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24"/>
  </p:notesMasterIdLst>
  <p:sldIdLst>
    <p:sldId id="256" r:id="rId4"/>
    <p:sldId id="257" r:id="rId5"/>
    <p:sldId id="258" r:id="rId6"/>
    <p:sldId id="259" r:id="rId7"/>
    <p:sldId id="260" r:id="rId8"/>
    <p:sldId id="261" r:id="rId9"/>
    <p:sldId id="275" r:id="rId10"/>
    <p:sldId id="276" r:id="rId11"/>
    <p:sldId id="277"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embeddedFontLst>
    <p:embeddedFont>
      <p:font typeface="Roboto" panose="020B060402020202020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27E707-35B6-4F50-999F-5095E344A12B}">
  <a:tblStyle styleId="{5527E707-35B6-4F50-999F-5095E344A12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250281-EC0F-4638-B721-9B5F83340F0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72778F-980D-4D46-9BD3-BCD08F3B885B}"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4e64a6d28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14e64a6d28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350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e64a6d28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14e64a6d28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350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4e64a6d28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114e64a6d28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350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de2a4f710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11de2a4f71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350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4cb0d418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74cb0d41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abd81da4d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abd81da4d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abd81da4d4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abd81da4d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abd81da4d4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abd81da4d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b59874f6a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b59874f6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de2a4f7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de2a4f7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4e64a6d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114e64a6d2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b3f9d94516_2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b3f9d94516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4e64a6d28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4e64a6d2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489b0233e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489b0233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4e64a6d28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4e64a6d2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489b0233e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489b0233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 name="Google Shape;52;p13"/>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6" y="6356352"/>
            <a:ext cx="21336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2"/>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6"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5"/>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62" name="Google Shape;62;p15"/>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63" name="Google Shape;63;p15"/>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66" name="Google Shape;66;p16"/>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67" name="Google Shape;67;p16"/>
          <p:cNvSpPr txBox="1">
            <a:spLocks noGrp="1"/>
          </p:cNvSpPr>
          <p:nvPr>
            <p:ph type="title"/>
          </p:nvPr>
        </p:nvSpPr>
        <p:spPr>
          <a:xfrm>
            <a:off x="516200" y="91486"/>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68" name="Google Shape;68;p16"/>
          <p:cNvSpPr txBox="1">
            <a:spLocks noGrp="1"/>
          </p:cNvSpPr>
          <p:nvPr>
            <p:ph type="body" idx="1"/>
          </p:nvPr>
        </p:nvSpPr>
        <p:spPr>
          <a:xfrm>
            <a:off x="457200" y="1234500"/>
            <a:ext cx="8229600" cy="5098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0"/>
              </a:spcBef>
              <a:spcAft>
                <a:spcPts val="0"/>
              </a:spcAft>
              <a:buClr>
                <a:srgbClr val="00467F"/>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16"/>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7"/>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72" name="Google Shape;72;p17"/>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73" name="Google Shape;73;p17"/>
          <p:cNvSpPr txBox="1">
            <a:spLocks noGrp="1"/>
          </p:cNvSpPr>
          <p:nvPr>
            <p:ph type="title"/>
          </p:nvPr>
        </p:nvSpPr>
        <p:spPr>
          <a:xfrm>
            <a:off x="516200" y="91486"/>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74" name="Google Shape;74;p17"/>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18"/>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77" name="Google Shape;77;p18"/>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78" name="Google Shape;78;p18"/>
          <p:cNvSpPr txBox="1">
            <a:spLocks noGrp="1"/>
          </p:cNvSpPr>
          <p:nvPr>
            <p:ph type="ctrTitle"/>
          </p:nvPr>
        </p:nvSpPr>
        <p:spPr>
          <a:xfrm>
            <a:off x="685800" y="2111123"/>
            <a:ext cx="7772400" cy="154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sp>
        <p:nvSpPr>
          <p:cNvPr id="79" name="Google Shape;79;p18"/>
          <p:cNvSpPr txBox="1">
            <a:spLocks noGrp="1"/>
          </p:cNvSpPr>
          <p:nvPr>
            <p:ph type="subTitle" idx="1"/>
          </p:nvPr>
        </p:nvSpPr>
        <p:spPr>
          <a:xfrm>
            <a:off x="685800" y="3786737"/>
            <a:ext cx="7772400" cy="10464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400"/>
              <a:buFont typeface="Arial"/>
              <a:buNone/>
              <a:defRPr sz="3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400"/>
              <a:buFont typeface="Arial"/>
              <a:buNone/>
              <a:defRPr sz="3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9pPr>
          </a:lstStyle>
          <a:p>
            <a:endParaRPr/>
          </a:p>
        </p:txBody>
      </p:sp>
      <p:sp>
        <p:nvSpPr>
          <p:cNvPr id="80" name="Google Shape;80;p18"/>
          <p:cNvSpPr txBox="1">
            <a:spLocks noGrp="1"/>
          </p:cNvSpPr>
          <p:nvPr>
            <p:ph type="sldNum" idx="12"/>
          </p:nvPr>
        </p:nvSpPr>
        <p:spPr>
          <a:xfrm>
            <a:off x="8556790" y="6333133"/>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19"/>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83" name="Google Shape;83;p19"/>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84" name="Google Shape;84;p19"/>
          <p:cNvSpPr txBox="1">
            <a:spLocks noGrp="1"/>
          </p:cNvSpPr>
          <p:nvPr>
            <p:ph type="title"/>
          </p:nvPr>
        </p:nvSpPr>
        <p:spPr>
          <a:xfrm>
            <a:off x="516200" y="91486"/>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85" name="Google Shape;85;p19"/>
          <p:cNvSpPr txBox="1">
            <a:spLocks noGrp="1"/>
          </p:cNvSpPr>
          <p:nvPr>
            <p:ph type="body" idx="1"/>
          </p:nvPr>
        </p:nvSpPr>
        <p:spPr>
          <a:xfrm>
            <a:off x="457200" y="1600200"/>
            <a:ext cx="3994500" cy="47328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0"/>
              </a:spcBef>
              <a:spcAft>
                <a:spcPts val="0"/>
              </a:spcAft>
              <a:buClr>
                <a:srgbClr val="00467F"/>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body" idx="2"/>
          </p:nvPr>
        </p:nvSpPr>
        <p:spPr>
          <a:xfrm>
            <a:off x="4692275" y="1600200"/>
            <a:ext cx="3994500" cy="47328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0"/>
              </a:spcBef>
              <a:spcAft>
                <a:spcPts val="0"/>
              </a:spcAft>
              <a:buClr>
                <a:srgbClr val="00467F"/>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9"/>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8"/>
        <p:cNvGrpSpPr/>
        <p:nvPr/>
      </p:nvGrpSpPr>
      <p:grpSpPr>
        <a:xfrm>
          <a:off x="0" y="0"/>
          <a:ext cx="0" cy="0"/>
          <a:chOff x="0" y="0"/>
          <a:chExt cx="0" cy="0"/>
        </a:xfrm>
      </p:grpSpPr>
      <p:sp>
        <p:nvSpPr>
          <p:cNvPr id="89" name="Google Shape;89;p20"/>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90" name="Google Shape;90;p20"/>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91" name="Google Shape;91;p20"/>
          <p:cNvSpPr txBox="1">
            <a:spLocks noGrp="1"/>
          </p:cNvSpPr>
          <p:nvPr>
            <p:ph type="title"/>
          </p:nvPr>
        </p:nvSpPr>
        <p:spPr>
          <a:xfrm>
            <a:off x="0" y="1280500"/>
            <a:ext cx="4554900" cy="3706500"/>
          </a:xfrm>
          <a:prstGeom prst="rect">
            <a:avLst/>
          </a:prstGeom>
          <a:solidFill>
            <a:srgbClr val="00467F"/>
          </a:solid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3600" b="1" i="0" u="none" strike="noStrike" cap="none">
                <a:solidFill>
                  <a:srgbClr val="FFFFFF"/>
                </a:solidFill>
                <a:latin typeface="Arial"/>
                <a:ea typeface="Arial"/>
                <a:cs typeface="Arial"/>
                <a:sym typeface="Arial"/>
              </a:defRPr>
            </a:lvl1pPr>
            <a:lvl2pPr lvl="1" indent="0" rtl="0">
              <a:spcBef>
                <a:spcPts val="0"/>
              </a:spcBef>
              <a:spcAft>
                <a:spcPts val="0"/>
              </a:spcAft>
              <a:buClr>
                <a:srgbClr val="FFFFFF"/>
              </a:buClr>
              <a:buSzPts val="1400"/>
              <a:buFont typeface="Arial"/>
              <a:buNone/>
              <a:defRPr sz="3600" b="1">
                <a:solidFill>
                  <a:srgbClr val="FFFFFF"/>
                </a:solidFill>
              </a:defRPr>
            </a:lvl2pPr>
            <a:lvl3pPr lvl="2" indent="0" rtl="0">
              <a:spcBef>
                <a:spcPts val="0"/>
              </a:spcBef>
              <a:spcAft>
                <a:spcPts val="0"/>
              </a:spcAft>
              <a:buClr>
                <a:srgbClr val="FFFFFF"/>
              </a:buClr>
              <a:buSzPts val="1400"/>
              <a:buFont typeface="Arial"/>
              <a:buNone/>
              <a:defRPr sz="3600" b="1">
                <a:solidFill>
                  <a:srgbClr val="FFFFFF"/>
                </a:solidFill>
              </a:defRPr>
            </a:lvl3pPr>
            <a:lvl4pPr lvl="3" indent="0" rtl="0">
              <a:spcBef>
                <a:spcPts val="0"/>
              </a:spcBef>
              <a:spcAft>
                <a:spcPts val="0"/>
              </a:spcAft>
              <a:buClr>
                <a:srgbClr val="FFFFFF"/>
              </a:buClr>
              <a:buSzPts val="1400"/>
              <a:buFont typeface="Arial"/>
              <a:buNone/>
              <a:defRPr sz="3600" b="1">
                <a:solidFill>
                  <a:srgbClr val="FFFFFF"/>
                </a:solidFill>
              </a:defRPr>
            </a:lvl4pPr>
            <a:lvl5pPr lvl="4" indent="0" rtl="0">
              <a:spcBef>
                <a:spcPts val="0"/>
              </a:spcBef>
              <a:spcAft>
                <a:spcPts val="0"/>
              </a:spcAft>
              <a:buClr>
                <a:srgbClr val="FFFFFF"/>
              </a:buClr>
              <a:buSzPts val="1400"/>
              <a:buFont typeface="Arial"/>
              <a:buNone/>
              <a:defRPr sz="3600" b="1">
                <a:solidFill>
                  <a:srgbClr val="FFFFFF"/>
                </a:solidFill>
              </a:defRPr>
            </a:lvl5pPr>
            <a:lvl6pPr lvl="5" indent="0" rtl="0">
              <a:spcBef>
                <a:spcPts val="0"/>
              </a:spcBef>
              <a:spcAft>
                <a:spcPts val="0"/>
              </a:spcAft>
              <a:buClr>
                <a:srgbClr val="FFFFFF"/>
              </a:buClr>
              <a:buSzPts val="1400"/>
              <a:buFont typeface="Arial"/>
              <a:buNone/>
              <a:defRPr sz="3600" b="1">
                <a:solidFill>
                  <a:srgbClr val="FFFFFF"/>
                </a:solidFill>
              </a:defRPr>
            </a:lvl6pPr>
            <a:lvl7pPr lvl="6" indent="0" rtl="0">
              <a:spcBef>
                <a:spcPts val="0"/>
              </a:spcBef>
              <a:spcAft>
                <a:spcPts val="0"/>
              </a:spcAft>
              <a:buClr>
                <a:srgbClr val="FFFFFF"/>
              </a:buClr>
              <a:buSzPts val="1400"/>
              <a:buFont typeface="Arial"/>
              <a:buNone/>
              <a:defRPr sz="3600" b="1">
                <a:solidFill>
                  <a:srgbClr val="FFFFFF"/>
                </a:solidFill>
              </a:defRPr>
            </a:lvl7pPr>
            <a:lvl8pPr lvl="7" indent="0" rtl="0">
              <a:spcBef>
                <a:spcPts val="0"/>
              </a:spcBef>
              <a:spcAft>
                <a:spcPts val="0"/>
              </a:spcAft>
              <a:buClr>
                <a:srgbClr val="FFFFFF"/>
              </a:buClr>
              <a:buSzPts val="1400"/>
              <a:buFont typeface="Arial"/>
              <a:buNone/>
              <a:defRPr sz="3600" b="1">
                <a:solidFill>
                  <a:srgbClr val="FFFFFF"/>
                </a:solidFill>
              </a:defRPr>
            </a:lvl8pPr>
            <a:lvl9pPr lvl="8" indent="0" rtl="0">
              <a:spcBef>
                <a:spcPts val="0"/>
              </a:spcBef>
              <a:spcAft>
                <a:spcPts val="0"/>
              </a:spcAft>
              <a:buClr>
                <a:srgbClr val="FFFFFF"/>
              </a:buClr>
              <a:buSzPts val="1400"/>
              <a:buFont typeface="Arial"/>
              <a:buNone/>
              <a:defRPr sz="3600" b="1">
                <a:solidFill>
                  <a:srgbClr val="FFFFFF"/>
                </a:solidFill>
              </a:defRPr>
            </a:lvl9pPr>
          </a:lstStyle>
          <a:p>
            <a:endParaRPr/>
          </a:p>
        </p:txBody>
      </p:sp>
      <p:sp>
        <p:nvSpPr>
          <p:cNvPr id="92" name="Google Shape;92;p20"/>
          <p:cNvSpPr txBox="1">
            <a:spLocks noGrp="1"/>
          </p:cNvSpPr>
          <p:nvPr>
            <p:ph type="body" idx="1"/>
          </p:nvPr>
        </p:nvSpPr>
        <p:spPr>
          <a:xfrm>
            <a:off x="4554900" y="1280500"/>
            <a:ext cx="4589100" cy="3706500"/>
          </a:xfrm>
          <a:prstGeom prst="rect">
            <a:avLst/>
          </a:prstGeom>
          <a:solidFill>
            <a:srgbClr val="CCE7EA"/>
          </a:solidFill>
          <a:ln>
            <a:noFill/>
          </a:ln>
        </p:spPr>
        <p:txBody>
          <a:bodyPr spcFirstLastPara="1" wrap="square" lIns="91425" tIns="91425" rIns="91425" bIns="91425" anchor="ctr" anchorCtr="0">
            <a:noAutofit/>
          </a:bodyPr>
          <a:lstStyle>
            <a:lvl1pPr marL="457200" marR="0" lvl="0" indent="-381000" algn="l" rtl="0">
              <a:lnSpc>
                <a:spcPct val="100000"/>
              </a:lnSpc>
              <a:spcBef>
                <a:spcPts val="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20"/>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4"/>
        <p:cNvGrpSpPr/>
        <p:nvPr/>
      </p:nvGrpSpPr>
      <p:grpSpPr>
        <a:xfrm>
          <a:off x="0" y="0"/>
          <a:ext cx="0" cy="0"/>
          <a:chOff x="0" y="0"/>
          <a:chExt cx="0" cy="0"/>
        </a:xfrm>
      </p:grpSpPr>
      <p:sp>
        <p:nvSpPr>
          <p:cNvPr id="95" name="Google Shape;95;p21"/>
          <p:cNvSpPr/>
          <p:nvPr/>
        </p:nvSpPr>
        <p:spPr>
          <a:xfrm>
            <a:off x="0" y="0"/>
            <a:ext cx="9144000" cy="91500"/>
          </a:xfrm>
          <a:prstGeom prst="rect">
            <a:avLst/>
          </a:prstGeom>
          <a:solidFill>
            <a:srgbClr val="0046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96" name="Google Shape;96;p21"/>
          <p:cNvSpPr/>
          <p:nvPr/>
        </p:nvSpPr>
        <p:spPr>
          <a:xfrm>
            <a:off x="0" y="6355080"/>
            <a:ext cx="9144000" cy="502800"/>
          </a:xfrm>
          <a:prstGeom prst="rect">
            <a:avLst/>
          </a:prstGeom>
          <a:solidFill>
            <a:srgbClr val="CCE7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Narrow"/>
              <a:ea typeface="Arial Narrow"/>
              <a:cs typeface="Arial Narrow"/>
              <a:sym typeface="Arial Narrow"/>
            </a:endParaRPr>
          </a:p>
        </p:txBody>
      </p:sp>
      <p:sp>
        <p:nvSpPr>
          <p:cNvPr id="97" name="Google Shape;97;p21"/>
          <p:cNvSpPr txBox="1">
            <a:spLocks noGrp="1"/>
          </p:cNvSpPr>
          <p:nvPr>
            <p:ph type="body" idx="1"/>
          </p:nvPr>
        </p:nvSpPr>
        <p:spPr>
          <a:xfrm>
            <a:off x="457200" y="5640428"/>
            <a:ext cx="8229600" cy="69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60"/>
              </a:spcBef>
              <a:spcAft>
                <a:spcPts val="0"/>
              </a:spcAft>
              <a:buClr>
                <a:srgbClr val="00467F"/>
              </a:buClr>
              <a:buSzPts val="30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38364" y="6333125"/>
            <a:ext cx="91440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Meteorological Development Laboratory | Aviation Forecast Verification Tool |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Backups">
  <p:cSld name="Blank Backups">
    <p:spTree>
      <p:nvGrpSpPr>
        <p:cNvPr id="1" name="Shape 99"/>
        <p:cNvGrpSpPr/>
        <p:nvPr/>
      </p:nvGrpSpPr>
      <p:grpSpPr>
        <a:xfrm>
          <a:off x="0" y="0"/>
          <a:ext cx="0" cy="0"/>
          <a:chOff x="0" y="0"/>
          <a:chExt cx="0" cy="0"/>
        </a:xfrm>
      </p:grpSpPr>
      <p:sp>
        <p:nvSpPr>
          <p:cNvPr id="100" name="Google Shape;100;p22"/>
          <p:cNvSpPr txBox="1">
            <a:spLocks noGrp="1"/>
          </p:cNvSpPr>
          <p:nvPr>
            <p:ph type="sldNum" idx="12"/>
          </p:nvPr>
        </p:nvSpPr>
        <p:spPr>
          <a:xfrm>
            <a:off x="8556782" y="6333133"/>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2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4" name="Google Shape;114;p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2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27"/>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6" name="Google Shape;126;p2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2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29"/>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9" name="Google Shape;139;p2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0" name="Google Shape;140;p29"/>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1" name="Google Shape;141;p2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2" name="Google Shape;142;p2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3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3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3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3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32"/>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1" name="Google Shape;161;p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33"/>
          <p:cNvSpPr txBox="1">
            <a:spLocks noGrp="1"/>
          </p:cNvSpPr>
          <p:nvPr>
            <p:ph type="body" idx="1"/>
          </p:nvPr>
        </p:nvSpPr>
        <p:spPr>
          <a:xfrm rot="5400000">
            <a:off x="2308948"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3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rot="5400000">
            <a:off x="4732348" y="2171688"/>
            <a:ext cx="5851500" cy="20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34"/>
          <p:cNvSpPr txBox="1">
            <a:spLocks noGrp="1"/>
          </p:cNvSpPr>
          <p:nvPr>
            <p:ph type="body" idx="1"/>
          </p:nvPr>
        </p:nvSpPr>
        <p:spPr>
          <a:xfrm rot="5400000">
            <a:off x="541348" y="190486"/>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p3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3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4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78" name="Google Shape;178;p3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79" name="Google Shape;179;p35"/>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16200" y="91486"/>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58" name="Google Shape;58;p14"/>
          <p:cNvSpPr txBox="1">
            <a:spLocks noGrp="1"/>
          </p:cNvSpPr>
          <p:nvPr>
            <p:ph type="body" idx="1"/>
          </p:nvPr>
        </p:nvSpPr>
        <p:spPr>
          <a:xfrm>
            <a:off x="457200" y="1234500"/>
            <a:ext cx="8229600" cy="5333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00467F"/>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00467F"/>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rgbClr val="00467F"/>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8556790" y="633313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ctrTitle"/>
          </p:nvPr>
        </p:nvSpPr>
        <p:spPr>
          <a:xfrm>
            <a:off x="311700" y="772222"/>
            <a:ext cx="8520600" cy="176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000000"/>
                </a:solidFill>
              </a:rPr>
              <a:t>CPCI</a:t>
            </a:r>
            <a:endParaRPr sz="4800" dirty="0">
              <a:solidFill>
                <a:srgbClr val="000000"/>
              </a:solidFill>
            </a:endParaRPr>
          </a:p>
          <a:p>
            <a:pPr marL="0" lvl="0" indent="0" algn="ctr" rtl="0">
              <a:spcBef>
                <a:spcPts val="0"/>
              </a:spcBef>
              <a:spcAft>
                <a:spcPts val="0"/>
              </a:spcAft>
              <a:buNone/>
            </a:pPr>
            <a:r>
              <a:rPr lang="en" sz="4800" dirty="0" smtClean="0">
                <a:solidFill>
                  <a:srgbClr val="000000"/>
                </a:solidFill>
              </a:rPr>
              <a:t>v1.5.0</a:t>
            </a:r>
            <a:endParaRPr sz="4800" dirty="0">
              <a:solidFill>
                <a:srgbClr val="000000"/>
              </a:solidFill>
            </a:endParaRPr>
          </a:p>
        </p:txBody>
      </p:sp>
      <p:sp>
        <p:nvSpPr>
          <p:cNvPr id="185" name="Google Shape;185;p36"/>
          <p:cNvSpPr txBox="1">
            <a:spLocks noGrp="1"/>
          </p:cNvSpPr>
          <p:nvPr>
            <p:ph type="subTitle" idx="1"/>
          </p:nvPr>
        </p:nvSpPr>
        <p:spPr>
          <a:xfrm>
            <a:off x="311700" y="3490026"/>
            <a:ext cx="8520600" cy="15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solidFill>
                  <a:srgbClr val="888888"/>
                </a:solidFill>
                <a:latin typeface="Calibri"/>
                <a:ea typeface="Calibri"/>
                <a:cs typeface="Calibri"/>
                <a:sym typeface="Calibri"/>
              </a:rPr>
              <a:t>Implementation </a:t>
            </a:r>
            <a:r>
              <a:rPr lang="en" sz="3200" dirty="0">
                <a:solidFill>
                  <a:srgbClr val="888888"/>
                </a:solidFill>
                <a:latin typeface="Calibri"/>
                <a:ea typeface="Calibri"/>
                <a:cs typeface="Calibri"/>
                <a:sym typeface="Calibri"/>
              </a:rPr>
              <a:t>Coordination Meeting</a:t>
            </a:r>
            <a:endParaRPr dirty="0">
              <a:solidFill>
                <a:srgbClr val="595959"/>
              </a:solidFill>
            </a:endParaRPr>
          </a:p>
          <a:p>
            <a:pPr marL="0" lvl="0" indent="0" algn="ctr" rtl="0">
              <a:spcBef>
                <a:spcPts val="640"/>
              </a:spcBef>
              <a:spcAft>
                <a:spcPts val="0"/>
              </a:spcAft>
              <a:buNone/>
            </a:pPr>
            <a:r>
              <a:rPr lang="en" sz="3200" dirty="0" smtClean="0">
                <a:solidFill>
                  <a:srgbClr val="888888"/>
                </a:solidFill>
                <a:latin typeface="Calibri"/>
                <a:ea typeface="Calibri"/>
                <a:cs typeface="Calibri"/>
                <a:sym typeface="Calibri"/>
              </a:rPr>
              <a:t>May 19, 2023</a:t>
            </a:r>
            <a:endParaRPr sz="3200" dirty="0">
              <a:solidFill>
                <a:srgbClr val="888888"/>
              </a:solidFill>
              <a:latin typeface="Calibri"/>
              <a:ea typeface="Calibri"/>
              <a:cs typeface="Calibri"/>
              <a:sym typeface="Calibri"/>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11700" y="1361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CPU Resource Changes</a:t>
            </a:r>
            <a:endParaRPr b="1">
              <a:latin typeface="Calibri"/>
              <a:ea typeface="Calibri"/>
              <a:cs typeface="Calibri"/>
              <a:sym typeface="Calibri"/>
            </a:endParaRPr>
          </a:p>
        </p:txBody>
      </p:sp>
      <p:sp>
        <p:nvSpPr>
          <p:cNvPr id="316" name="Google Shape;316;p43"/>
          <p:cNvSpPr txBox="1"/>
          <p:nvPr/>
        </p:nvSpPr>
        <p:spPr>
          <a:xfrm>
            <a:off x="6088575" y="1254525"/>
            <a:ext cx="75300" cy="1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17" name="Google Shape;317;p43"/>
          <p:cNvPicPr preferRelativeResize="0"/>
          <p:nvPr/>
        </p:nvPicPr>
        <p:blipFill>
          <a:blip r:embed="rId3">
            <a:alphaModFix/>
          </a:blip>
          <a:stretch>
            <a:fillRect/>
          </a:stretch>
        </p:blipFill>
        <p:spPr>
          <a:xfrm>
            <a:off x="465900" y="634000"/>
            <a:ext cx="7948600" cy="5767326"/>
          </a:xfrm>
          <a:prstGeom prst="rect">
            <a:avLst/>
          </a:prstGeom>
          <a:noFill/>
          <a:ln>
            <a:noFill/>
          </a:ln>
        </p:spPr>
      </p:pic>
      <p:sp>
        <p:nvSpPr>
          <p:cNvPr id="318" name="Google Shape;318;p43"/>
          <p:cNvSpPr txBox="1"/>
          <p:nvPr/>
        </p:nvSpPr>
        <p:spPr>
          <a:xfrm>
            <a:off x="368700" y="6313675"/>
            <a:ext cx="821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Provide an overlaid HWM chart, comparing ops vs the upgrade</a:t>
            </a:r>
            <a:endParaRPr/>
          </a:p>
          <a:p>
            <a:pPr marL="0" lvl="0" indent="0" algn="l" rtl="0">
              <a:spcBef>
                <a:spcPts val="0"/>
              </a:spcBef>
              <a:spcAft>
                <a:spcPts val="0"/>
              </a:spcAft>
              <a:buNone/>
            </a:pPr>
            <a:r>
              <a:rPr lang="en"/>
              <a:t>Raw data for chart creation can be found at: /lfs/h1/ops/prod/com/hwm/v1.0/hwm.yyyymmdd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311700" y="1361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CPU &amp; Timing Changes</a:t>
            </a:r>
            <a:endParaRPr b="1">
              <a:latin typeface="Calibri"/>
              <a:ea typeface="Calibri"/>
              <a:cs typeface="Calibri"/>
              <a:sym typeface="Calibri"/>
            </a:endParaRPr>
          </a:p>
        </p:txBody>
      </p:sp>
      <p:sp>
        <p:nvSpPr>
          <p:cNvPr id="324" name="Google Shape;324;p44"/>
          <p:cNvSpPr txBox="1"/>
          <p:nvPr/>
        </p:nvSpPr>
        <p:spPr>
          <a:xfrm>
            <a:off x="6088575" y="1254525"/>
            <a:ext cx="75300" cy="1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325" name="Google Shape;325;p44"/>
          <p:cNvGraphicFramePr/>
          <p:nvPr>
            <p:extLst>
              <p:ext uri="{D42A27DB-BD31-4B8C-83A1-F6EECF244321}">
                <p14:modId xmlns:p14="http://schemas.microsoft.com/office/powerpoint/2010/main" val="3574580003"/>
              </p:ext>
            </p:extLst>
          </p:nvPr>
        </p:nvGraphicFramePr>
        <p:xfrm>
          <a:off x="378750" y="1390650"/>
          <a:ext cx="8455625" cy="4343100"/>
        </p:xfrm>
        <a:graphic>
          <a:graphicData uri="http://schemas.openxmlformats.org/drawingml/2006/table">
            <a:tbl>
              <a:tblPr>
                <a:noFill/>
                <a:tableStyleId>{70250281-EC0F-4638-B721-9B5F83340F0C}</a:tableStyleId>
              </a:tblPr>
              <a:tblGrid>
                <a:gridCol w="2078250">
                  <a:extLst>
                    <a:ext uri="{9D8B030D-6E8A-4147-A177-3AD203B41FA5}">
                      <a16:colId xmlns:a16="http://schemas.microsoft.com/office/drawing/2014/main" val="20000"/>
                    </a:ext>
                  </a:extLst>
                </a:gridCol>
                <a:gridCol w="1774125">
                  <a:extLst>
                    <a:ext uri="{9D8B030D-6E8A-4147-A177-3AD203B41FA5}">
                      <a16:colId xmlns:a16="http://schemas.microsoft.com/office/drawing/2014/main" val="20001"/>
                    </a:ext>
                  </a:extLst>
                </a:gridCol>
                <a:gridCol w="1539000">
                  <a:extLst>
                    <a:ext uri="{9D8B030D-6E8A-4147-A177-3AD203B41FA5}">
                      <a16:colId xmlns:a16="http://schemas.microsoft.com/office/drawing/2014/main" val="20002"/>
                    </a:ext>
                  </a:extLst>
                </a:gridCol>
                <a:gridCol w="1580525">
                  <a:extLst>
                    <a:ext uri="{9D8B030D-6E8A-4147-A177-3AD203B41FA5}">
                      <a16:colId xmlns:a16="http://schemas.microsoft.com/office/drawing/2014/main" val="20003"/>
                    </a:ext>
                  </a:extLst>
                </a:gridCol>
                <a:gridCol w="14837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sz="1500" b="1" baseline="0" dirty="0" smtClean="0">
                          <a:latin typeface="Calibri"/>
                          <a:ea typeface="Calibri"/>
                          <a:cs typeface="Calibri"/>
                          <a:sym typeface="Calibri"/>
                        </a:rPr>
                        <a:t> CPCI</a:t>
                      </a:r>
                      <a:endParaRPr sz="1500" b="1" dirty="0">
                        <a:latin typeface="Calibri"/>
                        <a:ea typeface="Calibri"/>
                        <a:cs typeface="Calibri"/>
                        <a:sym typeface="Calibri"/>
                      </a:endParaRPr>
                    </a:p>
                  </a:txBody>
                  <a:tcPr marL="91425" marR="91425" marT="91425" marB="91425"/>
                </a:tc>
                <a:tc gridSpan="2">
                  <a:txBody>
                    <a:bodyPr/>
                    <a:lstStyle/>
                    <a:p>
                      <a:pPr marL="0" lvl="0" indent="0" algn="ctr" rtl="0">
                        <a:spcBef>
                          <a:spcPts val="0"/>
                        </a:spcBef>
                        <a:spcAft>
                          <a:spcPts val="0"/>
                        </a:spcAft>
                        <a:buNone/>
                      </a:pPr>
                      <a:r>
                        <a:rPr lang="en" sz="1500" dirty="0" smtClean="0">
                          <a:latin typeface="Calibri"/>
                          <a:ea typeface="Calibri"/>
                          <a:cs typeface="Calibri"/>
                          <a:sym typeface="Calibri"/>
                        </a:rPr>
                        <a:t>CPCI</a:t>
                      </a:r>
                      <a:r>
                        <a:rPr lang="en" sz="1500" baseline="0" dirty="0" smtClean="0">
                          <a:latin typeface="Calibri"/>
                          <a:ea typeface="Calibri"/>
                          <a:cs typeface="Calibri"/>
                          <a:sym typeface="Calibri"/>
                        </a:rPr>
                        <a:t> v1.4.2</a:t>
                      </a:r>
                      <a:endParaRPr sz="1500" dirty="0">
                        <a:latin typeface="Calibri"/>
                        <a:ea typeface="Calibri"/>
                        <a:cs typeface="Calibri"/>
                        <a:sym typeface="Calibri"/>
                      </a:endParaRPr>
                    </a:p>
                    <a:p>
                      <a:pPr marL="0" lvl="0" indent="0" algn="l" rtl="0">
                        <a:spcBef>
                          <a:spcPts val="0"/>
                        </a:spcBef>
                        <a:spcAft>
                          <a:spcPts val="0"/>
                        </a:spcAft>
                        <a:buNone/>
                      </a:pPr>
                      <a:r>
                        <a:rPr lang="en" sz="1500" dirty="0">
                          <a:latin typeface="Calibri"/>
                          <a:ea typeface="Calibri"/>
                          <a:cs typeface="Calibri"/>
                          <a:sym typeface="Calibri"/>
                        </a:rPr>
                        <a:t>         time (min)                    nodes</a:t>
                      </a:r>
                      <a:endParaRPr sz="1500" dirty="0">
                        <a:latin typeface="Calibri"/>
                        <a:ea typeface="Calibri"/>
                        <a:cs typeface="Calibri"/>
                        <a:sym typeface="Calibri"/>
                      </a:endParaRPr>
                    </a:p>
                  </a:txBody>
                  <a:tcPr marL="91425" marR="91425" marT="91425" marB="91425">
                    <a:solidFill>
                      <a:srgbClr val="D0E0E3"/>
                    </a:solidFill>
                  </a:tcPr>
                </a:tc>
                <a:tc hMerge="1">
                  <a:txBody>
                    <a:bodyPr/>
                    <a:lstStyle/>
                    <a:p>
                      <a:endParaRPr lang="en-US"/>
                    </a:p>
                  </a:txBody>
                  <a:tcPr/>
                </a:tc>
                <a:tc gridSpan="2">
                  <a:txBody>
                    <a:bodyPr/>
                    <a:lstStyle/>
                    <a:p>
                      <a:pPr marL="0" lvl="0" indent="0" algn="ctr" rtl="0">
                        <a:spcBef>
                          <a:spcPts val="0"/>
                        </a:spcBef>
                        <a:spcAft>
                          <a:spcPts val="0"/>
                        </a:spcAft>
                        <a:buNone/>
                      </a:pPr>
                      <a:r>
                        <a:rPr lang="en" sz="1500" dirty="0" smtClean="0">
                          <a:solidFill>
                            <a:srgbClr val="000000"/>
                          </a:solidFill>
                          <a:latin typeface="Calibri"/>
                          <a:ea typeface="Calibri"/>
                          <a:cs typeface="Calibri"/>
                          <a:sym typeface="Calibri"/>
                        </a:rPr>
                        <a:t>CPCI</a:t>
                      </a:r>
                      <a:r>
                        <a:rPr lang="en" sz="1500" baseline="0" dirty="0" smtClean="0">
                          <a:solidFill>
                            <a:srgbClr val="000000"/>
                          </a:solidFill>
                          <a:latin typeface="Calibri"/>
                          <a:ea typeface="Calibri"/>
                          <a:cs typeface="Calibri"/>
                          <a:sym typeface="Calibri"/>
                        </a:rPr>
                        <a:t> v1.5.0</a:t>
                      </a:r>
                      <a:endParaRPr sz="1500" dirty="0">
                        <a:solidFill>
                          <a:srgbClr val="000000"/>
                        </a:solidFill>
                        <a:latin typeface="Calibri"/>
                        <a:ea typeface="Calibri"/>
                        <a:cs typeface="Calibri"/>
                        <a:sym typeface="Calibri"/>
                      </a:endParaRPr>
                    </a:p>
                    <a:p>
                      <a:pPr marL="0" lvl="0" indent="0" algn="l" rtl="0">
                        <a:spcBef>
                          <a:spcPts val="0"/>
                        </a:spcBef>
                        <a:spcAft>
                          <a:spcPts val="0"/>
                        </a:spcAft>
                        <a:buNone/>
                      </a:pPr>
                      <a:r>
                        <a:rPr lang="en" sz="1500" dirty="0">
                          <a:solidFill>
                            <a:srgbClr val="000000"/>
                          </a:solidFill>
                          <a:latin typeface="Calibri"/>
                          <a:ea typeface="Calibri"/>
                          <a:cs typeface="Calibri"/>
                          <a:sym typeface="Calibri"/>
                        </a:rPr>
                        <a:t>      time (min)                 nodes</a:t>
                      </a:r>
                      <a:endParaRPr sz="1500" dirty="0">
                        <a:latin typeface="Calibri"/>
                        <a:ea typeface="Calibri"/>
                        <a:cs typeface="Calibri"/>
                        <a:sym typeface="Calibri"/>
                      </a:endParaRPr>
                    </a:p>
                  </a:txBody>
                  <a:tcPr marL="91425" marR="91425" marT="91425" marB="91425">
                    <a:solidFill>
                      <a:srgbClr val="FFF2CC"/>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500" dirty="0" smtClean="0">
                          <a:latin typeface="Calibri"/>
                          <a:ea typeface="Calibri"/>
                          <a:cs typeface="Calibri"/>
                          <a:sym typeface="Calibri"/>
                        </a:rPr>
                        <a:t>c</a:t>
                      </a:r>
                      <a:r>
                        <a:rPr lang="en" sz="1500" dirty="0" smtClean="0">
                          <a:latin typeface="Calibri"/>
                          <a:ea typeface="Calibri"/>
                          <a:cs typeface="Calibri"/>
                          <a:sym typeface="Calibri"/>
                        </a:rPr>
                        <a:t>pci_gdas</a:t>
                      </a:r>
                      <a:endParaRPr sz="15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500" dirty="0" smtClean="0">
                          <a:latin typeface="Calibri"/>
                          <a:ea typeface="Calibri"/>
                          <a:cs typeface="Calibri"/>
                          <a:sym typeface="Calibri"/>
                        </a:rPr>
                        <a:t>22</a:t>
                      </a:r>
                      <a:r>
                        <a:rPr lang="en" sz="1500" baseline="0" dirty="0" smtClean="0">
                          <a:latin typeface="Calibri"/>
                          <a:ea typeface="Calibri"/>
                          <a:cs typeface="Calibri"/>
                          <a:sym typeface="Calibri"/>
                        </a:rPr>
                        <a:t> min approx</a:t>
                      </a: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a:latin typeface="Calibri"/>
                          <a:ea typeface="Calibri"/>
                          <a:cs typeface="Calibri"/>
                          <a:sym typeface="Calibri"/>
                        </a:rPr>
                        <a:t>1</a:t>
                      </a: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baseline="0" dirty="0" smtClean="0">
                          <a:solidFill>
                            <a:srgbClr val="FF0000"/>
                          </a:solidFill>
                          <a:latin typeface="Calibri"/>
                          <a:ea typeface="Calibri"/>
                          <a:cs typeface="Calibri"/>
                          <a:sym typeface="Calibri"/>
                        </a:rPr>
                        <a:t>25 min approx </a:t>
                      </a:r>
                      <a:endParaRPr sz="1500" dirty="0">
                        <a:solidFill>
                          <a:srgbClr val="FF0000"/>
                        </a:solidFill>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r>
                        <a:rPr lang="en" sz="1500">
                          <a:latin typeface="Calibri"/>
                          <a:ea typeface="Calibri"/>
                          <a:cs typeface="Calibri"/>
                          <a:sym typeface="Calibri"/>
                        </a:rPr>
                        <a:t>1</a:t>
                      </a:r>
                      <a:endParaRPr sz="150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b="1" dirty="0" smtClean="0">
                          <a:solidFill>
                            <a:srgbClr val="0000FF"/>
                          </a:solidFill>
                          <a:latin typeface="Calibri"/>
                          <a:ea typeface="Calibri"/>
                          <a:cs typeface="Calibri"/>
                          <a:sym typeface="Calibri"/>
                        </a:rPr>
                        <a:t>cpci_gefs</a:t>
                      </a:r>
                      <a:endParaRPr sz="1500" b="1" dirty="0">
                        <a:solidFill>
                          <a:srgbClr val="0000FF"/>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500" b="1" dirty="0" smtClean="0">
                          <a:solidFill>
                            <a:srgbClr val="0000FF"/>
                          </a:solidFill>
                          <a:latin typeface="Calibri"/>
                          <a:ea typeface="Calibri"/>
                          <a:cs typeface="Calibri"/>
                          <a:sym typeface="Calibri"/>
                        </a:rPr>
                        <a:t>32</a:t>
                      </a:r>
                      <a:r>
                        <a:rPr lang="en" sz="1500" b="1" baseline="0" dirty="0" smtClean="0">
                          <a:solidFill>
                            <a:srgbClr val="0000FF"/>
                          </a:solidFill>
                          <a:latin typeface="Calibri"/>
                          <a:ea typeface="Calibri"/>
                          <a:cs typeface="Calibri"/>
                          <a:sym typeface="Calibri"/>
                        </a:rPr>
                        <a:t> min aoorox</a:t>
                      </a:r>
                      <a:endParaRPr sz="1500" b="1" dirty="0">
                        <a:solidFill>
                          <a:srgbClr val="0000FF"/>
                        </a:solidFill>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b="1" dirty="0" smtClean="0">
                          <a:solidFill>
                            <a:srgbClr val="0000FF"/>
                          </a:solidFill>
                          <a:latin typeface="Calibri"/>
                          <a:ea typeface="Calibri"/>
                          <a:cs typeface="Calibri"/>
                          <a:sym typeface="Calibri"/>
                        </a:rPr>
                        <a:t>2</a:t>
                      </a:r>
                      <a:endParaRPr sz="1500" b="1" dirty="0">
                        <a:solidFill>
                          <a:srgbClr val="0000FF"/>
                        </a:solidFill>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b="1" dirty="0" smtClean="0">
                          <a:solidFill>
                            <a:srgbClr val="FF0000"/>
                          </a:solidFill>
                          <a:latin typeface="Calibri"/>
                          <a:ea typeface="Calibri"/>
                          <a:cs typeface="Calibri"/>
                          <a:sym typeface="Calibri"/>
                        </a:rPr>
                        <a:t>35</a:t>
                      </a:r>
                      <a:r>
                        <a:rPr lang="en" sz="1500" b="1" baseline="0" dirty="0" smtClean="0">
                          <a:solidFill>
                            <a:srgbClr val="FF0000"/>
                          </a:solidFill>
                          <a:latin typeface="Calibri"/>
                          <a:ea typeface="Calibri"/>
                          <a:cs typeface="Calibri"/>
                          <a:sym typeface="Calibri"/>
                        </a:rPr>
                        <a:t> min approx</a:t>
                      </a:r>
                      <a:endParaRPr sz="1500" b="1" dirty="0">
                        <a:solidFill>
                          <a:srgbClr val="FF0000"/>
                        </a:solidFill>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r>
                        <a:rPr lang="en" sz="1500" b="1" dirty="0" smtClean="0">
                          <a:solidFill>
                            <a:srgbClr val="FF0000"/>
                          </a:solidFill>
                          <a:latin typeface="Calibri"/>
                          <a:ea typeface="Calibri"/>
                          <a:cs typeface="Calibri"/>
                          <a:sym typeface="Calibri"/>
                        </a:rPr>
                        <a:t>2</a:t>
                      </a:r>
                      <a:endParaRPr sz="1500" b="1" dirty="0">
                        <a:solidFill>
                          <a:srgbClr val="FF0000"/>
                        </a:solidFill>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500" dirty="0" smtClean="0">
                          <a:latin typeface="Calibri"/>
                          <a:ea typeface="Calibri"/>
                          <a:cs typeface="Calibri"/>
                          <a:sym typeface="Calibri"/>
                        </a:rPr>
                        <a:t>c</a:t>
                      </a:r>
                      <a:r>
                        <a:rPr lang="en" sz="1500" dirty="0" smtClean="0">
                          <a:latin typeface="Calibri"/>
                          <a:ea typeface="Calibri"/>
                          <a:cs typeface="Calibri"/>
                          <a:sym typeface="Calibri"/>
                        </a:rPr>
                        <a:t>pci_gfs</a:t>
                      </a:r>
                      <a:endParaRPr sz="15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500" dirty="0" smtClean="0">
                          <a:latin typeface="Calibri"/>
                          <a:ea typeface="Calibri"/>
                          <a:cs typeface="Calibri"/>
                          <a:sym typeface="Calibri"/>
                        </a:rPr>
                        <a:t>2</a:t>
                      </a:r>
                      <a:r>
                        <a:rPr lang="en" sz="1500" baseline="0" dirty="0" smtClean="0">
                          <a:latin typeface="Calibri"/>
                          <a:ea typeface="Calibri"/>
                          <a:cs typeface="Calibri"/>
                          <a:sym typeface="Calibri"/>
                        </a:rPr>
                        <a:t> hr 30 min approx</a:t>
                      </a: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dirty="0" smtClean="0">
                          <a:solidFill>
                            <a:srgbClr val="000000"/>
                          </a:solidFill>
                          <a:latin typeface="Calibri"/>
                          <a:ea typeface="Calibri"/>
                          <a:cs typeface="Calibri"/>
                          <a:sym typeface="Calibri"/>
                        </a:rPr>
                        <a:t>3</a:t>
                      </a: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dirty="0" smtClean="0">
                          <a:solidFill>
                            <a:srgbClr val="FF0000"/>
                          </a:solidFill>
                          <a:latin typeface="Calibri"/>
                          <a:ea typeface="Calibri"/>
                          <a:cs typeface="Calibri"/>
                          <a:sym typeface="Calibri"/>
                        </a:rPr>
                        <a:t>2</a:t>
                      </a:r>
                      <a:r>
                        <a:rPr lang="en" sz="1500" baseline="0" dirty="0" smtClean="0">
                          <a:solidFill>
                            <a:srgbClr val="FF0000"/>
                          </a:solidFill>
                          <a:latin typeface="Calibri"/>
                          <a:ea typeface="Calibri"/>
                          <a:cs typeface="Calibri"/>
                          <a:sym typeface="Calibri"/>
                        </a:rPr>
                        <a:t> hours approx</a:t>
                      </a:r>
                      <a:endParaRPr sz="1500" dirty="0">
                        <a:solidFill>
                          <a:srgbClr val="FF0000"/>
                        </a:solidFill>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r>
                        <a:rPr lang="en" sz="1500" dirty="0" smtClean="0">
                          <a:latin typeface="Calibri"/>
                          <a:ea typeface="Calibri"/>
                          <a:cs typeface="Calibri"/>
                          <a:sym typeface="Calibri"/>
                        </a:rPr>
                        <a:t>3</a:t>
                      </a:r>
                      <a:endParaRPr sz="1500" dirty="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500" dirty="0" err="1" smtClean="0">
                          <a:latin typeface="Calibri"/>
                          <a:ea typeface="Calibri"/>
                          <a:cs typeface="Calibri"/>
                          <a:sym typeface="Calibri"/>
                        </a:rPr>
                        <a:t>cpci_g</a:t>
                      </a:r>
                      <a:r>
                        <a:rPr lang="en" sz="1500" dirty="0" smtClean="0">
                          <a:latin typeface="Calibri"/>
                          <a:ea typeface="Calibri"/>
                          <a:cs typeface="Calibri"/>
                          <a:sym typeface="Calibri"/>
                        </a:rPr>
                        <a:t>efs_boxw_py</a:t>
                      </a:r>
                      <a:endParaRPr sz="15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500">
                          <a:latin typeface="Calibri"/>
                          <a:ea typeface="Calibri"/>
                          <a:cs typeface="Calibri"/>
                          <a:sym typeface="Calibri"/>
                        </a:rPr>
                        <a:t>-na-</a:t>
                      </a: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a:solidFill>
                            <a:srgbClr val="000000"/>
                          </a:solidFill>
                          <a:latin typeface="Calibri"/>
                          <a:ea typeface="Calibri"/>
                          <a:cs typeface="Calibri"/>
                          <a:sym typeface="Calibri"/>
                        </a:rPr>
                        <a:t>-na-</a:t>
                      </a: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baseline="0" dirty="0" smtClean="0">
                          <a:latin typeface="Calibri"/>
                          <a:ea typeface="Calibri"/>
                          <a:cs typeface="Calibri"/>
                          <a:sym typeface="Calibri"/>
                        </a:rPr>
                        <a:t>20 min approx</a:t>
                      </a:r>
                      <a:endParaRPr sz="1500" dirty="0">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r>
                        <a:rPr lang="en" sz="1500" dirty="0" smtClean="0">
                          <a:latin typeface="Calibri"/>
                          <a:ea typeface="Calibri"/>
                          <a:cs typeface="Calibri"/>
                          <a:sym typeface="Calibri"/>
                        </a:rPr>
                        <a:t>1</a:t>
                      </a:r>
                      <a:endParaRPr sz="1500" dirty="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1500" dirty="0" smtClean="0">
                          <a:latin typeface="Calibri"/>
                          <a:ea typeface="Calibri"/>
                          <a:cs typeface="Calibri"/>
                          <a:sym typeface="Calibri"/>
                        </a:rPr>
                        <a:t>c</a:t>
                      </a:r>
                      <a:r>
                        <a:rPr lang="en" sz="1500" dirty="0" smtClean="0">
                          <a:latin typeface="Calibri"/>
                          <a:ea typeface="Calibri"/>
                          <a:cs typeface="Calibri"/>
                          <a:sym typeface="Calibri"/>
                        </a:rPr>
                        <a:t>pci_gfs_skewt_py</a:t>
                      </a:r>
                      <a:endParaRPr sz="15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500">
                          <a:latin typeface="Calibri"/>
                          <a:ea typeface="Calibri"/>
                          <a:cs typeface="Calibri"/>
                          <a:sym typeface="Calibri"/>
                        </a:rPr>
                        <a:t>-na-</a:t>
                      </a: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a:solidFill>
                            <a:srgbClr val="000000"/>
                          </a:solidFill>
                          <a:latin typeface="Calibri"/>
                          <a:ea typeface="Calibri"/>
                          <a:cs typeface="Calibri"/>
                          <a:sym typeface="Calibri"/>
                        </a:rPr>
                        <a:t>-na-</a:t>
                      </a: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r>
                        <a:rPr lang="en" sz="1500" dirty="0" smtClean="0">
                          <a:solidFill>
                            <a:srgbClr val="FF0000"/>
                          </a:solidFill>
                          <a:latin typeface="Calibri"/>
                          <a:ea typeface="Calibri"/>
                          <a:cs typeface="Calibri"/>
                          <a:sym typeface="Calibri"/>
                        </a:rPr>
                        <a:t>15</a:t>
                      </a:r>
                      <a:r>
                        <a:rPr lang="en" sz="1500" baseline="0" dirty="0" smtClean="0">
                          <a:solidFill>
                            <a:srgbClr val="FF0000"/>
                          </a:solidFill>
                          <a:latin typeface="Calibri"/>
                          <a:ea typeface="Calibri"/>
                          <a:cs typeface="Calibri"/>
                          <a:sym typeface="Calibri"/>
                        </a:rPr>
                        <a:t> min approx</a:t>
                      </a:r>
                      <a:endParaRPr sz="1300" dirty="0">
                        <a:solidFill>
                          <a:srgbClr val="FF0000"/>
                        </a:solidFill>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r>
                        <a:rPr lang="en" sz="1500" dirty="0" smtClean="0">
                          <a:latin typeface="Calibri"/>
                          <a:ea typeface="Calibri"/>
                          <a:cs typeface="Calibri"/>
                          <a:sym typeface="Calibri"/>
                        </a:rPr>
                        <a:t>1</a:t>
                      </a:r>
                      <a:endParaRPr sz="1500" dirty="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sz="1500" b="1" dirty="0">
                        <a:solidFill>
                          <a:srgbClr val="0000FF"/>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500" b="1">
                        <a:solidFill>
                          <a:srgbClr val="0000FF"/>
                        </a:solidFill>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b="1">
                        <a:solidFill>
                          <a:srgbClr val="0000FF"/>
                        </a:solidFill>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b="1">
                        <a:solidFill>
                          <a:srgbClr val="FF0000"/>
                        </a:solidFill>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endParaRPr sz="1500" b="1">
                        <a:solidFill>
                          <a:srgbClr val="FF0000"/>
                        </a:solidFill>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endParaRPr sz="15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endParaRPr sz="15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endParaRPr sz="15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D0E0E3"/>
                    </a:solidFill>
                  </a:tcPr>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FFF2CC"/>
                    </a:solidFill>
                  </a:tcPr>
                </a:tc>
                <a:tc>
                  <a:txBody>
                    <a:bodyPr/>
                    <a:lstStyle/>
                    <a:p>
                      <a:pPr marL="0" lvl="0" indent="0" algn="ctr" rtl="0">
                        <a:spcBef>
                          <a:spcPts val="0"/>
                        </a:spcBef>
                        <a:spcAft>
                          <a:spcPts val="0"/>
                        </a:spcAft>
                        <a:buNone/>
                      </a:pPr>
                      <a:endParaRPr sz="1500" dirty="0">
                        <a:latin typeface="Calibri"/>
                        <a:ea typeface="Calibri"/>
                        <a:cs typeface="Calibri"/>
                        <a:sym typeface="Calibri"/>
                      </a:endParaRPr>
                    </a:p>
                  </a:txBody>
                  <a:tcPr marL="91425" marR="91425" marT="91425" marB="91425">
                    <a:solidFill>
                      <a:srgbClr val="FFF2CC"/>
                    </a:solidFill>
                  </a:tcPr>
                </a:tc>
                <a:extLst>
                  <a:ext uri="{0D108BD9-81ED-4DB2-BD59-A6C34878D82A}">
                    <a16:rowId xmlns:a16="http://schemas.microsoft.com/office/drawing/2014/main" val="10009"/>
                  </a:ext>
                </a:extLst>
              </a:tr>
            </a:tbl>
          </a:graphicData>
        </a:graphic>
      </p:graphicFrame>
      <p:sp>
        <p:nvSpPr>
          <p:cNvPr id="326" name="Google Shape;326;p44"/>
          <p:cNvSpPr txBox="1"/>
          <p:nvPr/>
        </p:nvSpPr>
        <p:spPr>
          <a:xfrm>
            <a:off x="509400" y="6046725"/>
            <a:ext cx="767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Include details of every job, timing and node changes; highlight significant changes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311700" y="212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WCOSS &amp; HPSS Disk Resource Changes</a:t>
            </a:r>
            <a:endParaRPr b="1">
              <a:latin typeface="Calibri"/>
              <a:ea typeface="Calibri"/>
              <a:cs typeface="Calibri"/>
              <a:sym typeface="Calibri"/>
            </a:endParaRPr>
          </a:p>
        </p:txBody>
      </p:sp>
      <p:graphicFrame>
        <p:nvGraphicFramePr>
          <p:cNvPr id="332" name="Google Shape;332;p45"/>
          <p:cNvGraphicFramePr/>
          <p:nvPr>
            <p:extLst>
              <p:ext uri="{D42A27DB-BD31-4B8C-83A1-F6EECF244321}">
                <p14:modId xmlns:p14="http://schemas.microsoft.com/office/powerpoint/2010/main" val="2417590063"/>
              </p:ext>
            </p:extLst>
          </p:nvPr>
        </p:nvGraphicFramePr>
        <p:xfrm>
          <a:off x="827050" y="1391100"/>
          <a:ext cx="7239000" cy="2057250"/>
        </p:xfrm>
        <a:graphic>
          <a:graphicData uri="http://schemas.openxmlformats.org/drawingml/2006/table">
            <a:tbl>
              <a:tblPr>
                <a:noFill/>
                <a:tableStyleId>{70250281-EC0F-4638-B721-9B5F83340F0C}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1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b="1" dirty="0">
                          <a:latin typeface="Calibri"/>
                          <a:ea typeface="Calibri"/>
                          <a:cs typeface="Calibri"/>
                          <a:sym typeface="Calibri"/>
                        </a:rPr>
                        <a:t>Operational (</a:t>
                      </a:r>
                      <a:r>
                        <a:rPr lang="en" sz="1500" b="1" dirty="0" smtClean="0">
                          <a:latin typeface="Calibri"/>
                          <a:ea typeface="Calibri"/>
                          <a:cs typeface="Calibri"/>
                          <a:sym typeface="Calibri"/>
                        </a:rPr>
                        <a:t>v1.4.2</a:t>
                      </a:r>
                      <a:r>
                        <a:rPr lang="en" sz="1500" b="1" dirty="0">
                          <a:latin typeface="Calibri"/>
                          <a:ea typeface="Calibri"/>
                          <a:cs typeface="Calibri"/>
                          <a:sym typeface="Calibri"/>
                        </a:rPr>
                        <a:t>)</a:t>
                      </a:r>
                      <a:endParaRPr sz="1500" b="1"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b="1" dirty="0">
                          <a:latin typeface="Calibri"/>
                          <a:ea typeface="Calibri"/>
                          <a:cs typeface="Calibri"/>
                          <a:sym typeface="Calibri"/>
                        </a:rPr>
                        <a:t>Upgrade (</a:t>
                      </a:r>
                      <a:r>
                        <a:rPr lang="en" sz="1500" b="1" dirty="0" smtClean="0">
                          <a:latin typeface="Calibri"/>
                          <a:ea typeface="Calibri"/>
                          <a:cs typeface="Calibri"/>
                          <a:sym typeface="Calibri"/>
                        </a:rPr>
                        <a:t>v1.5.0)</a:t>
                      </a:r>
                      <a:endParaRPr sz="15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b="1">
                          <a:latin typeface="Calibri"/>
                          <a:ea typeface="Calibri"/>
                          <a:cs typeface="Calibri"/>
                          <a:sym typeface="Calibri"/>
                        </a:rPr>
                        <a:t>COM</a:t>
                      </a:r>
                      <a:endParaRPr sz="15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dirty="0" smtClean="0">
                          <a:latin typeface="Calibri"/>
                          <a:ea typeface="Calibri"/>
                          <a:cs typeface="Calibri"/>
                          <a:sym typeface="Calibri"/>
                        </a:rPr>
                        <a:t>2.81 </a:t>
                      </a:r>
                      <a:r>
                        <a:rPr lang="en" sz="1500" dirty="0">
                          <a:latin typeface="Calibri"/>
                          <a:ea typeface="Calibri"/>
                          <a:cs typeface="Calibri"/>
                          <a:sym typeface="Calibri"/>
                        </a:rPr>
                        <a:t>TB</a:t>
                      </a:r>
                      <a:endParaRPr sz="1500"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500" dirty="0" smtClean="0">
                          <a:latin typeface="Calibri"/>
                          <a:ea typeface="Calibri"/>
                          <a:cs typeface="Calibri"/>
                          <a:sym typeface="Calibri"/>
                        </a:rPr>
                        <a:t>3 </a:t>
                      </a:r>
                      <a:r>
                        <a:rPr lang="en" sz="1500" dirty="0">
                          <a:latin typeface="Calibri"/>
                          <a:ea typeface="Calibri"/>
                          <a:cs typeface="Calibri"/>
                          <a:sym typeface="Calibri"/>
                        </a:rPr>
                        <a:t>TB</a:t>
                      </a:r>
                      <a:endParaRPr sz="1500"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b="1">
                          <a:latin typeface="Calibri"/>
                          <a:ea typeface="Calibri"/>
                          <a:cs typeface="Calibri"/>
                          <a:sym typeface="Calibri"/>
                        </a:rPr>
                        <a:t>DATA</a:t>
                      </a:r>
                      <a:endParaRPr sz="1500" b="1">
                        <a:latin typeface="Calibri"/>
                        <a:ea typeface="Calibri"/>
                        <a:cs typeface="Calibri"/>
                        <a:sym typeface="Calibri"/>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500" dirty="0" smtClean="0">
                          <a:latin typeface="Calibri"/>
                          <a:ea typeface="Calibri"/>
                          <a:cs typeface="Calibri"/>
                          <a:sym typeface="Calibri"/>
                        </a:rPr>
                        <a:t>116 TB</a:t>
                      </a:r>
                      <a:r>
                        <a:rPr lang="en-US" sz="1500" dirty="0" smtClean="0">
                          <a:latin typeface="Calibri"/>
                          <a:ea typeface="Calibri"/>
                          <a:cs typeface="Calibri"/>
                          <a:sym typeface="Calibri"/>
                        </a:rPr>
                        <a:t> </a:t>
                      </a:r>
                      <a:r>
                        <a:rPr lang="en-US" sz="1500" dirty="0" err="1" smtClean="0">
                          <a:latin typeface="Calibri"/>
                          <a:ea typeface="Calibri"/>
                          <a:cs typeface="Calibri"/>
                          <a:sym typeface="Calibri"/>
                        </a:rPr>
                        <a:t>approx</a:t>
                      </a:r>
                      <a:endParaRPr sz="15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500" dirty="0" smtClean="0">
                          <a:latin typeface="Calibri"/>
                          <a:ea typeface="Calibri"/>
                          <a:cs typeface="Calibri"/>
                          <a:sym typeface="Calibri"/>
                        </a:rPr>
                        <a:t>118</a:t>
                      </a:r>
                      <a:r>
                        <a:rPr lang="en" sz="1500" baseline="0" dirty="0" smtClean="0">
                          <a:latin typeface="Calibri"/>
                          <a:ea typeface="Calibri"/>
                          <a:cs typeface="Calibri"/>
                          <a:sym typeface="Calibri"/>
                        </a:rPr>
                        <a:t> TB</a:t>
                      </a:r>
                      <a:r>
                        <a:rPr lang="en-US" sz="1500" baseline="0" dirty="0" smtClean="0">
                          <a:latin typeface="Calibri"/>
                          <a:ea typeface="Calibri"/>
                          <a:cs typeface="Calibri"/>
                          <a:sym typeface="Calibri"/>
                        </a:rPr>
                        <a:t> </a:t>
                      </a:r>
                      <a:r>
                        <a:rPr lang="en-US" sz="1500" baseline="0" dirty="0" err="1" smtClean="0">
                          <a:latin typeface="Calibri"/>
                          <a:ea typeface="Calibri"/>
                          <a:cs typeface="Calibri"/>
                          <a:sym typeface="Calibri"/>
                        </a:rPr>
                        <a:t>approx</a:t>
                      </a:r>
                      <a:endParaRPr sz="15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500" b="1">
                          <a:latin typeface="Calibri"/>
                          <a:ea typeface="Calibri"/>
                          <a:cs typeface="Calibri"/>
                          <a:sym typeface="Calibri"/>
                        </a:rPr>
                        <a:t>Package</a:t>
                      </a:r>
                      <a:endParaRPr sz="15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a:latin typeface="Calibri"/>
                          <a:ea typeface="Calibri"/>
                          <a:cs typeface="Calibri"/>
                          <a:sym typeface="Calibri"/>
                        </a:rPr>
                        <a:t>12.9 GB</a:t>
                      </a:r>
                      <a:endParaRPr sz="15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500">
                          <a:latin typeface="Calibri"/>
                          <a:ea typeface="Calibri"/>
                          <a:cs typeface="Calibri"/>
                          <a:sym typeface="Calibri"/>
                        </a:rPr>
                        <a:t>37.1 GB</a:t>
                      </a:r>
                      <a:endParaRPr sz="15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500" b="1" dirty="0" smtClean="0">
                          <a:latin typeface="Calibri"/>
                          <a:ea typeface="Calibri"/>
                          <a:cs typeface="Calibri"/>
                          <a:sym typeface="Calibri"/>
                        </a:rPr>
                        <a:t>HPSS</a:t>
                      </a:r>
                      <a:endParaRPr sz="1500" b="1"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dirty="0" smtClean="0">
                          <a:latin typeface="Calibri"/>
                          <a:ea typeface="Calibri"/>
                          <a:cs typeface="Calibri"/>
                          <a:sym typeface="Calibri"/>
                        </a:rPr>
                        <a:t>None</a:t>
                      </a:r>
                      <a:endParaRPr sz="15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500" dirty="0" smtClean="0">
                          <a:latin typeface="Calibri"/>
                          <a:ea typeface="Calibri"/>
                          <a:cs typeface="Calibri"/>
                          <a:sym typeface="Calibri"/>
                        </a:rPr>
                        <a:t>None</a:t>
                      </a:r>
                      <a:endParaRPr sz="15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
        <p:nvSpPr>
          <p:cNvPr id="2" name="TextBox 1"/>
          <p:cNvSpPr txBox="1"/>
          <p:nvPr/>
        </p:nvSpPr>
        <p:spPr>
          <a:xfrm>
            <a:off x="3557017" y="975867"/>
            <a:ext cx="1346734" cy="307777"/>
          </a:xfrm>
          <a:prstGeom prst="rect">
            <a:avLst/>
          </a:prstGeom>
          <a:noFill/>
        </p:spPr>
        <p:txBody>
          <a:bodyPr wrap="square" rtlCol="0">
            <a:spAutoFit/>
          </a:bodyPr>
          <a:lstStyle/>
          <a:p>
            <a:r>
              <a:rPr lang="en-US" dirty="0" smtClean="0"/>
              <a:t>CPCI_GFS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46"/>
          <p:cNvSpPr txBox="1">
            <a:spLocks noGrp="1"/>
          </p:cNvSpPr>
          <p:nvPr>
            <p:ph type="title" idx="4294967295"/>
          </p:nvPr>
        </p:nvSpPr>
        <p:spPr>
          <a:xfrm>
            <a:off x="0" y="91475"/>
            <a:ext cx="9144000" cy="82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r>
              <a:rPr lang="en" sz="2800" dirty="0" smtClean="0">
                <a:latin typeface="Calibri"/>
                <a:ea typeface="Calibri"/>
                <a:cs typeface="Calibri"/>
                <a:sym typeface="Calibri"/>
              </a:rPr>
              <a:t>CPCI v1.5.0 Input </a:t>
            </a:r>
            <a:r>
              <a:rPr lang="en" sz="2800" dirty="0">
                <a:latin typeface="Calibri"/>
                <a:ea typeface="Calibri"/>
                <a:cs typeface="Calibri"/>
                <a:sym typeface="Calibri"/>
              </a:rPr>
              <a:t>Changes</a:t>
            </a:r>
            <a:r>
              <a:rPr lang="en" sz="2800" i="0" u="none" strike="noStrike" cap="none" dirty="0">
                <a:solidFill>
                  <a:schemeClr val="dk1"/>
                </a:solidFill>
                <a:latin typeface="Calibri"/>
                <a:ea typeface="Calibri"/>
                <a:cs typeface="Calibri"/>
                <a:sym typeface="Calibri"/>
              </a:rPr>
              <a:t> </a:t>
            </a:r>
            <a:endParaRPr sz="2800" dirty="0">
              <a:latin typeface="Calibri"/>
              <a:ea typeface="Calibri"/>
              <a:cs typeface="Calibri"/>
              <a:sym typeface="Calibri"/>
            </a:endParaRPr>
          </a:p>
        </p:txBody>
      </p:sp>
      <p:sp>
        <p:nvSpPr>
          <p:cNvPr id="2" name="TextBox 1"/>
          <p:cNvSpPr txBox="1"/>
          <p:nvPr/>
        </p:nvSpPr>
        <p:spPr>
          <a:xfrm>
            <a:off x="1252822" y="1828800"/>
            <a:ext cx="7108036" cy="461665"/>
          </a:xfrm>
          <a:prstGeom prst="rect">
            <a:avLst/>
          </a:prstGeom>
          <a:noFill/>
        </p:spPr>
        <p:txBody>
          <a:bodyPr wrap="none" rtlCol="0">
            <a:spAutoFit/>
          </a:bodyPr>
          <a:lstStyle/>
          <a:p>
            <a:r>
              <a:rPr lang="en-US" sz="2400" b="1" dirty="0" smtClean="0"/>
              <a:t>No changes to directory changes or File names</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3"/>
        <p:cNvGrpSpPr/>
        <p:nvPr/>
      </p:nvGrpSpPr>
      <p:grpSpPr>
        <a:xfrm>
          <a:off x="0" y="0"/>
          <a:ext cx="0" cy="0"/>
          <a:chOff x="0" y="0"/>
          <a:chExt cx="0" cy="0"/>
        </a:xfrm>
      </p:grpSpPr>
      <p:sp>
        <p:nvSpPr>
          <p:cNvPr id="344" name="Google Shape;344;p47"/>
          <p:cNvSpPr txBox="1">
            <a:spLocks noGrp="1"/>
          </p:cNvSpPr>
          <p:nvPr>
            <p:ph type="title" idx="4294967295"/>
          </p:nvPr>
        </p:nvSpPr>
        <p:spPr>
          <a:xfrm>
            <a:off x="219456" y="91475"/>
            <a:ext cx="8695943" cy="82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r>
              <a:rPr lang="en" sz="2800" dirty="0" smtClean="0">
                <a:latin typeface="Calibri"/>
                <a:ea typeface="Calibri"/>
                <a:cs typeface="Calibri"/>
                <a:sym typeface="Calibri"/>
              </a:rPr>
              <a:t>CPCI v1.5.0 Output </a:t>
            </a:r>
            <a:r>
              <a:rPr lang="en" sz="2800" dirty="0">
                <a:latin typeface="Calibri"/>
                <a:ea typeface="Calibri"/>
                <a:cs typeface="Calibri"/>
                <a:sym typeface="Calibri"/>
              </a:rPr>
              <a:t>Changes (com data to public)</a:t>
            </a:r>
            <a:endParaRPr sz="2800" dirty="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 sz="2800" dirty="0" smtClean="0">
                <a:latin typeface="Calibri"/>
                <a:ea typeface="Calibri"/>
                <a:cs typeface="Calibri"/>
                <a:sym typeface="Calibri"/>
              </a:rPr>
              <a:t>                               Directory </a:t>
            </a:r>
            <a:r>
              <a:rPr lang="en" sz="2800" dirty="0">
                <a:latin typeface="Calibri"/>
                <a:ea typeface="Calibri"/>
                <a:cs typeface="Calibri"/>
                <a:sym typeface="Calibri"/>
              </a:rPr>
              <a:t>Structure</a:t>
            </a:r>
            <a:endParaRPr sz="2800" dirty="0">
              <a:latin typeface="Calibri"/>
              <a:ea typeface="Calibri"/>
              <a:cs typeface="Calibri"/>
              <a:sym typeface="Calibri"/>
            </a:endParaRPr>
          </a:p>
        </p:txBody>
      </p:sp>
      <p:sp>
        <p:nvSpPr>
          <p:cNvPr id="346" name="Google Shape;346;p47"/>
          <p:cNvSpPr txBox="1">
            <a:spLocks noGrp="1"/>
          </p:cNvSpPr>
          <p:nvPr>
            <p:ph type="title" idx="4294967295"/>
          </p:nvPr>
        </p:nvSpPr>
        <p:spPr>
          <a:xfrm>
            <a:off x="916475" y="3170550"/>
            <a:ext cx="8366700" cy="82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Arial"/>
              <a:buNone/>
            </a:pPr>
            <a:r>
              <a:rPr lang="en" sz="2800" dirty="0" smtClean="0">
                <a:latin typeface="Calibri"/>
                <a:ea typeface="Calibri"/>
                <a:cs typeface="Calibri"/>
                <a:sym typeface="Calibri"/>
              </a:rPr>
              <a:t>No changes to directory changes or file names</a:t>
            </a:r>
            <a:endParaRPr sz="2800" dirty="0">
              <a:latin typeface="Calibri"/>
              <a:ea typeface="Calibri"/>
              <a:cs typeface="Calibri"/>
              <a:sym typeface="Calibri"/>
            </a:endParaRPr>
          </a:p>
        </p:txBody>
      </p:sp>
      <p:sp>
        <p:nvSpPr>
          <p:cNvPr id="348" name="Google Shape;348;p47"/>
          <p:cNvSpPr txBox="1"/>
          <p:nvPr/>
        </p:nvSpPr>
        <p:spPr>
          <a:xfrm>
            <a:off x="688625" y="6235400"/>
            <a:ext cx="54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Use regex/variables when it’s appropriate to save space/time!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2"/>
        <p:cNvGrpSpPr/>
        <p:nvPr/>
      </p:nvGrpSpPr>
      <p:grpSpPr>
        <a:xfrm>
          <a:off x="0" y="0"/>
          <a:ext cx="0" cy="0"/>
          <a:chOff x="0" y="0"/>
          <a:chExt cx="0" cy="0"/>
        </a:xfrm>
      </p:grpSpPr>
      <p:sp>
        <p:nvSpPr>
          <p:cNvPr id="353" name="Google Shape;353;p48"/>
          <p:cNvSpPr txBox="1">
            <a:spLocks noGrp="1"/>
          </p:cNvSpPr>
          <p:nvPr>
            <p:ph type="title" idx="4294967295"/>
          </p:nvPr>
        </p:nvSpPr>
        <p:spPr>
          <a:xfrm>
            <a:off x="0" y="91475"/>
            <a:ext cx="9144000" cy="82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r>
              <a:rPr lang="en" sz="2800">
                <a:latin typeface="Calibri"/>
                <a:ea typeface="Calibri"/>
                <a:cs typeface="Calibri"/>
                <a:sym typeface="Calibri"/>
              </a:rPr>
              <a:t>Output Changes (com data to public)</a:t>
            </a:r>
            <a:endParaRPr sz="2800">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Arial"/>
              <a:buNone/>
            </a:pPr>
            <a:r>
              <a:rPr lang="en" sz="2800">
                <a:latin typeface="Calibri"/>
                <a:ea typeface="Calibri"/>
                <a:cs typeface="Calibri"/>
                <a:sym typeface="Calibri"/>
              </a:rPr>
              <a:t>File Contents - Example</a:t>
            </a:r>
            <a:r>
              <a:rPr lang="en" sz="2800" i="0" u="none" strike="noStrike" cap="none">
                <a:solidFill>
                  <a:schemeClr val="dk1"/>
                </a:solidFill>
                <a:latin typeface="Calibri"/>
                <a:ea typeface="Calibri"/>
                <a:cs typeface="Calibri"/>
                <a:sym typeface="Calibri"/>
              </a:rPr>
              <a:t> </a:t>
            </a:r>
            <a:endParaRPr sz="2800">
              <a:latin typeface="Calibri"/>
              <a:ea typeface="Calibri"/>
              <a:cs typeface="Calibri"/>
              <a:sym typeface="Calibri"/>
            </a:endParaRPr>
          </a:p>
        </p:txBody>
      </p:sp>
      <p:sp>
        <p:nvSpPr>
          <p:cNvPr id="354" name="Google Shape;354;p48"/>
          <p:cNvSpPr txBox="1"/>
          <p:nvPr/>
        </p:nvSpPr>
        <p:spPr>
          <a:xfrm>
            <a:off x="391050" y="1042125"/>
            <a:ext cx="8565600" cy="55164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Font typeface="Calibri"/>
              <a:buChar char="●"/>
            </a:pPr>
            <a:r>
              <a:rPr lang="en" sz="1900" dirty="0">
                <a:solidFill>
                  <a:srgbClr val="000000"/>
                </a:solidFill>
                <a:latin typeface="Calibri"/>
                <a:ea typeface="Calibri"/>
                <a:cs typeface="Calibri"/>
                <a:sym typeface="Calibri"/>
              </a:rPr>
              <a:t>New </a:t>
            </a:r>
            <a:r>
              <a:rPr lang="en" sz="1900" dirty="0" smtClean="0">
                <a:solidFill>
                  <a:srgbClr val="000000"/>
                </a:solidFill>
                <a:latin typeface="Calibri"/>
                <a:ea typeface="Calibri"/>
                <a:cs typeface="Calibri"/>
                <a:sym typeface="Calibri"/>
              </a:rPr>
              <a:t>Python based </a:t>
            </a:r>
            <a:r>
              <a:rPr lang="en" sz="1900" dirty="0" smtClean="0">
                <a:latin typeface="Calibri"/>
                <a:ea typeface="Calibri"/>
                <a:cs typeface="Calibri"/>
                <a:sym typeface="Calibri"/>
              </a:rPr>
              <a:t>GEFS BOX-WISHKER PLOTS (EPS GRAMS)</a:t>
            </a:r>
            <a:r>
              <a:rPr lang="en" sz="1900" dirty="0" smtClean="0">
                <a:solidFill>
                  <a:srgbClr val="000000"/>
                </a:solidFill>
                <a:latin typeface="Calibri"/>
                <a:ea typeface="Calibri"/>
                <a:cs typeface="Calibri"/>
                <a:sym typeface="Calibri"/>
              </a:rPr>
              <a:t>:</a:t>
            </a:r>
            <a:endParaRPr sz="1700" dirty="0">
              <a:solidFill>
                <a:srgbClr val="000000"/>
              </a:solidFill>
              <a:latin typeface="Calibri"/>
              <a:ea typeface="Calibri"/>
              <a:cs typeface="Calibri"/>
              <a:sym typeface="Calibri"/>
            </a:endParaRPr>
          </a:p>
          <a:p>
            <a:pPr marL="863600" lvl="1" indent="-285750" algn="l" rtl="0">
              <a:spcBef>
                <a:spcPts val="0"/>
              </a:spcBef>
              <a:spcAft>
                <a:spcPts val="0"/>
              </a:spcAft>
              <a:buClr>
                <a:srgbClr val="000000"/>
              </a:buClr>
              <a:buSzPts val="1700"/>
              <a:buFont typeface="Courier New" panose="02070309020205020404" pitchFamily="49" charset="0"/>
              <a:buChar char="o"/>
            </a:pPr>
            <a:r>
              <a:rPr lang="en" sz="1700" b="1" dirty="0" smtClean="0">
                <a:solidFill>
                  <a:srgbClr val="000000"/>
                </a:solidFill>
                <a:latin typeface="Calibri"/>
                <a:ea typeface="Calibri"/>
                <a:cs typeface="Calibri"/>
                <a:sym typeface="Calibri"/>
              </a:rPr>
              <a:t>For precipitation,  2m temp, wind speed and cloud cover</a:t>
            </a:r>
            <a:endParaRPr sz="1700" dirty="0">
              <a:solidFill>
                <a:srgbClr val="000000"/>
              </a:solidFill>
              <a:latin typeface="Calibri"/>
              <a:ea typeface="Calibri"/>
              <a:cs typeface="Calibri"/>
              <a:sym typeface="Calibri"/>
            </a:endParaRPr>
          </a:p>
          <a:p>
            <a:pPr marL="457200" lvl="0" indent="-349250" algn="l" rtl="0">
              <a:spcBef>
                <a:spcPts val="0"/>
              </a:spcBef>
              <a:spcAft>
                <a:spcPts val="0"/>
              </a:spcAft>
              <a:buClr>
                <a:srgbClr val="000000"/>
              </a:buClr>
              <a:buSzPts val="1900"/>
              <a:buFont typeface="Calibri"/>
              <a:buChar char="●"/>
            </a:pPr>
            <a:r>
              <a:rPr lang="en" sz="1900" dirty="0">
                <a:latin typeface="Calibri"/>
                <a:ea typeface="Calibri"/>
                <a:cs typeface="Calibri"/>
                <a:sym typeface="Calibri"/>
              </a:rPr>
              <a:t>New </a:t>
            </a:r>
            <a:r>
              <a:rPr lang="en" sz="1900" dirty="0" smtClean="0">
                <a:latin typeface="Calibri"/>
                <a:ea typeface="Calibri"/>
                <a:cs typeface="Calibri"/>
                <a:sym typeface="Calibri"/>
              </a:rPr>
              <a:t>Python based GFS SKEWT PLOTS:</a:t>
            </a:r>
            <a:endParaRPr sz="1900" dirty="0">
              <a:latin typeface="Calibri"/>
              <a:ea typeface="Calibri"/>
              <a:cs typeface="Calibri"/>
              <a:sym typeface="Calibri"/>
            </a:endParaRPr>
          </a:p>
          <a:p>
            <a:pPr marL="914400" lvl="1" indent="-336550" algn="l" rtl="0">
              <a:spcBef>
                <a:spcPts val="0"/>
              </a:spcBef>
              <a:spcAft>
                <a:spcPts val="0"/>
              </a:spcAft>
              <a:buClr>
                <a:srgbClr val="000000"/>
              </a:buClr>
              <a:buSzPts val="1700"/>
              <a:buFont typeface="Calibri"/>
              <a:buChar char="○"/>
            </a:pPr>
            <a:r>
              <a:rPr lang="en" sz="1700" b="1" dirty="0" smtClean="0">
                <a:latin typeface="Calibri"/>
                <a:ea typeface="Calibri"/>
                <a:cs typeface="Calibri"/>
                <a:sym typeface="Calibri"/>
              </a:rPr>
              <a:t>SkewT plots at selected locations in Africa</a:t>
            </a:r>
            <a:endParaRPr sz="1700" dirty="0">
              <a:solidFill>
                <a:srgbClr val="000000"/>
              </a:solidFill>
              <a:latin typeface="Calibri"/>
              <a:ea typeface="Calibri"/>
              <a:cs typeface="Calibri"/>
              <a:sym typeface="Calibri"/>
            </a:endParaRPr>
          </a:p>
          <a:p>
            <a:pPr marL="457200" lvl="0" indent="-336550" algn="l" rtl="0">
              <a:spcBef>
                <a:spcPts val="0"/>
              </a:spcBef>
              <a:spcAft>
                <a:spcPts val="0"/>
              </a:spcAft>
              <a:buClr>
                <a:srgbClr val="000000"/>
              </a:buClr>
              <a:buSzPts val="1700"/>
              <a:buFont typeface="Calibri"/>
              <a:buChar char="●"/>
            </a:pPr>
            <a:r>
              <a:rPr lang="en" sz="1900" dirty="0" smtClean="0">
                <a:latin typeface="Calibri"/>
                <a:ea typeface="Calibri"/>
                <a:cs typeface="Calibri"/>
                <a:sym typeface="Calibri"/>
              </a:rPr>
              <a:t>Added 22</a:t>
            </a:r>
            <a:r>
              <a:rPr lang="en" sz="1900" baseline="30000" dirty="0" smtClean="0">
                <a:latin typeface="Calibri"/>
                <a:ea typeface="Calibri"/>
                <a:cs typeface="Calibri"/>
                <a:sym typeface="Calibri"/>
              </a:rPr>
              <a:t>nd</a:t>
            </a:r>
            <a:r>
              <a:rPr lang="en" sz="1900" dirty="0" smtClean="0">
                <a:latin typeface="Calibri"/>
                <a:ea typeface="Calibri"/>
                <a:cs typeface="Calibri"/>
                <a:sym typeface="Calibri"/>
              </a:rPr>
              <a:t> geographical domain for Central Africa</a:t>
            </a:r>
            <a:endParaRPr sz="1900"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8"/>
        <p:cNvGrpSpPr/>
        <p:nvPr/>
      </p:nvGrpSpPr>
      <p:grpSpPr>
        <a:xfrm>
          <a:off x="0" y="0"/>
          <a:ext cx="0" cy="0"/>
          <a:chOff x="0" y="0"/>
          <a:chExt cx="0" cy="0"/>
        </a:xfrm>
      </p:grpSpPr>
      <p:sp>
        <p:nvSpPr>
          <p:cNvPr id="359" name="Google Shape;359;p49"/>
          <p:cNvSpPr txBox="1">
            <a:spLocks noGrp="1"/>
          </p:cNvSpPr>
          <p:nvPr>
            <p:ph type="title" idx="4294967295"/>
          </p:nvPr>
        </p:nvSpPr>
        <p:spPr>
          <a:xfrm>
            <a:off x="0" y="91475"/>
            <a:ext cx="9144000" cy="82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r>
              <a:rPr lang="en" sz="2800">
                <a:latin typeface="Calibri"/>
                <a:ea typeface="Calibri"/>
                <a:cs typeface="Calibri"/>
                <a:sym typeface="Calibri"/>
              </a:rPr>
              <a:t>Output Changes</a:t>
            </a:r>
            <a:endParaRPr sz="2800">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Arial"/>
              <a:buNone/>
            </a:pPr>
            <a:r>
              <a:rPr lang="en" sz="2800">
                <a:latin typeface="Calibri"/>
                <a:ea typeface="Calibri"/>
                <a:cs typeface="Calibri"/>
                <a:sym typeface="Calibri"/>
              </a:rPr>
              <a:t>WMO Headed Products</a:t>
            </a:r>
            <a:endParaRPr sz="2800">
              <a:latin typeface="Calibri"/>
              <a:ea typeface="Calibri"/>
              <a:cs typeface="Calibri"/>
              <a:sym typeface="Calibri"/>
            </a:endParaRPr>
          </a:p>
        </p:txBody>
      </p:sp>
      <p:sp>
        <p:nvSpPr>
          <p:cNvPr id="360" name="Google Shape;360;p49"/>
          <p:cNvSpPr txBox="1"/>
          <p:nvPr/>
        </p:nvSpPr>
        <p:spPr>
          <a:xfrm>
            <a:off x="391050" y="1042125"/>
            <a:ext cx="8565600" cy="41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latin typeface="Calibri"/>
                <a:ea typeface="Calibri"/>
                <a:cs typeface="Calibri"/>
                <a:sym typeface="Calibri"/>
              </a:rPr>
              <a:t>For both data on the SBN/NOAAPORT as well as TGFTP</a:t>
            </a:r>
            <a:endParaRPr sz="2100" dirty="0">
              <a:latin typeface="Calibri"/>
              <a:ea typeface="Calibri"/>
              <a:cs typeface="Calibri"/>
              <a:sym typeface="Calibri"/>
            </a:endParaRPr>
          </a:p>
          <a:p>
            <a:pPr marL="0" lvl="0" indent="0" algn="l" rtl="0">
              <a:spcBef>
                <a:spcPts val="0"/>
              </a:spcBef>
              <a:spcAft>
                <a:spcPts val="0"/>
              </a:spcAft>
              <a:buNone/>
            </a:pPr>
            <a:endParaRPr lang="en-US" sz="1900" dirty="0" smtClean="0">
              <a:latin typeface="Calibri"/>
              <a:ea typeface="Calibri"/>
              <a:cs typeface="Calibri"/>
              <a:sym typeface="Calibri"/>
            </a:endParaRPr>
          </a:p>
          <a:p>
            <a:pPr marL="0" lvl="0" indent="0" algn="l" rtl="0">
              <a:spcBef>
                <a:spcPts val="0"/>
              </a:spcBef>
              <a:spcAft>
                <a:spcPts val="0"/>
              </a:spcAft>
              <a:buNone/>
            </a:pPr>
            <a:r>
              <a:rPr lang="en-US" sz="2000" b="1" dirty="0" smtClean="0">
                <a:latin typeface="Calibri"/>
                <a:ea typeface="Calibri"/>
                <a:cs typeface="Calibri"/>
                <a:sym typeface="Calibri"/>
              </a:rPr>
              <a:t>Not Applicable in this CPCI project</a:t>
            </a:r>
            <a:endParaRPr sz="2000"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a:spLocks noGrp="1"/>
          </p:cNvSpPr>
          <p:nvPr>
            <p:ph type="title" idx="4294967295"/>
          </p:nvPr>
        </p:nvSpPr>
        <p:spPr>
          <a:xfrm>
            <a:off x="74100" y="152400"/>
            <a:ext cx="9035400" cy="69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a:solidFill>
                  <a:srgbClr val="000000"/>
                </a:solidFill>
                <a:latin typeface="Calibri"/>
                <a:ea typeface="Calibri"/>
                <a:cs typeface="Calibri"/>
                <a:sym typeface="Calibri"/>
              </a:rPr>
              <a:t>Bugzilla Status</a:t>
            </a:r>
            <a:endParaRPr sz="2800">
              <a:latin typeface="Calibri"/>
              <a:ea typeface="Calibri"/>
              <a:cs typeface="Calibri"/>
              <a:sym typeface="Calibri"/>
            </a:endParaRPr>
          </a:p>
        </p:txBody>
      </p:sp>
      <p:graphicFrame>
        <p:nvGraphicFramePr>
          <p:cNvPr id="366" name="Google Shape;366;p50"/>
          <p:cNvGraphicFramePr/>
          <p:nvPr>
            <p:extLst>
              <p:ext uri="{D42A27DB-BD31-4B8C-83A1-F6EECF244321}">
                <p14:modId xmlns:p14="http://schemas.microsoft.com/office/powerpoint/2010/main" val="3468913565"/>
              </p:ext>
            </p:extLst>
          </p:nvPr>
        </p:nvGraphicFramePr>
        <p:xfrm>
          <a:off x="305750" y="1905000"/>
          <a:ext cx="8581325" cy="1699020"/>
        </p:xfrm>
        <a:graphic>
          <a:graphicData uri="http://schemas.openxmlformats.org/drawingml/2006/table">
            <a:tbl>
              <a:tblPr>
                <a:noFill/>
                <a:tableStyleId>{6072778F-980D-4D46-9BD3-BCD08F3B885B}</a:tableStyleId>
              </a:tblPr>
              <a:tblGrid>
                <a:gridCol w="858125">
                  <a:extLst>
                    <a:ext uri="{9D8B030D-6E8A-4147-A177-3AD203B41FA5}">
                      <a16:colId xmlns:a16="http://schemas.microsoft.com/office/drawing/2014/main" val="20000"/>
                    </a:ext>
                  </a:extLst>
                </a:gridCol>
                <a:gridCol w="858125">
                  <a:extLst>
                    <a:ext uri="{9D8B030D-6E8A-4147-A177-3AD203B41FA5}">
                      <a16:colId xmlns:a16="http://schemas.microsoft.com/office/drawing/2014/main" val="20001"/>
                    </a:ext>
                  </a:extLst>
                </a:gridCol>
                <a:gridCol w="2526725">
                  <a:extLst>
                    <a:ext uri="{9D8B030D-6E8A-4147-A177-3AD203B41FA5}">
                      <a16:colId xmlns:a16="http://schemas.microsoft.com/office/drawing/2014/main" val="20002"/>
                    </a:ext>
                  </a:extLst>
                </a:gridCol>
                <a:gridCol w="4338350">
                  <a:extLst>
                    <a:ext uri="{9D8B030D-6E8A-4147-A177-3AD203B41FA5}">
                      <a16:colId xmlns:a16="http://schemas.microsoft.com/office/drawing/2014/main" val="20003"/>
                    </a:ext>
                  </a:extLst>
                </a:gridCol>
              </a:tblGrid>
              <a:tr h="534550">
                <a:tc>
                  <a:txBody>
                    <a:bodyPr/>
                    <a:lstStyle/>
                    <a:p>
                      <a:pPr marL="0" lvl="0" indent="0" algn="ctr" rtl="0">
                        <a:spcBef>
                          <a:spcPts val="0"/>
                        </a:spcBef>
                        <a:spcAft>
                          <a:spcPts val="0"/>
                        </a:spcAft>
                        <a:buNone/>
                      </a:pPr>
                      <a:r>
                        <a:rPr lang="en" sz="1100" b="1"/>
                        <a:t>Bug ID</a:t>
                      </a:r>
                      <a:endParaRPr sz="1100" b="1"/>
                    </a:p>
                  </a:txBody>
                  <a:tcPr marL="63500" marR="63500" marT="63500" marB="63500">
                    <a:solidFill>
                      <a:srgbClr val="A4C2F4"/>
                    </a:solidFill>
                  </a:tcPr>
                </a:tc>
                <a:tc>
                  <a:txBody>
                    <a:bodyPr/>
                    <a:lstStyle/>
                    <a:p>
                      <a:pPr marL="0" lvl="0" indent="0" algn="ctr" rtl="0">
                        <a:spcBef>
                          <a:spcPts val="0"/>
                        </a:spcBef>
                        <a:spcAft>
                          <a:spcPts val="0"/>
                        </a:spcAft>
                        <a:buNone/>
                      </a:pPr>
                      <a:r>
                        <a:rPr lang="en" sz="1100" b="1"/>
                        <a:t>Fixed?</a:t>
                      </a:r>
                      <a:endParaRPr sz="1100" b="1"/>
                    </a:p>
                    <a:p>
                      <a:pPr marL="0" lvl="0" indent="0" algn="ctr" rtl="0">
                        <a:spcBef>
                          <a:spcPts val="0"/>
                        </a:spcBef>
                        <a:spcAft>
                          <a:spcPts val="0"/>
                        </a:spcAft>
                        <a:buNone/>
                      </a:pPr>
                      <a:r>
                        <a:rPr lang="en" sz="1100" b="1"/>
                        <a:t>Yes / No</a:t>
                      </a:r>
                      <a:endParaRPr sz="1100" b="1"/>
                    </a:p>
                  </a:txBody>
                  <a:tcPr marL="63500" marR="63500" marT="63500" marB="63500">
                    <a:solidFill>
                      <a:srgbClr val="A4C2F4"/>
                    </a:solidFill>
                  </a:tcPr>
                </a:tc>
                <a:tc>
                  <a:txBody>
                    <a:bodyPr/>
                    <a:lstStyle/>
                    <a:p>
                      <a:pPr marL="0" lvl="0" indent="0" algn="ctr" rtl="0">
                        <a:spcBef>
                          <a:spcPts val="0"/>
                        </a:spcBef>
                        <a:spcAft>
                          <a:spcPts val="0"/>
                        </a:spcAft>
                        <a:buNone/>
                      </a:pPr>
                      <a:r>
                        <a:rPr lang="en" sz="1100" b="1"/>
                        <a:t>Description</a:t>
                      </a:r>
                      <a:endParaRPr sz="1100" b="1"/>
                    </a:p>
                  </a:txBody>
                  <a:tcPr marL="63500" marR="63500" marT="63500" marB="63500">
                    <a:solidFill>
                      <a:srgbClr val="A4C2F4"/>
                    </a:solidFill>
                  </a:tcPr>
                </a:tc>
                <a:tc>
                  <a:txBody>
                    <a:bodyPr/>
                    <a:lstStyle/>
                    <a:p>
                      <a:pPr marL="0" lvl="0" indent="0" algn="ctr" rtl="0">
                        <a:spcBef>
                          <a:spcPts val="0"/>
                        </a:spcBef>
                        <a:spcAft>
                          <a:spcPts val="0"/>
                        </a:spcAft>
                        <a:buNone/>
                      </a:pPr>
                      <a:r>
                        <a:rPr lang="en" sz="1100" b="1"/>
                        <a:t>STATUS</a:t>
                      </a:r>
                      <a:endParaRPr sz="1100" b="1"/>
                    </a:p>
                    <a:p>
                      <a:pPr marL="0" lvl="0" indent="0" algn="ctr" rtl="0">
                        <a:spcBef>
                          <a:spcPts val="0"/>
                        </a:spcBef>
                        <a:spcAft>
                          <a:spcPts val="0"/>
                        </a:spcAft>
                        <a:buNone/>
                      </a:pPr>
                      <a:r>
                        <a:rPr lang="en" sz="1100" b="1"/>
                        <a:t>If not fixed already, what is the status?</a:t>
                      </a:r>
                      <a:endParaRPr sz="1100" b="1"/>
                    </a:p>
                    <a:p>
                      <a:pPr marL="0" lvl="0" indent="0" algn="ctr" rtl="0">
                        <a:spcBef>
                          <a:spcPts val="0"/>
                        </a:spcBef>
                        <a:spcAft>
                          <a:spcPts val="0"/>
                        </a:spcAft>
                        <a:buNone/>
                      </a:pPr>
                      <a:r>
                        <a:rPr lang="en" sz="1100" b="1"/>
                        <a:t>If it is fixed, what was the solution?</a:t>
                      </a:r>
                      <a:endParaRPr sz="1100" b="1"/>
                    </a:p>
                  </a:txBody>
                  <a:tcPr marL="63500" marR="63500" marT="63500" marB="63500">
                    <a:solidFill>
                      <a:srgbClr val="A4C2F4"/>
                    </a:solidFill>
                  </a:tcPr>
                </a:tc>
                <a:extLst>
                  <a:ext uri="{0D108BD9-81ED-4DB2-BD59-A6C34878D82A}">
                    <a16:rowId xmlns:a16="http://schemas.microsoft.com/office/drawing/2014/main" val="10000"/>
                  </a:ext>
                </a:extLst>
              </a:tr>
              <a:tr h="534550">
                <a:tc>
                  <a:txBody>
                    <a:bodyPr/>
                    <a:lstStyle/>
                    <a:p>
                      <a:pPr marL="0" lvl="0" indent="0" algn="l" rtl="0">
                        <a:spcBef>
                          <a:spcPts val="0"/>
                        </a:spcBef>
                        <a:spcAft>
                          <a:spcPts val="0"/>
                        </a:spcAft>
                        <a:buNone/>
                      </a:pPr>
                      <a:r>
                        <a:rPr lang="en" sz="1100" i="1" dirty="0" smtClean="0"/>
                        <a:t>721</a:t>
                      </a:r>
                      <a:endParaRPr sz="1100" i="1" dirty="0"/>
                    </a:p>
                  </a:txBody>
                  <a:tcPr marL="63500" marR="63500" marT="63500" marB="63500"/>
                </a:tc>
                <a:tc>
                  <a:txBody>
                    <a:bodyPr/>
                    <a:lstStyle/>
                    <a:p>
                      <a:pPr marL="0" lvl="0" indent="0" algn="l" rtl="0">
                        <a:spcBef>
                          <a:spcPts val="0"/>
                        </a:spcBef>
                        <a:spcAft>
                          <a:spcPts val="0"/>
                        </a:spcAft>
                        <a:buNone/>
                      </a:pPr>
                      <a:r>
                        <a:rPr lang="en" sz="1100" i="1"/>
                        <a:t>Yes</a:t>
                      </a:r>
                      <a:endParaRPr sz="1100" i="1"/>
                    </a:p>
                  </a:txBody>
                  <a:tcPr marL="63500" marR="63500" marT="63500" marB="63500"/>
                </a:tc>
                <a:tc>
                  <a:txBody>
                    <a:bodyPr/>
                    <a:lstStyle/>
                    <a:p>
                      <a:pPr marL="0" lvl="0" indent="0" algn="l" rtl="0">
                        <a:spcBef>
                          <a:spcPts val="0"/>
                        </a:spcBef>
                        <a:spcAft>
                          <a:spcPts val="0"/>
                        </a:spcAft>
                        <a:buNone/>
                      </a:pPr>
                      <a:r>
                        <a:rPr lang="en" sz="1100" i="1" dirty="0" smtClean="0"/>
                        <a:t>CPCI</a:t>
                      </a:r>
                      <a:r>
                        <a:rPr lang="en" sz="1100" i="1" baseline="0" dirty="0" smtClean="0"/>
                        <a:t> cpci_gfs</a:t>
                      </a:r>
                    </a:p>
                    <a:p>
                      <a:pPr marL="0" lvl="0" indent="0" algn="l" rtl="0">
                        <a:spcBef>
                          <a:spcPts val="0"/>
                        </a:spcBef>
                        <a:spcAft>
                          <a:spcPts val="0"/>
                        </a:spcAft>
                        <a:buNone/>
                      </a:pPr>
                      <a:r>
                        <a:rPr lang="en" sz="1100" i="1" baseline="0" dirty="0" smtClean="0"/>
                        <a:t>Establishing restart of a failed run</a:t>
                      </a:r>
                      <a:endParaRPr sz="1100" i="1" dirty="0"/>
                    </a:p>
                  </a:txBody>
                  <a:tcPr marL="63500" marR="63500" marT="63500" marB="63500"/>
                </a:tc>
                <a:tc>
                  <a:txBody>
                    <a:bodyPr/>
                    <a:lstStyle/>
                    <a:p>
                      <a:pPr marL="0" lvl="0" indent="0" algn="l" rtl="0">
                        <a:spcBef>
                          <a:spcPts val="0"/>
                        </a:spcBef>
                        <a:spcAft>
                          <a:spcPts val="0"/>
                        </a:spcAft>
                        <a:buNone/>
                      </a:pPr>
                      <a:r>
                        <a:rPr lang="en-US" sz="1100" i="1" dirty="0" smtClean="0"/>
                        <a:t>Established restart capability. Created a separate restart directory and instructions.</a:t>
                      </a:r>
                      <a:endParaRPr sz="1100" i="1" dirty="0"/>
                    </a:p>
                  </a:txBody>
                  <a:tcPr marL="63500" marR="63500" marT="63500" marB="63500"/>
                </a:tc>
                <a:extLst>
                  <a:ext uri="{0D108BD9-81ED-4DB2-BD59-A6C34878D82A}">
                    <a16:rowId xmlns:a16="http://schemas.microsoft.com/office/drawing/2014/main" val="10001"/>
                  </a:ext>
                </a:extLst>
              </a:tr>
              <a:tr h="534550">
                <a:tc>
                  <a:txBody>
                    <a:bodyPr/>
                    <a:lstStyle/>
                    <a:p>
                      <a:pPr marL="0" lvl="0" indent="0" algn="l" rtl="0">
                        <a:spcBef>
                          <a:spcPts val="0"/>
                        </a:spcBef>
                        <a:spcAft>
                          <a:spcPts val="0"/>
                        </a:spcAft>
                        <a:buNone/>
                      </a:pPr>
                      <a:r>
                        <a:rPr lang="en" sz="1100" i="1" dirty="0" smtClean="0"/>
                        <a:t>733</a:t>
                      </a:r>
                      <a:endParaRPr sz="1100" i="1" dirty="0"/>
                    </a:p>
                  </a:txBody>
                  <a:tcPr marL="63500" marR="63500" marT="63500" marB="63500"/>
                </a:tc>
                <a:tc>
                  <a:txBody>
                    <a:bodyPr/>
                    <a:lstStyle/>
                    <a:p>
                      <a:pPr marL="0" lvl="0" indent="0" algn="l" rtl="0">
                        <a:spcBef>
                          <a:spcPts val="0"/>
                        </a:spcBef>
                        <a:spcAft>
                          <a:spcPts val="0"/>
                        </a:spcAft>
                        <a:buNone/>
                      </a:pPr>
                      <a:r>
                        <a:rPr lang="en" sz="1100" i="1" dirty="0" smtClean="0"/>
                        <a:t>Yes</a:t>
                      </a:r>
                      <a:endParaRPr sz="1100" i="1" dirty="0"/>
                    </a:p>
                  </a:txBody>
                  <a:tcPr marL="63500" marR="63500" marT="63500" marB="63500"/>
                </a:tc>
                <a:tc>
                  <a:txBody>
                    <a:bodyPr/>
                    <a:lstStyle/>
                    <a:p>
                      <a:pPr marL="0" lvl="0" indent="0" algn="l" rtl="0">
                        <a:spcBef>
                          <a:spcPts val="0"/>
                        </a:spcBef>
                        <a:spcAft>
                          <a:spcPts val="0"/>
                        </a:spcAft>
                        <a:buNone/>
                      </a:pPr>
                      <a:r>
                        <a:rPr lang="en" sz="1100" i="1" dirty="0" smtClean="0"/>
                        <a:t>CPCI cpci_gfs </a:t>
                      </a:r>
                    </a:p>
                    <a:p>
                      <a:pPr marL="0" lvl="0" indent="0" algn="l" rtl="0">
                        <a:spcBef>
                          <a:spcPts val="0"/>
                        </a:spcBef>
                        <a:spcAft>
                          <a:spcPts val="0"/>
                        </a:spcAft>
                        <a:buNone/>
                      </a:pPr>
                      <a:r>
                        <a:rPr lang="en" sz="1100" i="1" dirty="0" smtClean="0"/>
                        <a:t>Adding</a:t>
                      </a:r>
                      <a:r>
                        <a:rPr lang="en" sz="1100" i="1" baseline="0" dirty="0" smtClean="0"/>
                        <a:t> error handling</a:t>
                      </a:r>
                      <a:endParaRPr sz="1100" i="1" dirty="0"/>
                    </a:p>
                  </a:txBody>
                  <a:tcPr marL="63500" marR="63500" marT="63500" marB="63500"/>
                </a:tc>
                <a:tc>
                  <a:txBody>
                    <a:bodyPr/>
                    <a:lstStyle/>
                    <a:p>
                      <a:pPr marL="0" lvl="0" indent="0" algn="l" rtl="0">
                        <a:spcBef>
                          <a:spcPts val="0"/>
                        </a:spcBef>
                        <a:spcAft>
                          <a:spcPts val="0"/>
                        </a:spcAft>
                        <a:buNone/>
                      </a:pPr>
                      <a:r>
                        <a:rPr lang="en-US" sz="1100" i="1" dirty="0" smtClean="0"/>
                        <a:t>Added</a:t>
                      </a:r>
                      <a:r>
                        <a:rPr lang="en-US" sz="1100" i="1" baseline="0" dirty="0" smtClean="0"/>
                        <a:t> adequate error handling</a:t>
                      </a:r>
                      <a:endParaRPr lang="en-US" sz="1100" i="1" dirty="0"/>
                    </a:p>
                  </a:txBody>
                  <a:tcPr marL="63500" marR="63500" marT="63500" marB="63500"/>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a:spLocks noGrp="1"/>
          </p:cNvSpPr>
          <p:nvPr>
            <p:ph type="title" idx="4294967295"/>
          </p:nvPr>
        </p:nvSpPr>
        <p:spPr>
          <a:xfrm>
            <a:off x="74100" y="152400"/>
            <a:ext cx="9035400" cy="69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a:solidFill>
                  <a:srgbClr val="000000"/>
                </a:solidFill>
                <a:latin typeface="Calibri"/>
                <a:ea typeface="Calibri"/>
                <a:cs typeface="Calibri"/>
                <a:sym typeface="Calibri"/>
              </a:rPr>
              <a:t>List external software dependencies</a:t>
            </a:r>
            <a:endParaRPr sz="2800">
              <a:latin typeface="Calibri"/>
              <a:ea typeface="Calibri"/>
              <a:cs typeface="Calibri"/>
              <a:sym typeface="Calibri"/>
            </a:endParaRPr>
          </a:p>
        </p:txBody>
      </p:sp>
      <p:graphicFrame>
        <p:nvGraphicFramePr>
          <p:cNvPr id="372" name="Google Shape;372;p51"/>
          <p:cNvGraphicFramePr/>
          <p:nvPr>
            <p:extLst>
              <p:ext uri="{D42A27DB-BD31-4B8C-83A1-F6EECF244321}">
                <p14:modId xmlns:p14="http://schemas.microsoft.com/office/powerpoint/2010/main" val="455910042"/>
              </p:ext>
            </p:extLst>
          </p:nvPr>
        </p:nvGraphicFramePr>
        <p:xfrm>
          <a:off x="254900" y="740425"/>
          <a:ext cx="8673775" cy="6059444"/>
        </p:xfrm>
        <a:graphic>
          <a:graphicData uri="http://schemas.openxmlformats.org/drawingml/2006/table">
            <a:tbl>
              <a:tblPr>
                <a:noFill/>
                <a:tableStyleId>{70250281-EC0F-4638-B721-9B5F83340F0C}</a:tableStyleId>
              </a:tblPr>
              <a:tblGrid>
                <a:gridCol w="2735188">
                  <a:extLst>
                    <a:ext uri="{9D8B030D-6E8A-4147-A177-3AD203B41FA5}">
                      <a16:colId xmlns:a16="http://schemas.microsoft.com/office/drawing/2014/main" val="20000"/>
                    </a:ext>
                  </a:extLst>
                </a:gridCol>
                <a:gridCol w="5938587">
                  <a:extLst>
                    <a:ext uri="{9D8B030D-6E8A-4147-A177-3AD203B41FA5}">
                      <a16:colId xmlns:a16="http://schemas.microsoft.com/office/drawing/2014/main" val="20001"/>
                    </a:ext>
                  </a:extLst>
                </a:gridCol>
              </a:tblGrid>
              <a:tr h="515938">
                <a:tc>
                  <a:txBody>
                    <a:bodyPr/>
                    <a:lstStyle/>
                    <a:p>
                      <a:pPr marL="0" lvl="0" indent="0" algn="l" rtl="0">
                        <a:spcBef>
                          <a:spcPts val="0"/>
                        </a:spcBef>
                        <a:spcAft>
                          <a:spcPts val="0"/>
                        </a:spcAft>
                        <a:buNone/>
                      </a:pPr>
                      <a:r>
                        <a:rPr lang="en" sz="2200">
                          <a:solidFill>
                            <a:srgbClr val="1155CC"/>
                          </a:solidFill>
                        </a:rPr>
                        <a:t>Job</a:t>
                      </a:r>
                      <a:endParaRPr sz="2200">
                        <a:solidFill>
                          <a:srgbClr val="1155CC"/>
                        </a:solidFill>
                      </a:endParaRPr>
                    </a:p>
                  </a:txBody>
                  <a:tcPr marL="91425" marR="91425" marT="91425" marB="91425"/>
                </a:tc>
                <a:tc>
                  <a:txBody>
                    <a:bodyPr/>
                    <a:lstStyle/>
                    <a:p>
                      <a:pPr marL="0" lvl="0" indent="0" algn="l" rtl="0">
                        <a:spcBef>
                          <a:spcPts val="0"/>
                        </a:spcBef>
                        <a:spcAft>
                          <a:spcPts val="0"/>
                        </a:spcAft>
                        <a:buNone/>
                      </a:pPr>
                      <a:r>
                        <a:rPr lang="en" sz="2200">
                          <a:solidFill>
                            <a:srgbClr val="1155CC"/>
                          </a:solidFill>
                        </a:rPr>
                        <a:t>Module list</a:t>
                      </a:r>
                      <a:endParaRPr sz="2200">
                        <a:solidFill>
                          <a:srgbClr val="1155CC"/>
                        </a:solidFill>
                      </a:endParaRPr>
                    </a:p>
                  </a:txBody>
                  <a:tcPr marL="91425" marR="91425" marT="91425" marB="91425"/>
                </a:tc>
                <a:extLst>
                  <a:ext uri="{0D108BD9-81ED-4DB2-BD59-A6C34878D82A}">
                    <a16:rowId xmlns:a16="http://schemas.microsoft.com/office/drawing/2014/main" val="10000"/>
                  </a:ext>
                </a:extLst>
              </a:tr>
              <a:tr h="515938">
                <a:tc>
                  <a:txBody>
                    <a:bodyPr/>
                    <a:lstStyle/>
                    <a:p>
                      <a:pPr marL="0" lvl="0" indent="0" algn="l" rtl="0">
                        <a:spcBef>
                          <a:spcPts val="0"/>
                        </a:spcBef>
                        <a:spcAft>
                          <a:spcPts val="0"/>
                        </a:spcAft>
                        <a:buNone/>
                      </a:pPr>
                      <a:endParaRPr sz="1800" dirty="0"/>
                    </a:p>
                    <a:p>
                      <a:pPr marL="0" lvl="0" indent="0" algn="l" rtl="0">
                        <a:spcBef>
                          <a:spcPts val="0"/>
                        </a:spcBef>
                        <a:spcAft>
                          <a:spcPts val="0"/>
                        </a:spcAft>
                        <a:buNone/>
                      </a:pPr>
                      <a:r>
                        <a:rPr lang="en" sz="1800" dirty="0" smtClean="0"/>
                        <a:t>jcpci_gfs</a:t>
                      </a:r>
                      <a:endParaRPr sz="1800" dirty="0"/>
                    </a:p>
                  </a:txBody>
                  <a:tcPr marL="91425" marR="91425" marT="91425" marB="91425"/>
                </a:tc>
                <a:tc>
                  <a:txBody>
                    <a:bodyPr/>
                    <a:lstStyle/>
                    <a:p>
                      <a:pPr marL="0" lvl="0" indent="0" algn="l" rtl="0">
                        <a:spcBef>
                          <a:spcPts val="0"/>
                        </a:spcBef>
                        <a:spcAft>
                          <a:spcPts val="0"/>
                        </a:spcAft>
                        <a:buNone/>
                      </a:pPr>
                      <a:r>
                        <a:rPr lang="en-US" sz="1800" dirty="0" smtClean="0"/>
                        <a:t>intel/${</a:t>
                      </a:r>
                      <a:r>
                        <a:rPr lang="en-US" sz="1800" dirty="0" err="1" smtClean="0"/>
                        <a:t>intel_ver</a:t>
                      </a:r>
                      <a:r>
                        <a:rPr lang="en-US" sz="1800" dirty="0" smtClean="0"/>
                        <a:t>}, </a:t>
                      </a:r>
                      <a:r>
                        <a:rPr lang="en-US" sz="1800" dirty="0" err="1" smtClean="0"/>
                        <a:t>gempak</a:t>
                      </a:r>
                      <a:r>
                        <a:rPr lang="en-US" sz="1800" dirty="0" smtClean="0"/>
                        <a:t>/${</a:t>
                      </a:r>
                      <a:r>
                        <a:rPr lang="en-US" sz="1800" dirty="0" err="1" smtClean="0"/>
                        <a:t>gempak_ver</a:t>
                      </a:r>
                      <a:r>
                        <a:rPr lang="en-US" sz="1800" dirty="0" smtClean="0"/>
                        <a:t>}, cray-pals/${</a:t>
                      </a:r>
                      <a:r>
                        <a:rPr lang="en-US" sz="1800" dirty="0" err="1" smtClean="0"/>
                        <a:t>cray_pals_ver</a:t>
                      </a:r>
                      <a:r>
                        <a:rPr lang="en-US" sz="1800" dirty="0" smtClean="0"/>
                        <a:t>}, python virtual, </a:t>
                      </a:r>
                      <a:r>
                        <a:rPr lang="en-US" sz="1800" dirty="0" err="1" smtClean="0"/>
                        <a:t>imagemagick</a:t>
                      </a:r>
                      <a:r>
                        <a:rPr lang="en-US" sz="1800" dirty="0" smtClean="0"/>
                        <a:t>, </a:t>
                      </a:r>
                      <a:r>
                        <a:rPr lang="en-US" sz="1800" dirty="0" err="1" smtClean="0"/>
                        <a:t>prod_util</a:t>
                      </a:r>
                      <a:r>
                        <a:rPr lang="en-US" sz="1800" dirty="0" smtClean="0"/>
                        <a:t>/2.0.8</a:t>
                      </a:r>
                      <a:endParaRPr sz="1800" dirty="0"/>
                    </a:p>
                  </a:txBody>
                  <a:tcPr marL="91425" marR="91425" marT="91425" marB="91425"/>
                </a:tc>
                <a:extLst>
                  <a:ext uri="{0D108BD9-81ED-4DB2-BD59-A6C34878D82A}">
                    <a16:rowId xmlns:a16="http://schemas.microsoft.com/office/drawing/2014/main" val="10001"/>
                  </a:ext>
                </a:extLst>
              </a:tr>
              <a:tr h="1243754">
                <a:tc>
                  <a:txBody>
                    <a:bodyPr/>
                    <a:lstStyle/>
                    <a:p>
                      <a:pPr marL="0" lvl="0" indent="0" algn="l" rtl="0">
                        <a:spcBef>
                          <a:spcPts val="0"/>
                        </a:spcBef>
                        <a:spcAft>
                          <a:spcPts val="0"/>
                        </a:spcAft>
                        <a:buClr>
                          <a:srgbClr val="000000"/>
                        </a:buClr>
                        <a:buSzPts val="1100"/>
                        <a:buFont typeface="Arial"/>
                        <a:buNone/>
                      </a:pPr>
                      <a:r>
                        <a:rPr lang="en-US" sz="1800" dirty="0" smtClean="0"/>
                        <a:t>j</a:t>
                      </a:r>
                      <a:r>
                        <a:rPr lang="en" sz="1800" dirty="0" smtClean="0"/>
                        <a:t>cpci_gefs</a:t>
                      </a:r>
                      <a:endParaRPr sz="1800" dirty="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smtClean="0">
                          <a:solidFill>
                            <a:srgbClr val="222222"/>
                          </a:solidFill>
                          <a:highlight>
                            <a:srgbClr val="FFFFFF"/>
                          </a:highlight>
                        </a:rPr>
                        <a:t>intel/${</a:t>
                      </a:r>
                      <a:r>
                        <a:rPr lang="en-US" sz="1800" dirty="0" err="1" smtClean="0">
                          <a:solidFill>
                            <a:srgbClr val="222222"/>
                          </a:solidFill>
                          <a:highlight>
                            <a:srgbClr val="FFFFFF"/>
                          </a:highlight>
                        </a:rPr>
                        <a:t>intel_ver</a:t>
                      </a:r>
                      <a:r>
                        <a:rPr lang="en-US" sz="1800" dirty="0" smtClean="0">
                          <a:solidFill>
                            <a:srgbClr val="222222"/>
                          </a:solidFill>
                          <a:highlight>
                            <a:srgbClr val="FFFFFF"/>
                          </a:highlight>
                        </a:rPr>
                        <a:t>}, </a:t>
                      </a:r>
                      <a:r>
                        <a:rPr lang="en-US" sz="1800" dirty="0" err="1" smtClean="0">
                          <a:solidFill>
                            <a:srgbClr val="222222"/>
                          </a:solidFill>
                          <a:highlight>
                            <a:srgbClr val="FFFFFF"/>
                          </a:highlight>
                        </a:rPr>
                        <a:t>gempak</a:t>
                      </a:r>
                      <a:r>
                        <a:rPr lang="en-US" sz="1800" dirty="0" smtClean="0">
                          <a:solidFill>
                            <a:srgbClr val="222222"/>
                          </a:solidFill>
                          <a:highlight>
                            <a:srgbClr val="FFFFFF"/>
                          </a:highlight>
                        </a:rPr>
                        <a:t>/${</a:t>
                      </a:r>
                      <a:r>
                        <a:rPr lang="en-US" sz="1800" dirty="0" err="1" smtClean="0">
                          <a:solidFill>
                            <a:srgbClr val="222222"/>
                          </a:solidFill>
                          <a:highlight>
                            <a:srgbClr val="FFFFFF"/>
                          </a:highlight>
                        </a:rPr>
                        <a:t>gempak_ver</a:t>
                      </a:r>
                      <a:r>
                        <a:rPr lang="en-US" sz="1800" dirty="0" smtClean="0">
                          <a:solidFill>
                            <a:srgbClr val="222222"/>
                          </a:solidFill>
                          <a:highlight>
                            <a:srgbClr val="FFFFFF"/>
                          </a:highlight>
                        </a:rPr>
                        <a:t>}, cray-pals/${</a:t>
                      </a:r>
                      <a:r>
                        <a:rPr lang="en-US" sz="1800" dirty="0" err="1" smtClean="0">
                          <a:solidFill>
                            <a:srgbClr val="222222"/>
                          </a:solidFill>
                          <a:highlight>
                            <a:srgbClr val="FFFFFF"/>
                          </a:highlight>
                        </a:rPr>
                        <a:t>cray_pals_ver</a:t>
                      </a:r>
                      <a:r>
                        <a:rPr lang="en-US" sz="1800" dirty="0" smtClean="0">
                          <a:solidFill>
                            <a:srgbClr val="222222"/>
                          </a:solidFill>
                          <a:highlight>
                            <a:srgbClr val="FFFFFF"/>
                          </a:highlight>
                        </a:rPr>
                        <a:t>}, python virtual, </a:t>
                      </a:r>
                      <a:r>
                        <a:rPr lang="en-US" sz="1800" dirty="0" err="1" smtClean="0">
                          <a:solidFill>
                            <a:srgbClr val="222222"/>
                          </a:solidFill>
                          <a:highlight>
                            <a:srgbClr val="FFFFFF"/>
                          </a:highlight>
                        </a:rPr>
                        <a:t>imagemagick</a:t>
                      </a:r>
                      <a:r>
                        <a:rPr lang="en-US" sz="1800" dirty="0" smtClean="0">
                          <a:solidFill>
                            <a:srgbClr val="222222"/>
                          </a:solidFill>
                          <a:highlight>
                            <a:srgbClr val="FFFFFF"/>
                          </a:highlight>
                        </a:rPr>
                        <a:t>, </a:t>
                      </a:r>
                      <a:r>
                        <a:rPr lang="en-US" sz="1800" dirty="0" err="1" smtClean="0">
                          <a:solidFill>
                            <a:srgbClr val="222222"/>
                          </a:solidFill>
                          <a:highlight>
                            <a:srgbClr val="FFFFFF"/>
                          </a:highlight>
                        </a:rPr>
                        <a:t>prod_util</a:t>
                      </a:r>
                      <a:r>
                        <a:rPr lang="en-US" sz="1800" dirty="0" smtClean="0">
                          <a:solidFill>
                            <a:srgbClr val="222222"/>
                          </a:solidFill>
                          <a:highlight>
                            <a:srgbClr val="FFFFFF"/>
                          </a:highlight>
                        </a:rPr>
                        <a:t>/2.0.8</a:t>
                      </a:r>
                      <a:endParaRPr sz="1800" dirty="0"/>
                    </a:p>
                  </a:txBody>
                  <a:tcPr marL="91425" marR="91425" marT="91425" marB="91425"/>
                </a:tc>
                <a:extLst>
                  <a:ext uri="{0D108BD9-81ED-4DB2-BD59-A6C34878D82A}">
                    <a16:rowId xmlns:a16="http://schemas.microsoft.com/office/drawing/2014/main" val="10003"/>
                  </a:ext>
                </a:extLst>
              </a:tr>
              <a:tr h="970121">
                <a:tc>
                  <a:txBody>
                    <a:bodyPr/>
                    <a:lstStyle/>
                    <a:p>
                      <a:pPr marL="0" lvl="0" indent="0" algn="l" rtl="0">
                        <a:spcBef>
                          <a:spcPts val="0"/>
                        </a:spcBef>
                        <a:spcAft>
                          <a:spcPts val="0"/>
                        </a:spcAft>
                        <a:buNone/>
                      </a:pPr>
                      <a:r>
                        <a:rPr lang="en-US" sz="1800" dirty="0" smtClean="0">
                          <a:solidFill>
                            <a:srgbClr val="000000"/>
                          </a:solidFill>
                        </a:rPr>
                        <a:t>j</a:t>
                      </a:r>
                      <a:r>
                        <a:rPr lang="en" sz="1800" dirty="0" smtClean="0">
                          <a:solidFill>
                            <a:srgbClr val="000000"/>
                          </a:solidFill>
                        </a:rPr>
                        <a:t>cpci_gdas</a:t>
                      </a:r>
                      <a:endParaRPr sz="1800" dirty="0">
                        <a:solidFill>
                          <a:srgbClr val="000000"/>
                        </a:solidFill>
                      </a:endParaRPr>
                    </a:p>
                  </a:txBody>
                  <a:tcPr marL="91425" marR="91425" marT="91425" marB="91425"/>
                </a:tc>
                <a:tc>
                  <a:txBody>
                    <a:bodyPr/>
                    <a:lstStyle/>
                    <a:p>
                      <a:pPr marL="0" lvl="0" indent="0" algn="l" rtl="0">
                        <a:spcBef>
                          <a:spcPts val="0"/>
                        </a:spcBef>
                        <a:spcAft>
                          <a:spcPts val="0"/>
                        </a:spcAft>
                        <a:buNone/>
                      </a:pPr>
                      <a:r>
                        <a:rPr lang="en-US" sz="1800" dirty="0" smtClean="0">
                          <a:solidFill>
                            <a:srgbClr val="222222"/>
                          </a:solidFill>
                          <a:highlight>
                            <a:srgbClr val="FFFFFF"/>
                          </a:highlight>
                        </a:rPr>
                        <a:t>intel/${</a:t>
                      </a:r>
                      <a:r>
                        <a:rPr lang="en-US" sz="1800" dirty="0" err="1" smtClean="0">
                          <a:solidFill>
                            <a:srgbClr val="222222"/>
                          </a:solidFill>
                          <a:highlight>
                            <a:srgbClr val="FFFFFF"/>
                          </a:highlight>
                        </a:rPr>
                        <a:t>intel_ver</a:t>
                      </a:r>
                      <a:r>
                        <a:rPr lang="en-US" sz="1800" dirty="0" smtClean="0">
                          <a:solidFill>
                            <a:srgbClr val="222222"/>
                          </a:solidFill>
                          <a:highlight>
                            <a:srgbClr val="FFFFFF"/>
                          </a:highlight>
                        </a:rPr>
                        <a:t>}, </a:t>
                      </a:r>
                      <a:r>
                        <a:rPr lang="en-US" sz="1800" dirty="0" err="1" smtClean="0">
                          <a:solidFill>
                            <a:srgbClr val="222222"/>
                          </a:solidFill>
                          <a:highlight>
                            <a:srgbClr val="FFFFFF"/>
                          </a:highlight>
                        </a:rPr>
                        <a:t>gempak</a:t>
                      </a:r>
                      <a:r>
                        <a:rPr lang="en-US" sz="1800" dirty="0" smtClean="0">
                          <a:solidFill>
                            <a:srgbClr val="222222"/>
                          </a:solidFill>
                          <a:highlight>
                            <a:srgbClr val="FFFFFF"/>
                          </a:highlight>
                        </a:rPr>
                        <a:t>/${</a:t>
                      </a:r>
                      <a:r>
                        <a:rPr lang="en-US" sz="1800" dirty="0" err="1" smtClean="0">
                          <a:solidFill>
                            <a:srgbClr val="222222"/>
                          </a:solidFill>
                          <a:highlight>
                            <a:srgbClr val="FFFFFF"/>
                          </a:highlight>
                        </a:rPr>
                        <a:t>gempak_ver</a:t>
                      </a:r>
                      <a:r>
                        <a:rPr lang="en-US" sz="1800" dirty="0" smtClean="0">
                          <a:solidFill>
                            <a:srgbClr val="222222"/>
                          </a:solidFill>
                          <a:highlight>
                            <a:srgbClr val="FFFFFF"/>
                          </a:highlight>
                        </a:rPr>
                        <a:t>}, cray-pals/${</a:t>
                      </a:r>
                      <a:r>
                        <a:rPr lang="en-US" sz="1800" dirty="0" err="1" smtClean="0">
                          <a:solidFill>
                            <a:srgbClr val="222222"/>
                          </a:solidFill>
                          <a:highlight>
                            <a:srgbClr val="FFFFFF"/>
                          </a:highlight>
                        </a:rPr>
                        <a:t>cray_pals_ver</a:t>
                      </a:r>
                      <a:r>
                        <a:rPr lang="en-US" sz="1800" dirty="0" smtClean="0">
                          <a:solidFill>
                            <a:srgbClr val="222222"/>
                          </a:solidFill>
                          <a:highlight>
                            <a:srgbClr val="FFFFFF"/>
                          </a:highlight>
                        </a:rPr>
                        <a:t>}, python virtual, </a:t>
                      </a:r>
                      <a:r>
                        <a:rPr lang="en-US" sz="1800" dirty="0" err="1" smtClean="0">
                          <a:solidFill>
                            <a:srgbClr val="222222"/>
                          </a:solidFill>
                          <a:highlight>
                            <a:srgbClr val="FFFFFF"/>
                          </a:highlight>
                        </a:rPr>
                        <a:t>imagemagick</a:t>
                      </a:r>
                      <a:r>
                        <a:rPr lang="en-US" sz="1800" dirty="0" smtClean="0">
                          <a:solidFill>
                            <a:srgbClr val="222222"/>
                          </a:solidFill>
                          <a:highlight>
                            <a:srgbClr val="FFFFFF"/>
                          </a:highlight>
                        </a:rPr>
                        <a:t>, </a:t>
                      </a:r>
                      <a:r>
                        <a:rPr lang="en-US" sz="1800" dirty="0" err="1" smtClean="0">
                          <a:solidFill>
                            <a:srgbClr val="222222"/>
                          </a:solidFill>
                          <a:highlight>
                            <a:srgbClr val="FFFFFF"/>
                          </a:highlight>
                        </a:rPr>
                        <a:t>prod_util</a:t>
                      </a:r>
                      <a:r>
                        <a:rPr lang="en-US" sz="1800" dirty="0" smtClean="0">
                          <a:solidFill>
                            <a:srgbClr val="222222"/>
                          </a:solidFill>
                          <a:highlight>
                            <a:srgbClr val="FFFFFF"/>
                          </a:highlight>
                        </a:rPr>
                        <a:t>/2.0.8</a:t>
                      </a:r>
                      <a:r>
                        <a:rPr lang="en" sz="1800" dirty="0" smtClean="0">
                          <a:solidFill>
                            <a:srgbClr val="222222"/>
                          </a:solidFill>
                          <a:highlight>
                            <a:srgbClr val="FFFFFF"/>
                          </a:highlight>
                        </a:rPr>
                        <a:t> </a:t>
                      </a:r>
                      <a:endParaRPr sz="1800" dirty="0">
                        <a:solidFill>
                          <a:srgbClr val="222222"/>
                        </a:solidFill>
                        <a:highlight>
                          <a:srgbClr val="FFFFFF"/>
                        </a:highlight>
                      </a:endParaRPr>
                    </a:p>
                    <a:p>
                      <a:pPr marL="0" lvl="0" indent="0" algn="l" rtl="0">
                        <a:spcBef>
                          <a:spcPts val="0"/>
                        </a:spcBef>
                        <a:spcAft>
                          <a:spcPts val="0"/>
                        </a:spcAft>
                        <a:buNone/>
                      </a:pPr>
                      <a:endParaRPr sz="1800" dirty="0">
                        <a:solidFill>
                          <a:srgbClr val="222222"/>
                        </a:solidFill>
                        <a:highlight>
                          <a:srgbClr val="FFFFFF"/>
                        </a:highlight>
                      </a:endParaRPr>
                    </a:p>
                  </a:txBody>
                  <a:tcPr marL="91425" marR="91425" marT="91425" marB="91425"/>
                </a:tc>
                <a:extLst>
                  <a:ext uri="{0D108BD9-81ED-4DB2-BD59-A6C34878D82A}">
                    <a16:rowId xmlns:a16="http://schemas.microsoft.com/office/drawing/2014/main" val="10004"/>
                  </a:ext>
                </a:extLst>
              </a:tr>
              <a:tr h="970121">
                <a:tc>
                  <a:txBody>
                    <a:bodyPr/>
                    <a:lstStyle/>
                    <a:p>
                      <a:pPr marL="0" lvl="0" indent="0" algn="l" rtl="0">
                        <a:spcBef>
                          <a:spcPts val="0"/>
                        </a:spcBef>
                        <a:spcAft>
                          <a:spcPts val="0"/>
                        </a:spcAft>
                        <a:buNone/>
                      </a:pPr>
                      <a:r>
                        <a:rPr lang="en-US" sz="1800" dirty="0" err="1" smtClean="0">
                          <a:solidFill>
                            <a:srgbClr val="000000"/>
                          </a:solidFill>
                        </a:rPr>
                        <a:t>jcpci_gefs_boxw_py</a:t>
                      </a:r>
                      <a:endParaRPr sz="1800" dirty="0">
                        <a:solidFill>
                          <a:srgbClr val="000000"/>
                        </a:solidFill>
                      </a:endParaRPr>
                    </a:p>
                  </a:txBody>
                  <a:tcPr marL="91425" marR="91425" marT="91425" marB="91425"/>
                </a:tc>
                <a:tc>
                  <a:txBody>
                    <a:bodyPr/>
                    <a:lstStyle/>
                    <a:p>
                      <a:pPr marL="0" lvl="0" indent="0" algn="l" rtl="0">
                        <a:spcBef>
                          <a:spcPts val="0"/>
                        </a:spcBef>
                        <a:spcAft>
                          <a:spcPts val="0"/>
                        </a:spcAft>
                        <a:buNone/>
                      </a:pPr>
                      <a:r>
                        <a:rPr lang="en-US" sz="1800" dirty="0" smtClean="0">
                          <a:solidFill>
                            <a:srgbClr val="222222"/>
                          </a:solidFill>
                          <a:highlight>
                            <a:srgbClr val="FFFFFF"/>
                          </a:highlight>
                        </a:rPr>
                        <a:t>intel/${</a:t>
                      </a:r>
                      <a:r>
                        <a:rPr lang="en-US" sz="1800" dirty="0" err="1" smtClean="0">
                          <a:solidFill>
                            <a:srgbClr val="222222"/>
                          </a:solidFill>
                          <a:highlight>
                            <a:srgbClr val="FFFFFF"/>
                          </a:highlight>
                        </a:rPr>
                        <a:t>intel_ver</a:t>
                      </a:r>
                      <a:r>
                        <a:rPr lang="en-US" sz="1800" dirty="0" smtClean="0">
                          <a:solidFill>
                            <a:srgbClr val="222222"/>
                          </a:solidFill>
                          <a:highlight>
                            <a:srgbClr val="FFFFFF"/>
                          </a:highlight>
                        </a:rPr>
                        <a:t>}, </a:t>
                      </a:r>
                      <a:r>
                        <a:rPr lang="en-US" sz="1800" dirty="0" err="1" smtClean="0">
                          <a:solidFill>
                            <a:srgbClr val="222222"/>
                          </a:solidFill>
                          <a:highlight>
                            <a:srgbClr val="FFFFFF"/>
                          </a:highlight>
                        </a:rPr>
                        <a:t>gempak</a:t>
                      </a:r>
                      <a:r>
                        <a:rPr lang="en-US" sz="1800" dirty="0" smtClean="0">
                          <a:solidFill>
                            <a:srgbClr val="222222"/>
                          </a:solidFill>
                          <a:highlight>
                            <a:srgbClr val="FFFFFF"/>
                          </a:highlight>
                        </a:rPr>
                        <a:t>/${</a:t>
                      </a:r>
                      <a:r>
                        <a:rPr lang="en-US" sz="1800" dirty="0" err="1" smtClean="0">
                          <a:solidFill>
                            <a:srgbClr val="222222"/>
                          </a:solidFill>
                          <a:highlight>
                            <a:srgbClr val="FFFFFF"/>
                          </a:highlight>
                        </a:rPr>
                        <a:t>gempak_ver</a:t>
                      </a:r>
                      <a:r>
                        <a:rPr lang="en-US" sz="1800" dirty="0" smtClean="0">
                          <a:solidFill>
                            <a:srgbClr val="222222"/>
                          </a:solidFill>
                          <a:highlight>
                            <a:srgbClr val="FFFFFF"/>
                          </a:highlight>
                        </a:rPr>
                        <a:t>}, cray-pals/${</a:t>
                      </a:r>
                      <a:r>
                        <a:rPr lang="en-US" sz="1800" dirty="0" err="1" smtClean="0">
                          <a:solidFill>
                            <a:srgbClr val="222222"/>
                          </a:solidFill>
                          <a:highlight>
                            <a:srgbClr val="FFFFFF"/>
                          </a:highlight>
                        </a:rPr>
                        <a:t>cray_pals_ver</a:t>
                      </a:r>
                      <a:r>
                        <a:rPr lang="en-US" sz="1800" dirty="0" smtClean="0">
                          <a:solidFill>
                            <a:srgbClr val="222222"/>
                          </a:solidFill>
                          <a:highlight>
                            <a:srgbClr val="FFFFFF"/>
                          </a:highlight>
                        </a:rPr>
                        <a:t>}, python virtual, </a:t>
                      </a:r>
                      <a:r>
                        <a:rPr lang="en-US" sz="1800" dirty="0" err="1" smtClean="0">
                          <a:solidFill>
                            <a:srgbClr val="222222"/>
                          </a:solidFill>
                          <a:highlight>
                            <a:srgbClr val="FFFFFF"/>
                          </a:highlight>
                        </a:rPr>
                        <a:t>imagemagick</a:t>
                      </a:r>
                      <a:r>
                        <a:rPr lang="en-US" sz="1800" dirty="0" smtClean="0">
                          <a:solidFill>
                            <a:srgbClr val="222222"/>
                          </a:solidFill>
                          <a:highlight>
                            <a:srgbClr val="FFFFFF"/>
                          </a:highlight>
                        </a:rPr>
                        <a:t>, </a:t>
                      </a:r>
                      <a:r>
                        <a:rPr lang="en-US" sz="1800" dirty="0" err="1" smtClean="0">
                          <a:solidFill>
                            <a:srgbClr val="222222"/>
                          </a:solidFill>
                          <a:highlight>
                            <a:srgbClr val="FFFFFF"/>
                          </a:highlight>
                        </a:rPr>
                        <a:t>prod_util</a:t>
                      </a:r>
                      <a:r>
                        <a:rPr lang="en-US" sz="1800" dirty="0" smtClean="0">
                          <a:solidFill>
                            <a:srgbClr val="222222"/>
                          </a:solidFill>
                          <a:highlight>
                            <a:srgbClr val="FFFFFF"/>
                          </a:highlight>
                        </a:rPr>
                        <a:t>/2.0.8</a:t>
                      </a:r>
                      <a:endParaRPr sz="1800" dirty="0">
                        <a:solidFill>
                          <a:srgbClr val="222222"/>
                        </a:solidFill>
                        <a:highlight>
                          <a:srgbClr val="FFFFFF"/>
                        </a:highlight>
                      </a:endParaRPr>
                    </a:p>
                  </a:txBody>
                  <a:tcPr marL="91425" marR="91425" marT="91425" marB="91425"/>
                </a:tc>
                <a:extLst>
                  <a:ext uri="{0D108BD9-81ED-4DB2-BD59-A6C34878D82A}">
                    <a16:rowId xmlns:a16="http://schemas.microsoft.com/office/drawing/2014/main" val="308426298"/>
                  </a:ext>
                </a:extLst>
              </a:tr>
              <a:tr h="970121">
                <a:tc>
                  <a:txBody>
                    <a:bodyPr/>
                    <a:lstStyle/>
                    <a:p>
                      <a:pPr marL="0" lvl="0" indent="0" algn="l" rtl="0">
                        <a:spcBef>
                          <a:spcPts val="0"/>
                        </a:spcBef>
                        <a:spcAft>
                          <a:spcPts val="0"/>
                        </a:spcAft>
                        <a:buNone/>
                      </a:pPr>
                      <a:r>
                        <a:rPr lang="en-US" sz="1800" dirty="0" err="1" smtClean="0">
                          <a:solidFill>
                            <a:srgbClr val="000000"/>
                          </a:solidFill>
                        </a:rPr>
                        <a:t>jcpci_gfs_skewt_py</a:t>
                      </a:r>
                      <a:endParaRPr sz="1800" dirty="0">
                        <a:solidFill>
                          <a:srgbClr val="000000"/>
                        </a:solidFill>
                      </a:endParaRPr>
                    </a:p>
                  </a:txBody>
                  <a:tcPr marL="91425" marR="91425" marT="91425" marB="91425"/>
                </a:tc>
                <a:tc>
                  <a:txBody>
                    <a:bodyPr/>
                    <a:lstStyle/>
                    <a:p>
                      <a:pPr marL="0" lvl="0" indent="0" algn="l" rtl="0">
                        <a:spcBef>
                          <a:spcPts val="0"/>
                        </a:spcBef>
                        <a:spcAft>
                          <a:spcPts val="0"/>
                        </a:spcAft>
                        <a:buNone/>
                      </a:pPr>
                      <a:r>
                        <a:rPr lang="en-US" sz="1800" dirty="0" smtClean="0">
                          <a:solidFill>
                            <a:srgbClr val="222222"/>
                          </a:solidFill>
                          <a:highlight>
                            <a:srgbClr val="FFFFFF"/>
                          </a:highlight>
                        </a:rPr>
                        <a:t>intel/${</a:t>
                      </a:r>
                      <a:r>
                        <a:rPr lang="en-US" sz="1800" dirty="0" err="1" smtClean="0">
                          <a:solidFill>
                            <a:srgbClr val="222222"/>
                          </a:solidFill>
                          <a:highlight>
                            <a:srgbClr val="FFFFFF"/>
                          </a:highlight>
                        </a:rPr>
                        <a:t>intel_ver</a:t>
                      </a:r>
                      <a:r>
                        <a:rPr lang="en-US" sz="1800" dirty="0" smtClean="0">
                          <a:solidFill>
                            <a:srgbClr val="222222"/>
                          </a:solidFill>
                          <a:highlight>
                            <a:srgbClr val="FFFFFF"/>
                          </a:highlight>
                        </a:rPr>
                        <a:t>}, </a:t>
                      </a:r>
                      <a:r>
                        <a:rPr lang="en-US" sz="1800" dirty="0" err="1" smtClean="0">
                          <a:solidFill>
                            <a:srgbClr val="222222"/>
                          </a:solidFill>
                          <a:highlight>
                            <a:srgbClr val="FFFFFF"/>
                          </a:highlight>
                        </a:rPr>
                        <a:t>gempak</a:t>
                      </a:r>
                      <a:r>
                        <a:rPr lang="en-US" sz="1800" dirty="0" smtClean="0">
                          <a:solidFill>
                            <a:srgbClr val="222222"/>
                          </a:solidFill>
                          <a:highlight>
                            <a:srgbClr val="FFFFFF"/>
                          </a:highlight>
                        </a:rPr>
                        <a:t>/${</a:t>
                      </a:r>
                      <a:r>
                        <a:rPr lang="en-US" sz="1800" dirty="0" err="1" smtClean="0">
                          <a:solidFill>
                            <a:srgbClr val="222222"/>
                          </a:solidFill>
                          <a:highlight>
                            <a:srgbClr val="FFFFFF"/>
                          </a:highlight>
                        </a:rPr>
                        <a:t>gempak_ver</a:t>
                      </a:r>
                      <a:r>
                        <a:rPr lang="en-US" sz="1800" dirty="0" smtClean="0">
                          <a:solidFill>
                            <a:srgbClr val="222222"/>
                          </a:solidFill>
                          <a:highlight>
                            <a:srgbClr val="FFFFFF"/>
                          </a:highlight>
                        </a:rPr>
                        <a:t>}, cray-pals/${</a:t>
                      </a:r>
                      <a:r>
                        <a:rPr lang="en-US" sz="1800" dirty="0" err="1" smtClean="0">
                          <a:solidFill>
                            <a:srgbClr val="222222"/>
                          </a:solidFill>
                          <a:highlight>
                            <a:srgbClr val="FFFFFF"/>
                          </a:highlight>
                        </a:rPr>
                        <a:t>cray_pals_ver</a:t>
                      </a:r>
                      <a:r>
                        <a:rPr lang="en-US" sz="1800" dirty="0" smtClean="0">
                          <a:solidFill>
                            <a:srgbClr val="222222"/>
                          </a:solidFill>
                          <a:highlight>
                            <a:srgbClr val="FFFFFF"/>
                          </a:highlight>
                        </a:rPr>
                        <a:t>}, python virtual, </a:t>
                      </a:r>
                      <a:r>
                        <a:rPr lang="en-US" sz="1800" dirty="0" err="1" smtClean="0">
                          <a:solidFill>
                            <a:srgbClr val="222222"/>
                          </a:solidFill>
                          <a:highlight>
                            <a:srgbClr val="FFFFFF"/>
                          </a:highlight>
                        </a:rPr>
                        <a:t>imagemagick</a:t>
                      </a:r>
                      <a:r>
                        <a:rPr lang="en-US" sz="1800" dirty="0" smtClean="0">
                          <a:solidFill>
                            <a:srgbClr val="222222"/>
                          </a:solidFill>
                          <a:highlight>
                            <a:srgbClr val="FFFFFF"/>
                          </a:highlight>
                        </a:rPr>
                        <a:t>, </a:t>
                      </a:r>
                      <a:r>
                        <a:rPr lang="en-US" sz="1800" dirty="0" err="1" smtClean="0">
                          <a:solidFill>
                            <a:srgbClr val="222222"/>
                          </a:solidFill>
                          <a:highlight>
                            <a:srgbClr val="FFFFFF"/>
                          </a:highlight>
                        </a:rPr>
                        <a:t>prod_util</a:t>
                      </a:r>
                      <a:r>
                        <a:rPr lang="en-US" sz="1800" dirty="0" smtClean="0">
                          <a:solidFill>
                            <a:srgbClr val="222222"/>
                          </a:solidFill>
                          <a:highlight>
                            <a:srgbClr val="FFFFFF"/>
                          </a:highlight>
                        </a:rPr>
                        <a:t>/2.0.8</a:t>
                      </a:r>
                      <a:endParaRPr sz="1800" dirty="0">
                        <a:solidFill>
                          <a:srgbClr val="222222"/>
                        </a:solidFill>
                        <a:highlight>
                          <a:srgbClr val="FFFFFF"/>
                        </a:highlight>
                      </a:endParaRPr>
                    </a:p>
                  </a:txBody>
                  <a:tcPr marL="91425" marR="91425" marT="91425" marB="91425"/>
                </a:tc>
                <a:extLst>
                  <a:ext uri="{0D108BD9-81ED-4DB2-BD59-A6C34878D82A}">
                    <a16:rowId xmlns:a16="http://schemas.microsoft.com/office/drawing/2014/main" val="229004144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title" idx="4294967295"/>
          </p:nvPr>
        </p:nvSpPr>
        <p:spPr>
          <a:xfrm>
            <a:off x="74100" y="152400"/>
            <a:ext cx="9035400" cy="69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a:solidFill>
                  <a:srgbClr val="000000"/>
                </a:solidFill>
                <a:latin typeface="Calibri"/>
                <a:ea typeface="Calibri"/>
                <a:cs typeface="Calibri"/>
                <a:sym typeface="Calibri"/>
              </a:rPr>
              <a:t>Python dependencies</a:t>
            </a:r>
            <a:endParaRPr sz="2800">
              <a:latin typeface="Calibri"/>
              <a:ea typeface="Calibri"/>
              <a:cs typeface="Calibri"/>
              <a:sym typeface="Calibri"/>
            </a:endParaRPr>
          </a:p>
        </p:txBody>
      </p:sp>
      <p:sp>
        <p:nvSpPr>
          <p:cNvPr id="379" name="Google Shape;379;p52"/>
          <p:cNvSpPr txBox="1"/>
          <p:nvPr/>
        </p:nvSpPr>
        <p:spPr>
          <a:xfrm>
            <a:off x="273575" y="6112775"/>
            <a:ext cx="712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This list will be used to create a virtual environment for the package</a:t>
            </a:r>
            <a:endParaRPr/>
          </a:p>
        </p:txBody>
      </p:sp>
      <p:sp>
        <p:nvSpPr>
          <p:cNvPr id="380" name="Google Shape;380;p52"/>
          <p:cNvSpPr txBox="1"/>
          <p:nvPr/>
        </p:nvSpPr>
        <p:spPr>
          <a:xfrm>
            <a:off x="1160300" y="1103700"/>
            <a:ext cx="5433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python </a:t>
            </a:r>
            <a:r>
              <a:rPr lang="en" dirty="0" smtClean="0"/>
              <a:t>– 3.10.4</a:t>
            </a:r>
            <a:endParaRPr dirty="0"/>
          </a:p>
          <a:p>
            <a:pPr marL="0" lvl="0" indent="0" algn="l" rtl="0">
              <a:spcBef>
                <a:spcPts val="0"/>
              </a:spcBef>
              <a:spcAft>
                <a:spcPts val="0"/>
              </a:spcAft>
              <a:buNone/>
            </a:pPr>
            <a:r>
              <a:rPr lang="en" dirty="0"/>
              <a:t>numpy - latest</a:t>
            </a:r>
            <a:endParaRPr dirty="0"/>
          </a:p>
          <a:p>
            <a:pPr marL="0" lvl="0" indent="0" algn="l" rtl="0">
              <a:spcBef>
                <a:spcPts val="0"/>
              </a:spcBef>
              <a:spcAft>
                <a:spcPts val="0"/>
              </a:spcAft>
              <a:buNone/>
            </a:pPr>
            <a:r>
              <a:rPr lang="en" dirty="0"/>
              <a:t>scipy - latest</a:t>
            </a:r>
            <a:endParaRPr dirty="0"/>
          </a:p>
          <a:p>
            <a:pPr marL="0" lvl="0" indent="0" algn="l" rtl="0">
              <a:spcBef>
                <a:spcPts val="0"/>
              </a:spcBef>
              <a:spcAft>
                <a:spcPts val="0"/>
              </a:spcAft>
              <a:buNone/>
            </a:pPr>
            <a:r>
              <a:rPr lang="en" dirty="0"/>
              <a:t>mpi4py - 3.1.0 or later</a:t>
            </a:r>
            <a:endParaRPr dirty="0"/>
          </a:p>
          <a:p>
            <a:pPr marL="0" lvl="0" indent="0" algn="l" rtl="0">
              <a:spcBef>
                <a:spcPts val="0"/>
              </a:spcBef>
              <a:spcAft>
                <a:spcPts val="0"/>
              </a:spcAft>
              <a:buNone/>
            </a:pPr>
            <a:r>
              <a:rPr lang="en" dirty="0"/>
              <a:t>ESMPy - 8.0.0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ctrTitle"/>
          </p:nvPr>
        </p:nvSpPr>
        <p:spPr>
          <a:xfrm>
            <a:off x="311708" y="992767"/>
            <a:ext cx="8520600" cy="12663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Participated Members</a:t>
            </a:r>
            <a:endParaRPr dirty="0"/>
          </a:p>
        </p:txBody>
      </p:sp>
      <p:sp>
        <p:nvSpPr>
          <p:cNvPr id="191" name="Google Shape;191;p37"/>
          <p:cNvSpPr txBox="1">
            <a:spLocks noGrp="1"/>
          </p:cNvSpPr>
          <p:nvPr>
            <p:ph type="subTitle" idx="1"/>
          </p:nvPr>
        </p:nvSpPr>
        <p:spPr>
          <a:xfrm>
            <a:off x="311708" y="2909257"/>
            <a:ext cx="8520600" cy="18778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Vadlamani B. Kumar (organizer)</a:t>
            </a:r>
          </a:p>
          <a:p>
            <a:pPr marL="0" lvl="0" indent="0" algn="ctr" rtl="0">
              <a:spcBef>
                <a:spcPts val="0"/>
              </a:spcBef>
              <a:spcAft>
                <a:spcPts val="0"/>
              </a:spcAft>
              <a:buNone/>
            </a:pPr>
            <a:r>
              <a:rPr lang="en-US" dirty="0" smtClean="0"/>
              <a:t>Li Xu (Python Application Author)</a:t>
            </a:r>
          </a:p>
          <a:p>
            <a:pPr marL="0" lvl="0" indent="0" algn="ctr" rtl="0">
              <a:spcBef>
                <a:spcPts val="0"/>
              </a:spcBef>
              <a:spcAft>
                <a:spcPts val="0"/>
              </a:spcAft>
              <a:buNone/>
            </a:pPr>
            <a:r>
              <a:rPr lang="en-US" dirty="0" smtClean="0"/>
              <a:t>Steven Earle (NCO Ops Chief)</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idx="4294967295"/>
          </p:nvPr>
        </p:nvSpPr>
        <p:spPr>
          <a:xfrm>
            <a:off x="74100" y="152400"/>
            <a:ext cx="9035400" cy="69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a:solidFill>
                  <a:srgbClr val="000000"/>
                </a:solidFill>
                <a:latin typeface="Calibri"/>
                <a:ea typeface="Calibri"/>
                <a:cs typeface="Calibri"/>
                <a:sym typeface="Calibri"/>
              </a:rPr>
              <a:t>Downstream dependencies</a:t>
            </a:r>
            <a:endParaRPr sz="2800">
              <a:latin typeface="Calibri"/>
              <a:ea typeface="Calibri"/>
              <a:cs typeface="Calibri"/>
              <a:sym typeface="Calibri"/>
            </a:endParaRPr>
          </a:p>
        </p:txBody>
      </p:sp>
      <p:sp>
        <p:nvSpPr>
          <p:cNvPr id="2" name="TextBox 1"/>
          <p:cNvSpPr txBox="1"/>
          <p:nvPr/>
        </p:nvSpPr>
        <p:spPr>
          <a:xfrm>
            <a:off x="3813048" y="1627632"/>
            <a:ext cx="1208985" cy="584775"/>
          </a:xfrm>
          <a:prstGeom prst="rect">
            <a:avLst/>
          </a:prstGeom>
          <a:noFill/>
        </p:spPr>
        <p:txBody>
          <a:bodyPr wrap="none" rtlCol="0">
            <a:spAutoFit/>
          </a:bodyPr>
          <a:lstStyle/>
          <a:p>
            <a:r>
              <a:rPr lang="en-US" sz="3200" b="1" dirty="0" smtClean="0"/>
              <a:t>None</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ctrTitle"/>
          </p:nvPr>
        </p:nvSpPr>
        <p:spPr>
          <a:xfrm>
            <a:off x="311700" y="211880"/>
            <a:ext cx="8520600" cy="90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a:ea typeface="Calibri"/>
                <a:cs typeface="Calibri"/>
                <a:sym typeface="Calibri"/>
              </a:rPr>
              <a:t>Outline</a:t>
            </a:r>
            <a:endParaRPr>
              <a:latin typeface="Calibri"/>
              <a:ea typeface="Calibri"/>
              <a:cs typeface="Calibri"/>
              <a:sym typeface="Calibri"/>
            </a:endParaRPr>
          </a:p>
        </p:txBody>
      </p:sp>
      <p:sp>
        <p:nvSpPr>
          <p:cNvPr id="197" name="Google Shape;197;p38"/>
          <p:cNvSpPr txBox="1">
            <a:spLocks noGrp="1"/>
          </p:cNvSpPr>
          <p:nvPr>
            <p:ph type="subTitle" idx="1"/>
          </p:nvPr>
        </p:nvSpPr>
        <p:spPr>
          <a:xfrm>
            <a:off x="311700" y="1319673"/>
            <a:ext cx="8520600" cy="5051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Font typeface="Calibri"/>
              <a:buChar char="●"/>
            </a:pPr>
            <a:r>
              <a:rPr lang="en" sz="3000">
                <a:latin typeface="Calibri"/>
                <a:ea typeface="Calibri"/>
                <a:cs typeface="Calibri"/>
                <a:sym typeface="Calibri"/>
              </a:rPr>
              <a:t>Quad chart</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R&amp;R</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Scope of Changes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CONOPS / Flowchart</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Compute resources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Job timing changes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WCOSS &amp; HPSS disk resources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Input and Output Changes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Bugzilla Update</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External software dependencies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 sz="3000">
                <a:latin typeface="Calibri"/>
                <a:ea typeface="Calibri"/>
                <a:cs typeface="Calibri"/>
                <a:sym typeface="Calibri"/>
              </a:rPr>
              <a:t>Downstream model dependency status</a:t>
            </a:r>
            <a:endParaRPr sz="3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39"/>
          <p:cNvSpPr txBox="1"/>
          <p:nvPr/>
        </p:nvSpPr>
        <p:spPr>
          <a:xfrm>
            <a:off x="1655075" y="76200"/>
            <a:ext cx="5238000" cy="6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 sz="1800" b="1" dirty="0" smtClean="0"/>
              <a:t>CPC International Desks (CPCI)</a:t>
            </a:r>
          </a:p>
          <a:p>
            <a:pPr marL="0" marR="0" lvl="0" indent="0" algn="ctr" rtl="0">
              <a:lnSpc>
                <a:spcPct val="100000"/>
              </a:lnSpc>
              <a:spcBef>
                <a:spcPts val="0"/>
              </a:spcBef>
              <a:spcAft>
                <a:spcPts val="0"/>
              </a:spcAft>
              <a:buClr>
                <a:srgbClr val="000000"/>
              </a:buClr>
              <a:buFont typeface="Arial"/>
              <a:buNone/>
            </a:pPr>
            <a:r>
              <a:rPr lang="en" sz="1400" b="1" i="0" u="none" strike="noStrike" cap="none" dirty="0" smtClean="0">
                <a:solidFill>
                  <a:schemeClr val="dk1"/>
                </a:solidFill>
                <a:latin typeface="Arial"/>
                <a:ea typeface="Arial"/>
                <a:cs typeface="Arial"/>
                <a:sym typeface="Arial"/>
              </a:rPr>
              <a:t>Project </a:t>
            </a:r>
            <a:r>
              <a:rPr lang="en" sz="1400" b="1" i="0" u="none" strike="noStrike" cap="none" dirty="0">
                <a:solidFill>
                  <a:schemeClr val="dk1"/>
                </a:solidFill>
                <a:latin typeface="Arial"/>
                <a:ea typeface="Arial"/>
                <a:cs typeface="Arial"/>
                <a:sym typeface="Arial"/>
              </a:rPr>
              <a:t>Status as of </a:t>
            </a:r>
            <a:r>
              <a:rPr lang="en" b="1" dirty="0" smtClean="0">
                <a:solidFill>
                  <a:schemeClr val="dk1"/>
                </a:solidFill>
              </a:rPr>
              <a:t>December 16, 2022</a:t>
            </a:r>
            <a:endParaRPr dirty="0"/>
          </a:p>
        </p:txBody>
      </p:sp>
      <p:cxnSp>
        <p:nvCxnSpPr>
          <p:cNvPr id="203" name="Google Shape;203;p39"/>
          <p:cNvCxnSpPr/>
          <p:nvPr/>
        </p:nvCxnSpPr>
        <p:spPr>
          <a:xfrm>
            <a:off x="0" y="4343400"/>
            <a:ext cx="8763000" cy="1500"/>
          </a:xfrm>
          <a:prstGeom prst="straightConnector1">
            <a:avLst/>
          </a:prstGeom>
          <a:noFill/>
          <a:ln w="12600" cap="flat" cmpd="sng">
            <a:solidFill>
              <a:srgbClr val="000000"/>
            </a:solidFill>
            <a:prstDash val="solid"/>
            <a:miter lim="8000"/>
            <a:headEnd type="none" w="sm" len="sm"/>
            <a:tailEnd type="none" w="sm" len="sm"/>
          </a:ln>
        </p:spPr>
      </p:cxnSp>
      <p:cxnSp>
        <p:nvCxnSpPr>
          <p:cNvPr id="204" name="Google Shape;204;p39"/>
          <p:cNvCxnSpPr/>
          <p:nvPr/>
        </p:nvCxnSpPr>
        <p:spPr>
          <a:xfrm>
            <a:off x="4572000" y="1141412"/>
            <a:ext cx="9600" cy="5095800"/>
          </a:xfrm>
          <a:prstGeom prst="straightConnector1">
            <a:avLst/>
          </a:prstGeom>
          <a:noFill/>
          <a:ln w="12600" cap="flat" cmpd="sng">
            <a:solidFill>
              <a:srgbClr val="000000"/>
            </a:solidFill>
            <a:prstDash val="solid"/>
            <a:miter lim="8000"/>
            <a:headEnd type="none" w="sm" len="sm"/>
            <a:tailEnd type="none" w="sm" len="sm"/>
          </a:ln>
        </p:spPr>
      </p:cxnSp>
      <p:sp>
        <p:nvSpPr>
          <p:cNvPr id="205" name="Google Shape;205;p39"/>
          <p:cNvSpPr txBox="1"/>
          <p:nvPr/>
        </p:nvSpPr>
        <p:spPr>
          <a:xfrm>
            <a:off x="1601768" y="4300525"/>
            <a:ext cx="17463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Times New Roman"/>
              <a:buNone/>
            </a:pPr>
            <a:r>
              <a:rPr lang="en" sz="1400" b="1" i="0" u="sng" strike="noStrike" cap="none">
                <a:solidFill>
                  <a:srgbClr val="000000"/>
                </a:solidFill>
                <a:latin typeface="Times New Roman"/>
                <a:ea typeface="Times New Roman"/>
                <a:cs typeface="Times New Roman"/>
                <a:sym typeface="Times New Roman"/>
              </a:rPr>
              <a:t>Issues/Risks</a:t>
            </a:r>
            <a:endParaRPr/>
          </a:p>
        </p:txBody>
      </p:sp>
      <p:sp>
        <p:nvSpPr>
          <p:cNvPr id="206" name="Google Shape;206;p39"/>
          <p:cNvSpPr txBox="1"/>
          <p:nvPr/>
        </p:nvSpPr>
        <p:spPr>
          <a:xfrm>
            <a:off x="6477000" y="4529125"/>
            <a:ext cx="16020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Times New Roman"/>
              <a:buNone/>
            </a:pPr>
            <a:r>
              <a:rPr lang="en" b="1" u="sng">
                <a:latin typeface="Times New Roman"/>
                <a:ea typeface="Times New Roman"/>
                <a:cs typeface="Times New Roman"/>
                <a:sym typeface="Times New Roman"/>
              </a:rPr>
              <a:t>Resources</a:t>
            </a:r>
            <a:endParaRPr/>
          </a:p>
        </p:txBody>
      </p:sp>
      <p:sp>
        <p:nvSpPr>
          <p:cNvPr id="207" name="Google Shape;207;p39"/>
          <p:cNvSpPr txBox="1"/>
          <p:nvPr/>
        </p:nvSpPr>
        <p:spPr>
          <a:xfrm>
            <a:off x="6019800" y="776287"/>
            <a:ext cx="10239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Times New Roman"/>
              <a:buNone/>
            </a:pPr>
            <a:r>
              <a:rPr lang="en" sz="1400" b="1" i="0" u="sng" strike="noStrike" cap="none">
                <a:solidFill>
                  <a:srgbClr val="000000"/>
                </a:solidFill>
                <a:latin typeface="Times New Roman"/>
                <a:ea typeface="Times New Roman"/>
                <a:cs typeface="Times New Roman"/>
                <a:sym typeface="Times New Roman"/>
              </a:rPr>
              <a:t>Scheduling</a:t>
            </a:r>
            <a:endParaRPr/>
          </a:p>
        </p:txBody>
      </p:sp>
      <p:pic>
        <p:nvPicPr>
          <p:cNvPr id="208" name="Google Shape;208;p39"/>
          <p:cNvPicPr preferRelativeResize="0"/>
          <p:nvPr/>
        </p:nvPicPr>
        <p:blipFill rotWithShape="1">
          <a:blip r:embed="rId3">
            <a:alphaModFix/>
          </a:blip>
          <a:srcRect/>
          <a:stretch/>
        </p:blipFill>
        <p:spPr>
          <a:xfrm>
            <a:off x="79375" y="0"/>
            <a:ext cx="1044600" cy="1044600"/>
          </a:xfrm>
          <a:prstGeom prst="rect">
            <a:avLst/>
          </a:prstGeom>
          <a:noFill/>
          <a:ln>
            <a:noFill/>
          </a:ln>
        </p:spPr>
      </p:pic>
      <p:sp>
        <p:nvSpPr>
          <p:cNvPr id="209" name="Google Shape;209;p39"/>
          <p:cNvSpPr txBox="1"/>
          <p:nvPr/>
        </p:nvSpPr>
        <p:spPr>
          <a:xfrm>
            <a:off x="955675" y="989000"/>
            <a:ext cx="31617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Times New Roman"/>
              <a:buNone/>
            </a:pPr>
            <a:r>
              <a:rPr lang="en" sz="1400" b="1" i="0" u="sng" strike="noStrike" cap="none">
                <a:solidFill>
                  <a:srgbClr val="000000"/>
                </a:solidFill>
                <a:latin typeface="Times New Roman"/>
                <a:ea typeface="Times New Roman"/>
                <a:cs typeface="Times New Roman"/>
                <a:sym typeface="Times New Roman"/>
              </a:rPr>
              <a:t>Project Information and Highlights</a:t>
            </a:r>
            <a:endParaRPr/>
          </a:p>
        </p:txBody>
      </p:sp>
      <p:sp>
        <p:nvSpPr>
          <p:cNvPr id="210" name="Google Shape;210;p39"/>
          <p:cNvSpPr txBox="1"/>
          <p:nvPr/>
        </p:nvSpPr>
        <p:spPr>
          <a:xfrm>
            <a:off x="0" y="1441502"/>
            <a:ext cx="4495800" cy="2578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Font typeface="Times New Roman"/>
              <a:buNone/>
            </a:pPr>
            <a:r>
              <a:rPr lang="en" sz="1100" b="1" i="0" u="sng" strike="noStrike" cap="none" dirty="0">
                <a:solidFill>
                  <a:srgbClr val="000000"/>
                </a:solidFill>
                <a:latin typeface="Times New Roman"/>
                <a:ea typeface="Times New Roman"/>
                <a:cs typeface="Times New Roman"/>
                <a:sym typeface="Times New Roman"/>
              </a:rPr>
              <a:t>Lead</a:t>
            </a:r>
            <a:r>
              <a:rPr lang="en" sz="1100" b="0" i="0" u="none" strike="noStrike" cap="none" dirty="0">
                <a:solidFill>
                  <a:srgbClr val="000000"/>
                </a:solidFill>
                <a:latin typeface="Times New Roman"/>
                <a:ea typeface="Times New Roman"/>
                <a:cs typeface="Times New Roman"/>
                <a:sym typeface="Times New Roman"/>
              </a:rPr>
              <a:t>: </a:t>
            </a:r>
            <a:r>
              <a:rPr lang="en" sz="1100" dirty="0" smtClean="0">
                <a:latin typeface="Times New Roman"/>
                <a:ea typeface="Times New Roman"/>
                <a:cs typeface="Times New Roman"/>
                <a:sym typeface="Times New Roman"/>
              </a:rPr>
              <a:t>Dr. Wassila Thiaw</a:t>
            </a:r>
            <a:endParaRPr dirty="0"/>
          </a:p>
          <a:p>
            <a:pPr marL="342900" marR="0" lvl="0" indent="-342900" algn="l" rtl="0">
              <a:lnSpc>
                <a:spcPct val="100000"/>
              </a:lnSpc>
              <a:spcBef>
                <a:spcPts val="0"/>
              </a:spcBef>
              <a:spcAft>
                <a:spcPts val="0"/>
              </a:spcAft>
              <a:buClr>
                <a:schemeClr val="dk1"/>
              </a:buClr>
              <a:buFont typeface="Calibri"/>
              <a:buNone/>
            </a:pPr>
            <a:endParaRPr sz="1100" b="1" i="0" u="sng"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Font typeface="Times New Roman"/>
              <a:buNone/>
            </a:pPr>
            <a:r>
              <a:rPr lang="en" sz="1100" b="1" i="0" u="sng" strike="noStrike" cap="none" dirty="0">
                <a:solidFill>
                  <a:srgbClr val="000000"/>
                </a:solidFill>
                <a:latin typeface="Times New Roman"/>
                <a:ea typeface="Times New Roman"/>
                <a:cs typeface="Times New Roman"/>
                <a:sym typeface="Times New Roman"/>
              </a:rPr>
              <a:t>Scope</a:t>
            </a:r>
            <a:r>
              <a:rPr lang="en" sz="1100" b="1" u="sng" dirty="0">
                <a:latin typeface="Times New Roman"/>
                <a:ea typeface="Times New Roman"/>
                <a:cs typeface="Times New Roman"/>
                <a:sym typeface="Times New Roman"/>
              </a:rPr>
              <a:t>: </a:t>
            </a:r>
            <a:r>
              <a:rPr lang="en" sz="1100" b="1" u="sng" dirty="0" smtClean="0">
                <a:latin typeface="Times New Roman"/>
                <a:ea typeface="Times New Roman"/>
                <a:cs typeface="Times New Roman"/>
                <a:sym typeface="Times New Roman"/>
              </a:rPr>
              <a:t>CPC International Desks</a:t>
            </a:r>
            <a:endParaRPr sz="1100" b="1" i="0" u="sng"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Font typeface="Calibri"/>
              <a:buNone/>
            </a:pPr>
            <a:endParaRPr sz="1100" b="1" i="0" u="sng" strike="noStrike" cap="none" dirty="0">
              <a:solidFill>
                <a:srgbClr val="000000"/>
              </a:solidFill>
              <a:latin typeface="Times New Roman"/>
              <a:ea typeface="Times New Roman"/>
              <a:cs typeface="Times New Roman"/>
              <a:sym typeface="Times New Roman"/>
            </a:endParaRPr>
          </a:p>
          <a:p>
            <a:pPr marL="342900" indent="-342900"/>
            <a:r>
              <a:rPr lang="en" sz="1100" b="1" i="0" u="sng" strike="noStrike" cap="none" dirty="0">
                <a:solidFill>
                  <a:srgbClr val="000000"/>
                </a:solidFill>
                <a:latin typeface="Times New Roman"/>
                <a:ea typeface="Times New Roman"/>
                <a:cs typeface="Times New Roman"/>
                <a:sym typeface="Times New Roman"/>
              </a:rPr>
              <a:t>Expected Benefits</a:t>
            </a:r>
            <a:r>
              <a:rPr lang="en" sz="1100" b="0" i="0" u="none" strike="noStrike" cap="none" dirty="0">
                <a:solidFill>
                  <a:srgbClr val="000000"/>
                </a:solidFill>
                <a:latin typeface="Times New Roman"/>
                <a:ea typeface="Times New Roman"/>
                <a:cs typeface="Times New Roman"/>
                <a:sym typeface="Times New Roman"/>
              </a:rPr>
              <a:t>:  </a:t>
            </a:r>
            <a:r>
              <a:rPr lang="en-US" sz="1000" dirty="0"/>
              <a:t>The CPC </a:t>
            </a:r>
            <a:r>
              <a:rPr lang="en-US" sz="1000" dirty="0" err="1"/>
              <a:t>Internaatonal</a:t>
            </a:r>
            <a:r>
              <a:rPr lang="en-US" sz="1000" dirty="0"/>
              <a:t> Desks products are updated real time for the benefit of the users including the U.S. government and meteorological services around the world.</a:t>
            </a:r>
          </a:p>
          <a:p>
            <a:pPr marL="342900" marR="0" lvl="0" indent="-342900" algn="l" rtl="0">
              <a:lnSpc>
                <a:spcPct val="100000"/>
              </a:lnSpc>
              <a:spcBef>
                <a:spcPts val="0"/>
              </a:spcBef>
              <a:spcAft>
                <a:spcPts val="0"/>
              </a:spcAft>
              <a:buClr>
                <a:srgbClr val="000000"/>
              </a:buClr>
              <a:buFont typeface="Times New Roman"/>
              <a:buNone/>
            </a:pPr>
            <a:endParaRPr dirty="0"/>
          </a:p>
        </p:txBody>
      </p:sp>
      <p:sp>
        <p:nvSpPr>
          <p:cNvPr id="211" name="Google Shape;211;p39"/>
          <p:cNvSpPr txBox="1"/>
          <p:nvPr/>
        </p:nvSpPr>
        <p:spPr>
          <a:xfrm>
            <a:off x="4648200" y="4910137"/>
            <a:ext cx="4191000" cy="10668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000000"/>
              </a:buClr>
              <a:buFont typeface="Times New Roman"/>
              <a:buNone/>
            </a:pPr>
            <a:r>
              <a:rPr lang="en" sz="1100" b="1" u="sng" dirty="0">
                <a:latin typeface="Times New Roman"/>
                <a:ea typeface="Times New Roman"/>
                <a:cs typeface="Times New Roman"/>
                <a:sym typeface="Times New Roman"/>
              </a:rPr>
              <a:t>Staff</a:t>
            </a:r>
            <a:r>
              <a:rPr lang="en" sz="1100" b="1" i="0" u="sng" strike="noStrike" cap="none" dirty="0" smtClean="0">
                <a:solidFill>
                  <a:srgbClr val="000000"/>
                </a:solidFill>
                <a:latin typeface="Times New Roman"/>
                <a:ea typeface="Times New Roman"/>
                <a:cs typeface="Times New Roman"/>
                <a:sym typeface="Times New Roman"/>
              </a:rPr>
              <a:t>: Wassila Thiaw, Vadlamani Kumar, Li Xu</a:t>
            </a:r>
            <a:endParaRPr sz="1100" b="1" i="0" u="sng" strike="noStrike" cap="none" dirty="0">
              <a:solidFill>
                <a:srgbClr val="000000"/>
              </a:solidFill>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rgbClr val="000000"/>
              </a:buClr>
              <a:buFont typeface="Times New Roman"/>
              <a:buNone/>
            </a:pPr>
            <a:r>
              <a:rPr lang="en" sz="1100" b="1" u="sng" dirty="0">
                <a:latin typeface="Times New Roman"/>
                <a:ea typeface="Times New Roman"/>
                <a:cs typeface="Times New Roman"/>
                <a:sym typeface="Times New Roman"/>
              </a:rPr>
              <a:t>Funding source</a:t>
            </a:r>
            <a:r>
              <a:rPr lang="en" sz="1100" b="1" u="sng" dirty="0" smtClean="0">
                <a:latin typeface="Times New Roman"/>
                <a:ea typeface="Times New Roman"/>
                <a:cs typeface="Times New Roman"/>
                <a:sym typeface="Times New Roman"/>
              </a:rPr>
              <a:t>: CPC</a:t>
            </a:r>
            <a:endParaRPr sz="1100" b="1" u="sng" dirty="0">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chemeClr val="dk1"/>
              </a:buClr>
              <a:buFont typeface="Calibri"/>
              <a:buNone/>
            </a:pPr>
            <a:endParaRPr sz="1100" b="0" i="0" u="none" strike="noStrike" cap="none" dirty="0">
              <a:solidFill>
                <a:srgbClr val="000000"/>
              </a:solidFill>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rgbClr val="000000"/>
              </a:buClr>
              <a:buFont typeface="Times New Roman"/>
              <a:buNone/>
            </a:pPr>
            <a:r>
              <a:rPr lang="en" sz="1100" b="1" u="sng" dirty="0">
                <a:latin typeface="Times New Roman"/>
                <a:ea typeface="Times New Roman"/>
                <a:cs typeface="Times New Roman"/>
                <a:sym typeface="Times New Roman"/>
              </a:rPr>
              <a:t>Compute resources</a:t>
            </a:r>
            <a:r>
              <a:rPr lang="en" sz="1100" b="1" u="sng" dirty="0" smtClean="0">
                <a:latin typeface="Times New Roman"/>
                <a:ea typeface="Times New Roman"/>
                <a:cs typeface="Times New Roman"/>
                <a:sym typeface="Times New Roman"/>
              </a:rPr>
              <a:t>: WCOSS2</a:t>
            </a:r>
            <a:endParaRPr sz="1100" b="1" u="sng" dirty="0">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rgbClr val="000000"/>
              </a:buClr>
              <a:buFont typeface="Times New Roman"/>
              <a:buNone/>
            </a:pPr>
            <a:r>
              <a:rPr lang="en" sz="1100" b="1" u="sng" dirty="0">
                <a:latin typeface="Times New Roman"/>
                <a:ea typeface="Times New Roman"/>
                <a:cs typeface="Times New Roman"/>
                <a:sym typeface="Times New Roman"/>
              </a:rPr>
              <a:t>Storage resources</a:t>
            </a:r>
            <a:r>
              <a:rPr lang="en" sz="1100" b="1" u="sng" dirty="0" smtClean="0">
                <a:latin typeface="Times New Roman"/>
                <a:ea typeface="Times New Roman"/>
                <a:cs typeface="Times New Roman"/>
                <a:sym typeface="Times New Roman"/>
              </a:rPr>
              <a:t>:  WCOSS2</a:t>
            </a:r>
            <a:endParaRPr sz="1100" b="1" u="sng" dirty="0">
              <a:latin typeface="Times New Roman"/>
              <a:ea typeface="Times New Roman"/>
              <a:cs typeface="Times New Roman"/>
              <a:sym typeface="Times New Roman"/>
            </a:endParaRPr>
          </a:p>
        </p:txBody>
      </p:sp>
      <p:grpSp>
        <p:nvGrpSpPr>
          <p:cNvPr id="212" name="Google Shape;212;p39"/>
          <p:cNvGrpSpPr/>
          <p:nvPr/>
        </p:nvGrpSpPr>
        <p:grpSpPr>
          <a:xfrm>
            <a:off x="965245" y="6405334"/>
            <a:ext cx="7113854" cy="406390"/>
            <a:chOff x="965200" y="6372225"/>
            <a:chExt cx="7493000" cy="404812"/>
          </a:xfrm>
        </p:grpSpPr>
        <p:sp>
          <p:nvSpPr>
            <p:cNvPr id="213" name="Google Shape;213;p39"/>
            <p:cNvSpPr txBox="1"/>
            <p:nvPr/>
          </p:nvSpPr>
          <p:spPr>
            <a:xfrm>
              <a:off x="965200" y="6372225"/>
              <a:ext cx="2692500" cy="404700"/>
            </a:xfrm>
            <a:prstGeom prst="rect">
              <a:avLst/>
            </a:prstGeom>
            <a:noFill/>
            <a:ln>
              <a:noFill/>
            </a:ln>
          </p:spPr>
          <p:txBody>
            <a:bodyPr spcFirstLastPara="1" wrap="square" lIns="91425" tIns="54525" rIns="91425" bIns="45700" anchor="ctr" anchorCtr="0">
              <a:noAutofit/>
            </a:bodyPr>
            <a:lstStyle/>
            <a:p>
              <a:pPr marL="0" marR="0" lvl="0" indent="0" algn="l" rtl="0">
                <a:lnSpc>
                  <a:spcPct val="93000"/>
                </a:lnSpc>
                <a:spcBef>
                  <a:spcPts val="0"/>
                </a:spcBef>
                <a:spcAft>
                  <a:spcPts val="0"/>
                </a:spcAft>
                <a:buClr>
                  <a:schemeClr val="dk1"/>
                </a:buClr>
                <a:buFont typeface="Arial"/>
                <a:buNone/>
              </a:pPr>
              <a:r>
                <a:rPr lang="en" sz="1000" b="0" i="0" u="none" strike="noStrike" cap="none">
                  <a:solidFill>
                    <a:schemeClr val="dk1"/>
                  </a:solidFill>
                  <a:latin typeface="Arial"/>
                  <a:ea typeface="Arial"/>
                  <a:cs typeface="Arial"/>
                  <a:sym typeface="Arial"/>
                </a:rPr>
                <a:t>              Management Attention Required</a:t>
              </a:r>
              <a:endParaRPr/>
            </a:p>
          </p:txBody>
        </p:sp>
        <p:cxnSp>
          <p:nvCxnSpPr>
            <p:cNvPr id="214" name="Google Shape;214;p39"/>
            <p:cNvCxnSpPr/>
            <p:nvPr/>
          </p:nvCxnSpPr>
          <p:spPr>
            <a:xfrm>
              <a:off x="965200" y="6372225"/>
              <a:ext cx="2692500" cy="0"/>
            </a:xfrm>
            <a:prstGeom prst="straightConnector1">
              <a:avLst/>
            </a:prstGeom>
            <a:noFill/>
            <a:ln w="13675" cap="flat" cmpd="sng">
              <a:solidFill>
                <a:srgbClr val="000000"/>
              </a:solidFill>
              <a:prstDash val="solid"/>
              <a:miter lim="8000"/>
              <a:headEnd type="none" w="sm" len="sm"/>
              <a:tailEnd type="none" w="sm" len="sm"/>
            </a:ln>
          </p:spPr>
        </p:cxnSp>
        <p:cxnSp>
          <p:nvCxnSpPr>
            <p:cNvPr id="215" name="Google Shape;215;p39"/>
            <p:cNvCxnSpPr/>
            <p:nvPr/>
          </p:nvCxnSpPr>
          <p:spPr>
            <a:xfrm>
              <a:off x="3657600" y="6372225"/>
              <a:ext cx="3192600" cy="0"/>
            </a:xfrm>
            <a:prstGeom prst="straightConnector1">
              <a:avLst/>
            </a:prstGeom>
            <a:noFill/>
            <a:ln w="13675" cap="flat" cmpd="sng">
              <a:solidFill>
                <a:srgbClr val="000000"/>
              </a:solidFill>
              <a:prstDash val="solid"/>
              <a:miter lim="8000"/>
              <a:headEnd type="none" w="sm" len="sm"/>
              <a:tailEnd type="none" w="sm" len="sm"/>
            </a:ln>
          </p:spPr>
        </p:cxnSp>
        <p:cxnSp>
          <p:nvCxnSpPr>
            <p:cNvPr id="216" name="Google Shape;216;p39"/>
            <p:cNvCxnSpPr/>
            <p:nvPr/>
          </p:nvCxnSpPr>
          <p:spPr>
            <a:xfrm>
              <a:off x="6850062" y="6372225"/>
              <a:ext cx="1608000" cy="0"/>
            </a:xfrm>
            <a:prstGeom prst="straightConnector1">
              <a:avLst/>
            </a:prstGeom>
            <a:noFill/>
            <a:ln w="13675" cap="flat" cmpd="sng">
              <a:solidFill>
                <a:srgbClr val="000000"/>
              </a:solidFill>
              <a:prstDash val="solid"/>
              <a:miter lim="8000"/>
              <a:headEnd type="none" w="sm" len="sm"/>
              <a:tailEnd type="none" w="sm" len="sm"/>
            </a:ln>
          </p:spPr>
        </p:cxnSp>
        <p:cxnSp>
          <p:nvCxnSpPr>
            <p:cNvPr id="217" name="Google Shape;217;p39"/>
            <p:cNvCxnSpPr/>
            <p:nvPr/>
          </p:nvCxnSpPr>
          <p:spPr>
            <a:xfrm>
              <a:off x="965200" y="6777037"/>
              <a:ext cx="2692500" cy="0"/>
            </a:xfrm>
            <a:prstGeom prst="straightConnector1">
              <a:avLst/>
            </a:prstGeom>
            <a:noFill/>
            <a:ln w="13675" cap="flat" cmpd="sng">
              <a:solidFill>
                <a:srgbClr val="000000"/>
              </a:solidFill>
              <a:prstDash val="solid"/>
              <a:miter lim="8000"/>
              <a:headEnd type="none" w="sm" len="sm"/>
              <a:tailEnd type="none" w="sm" len="sm"/>
            </a:ln>
          </p:spPr>
        </p:cxnSp>
        <p:cxnSp>
          <p:nvCxnSpPr>
            <p:cNvPr id="218" name="Google Shape;218;p39"/>
            <p:cNvCxnSpPr/>
            <p:nvPr/>
          </p:nvCxnSpPr>
          <p:spPr>
            <a:xfrm>
              <a:off x="3657600" y="6777037"/>
              <a:ext cx="3192600" cy="0"/>
            </a:xfrm>
            <a:prstGeom prst="straightConnector1">
              <a:avLst/>
            </a:prstGeom>
            <a:noFill/>
            <a:ln w="13675" cap="flat" cmpd="sng">
              <a:solidFill>
                <a:srgbClr val="000000"/>
              </a:solidFill>
              <a:prstDash val="solid"/>
              <a:miter lim="8000"/>
              <a:headEnd type="none" w="sm" len="sm"/>
              <a:tailEnd type="none" w="sm" len="sm"/>
            </a:ln>
          </p:spPr>
        </p:cxnSp>
        <p:cxnSp>
          <p:nvCxnSpPr>
            <p:cNvPr id="219" name="Google Shape;219;p39"/>
            <p:cNvCxnSpPr/>
            <p:nvPr/>
          </p:nvCxnSpPr>
          <p:spPr>
            <a:xfrm>
              <a:off x="6850062" y="6777037"/>
              <a:ext cx="1608000" cy="0"/>
            </a:xfrm>
            <a:prstGeom prst="straightConnector1">
              <a:avLst/>
            </a:prstGeom>
            <a:noFill/>
            <a:ln w="13675" cap="flat" cmpd="sng">
              <a:solidFill>
                <a:srgbClr val="000000"/>
              </a:solidFill>
              <a:prstDash val="solid"/>
              <a:miter lim="8000"/>
              <a:headEnd type="none" w="sm" len="sm"/>
              <a:tailEnd type="none" w="sm" len="sm"/>
            </a:ln>
          </p:spPr>
        </p:cxnSp>
        <p:cxnSp>
          <p:nvCxnSpPr>
            <p:cNvPr id="220" name="Google Shape;220;p39"/>
            <p:cNvCxnSpPr/>
            <p:nvPr/>
          </p:nvCxnSpPr>
          <p:spPr>
            <a:xfrm>
              <a:off x="965200" y="6372225"/>
              <a:ext cx="0" cy="404700"/>
            </a:xfrm>
            <a:prstGeom prst="straightConnector1">
              <a:avLst/>
            </a:prstGeom>
            <a:noFill/>
            <a:ln w="13675" cap="flat" cmpd="sng">
              <a:solidFill>
                <a:srgbClr val="000000"/>
              </a:solidFill>
              <a:prstDash val="solid"/>
              <a:miter lim="8000"/>
              <a:headEnd type="none" w="sm" len="sm"/>
              <a:tailEnd type="none" w="sm" len="sm"/>
            </a:ln>
          </p:spPr>
        </p:cxnSp>
        <p:cxnSp>
          <p:nvCxnSpPr>
            <p:cNvPr id="221" name="Google Shape;221;p39"/>
            <p:cNvCxnSpPr/>
            <p:nvPr/>
          </p:nvCxnSpPr>
          <p:spPr>
            <a:xfrm>
              <a:off x="3657600" y="6372225"/>
              <a:ext cx="0" cy="404700"/>
            </a:xfrm>
            <a:prstGeom prst="straightConnector1">
              <a:avLst/>
            </a:prstGeom>
            <a:noFill/>
            <a:ln w="9525" cap="flat" cmpd="sng">
              <a:solidFill>
                <a:srgbClr val="000000"/>
              </a:solidFill>
              <a:prstDash val="solid"/>
              <a:miter lim="8000"/>
              <a:headEnd type="none" w="sm" len="sm"/>
              <a:tailEnd type="none" w="sm" len="sm"/>
            </a:ln>
          </p:spPr>
        </p:cxnSp>
        <p:cxnSp>
          <p:nvCxnSpPr>
            <p:cNvPr id="222" name="Google Shape;222;p39"/>
            <p:cNvCxnSpPr/>
            <p:nvPr/>
          </p:nvCxnSpPr>
          <p:spPr>
            <a:xfrm>
              <a:off x="6850062" y="6372225"/>
              <a:ext cx="0" cy="404700"/>
            </a:xfrm>
            <a:prstGeom prst="straightConnector1">
              <a:avLst/>
            </a:prstGeom>
            <a:noFill/>
            <a:ln w="9525" cap="flat" cmpd="sng">
              <a:solidFill>
                <a:srgbClr val="000000"/>
              </a:solidFill>
              <a:prstDash val="solid"/>
              <a:miter lim="8000"/>
              <a:headEnd type="none" w="sm" len="sm"/>
              <a:tailEnd type="none" w="sm" len="sm"/>
            </a:ln>
          </p:spPr>
        </p:cxnSp>
        <p:cxnSp>
          <p:nvCxnSpPr>
            <p:cNvPr id="223" name="Google Shape;223;p39"/>
            <p:cNvCxnSpPr/>
            <p:nvPr/>
          </p:nvCxnSpPr>
          <p:spPr>
            <a:xfrm>
              <a:off x="8458200" y="6372225"/>
              <a:ext cx="0" cy="404700"/>
            </a:xfrm>
            <a:prstGeom prst="straightConnector1">
              <a:avLst/>
            </a:prstGeom>
            <a:noFill/>
            <a:ln w="13675" cap="flat" cmpd="sng">
              <a:solidFill>
                <a:srgbClr val="000000"/>
              </a:solidFill>
              <a:prstDash val="solid"/>
              <a:miter lim="8000"/>
              <a:headEnd type="none" w="sm" len="sm"/>
              <a:tailEnd type="none" w="sm" len="sm"/>
            </a:ln>
          </p:spPr>
        </p:cxnSp>
      </p:grpSp>
      <p:sp>
        <p:nvSpPr>
          <p:cNvPr id="224" name="Google Shape;224;p39"/>
          <p:cNvSpPr/>
          <p:nvPr/>
        </p:nvSpPr>
        <p:spPr>
          <a:xfrm>
            <a:off x="6629400" y="6434137"/>
            <a:ext cx="335100" cy="333300"/>
          </a:xfrm>
          <a:prstGeom prst="ellipse">
            <a:avLst/>
          </a:prstGeom>
          <a:solidFill>
            <a:srgbClr val="0099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G</a:t>
            </a:r>
            <a:endParaRPr/>
          </a:p>
        </p:txBody>
      </p:sp>
      <p:sp>
        <p:nvSpPr>
          <p:cNvPr id="225" name="Google Shape;225;p39"/>
          <p:cNvSpPr/>
          <p:nvPr/>
        </p:nvSpPr>
        <p:spPr>
          <a:xfrm>
            <a:off x="1044575" y="6434137"/>
            <a:ext cx="335100" cy="333300"/>
          </a:xfrm>
          <a:prstGeom prst="ellipse">
            <a:avLst/>
          </a:prstGeom>
          <a:solidFill>
            <a:srgbClr val="FF33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R</a:t>
            </a:r>
            <a:endParaRPr/>
          </a:p>
        </p:txBody>
      </p:sp>
      <p:sp>
        <p:nvSpPr>
          <p:cNvPr id="226" name="Google Shape;226;p39"/>
          <p:cNvSpPr txBox="1"/>
          <p:nvPr/>
        </p:nvSpPr>
        <p:spPr>
          <a:xfrm>
            <a:off x="55562" y="6615112"/>
            <a:ext cx="855600" cy="21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 sz="800" b="0" i="0" u="none">
                <a:solidFill>
                  <a:srgbClr val="000000"/>
                </a:solidFill>
                <a:latin typeface="Arial"/>
                <a:ea typeface="Arial"/>
                <a:cs typeface="Arial"/>
                <a:sym typeface="Arial"/>
              </a:rPr>
              <a:t>v1.</a:t>
            </a:r>
            <a:r>
              <a:rPr lang="en" sz="800"/>
              <a:t>1</a:t>
            </a:r>
            <a:r>
              <a:rPr lang="en" sz="800" b="0" i="0" u="none">
                <a:solidFill>
                  <a:srgbClr val="000000"/>
                </a:solidFill>
                <a:latin typeface="Arial"/>
                <a:ea typeface="Arial"/>
                <a:cs typeface="Arial"/>
                <a:sym typeface="Arial"/>
              </a:rPr>
              <a:t>  0</a:t>
            </a:r>
            <a:r>
              <a:rPr lang="en" sz="800"/>
              <a:t>2/1122</a:t>
            </a:r>
            <a:endParaRPr/>
          </a:p>
        </p:txBody>
      </p:sp>
      <p:pic>
        <p:nvPicPr>
          <p:cNvPr id="227" name="Google Shape;227;p39"/>
          <p:cNvPicPr preferRelativeResize="0"/>
          <p:nvPr/>
        </p:nvPicPr>
        <p:blipFill rotWithShape="1">
          <a:blip r:embed="rId4">
            <a:alphaModFix/>
          </a:blip>
          <a:srcRect/>
          <a:stretch/>
        </p:blipFill>
        <p:spPr>
          <a:xfrm>
            <a:off x="7277100" y="0"/>
            <a:ext cx="1866900" cy="1086000"/>
          </a:xfrm>
          <a:prstGeom prst="rect">
            <a:avLst/>
          </a:prstGeom>
          <a:noFill/>
          <a:ln>
            <a:noFill/>
          </a:ln>
        </p:spPr>
      </p:pic>
      <p:sp>
        <p:nvSpPr>
          <p:cNvPr id="228" name="Google Shape;228;p39"/>
          <p:cNvSpPr/>
          <p:nvPr/>
        </p:nvSpPr>
        <p:spPr>
          <a:xfrm>
            <a:off x="3581400" y="6434137"/>
            <a:ext cx="335100" cy="333300"/>
          </a:xfrm>
          <a:prstGeom prst="ellipse">
            <a:avLst/>
          </a:prstGeom>
          <a:solidFill>
            <a:srgbClr val="FFFF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Y</a:t>
            </a:r>
            <a:endParaRPr/>
          </a:p>
        </p:txBody>
      </p:sp>
      <p:grpSp>
        <p:nvGrpSpPr>
          <p:cNvPr id="229" name="Google Shape;229;p39"/>
          <p:cNvGrpSpPr/>
          <p:nvPr/>
        </p:nvGrpSpPr>
        <p:grpSpPr>
          <a:xfrm>
            <a:off x="4741862" y="4471987"/>
            <a:ext cx="341400" cy="335100"/>
            <a:chOff x="4724400" y="4419600"/>
            <a:chExt cx="341400" cy="335100"/>
          </a:xfrm>
        </p:grpSpPr>
        <p:sp>
          <p:nvSpPr>
            <p:cNvPr id="230" name="Google Shape;230;p39"/>
            <p:cNvSpPr/>
            <p:nvPr/>
          </p:nvSpPr>
          <p:spPr>
            <a:xfrm>
              <a:off x="4729162" y="4421187"/>
              <a:ext cx="335100" cy="333300"/>
            </a:xfrm>
            <a:prstGeom prst="ellipse">
              <a:avLst/>
            </a:prstGeom>
            <a:solidFill>
              <a:srgbClr val="0099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1" name="Google Shape;231;p39"/>
            <p:cNvSpPr txBox="1"/>
            <p:nvPr/>
          </p:nvSpPr>
          <p:spPr>
            <a:xfrm>
              <a:off x="4724400" y="4419600"/>
              <a:ext cx="341400" cy="33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G</a:t>
              </a:r>
              <a:endParaRPr/>
            </a:p>
          </p:txBody>
        </p:sp>
      </p:grpSp>
      <p:sp>
        <p:nvSpPr>
          <p:cNvPr id="232" name="Google Shape;232;p39"/>
          <p:cNvSpPr txBox="1"/>
          <p:nvPr/>
        </p:nvSpPr>
        <p:spPr>
          <a:xfrm>
            <a:off x="152400" y="4910137"/>
            <a:ext cx="4216500" cy="12192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000000"/>
              </a:buClr>
              <a:buFont typeface="Times New Roman"/>
              <a:buNone/>
            </a:pPr>
            <a:r>
              <a:rPr lang="en" sz="1100" b="1" i="0" u="sng" dirty="0">
                <a:solidFill>
                  <a:srgbClr val="000000"/>
                </a:solidFill>
                <a:latin typeface="Times New Roman"/>
                <a:ea typeface="Times New Roman"/>
                <a:cs typeface="Times New Roman"/>
                <a:sym typeface="Times New Roman"/>
              </a:rPr>
              <a:t>Issues:</a:t>
            </a:r>
            <a:r>
              <a:rPr lang="en" sz="1100" b="0" i="0" u="none" dirty="0">
                <a:solidFill>
                  <a:srgbClr val="000000"/>
                </a:solidFill>
                <a:latin typeface="Times New Roman"/>
                <a:ea typeface="Times New Roman"/>
                <a:cs typeface="Times New Roman"/>
                <a:sym typeface="Times New Roman"/>
              </a:rPr>
              <a:t> </a:t>
            </a:r>
            <a:endParaRPr dirty="0"/>
          </a:p>
          <a:p>
            <a:pPr marL="230187" marR="0" lvl="0" indent="-230187" algn="l" rtl="0">
              <a:lnSpc>
                <a:spcPct val="100000"/>
              </a:lnSpc>
              <a:spcBef>
                <a:spcPts val="0"/>
              </a:spcBef>
              <a:spcAft>
                <a:spcPts val="0"/>
              </a:spcAft>
              <a:buClr>
                <a:schemeClr val="dk1"/>
              </a:buClr>
              <a:buFont typeface="Calibri"/>
              <a:buNone/>
            </a:pPr>
            <a:endParaRPr sz="1100" b="0" i="0" u="none" dirty="0">
              <a:solidFill>
                <a:srgbClr val="000000"/>
              </a:solidFill>
              <a:latin typeface="Times New Roman"/>
              <a:ea typeface="Times New Roman"/>
              <a:cs typeface="Times New Roman"/>
              <a:sym typeface="Times New Roman"/>
            </a:endParaRPr>
          </a:p>
          <a:p>
            <a:pPr marL="230187" indent="-230187"/>
            <a:r>
              <a:rPr lang="en" sz="1100" b="1" i="0" u="sng" dirty="0" smtClean="0">
                <a:solidFill>
                  <a:srgbClr val="000000"/>
                </a:solidFill>
                <a:latin typeface="Times New Roman"/>
                <a:ea typeface="Times New Roman"/>
                <a:cs typeface="Times New Roman"/>
                <a:sym typeface="Times New Roman"/>
              </a:rPr>
              <a:t>Risks:</a:t>
            </a:r>
            <a:r>
              <a:rPr lang="en-US" sz="1000" dirty="0"/>
              <a:t>If the scripts do not meet NCO requirements, then this will have an impact on the product updates on the CPC International Desks website.</a:t>
            </a:r>
          </a:p>
          <a:p>
            <a:pPr marL="230187" marR="0" lvl="0" indent="-230187" algn="l" rtl="0">
              <a:lnSpc>
                <a:spcPct val="100000"/>
              </a:lnSpc>
              <a:spcBef>
                <a:spcPts val="0"/>
              </a:spcBef>
              <a:spcAft>
                <a:spcPts val="0"/>
              </a:spcAft>
              <a:buClr>
                <a:srgbClr val="000000"/>
              </a:buClr>
              <a:buFont typeface="Times New Roman"/>
              <a:buNone/>
            </a:pPr>
            <a:r>
              <a:rPr lang="en" sz="1100" b="1" i="0" u="sng" dirty="0" smtClean="0">
                <a:solidFill>
                  <a:srgbClr val="000000"/>
                </a:solidFill>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chemeClr val="dk1"/>
              </a:buClr>
              <a:buFont typeface="Calibri"/>
              <a:buNone/>
            </a:pPr>
            <a:endParaRPr sz="1100" b="1" i="0" u="sng" dirty="0">
              <a:solidFill>
                <a:srgbClr val="000000"/>
              </a:solidFill>
              <a:latin typeface="Times New Roman"/>
              <a:ea typeface="Times New Roman"/>
              <a:cs typeface="Times New Roman"/>
              <a:sym typeface="Times New Roman"/>
            </a:endParaRPr>
          </a:p>
          <a:p>
            <a:pPr marL="230187" marR="0" lvl="0" indent="-230187" algn="l" rtl="0">
              <a:lnSpc>
                <a:spcPct val="100000"/>
              </a:lnSpc>
              <a:spcBef>
                <a:spcPts val="0"/>
              </a:spcBef>
              <a:spcAft>
                <a:spcPts val="0"/>
              </a:spcAft>
              <a:buClr>
                <a:srgbClr val="000000"/>
              </a:buClr>
              <a:buFont typeface="Times New Roman"/>
              <a:buNone/>
            </a:pPr>
            <a:r>
              <a:rPr lang="en" sz="1100" b="1" i="0" u="sng" dirty="0">
                <a:solidFill>
                  <a:srgbClr val="000000"/>
                </a:solidFill>
                <a:latin typeface="Times New Roman"/>
                <a:ea typeface="Times New Roman"/>
                <a:cs typeface="Times New Roman"/>
                <a:sym typeface="Times New Roman"/>
              </a:rPr>
              <a:t>Mitigation: </a:t>
            </a:r>
            <a:endParaRPr dirty="0">
              <a:latin typeface="Times New Roman"/>
              <a:ea typeface="Times New Roman"/>
              <a:cs typeface="Times New Roman"/>
              <a:sym typeface="Times New Roman"/>
            </a:endParaRPr>
          </a:p>
        </p:txBody>
      </p:sp>
      <p:sp>
        <p:nvSpPr>
          <p:cNvPr id="233" name="Google Shape;233;p39"/>
          <p:cNvSpPr txBox="1"/>
          <p:nvPr/>
        </p:nvSpPr>
        <p:spPr>
          <a:xfrm>
            <a:off x="3962400" y="6510337"/>
            <a:ext cx="24765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000" b="0" i="0" u="none">
                <a:solidFill>
                  <a:schemeClr val="dk1"/>
                </a:solidFill>
                <a:latin typeface="Arial"/>
                <a:ea typeface="Arial"/>
                <a:cs typeface="Arial"/>
                <a:sym typeface="Arial"/>
              </a:rPr>
              <a:t>Potential Management Attention Needed</a:t>
            </a:r>
            <a:endParaRPr/>
          </a:p>
        </p:txBody>
      </p:sp>
      <p:sp>
        <p:nvSpPr>
          <p:cNvPr id="234" name="Google Shape;234;p39"/>
          <p:cNvSpPr txBox="1"/>
          <p:nvPr/>
        </p:nvSpPr>
        <p:spPr>
          <a:xfrm>
            <a:off x="7086600" y="6510337"/>
            <a:ext cx="7113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000" b="0" i="0" u="none">
                <a:solidFill>
                  <a:schemeClr val="dk1"/>
                </a:solidFill>
                <a:latin typeface="Arial"/>
                <a:ea typeface="Arial"/>
                <a:cs typeface="Arial"/>
                <a:sym typeface="Arial"/>
              </a:rPr>
              <a:t>On Track</a:t>
            </a:r>
            <a:endParaRPr/>
          </a:p>
        </p:txBody>
      </p:sp>
      <p:grpSp>
        <p:nvGrpSpPr>
          <p:cNvPr id="235" name="Google Shape;235;p39"/>
          <p:cNvGrpSpPr/>
          <p:nvPr/>
        </p:nvGrpSpPr>
        <p:grpSpPr>
          <a:xfrm>
            <a:off x="4852987" y="719137"/>
            <a:ext cx="341400" cy="335100"/>
            <a:chOff x="4724400" y="4419600"/>
            <a:chExt cx="341400" cy="335100"/>
          </a:xfrm>
        </p:grpSpPr>
        <p:sp>
          <p:nvSpPr>
            <p:cNvPr id="236" name="Google Shape;236;p39"/>
            <p:cNvSpPr/>
            <p:nvPr/>
          </p:nvSpPr>
          <p:spPr>
            <a:xfrm>
              <a:off x="4729162" y="4421187"/>
              <a:ext cx="335100" cy="333300"/>
            </a:xfrm>
            <a:prstGeom prst="ellipse">
              <a:avLst/>
            </a:prstGeom>
            <a:solidFill>
              <a:srgbClr val="0099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7" name="Google Shape;237;p39"/>
            <p:cNvSpPr txBox="1"/>
            <p:nvPr/>
          </p:nvSpPr>
          <p:spPr>
            <a:xfrm>
              <a:off x="4724400" y="4419600"/>
              <a:ext cx="341400" cy="33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G</a:t>
              </a:r>
              <a:endParaRPr/>
            </a:p>
          </p:txBody>
        </p:sp>
      </p:grpSp>
      <p:grpSp>
        <p:nvGrpSpPr>
          <p:cNvPr id="238" name="Google Shape;238;p39"/>
          <p:cNvGrpSpPr/>
          <p:nvPr/>
        </p:nvGrpSpPr>
        <p:grpSpPr>
          <a:xfrm>
            <a:off x="192087" y="960437"/>
            <a:ext cx="341400" cy="335100"/>
            <a:chOff x="4724400" y="4419600"/>
            <a:chExt cx="341400" cy="335100"/>
          </a:xfrm>
        </p:grpSpPr>
        <p:sp>
          <p:nvSpPr>
            <p:cNvPr id="239" name="Google Shape;239;p39"/>
            <p:cNvSpPr/>
            <p:nvPr/>
          </p:nvSpPr>
          <p:spPr>
            <a:xfrm>
              <a:off x="4729162" y="4421187"/>
              <a:ext cx="335100" cy="333300"/>
            </a:xfrm>
            <a:prstGeom prst="ellipse">
              <a:avLst/>
            </a:prstGeom>
            <a:solidFill>
              <a:srgbClr val="0099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0" name="Google Shape;240;p39"/>
            <p:cNvSpPr txBox="1"/>
            <p:nvPr/>
          </p:nvSpPr>
          <p:spPr>
            <a:xfrm>
              <a:off x="4724400" y="4419600"/>
              <a:ext cx="341400" cy="33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G</a:t>
              </a:r>
              <a:endParaRPr/>
            </a:p>
          </p:txBody>
        </p:sp>
      </p:grpSp>
      <p:grpSp>
        <p:nvGrpSpPr>
          <p:cNvPr id="241" name="Google Shape;241;p39"/>
          <p:cNvGrpSpPr/>
          <p:nvPr/>
        </p:nvGrpSpPr>
        <p:grpSpPr>
          <a:xfrm>
            <a:off x="312737" y="4454525"/>
            <a:ext cx="341400" cy="335100"/>
            <a:chOff x="4724400" y="4419600"/>
            <a:chExt cx="341400" cy="335100"/>
          </a:xfrm>
        </p:grpSpPr>
        <p:sp>
          <p:nvSpPr>
            <p:cNvPr id="242" name="Google Shape;242;p39"/>
            <p:cNvSpPr/>
            <p:nvPr/>
          </p:nvSpPr>
          <p:spPr>
            <a:xfrm>
              <a:off x="4729162" y="4421187"/>
              <a:ext cx="335100" cy="333300"/>
            </a:xfrm>
            <a:prstGeom prst="ellipse">
              <a:avLst/>
            </a:prstGeom>
            <a:solidFill>
              <a:srgbClr val="0099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3" name="Google Shape;243;p39"/>
            <p:cNvSpPr txBox="1"/>
            <p:nvPr/>
          </p:nvSpPr>
          <p:spPr>
            <a:xfrm>
              <a:off x="4724400" y="4419600"/>
              <a:ext cx="341400" cy="33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 sz="1600" b="1" i="0" u="none">
                  <a:solidFill>
                    <a:srgbClr val="000000"/>
                  </a:solidFill>
                  <a:latin typeface="Arial"/>
                  <a:ea typeface="Arial"/>
                  <a:cs typeface="Arial"/>
                  <a:sym typeface="Arial"/>
                </a:rPr>
                <a:t>G</a:t>
              </a:r>
              <a:endParaRPr/>
            </a:p>
          </p:txBody>
        </p:sp>
      </p:grpSp>
      <p:graphicFrame>
        <p:nvGraphicFramePr>
          <p:cNvPr id="244" name="Google Shape;244;p39"/>
          <p:cNvGraphicFramePr/>
          <p:nvPr>
            <p:extLst>
              <p:ext uri="{D42A27DB-BD31-4B8C-83A1-F6EECF244321}">
                <p14:modId xmlns:p14="http://schemas.microsoft.com/office/powerpoint/2010/main" val="4179995676"/>
              </p:ext>
            </p:extLst>
          </p:nvPr>
        </p:nvGraphicFramePr>
        <p:xfrm>
          <a:off x="4592637" y="1171575"/>
          <a:ext cx="4465625" cy="1828800"/>
        </p:xfrm>
        <a:graphic>
          <a:graphicData uri="http://schemas.openxmlformats.org/drawingml/2006/table">
            <a:tbl>
              <a:tblPr>
                <a:noFill/>
                <a:tableStyleId>{5527E707-35B6-4F50-999F-5095E344A12B}</a:tableStyleId>
              </a:tblPr>
              <a:tblGrid>
                <a:gridCol w="2300450">
                  <a:extLst>
                    <a:ext uri="{9D8B030D-6E8A-4147-A177-3AD203B41FA5}">
                      <a16:colId xmlns:a16="http://schemas.microsoft.com/office/drawing/2014/main" val="20000"/>
                    </a:ext>
                  </a:extLst>
                </a:gridCol>
                <a:gridCol w="14127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tblGrid>
              <a:tr h="228600">
                <a:tc>
                  <a:txBody>
                    <a:bodyPr/>
                    <a:lstStyle/>
                    <a:p>
                      <a:pPr marL="0" marR="0" lvl="0" indent="0" algn="ctr" rtl="0">
                        <a:lnSpc>
                          <a:spcPct val="100000"/>
                        </a:lnSpc>
                        <a:spcBef>
                          <a:spcPts val="0"/>
                        </a:spcBef>
                        <a:spcAft>
                          <a:spcPts val="0"/>
                        </a:spcAft>
                        <a:buClr>
                          <a:srgbClr val="000000"/>
                        </a:buClr>
                        <a:buFont typeface="Arial"/>
                        <a:buNone/>
                      </a:pPr>
                      <a:r>
                        <a:rPr lang="en" sz="900" b="1" i="0" u="none" strike="noStrike" cap="none">
                          <a:solidFill>
                            <a:srgbClr val="000000"/>
                          </a:solidFill>
                        </a:rPr>
                        <a:t>Milestone (NCEP)</a:t>
                      </a:r>
                      <a:endParaRPr b="1"/>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Font typeface="Arial"/>
                        <a:buNone/>
                      </a:pPr>
                      <a:r>
                        <a:rPr lang="en" sz="900" b="1" i="0" u="none" strike="noStrike" cap="none">
                          <a:solidFill>
                            <a:srgbClr val="000000"/>
                          </a:solidFill>
                        </a:rPr>
                        <a:t>Date</a:t>
                      </a:r>
                      <a:endParaRPr b="1"/>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Font typeface="Calibri"/>
                        <a:buNone/>
                      </a:pPr>
                      <a:r>
                        <a:rPr lang="en" sz="900" b="1" i="0" u="none" strike="noStrike" cap="none">
                          <a:solidFill>
                            <a:srgbClr val="000000"/>
                          </a:solidFill>
                          <a:latin typeface="Calibri"/>
                          <a:ea typeface="Calibri"/>
                          <a:cs typeface="Calibri"/>
                          <a:sym typeface="Calibri"/>
                        </a:rPr>
                        <a:t>Status</a:t>
                      </a:r>
                      <a:endParaRPr b="1"/>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228600">
                <a:tc>
                  <a:txBody>
                    <a:bodyPr/>
                    <a:lstStyle/>
                    <a:p>
                      <a:pPr marL="0" marR="0" lvl="0" indent="0" algn="ctr" rtl="0">
                        <a:lnSpc>
                          <a:spcPct val="100000"/>
                        </a:lnSpc>
                        <a:spcBef>
                          <a:spcPts val="0"/>
                        </a:spcBef>
                        <a:spcAft>
                          <a:spcPts val="0"/>
                        </a:spcAft>
                        <a:buNone/>
                      </a:pPr>
                      <a:r>
                        <a:rPr lang="en-US" sz="900" b="0" i="0" u="none" strike="noStrike" cap="none" dirty="0" smtClean="0">
                          <a:solidFill>
                            <a:srgbClr val="000000"/>
                          </a:solidFill>
                          <a:latin typeface="Arial"/>
                          <a:ea typeface="Arial"/>
                          <a:cs typeface="Arial"/>
                          <a:sym typeface="Arial"/>
                        </a:rPr>
                        <a:t>CPCI v1.5.0 Code Delivery</a:t>
                      </a:r>
                      <a:endParaRPr sz="900" b="0" i="0" u="none" strike="noStrike" cap="none" dirty="0">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900" b="0" i="0" u="none" strike="noStrike" cap="none" dirty="0" smtClean="0">
                          <a:solidFill>
                            <a:srgbClr val="000000"/>
                          </a:solidFill>
                          <a:latin typeface="Arial"/>
                          <a:ea typeface="Arial"/>
                          <a:cs typeface="Arial"/>
                          <a:sym typeface="Arial"/>
                        </a:rPr>
                        <a:t>June 02, 2023</a:t>
                      </a:r>
                      <a:endParaRPr sz="900" b="0" i="0" u="none" strike="noStrike" cap="none" dirty="0">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dirty="0">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28600">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900" b="0" i="0" u="none" strike="noStrike" cap="none" dirty="0">
                        <a:solidFill>
                          <a:srgbClr val="000000"/>
                        </a:solidFill>
                        <a:latin typeface="Calibri"/>
                        <a:ea typeface="Calibri"/>
                        <a:cs typeface="Calibri"/>
                        <a:sym typeface="Calibri"/>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p:nvPr/>
        </p:nvSpPr>
        <p:spPr>
          <a:xfrm>
            <a:off x="1769925" y="474545"/>
            <a:ext cx="684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Project Team</a:t>
            </a:r>
            <a:endParaRPr sz="2200" b="1">
              <a:solidFill>
                <a:schemeClr val="dk1"/>
              </a:solidFill>
              <a:latin typeface="Calibri"/>
              <a:ea typeface="Calibri"/>
              <a:cs typeface="Calibri"/>
              <a:sym typeface="Calibri"/>
            </a:endParaRPr>
          </a:p>
        </p:txBody>
      </p:sp>
      <p:sp>
        <p:nvSpPr>
          <p:cNvPr id="250" name="Google Shape;250;p40"/>
          <p:cNvSpPr txBox="1">
            <a:spLocks noGrp="1"/>
          </p:cNvSpPr>
          <p:nvPr>
            <p:ph type="body" idx="1"/>
          </p:nvPr>
        </p:nvSpPr>
        <p:spPr>
          <a:xfrm>
            <a:off x="915750" y="947300"/>
            <a:ext cx="7312500" cy="6975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a:solidFill>
                  <a:schemeClr val="dk1"/>
                </a:solidFill>
                <a:latin typeface="Calibri"/>
                <a:ea typeface="Calibri"/>
                <a:cs typeface="Calibri"/>
                <a:sym typeface="Calibri"/>
              </a:rPr>
              <a:t>Roles and </a:t>
            </a:r>
            <a:r>
              <a:rPr lang="en"/>
              <a:t>R</a:t>
            </a:r>
            <a:r>
              <a:rPr lang="en">
                <a:solidFill>
                  <a:schemeClr val="dk1"/>
                </a:solidFill>
                <a:latin typeface="Calibri"/>
                <a:ea typeface="Calibri"/>
                <a:cs typeface="Calibri"/>
                <a:sym typeface="Calibri"/>
              </a:rPr>
              <a:t>esponsibilities</a:t>
            </a:r>
            <a:endParaRPr>
              <a:solidFill>
                <a:schemeClr val="dk1"/>
              </a:solidFill>
              <a:latin typeface="Calibri"/>
              <a:ea typeface="Calibri"/>
              <a:cs typeface="Calibri"/>
              <a:sym typeface="Calibri"/>
            </a:endParaRPr>
          </a:p>
        </p:txBody>
      </p:sp>
      <p:grpSp>
        <p:nvGrpSpPr>
          <p:cNvPr id="251" name="Google Shape;251;p40"/>
          <p:cNvGrpSpPr/>
          <p:nvPr/>
        </p:nvGrpSpPr>
        <p:grpSpPr>
          <a:xfrm>
            <a:off x="1466750" y="4459206"/>
            <a:ext cx="5957975" cy="857979"/>
            <a:chOff x="1593000" y="2322568"/>
            <a:chExt cx="5957975" cy="643500"/>
          </a:xfrm>
        </p:grpSpPr>
        <p:sp>
          <p:nvSpPr>
            <p:cNvPr id="252" name="Google Shape;252;p4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3" name="Google Shape;253;p40"/>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4" name="Google Shape;254;p40"/>
            <p:cNvSpPr/>
            <p:nvPr/>
          </p:nvSpPr>
          <p:spPr>
            <a:xfrm rot="-5400000">
              <a:off x="3501574" y="1934671"/>
              <a:ext cx="643356" cy="1419149"/>
            </a:xfrm>
            <a:prstGeom prst="flowChartOffpageConnector">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5" name="Google Shape;255;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latin typeface="Roboto"/>
                  <a:ea typeface="Roboto"/>
                  <a:cs typeface="Roboto"/>
                  <a:sym typeface="Roboto"/>
                </a:rPr>
                <a:t>Code handoff &amp; NCO POCs</a:t>
              </a:r>
              <a:endParaRPr sz="1000" b="1">
                <a:solidFill>
                  <a:srgbClr val="FFFFFF"/>
                </a:solidFill>
                <a:latin typeface="Roboto"/>
                <a:ea typeface="Roboto"/>
                <a:cs typeface="Roboto"/>
                <a:sym typeface="Roboto"/>
              </a:endParaRPr>
            </a:p>
          </p:txBody>
        </p:sp>
        <p:sp>
          <p:nvSpPr>
            <p:cNvPr id="256" name="Google Shape;256;p40"/>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7" name="Google Shape;257;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Vadlamani Kumar</a:t>
              </a:r>
              <a:endParaRPr sz="800" b="1" dirty="0">
                <a:solidFill>
                  <a:srgbClr val="0C58D3"/>
                </a:solidFill>
                <a:latin typeface="Roboto"/>
                <a:ea typeface="Roboto"/>
                <a:cs typeface="Roboto"/>
                <a:sym typeface="Roboto"/>
              </a:endParaRPr>
            </a:p>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Li Xu</a:t>
              </a:r>
              <a:endParaRPr sz="800" b="1" dirty="0">
                <a:solidFill>
                  <a:srgbClr val="0C58D3"/>
                </a:solidFill>
                <a:latin typeface="Roboto"/>
                <a:ea typeface="Roboto"/>
                <a:cs typeface="Roboto"/>
                <a:sym typeface="Roboto"/>
              </a:endParaRPr>
            </a:p>
          </p:txBody>
        </p:sp>
      </p:grpSp>
      <p:grpSp>
        <p:nvGrpSpPr>
          <p:cNvPr id="258" name="Google Shape;258;p40"/>
          <p:cNvGrpSpPr/>
          <p:nvPr/>
        </p:nvGrpSpPr>
        <p:grpSpPr>
          <a:xfrm>
            <a:off x="1466750" y="3586015"/>
            <a:ext cx="5957975" cy="857979"/>
            <a:chOff x="1593000" y="2322568"/>
            <a:chExt cx="5957975" cy="643500"/>
          </a:xfrm>
        </p:grpSpPr>
        <p:sp>
          <p:nvSpPr>
            <p:cNvPr id="259" name="Google Shape;259;p4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0" name="Google Shape;260;p40"/>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1" name="Google Shape;261;p40"/>
            <p:cNvSpPr/>
            <p:nvPr/>
          </p:nvSpPr>
          <p:spPr>
            <a:xfrm rot="-5400000">
              <a:off x="3501574" y="1934671"/>
              <a:ext cx="643356" cy="1419149"/>
            </a:xfrm>
            <a:prstGeom prst="flowChartOffpageConnector">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2" name="Google Shape;262;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latin typeface="Roboto"/>
                  <a:ea typeface="Roboto"/>
                  <a:cs typeface="Roboto"/>
                  <a:sym typeface="Roboto"/>
                </a:rPr>
                <a:t>Testing and Coordination</a:t>
              </a:r>
              <a:endParaRPr sz="1000" b="1">
                <a:solidFill>
                  <a:srgbClr val="FFFFFF"/>
                </a:solidFill>
                <a:latin typeface="Roboto"/>
                <a:ea typeface="Roboto"/>
                <a:cs typeface="Roboto"/>
                <a:sym typeface="Roboto"/>
              </a:endParaRPr>
            </a:p>
          </p:txBody>
        </p:sp>
        <p:sp>
          <p:nvSpPr>
            <p:cNvPr id="263" name="Google Shape;263;p40"/>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4" name="Google Shape;264;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Vadlamani Kumar</a:t>
              </a:r>
              <a:endParaRPr sz="800" b="1" dirty="0">
                <a:solidFill>
                  <a:srgbClr val="0C58D3"/>
                </a:solidFill>
                <a:latin typeface="Roboto"/>
                <a:ea typeface="Roboto"/>
                <a:cs typeface="Roboto"/>
                <a:sym typeface="Roboto"/>
              </a:endParaRPr>
            </a:p>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Li Xu</a:t>
              </a:r>
              <a:endParaRPr sz="800" b="1" dirty="0">
                <a:solidFill>
                  <a:srgbClr val="0C58D3"/>
                </a:solidFill>
                <a:latin typeface="Roboto"/>
                <a:ea typeface="Roboto"/>
                <a:cs typeface="Roboto"/>
                <a:sym typeface="Roboto"/>
              </a:endParaRPr>
            </a:p>
          </p:txBody>
        </p:sp>
      </p:grpSp>
      <p:grpSp>
        <p:nvGrpSpPr>
          <p:cNvPr id="265" name="Google Shape;265;p40"/>
          <p:cNvGrpSpPr/>
          <p:nvPr/>
        </p:nvGrpSpPr>
        <p:grpSpPr>
          <a:xfrm>
            <a:off x="1466750" y="2712869"/>
            <a:ext cx="5957975" cy="857979"/>
            <a:chOff x="1593000" y="2322568"/>
            <a:chExt cx="5957975" cy="643500"/>
          </a:xfrm>
        </p:grpSpPr>
        <p:sp>
          <p:nvSpPr>
            <p:cNvPr id="266" name="Google Shape;266;p4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7" name="Google Shape;267;p40"/>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8" name="Google Shape;268;p40"/>
            <p:cNvSpPr/>
            <p:nvPr/>
          </p:nvSpPr>
          <p:spPr>
            <a:xfrm rot="-5400000">
              <a:off x="3501574" y="1934671"/>
              <a:ext cx="643356" cy="1419149"/>
            </a:xfrm>
            <a:prstGeom prst="flowChartOffpageConnector">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9" name="Google Shape;269;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latin typeface="Roboto"/>
                  <a:ea typeface="Roboto"/>
                  <a:cs typeface="Roboto"/>
                  <a:sym typeface="Roboto"/>
                </a:rPr>
                <a:t>Project Lead</a:t>
              </a:r>
              <a:endParaRPr sz="1000" b="1">
                <a:solidFill>
                  <a:srgbClr val="FFFFFF"/>
                </a:solidFill>
                <a:latin typeface="Roboto"/>
                <a:ea typeface="Roboto"/>
                <a:cs typeface="Roboto"/>
                <a:sym typeface="Roboto"/>
              </a:endParaRPr>
            </a:p>
          </p:txBody>
        </p:sp>
        <p:sp>
          <p:nvSpPr>
            <p:cNvPr id="270" name="Google Shape;270;p40"/>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1" name="Google Shape;271;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Wassila Thiaw, International Desks, CPC</a:t>
              </a:r>
              <a:endParaRPr sz="800" b="1" dirty="0">
                <a:solidFill>
                  <a:srgbClr val="0C58D3"/>
                </a:solidFill>
                <a:latin typeface="Roboto"/>
                <a:ea typeface="Roboto"/>
                <a:cs typeface="Roboto"/>
                <a:sym typeface="Roboto"/>
              </a:endParaRPr>
            </a:p>
          </p:txBody>
        </p:sp>
      </p:grpSp>
      <p:grpSp>
        <p:nvGrpSpPr>
          <p:cNvPr id="272" name="Google Shape;272;p40"/>
          <p:cNvGrpSpPr/>
          <p:nvPr/>
        </p:nvGrpSpPr>
        <p:grpSpPr>
          <a:xfrm>
            <a:off x="1466750" y="1839703"/>
            <a:ext cx="5957975" cy="857979"/>
            <a:chOff x="1593000" y="2322568"/>
            <a:chExt cx="5957975" cy="643500"/>
          </a:xfrm>
        </p:grpSpPr>
        <p:sp>
          <p:nvSpPr>
            <p:cNvPr id="273" name="Google Shape;273;p4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4" name="Google Shape;274;p40"/>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5" name="Google Shape;275;p40"/>
            <p:cNvSpPr/>
            <p:nvPr/>
          </p:nvSpPr>
          <p:spPr>
            <a:xfrm rot="-5400000">
              <a:off x="3501574" y="1934671"/>
              <a:ext cx="643356" cy="1419149"/>
            </a:xfrm>
            <a:prstGeom prst="flowChartOffpageConnector">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6" name="Google Shape;276;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latin typeface="Roboto"/>
                  <a:ea typeface="Roboto"/>
                  <a:cs typeface="Roboto"/>
                  <a:sym typeface="Roboto"/>
                </a:rPr>
                <a:t>Federal Oversight</a:t>
              </a:r>
              <a:endParaRPr sz="1000" b="1">
                <a:solidFill>
                  <a:srgbClr val="FFFFFF"/>
                </a:solidFill>
                <a:latin typeface="Roboto"/>
                <a:ea typeface="Roboto"/>
                <a:cs typeface="Roboto"/>
                <a:sym typeface="Roboto"/>
              </a:endParaRPr>
            </a:p>
          </p:txBody>
        </p:sp>
        <p:sp>
          <p:nvSpPr>
            <p:cNvPr id="277" name="Google Shape;277;p40"/>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8" name="Google Shape;278;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C58D3"/>
                </a:buClr>
                <a:buSzPts val="800"/>
                <a:buFont typeface="Roboto"/>
                <a:buChar char="●"/>
              </a:pPr>
              <a:r>
                <a:rPr lang="en" sz="800" b="1" dirty="0" smtClean="0">
                  <a:solidFill>
                    <a:srgbClr val="0C58D3"/>
                  </a:solidFill>
                  <a:latin typeface="Roboto"/>
                  <a:ea typeface="Roboto"/>
                  <a:cs typeface="Roboto"/>
                  <a:sym typeface="Roboto"/>
                </a:rPr>
                <a:t>Wanqiu Wand, Branch Chief,  CPC</a:t>
              </a:r>
              <a:endParaRPr sz="800" b="1" dirty="0">
                <a:solidFill>
                  <a:srgbClr val="0C58D3"/>
                </a:solidFill>
                <a:latin typeface="Roboto"/>
                <a:ea typeface="Roboto"/>
                <a:cs typeface="Roboto"/>
                <a:sym typeface="Roboto"/>
              </a:endParaRPr>
            </a:p>
          </p:txBody>
        </p:sp>
      </p:grpSp>
      <p:grpSp>
        <p:nvGrpSpPr>
          <p:cNvPr id="279" name="Google Shape;279;p40"/>
          <p:cNvGrpSpPr/>
          <p:nvPr/>
        </p:nvGrpSpPr>
        <p:grpSpPr>
          <a:xfrm>
            <a:off x="1466750" y="5332381"/>
            <a:ext cx="5957975" cy="857979"/>
            <a:chOff x="1593000" y="2322568"/>
            <a:chExt cx="5957975" cy="643500"/>
          </a:xfrm>
        </p:grpSpPr>
        <p:sp>
          <p:nvSpPr>
            <p:cNvPr id="280" name="Google Shape;280;p4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1" name="Google Shape;281;p40"/>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2" name="Google Shape;282;p40"/>
            <p:cNvSpPr/>
            <p:nvPr/>
          </p:nvSpPr>
          <p:spPr>
            <a:xfrm rot="-5400000">
              <a:off x="3501574" y="1934671"/>
              <a:ext cx="643356" cy="1419149"/>
            </a:xfrm>
            <a:prstGeom prst="flowChartOffpageConnector">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3" name="Google Shape;283;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latin typeface="Roboto"/>
                  <a:ea typeface="Roboto"/>
                  <a:cs typeface="Roboto"/>
                  <a:sym typeface="Roboto"/>
                </a:rPr>
                <a:t>NCO Staff</a:t>
              </a:r>
              <a:endParaRPr sz="1000" b="1">
                <a:solidFill>
                  <a:srgbClr val="FFFFFF"/>
                </a:solidFill>
                <a:latin typeface="Roboto"/>
                <a:ea typeface="Roboto"/>
                <a:cs typeface="Roboto"/>
                <a:sym typeface="Roboto"/>
              </a:endParaRPr>
            </a:p>
          </p:txBody>
        </p:sp>
        <p:sp>
          <p:nvSpPr>
            <p:cNvPr id="284" name="Google Shape;284;p40"/>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5" name="Google Shape;285;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C58D3"/>
                </a:buClr>
                <a:buSzPts val="800"/>
                <a:buFont typeface="Roboto"/>
                <a:buChar char="●"/>
              </a:pPr>
              <a:r>
                <a:rPr lang="en" sz="800" b="1">
                  <a:solidFill>
                    <a:srgbClr val="0C58D3"/>
                  </a:solidFill>
                  <a:latin typeface="Roboto"/>
                  <a:ea typeface="Roboto"/>
                  <a:cs typeface="Roboto"/>
                  <a:sym typeface="Roboto"/>
                </a:rPr>
                <a:t>Steven Earle</a:t>
              </a:r>
              <a:endParaRPr sz="800" b="1">
                <a:solidFill>
                  <a:srgbClr val="0C58D3"/>
                </a:solidFill>
                <a:latin typeface="Roboto"/>
                <a:ea typeface="Roboto"/>
                <a:cs typeface="Roboto"/>
                <a:sym typeface="Roboto"/>
              </a:endParaRPr>
            </a:p>
            <a:p>
              <a:pPr marL="457200" lvl="0" indent="-279400" algn="l" rtl="0">
                <a:lnSpc>
                  <a:spcPct val="115000"/>
                </a:lnSpc>
                <a:spcBef>
                  <a:spcPts val="0"/>
                </a:spcBef>
                <a:spcAft>
                  <a:spcPts val="0"/>
                </a:spcAft>
                <a:buClr>
                  <a:srgbClr val="0C58D3"/>
                </a:buClr>
                <a:buSzPts val="800"/>
                <a:buFont typeface="Roboto"/>
                <a:buChar char="●"/>
              </a:pPr>
              <a:r>
                <a:rPr lang="en" sz="800" b="1">
                  <a:solidFill>
                    <a:srgbClr val="0C58D3"/>
                  </a:solidFill>
                  <a:latin typeface="Roboto"/>
                  <a:ea typeface="Roboto"/>
                  <a:cs typeface="Roboto"/>
                  <a:sym typeface="Roboto"/>
                </a:rPr>
                <a:t>Anne Myckow</a:t>
              </a:r>
              <a:endParaRPr sz="800" b="1">
                <a:solidFill>
                  <a:srgbClr val="0C58D3"/>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311700" y="820700"/>
            <a:ext cx="8685996" cy="56441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Upgrade includes</a:t>
            </a:r>
            <a:r>
              <a:rPr lang="en" dirty="0" smtClean="0">
                <a:latin typeface="Calibri"/>
                <a:ea typeface="Calibri"/>
                <a:cs typeface="Calibri"/>
                <a:sym typeface="Calibri"/>
              </a:rPr>
              <a:t>:</a:t>
            </a:r>
            <a:br>
              <a:rPr lang="en" dirty="0" smtClean="0">
                <a:latin typeface="Calibri"/>
                <a:ea typeface="Calibri"/>
                <a:cs typeface="Calibri"/>
                <a:sym typeface="Calibri"/>
              </a:rPr>
            </a:br>
            <a:endParaRPr dirty="0">
              <a:latin typeface="Calibri"/>
              <a:ea typeface="Calibri"/>
              <a:cs typeface="Calibri"/>
              <a:sym typeface="Calibri"/>
            </a:endParaRPr>
          </a:p>
          <a:p>
            <a:pPr marL="914400" lvl="1" indent="-355600" algn="l" rtl="0">
              <a:spcBef>
                <a:spcPts val="0"/>
              </a:spcBef>
              <a:spcAft>
                <a:spcPts val="0"/>
              </a:spcAft>
              <a:buSzPts val="2000"/>
              <a:buFont typeface="Arial" panose="020B0604020202020204" pitchFamily="34" charset="0"/>
              <a:buChar char="•"/>
            </a:pPr>
            <a:r>
              <a:rPr lang="en" sz="2000" b="1" dirty="0" smtClean="0">
                <a:latin typeface="Calibri"/>
                <a:ea typeface="Calibri"/>
                <a:cs typeface="Calibri"/>
                <a:sym typeface="Calibri"/>
              </a:rPr>
              <a:t>Adding Python based GEFS EPS grams for a selected number of station locations at corresponding nearest model grid point</a:t>
            </a:r>
            <a:br>
              <a:rPr lang="en" sz="2000" b="1" dirty="0" smtClean="0">
                <a:latin typeface="Calibri"/>
                <a:ea typeface="Calibri"/>
                <a:cs typeface="Calibri"/>
                <a:sym typeface="Calibri"/>
              </a:rPr>
            </a:br>
            <a:endParaRPr sz="2000" b="1" dirty="0">
              <a:latin typeface="Calibri"/>
              <a:ea typeface="Calibri"/>
              <a:cs typeface="Calibri"/>
              <a:sym typeface="Calibri"/>
            </a:endParaRPr>
          </a:p>
          <a:p>
            <a:pPr marL="914400" lvl="1" indent="-355600">
              <a:buSzPts val="2000"/>
              <a:buFont typeface="Arial" panose="020B0604020202020204" pitchFamily="34" charset="0"/>
              <a:buChar char="•"/>
            </a:pPr>
            <a:r>
              <a:rPr lang="en" sz="2000" b="1" dirty="0" smtClean="0">
                <a:latin typeface="Calibri"/>
                <a:ea typeface="Calibri"/>
                <a:cs typeface="Calibri"/>
                <a:sym typeface="Calibri"/>
              </a:rPr>
              <a:t>Adding Python based GFS SKEW-T Plots </a:t>
            </a:r>
            <a:r>
              <a:rPr lang="en" sz="2000" b="1" dirty="0">
                <a:latin typeface="Calibri"/>
                <a:ea typeface="Calibri"/>
                <a:cs typeface="Calibri"/>
                <a:sym typeface="Calibri"/>
              </a:rPr>
              <a:t>for a selected number of station locations at corresponding nearest model grid </a:t>
            </a:r>
            <a:r>
              <a:rPr lang="en" sz="2000" b="1" dirty="0" smtClean="0">
                <a:latin typeface="Calibri"/>
                <a:ea typeface="Calibri"/>
                <a:cs typeface="Calibri"/>
                <a:sym typeface="Calibri"/>
              </a:rPr>
              <a:t>point</a:t>
            </a:r>
            <a:br>
              <a:rPr lang="en" sz="2000" b="1" dirty="0" smtClean="0">
                <a:latin typeface="Calibri"/>
                <a:ea typeface="Calibri"/>
                <a:cs typeface="Calibri"/>
                <a:sym typeface="Calibri"/>
              </a:rPr>
            </a:br>
            <a:endParaRPr sz="2000" b="1" dirty="0">
              <a:latin typeface="Calibri"/>
              <a:ea typeface="Calibri"/>
              <a:cs typeface="Calibri"/>
              <a:sym typeface="Calibri"/>
            </a:endParaRPr>
          </a:p>
          <a:p>
            <a:pPr marL="901700" lvl="1" indent="-342900">
              <a:buSzPts val="2000"/>
              <a:buFont typeface="Arial" panose="020B0604020202020204" pitchFamily="34" charset="0"/>
              <a:buChar char="•"/>
            </a:pPr>
            <a:r>
              <a:rPr lang="en" sz="2000" b="1" dirty="0" smtClean="0">
                <a:latin typeface="Calibri"/>
                <a:ea typeface="Calibri"/>
                <a:cs typeface="Calibri"/>
                <a:sym typeface="Calibri"/>
              </a:rPr>
              <a:t>Adding the domain of Central Africa to the current 21 domains making the total to 22 domains for Gempak based GFS, GEFS and GDAS model output plots.</a:t>
            </a:r>
            <a:r>
              <a:rPr lang="en" sz="2000" b="1" dirty="0">
                <a:latin typeface="Calibri"/>
                <a:ea typeface="Calibri"/>
                <a:cs typeface="Calibri"/>
                <a:sym typeface="Calibri"/>
              </a:rPr>
              <a:t> </a:t>
            </a:r>
            <a:r>
              <a:rPr lang="en" sz="2000" b="1" dirty="0" smtClean="0">
                <a:latin typeface="Calibri"/>
                <a:ea typeface="Calibri"/>
                <a:cs typeface="Calibri"/>
                <a:sym typeface="Calibri"/>
              </a:rPr>
              <a:t/>
            </a:r>
            <a:br>
              <a:rPr lang="en" sz="2000" b="1" dirty="0" smtClean="0">
                <a:latin typeface="Calibri"/>
                <a:ea typeface="Calibri"/>
                <a:cs typeface="Calibri"/>
                <a:sym typeface="Calibri"/>
              </a:rPr>
            </a:br>
            <a:r>
              <a:rPr lang="en" sz="2000" b="1" dirty="0" smtClean="0">
                <a:latin typeface="Calibri"/>
                <a:ea typeface="Calibri"/>
                <a:cs typeface="Calibri"/>
                <a:sym typeface="Calibri"/>
              </a:rPr>
              <a:t/>
            </a:r>
            <a:br>
              <a:rPr lang="en" sz="2000" b="1" dirty="0" smtClean="0">
                <a:latin typeface="Calibri"/>
                <a:ea typeface="Calibri"/>
                <a:cs typeface="Calibri"/>
                <a:sym typeface="Calibri"/>
              </a:rPr>
            </a:br>
            <a:r>
              <a:rPr lang="en-US" sz="2000" b="1" dirty="0">
                <a:latin typeface="Calibri"/>
                <a:ea typeface="Calibri"/>
                <a:cs typeface="Calibri"/>
                <a:sym typeface="Calibri"/>
              </a:rPr>
              <a:t>Fixed bug related </a:t>
            </a:r>
            <a:r>
              <a:rPr lang="en-US" sz="2000" b="1" dirty="0" err="1" smtClean="0">
                <a:latin typeface="Calibri"/>
                <a:ea typeface="Calibri"/>
                <a:cs typeface="Calibri"/>
                <a:sym typeface="Calibri"/>
              </a:rPr>
              <a:t>jcpci_gfs.ecf</a:t>
            </a:r>
            <a:r>
              <a:rPr lang="en-US" sz="2000" b="1" dirty="0" smtClean="0">
                <a:latin typeface="Calibri"/>
                <a:ea typeface="Calibri"/>
                <a:cs typeface="Calibri"/>
                <a:sym typeface="Calibri"/>
              </a:rPr>
              <a:t> job in </a:t>
            </a:r>
            <a:r>
              <a:rPr lang="en-US" sz="2000" b="1" dirty="0">
                <a:latin typeface="Calibri"/>
                <a:ea typeface="Calibri"/>
                <a:cs typeface="Calibri"/>
                <a:sym typeface="Calibri"/>
              </a:rPr>
              <a:t>task distribution by separating into 7 tasks</a:t>
            </a:r>
            <a:r>
              <a:rPr lang="en" sz="2000" b="1" dirty="0">
                <a:latin typeface="Calibri"/>
                <a:ea typeface="Calibri"/>
                <a:cs typeface="Calibri"/>
                <a:sym typeface="Calibri"/>
              </a:rPr>
              <a:t/>
            </a:r>
            <a:br>
              <a:rPr lang="en" sz="2000" b="1" dirty="0">
                <a:latin typeface="Calibri"/>
                <a:ea typeface="Calibri"/>
                <a:cs typeface="Calibri"/>
                <a:sym typeface="Calibri"/>
              </a:rPr>
            </a:br>
            <a:r>
              <a:rPr lang="en" sz="2000" b="1" dirty="0" smtClean="0">
                <a:latin typeface="Calibri"/>
                <a:ea typeface="Calibri"/>
                <a:cs typeface="Calibri"/>
                <a:sym typeface="Calibri"/>
              </a:rPr>
              <a:t/>
            </a:r>
            <a:br>
              <a:rPr lang="en" sz="2000" b="1" dirty="0" smtClean="0">
                <a:latin typeface="Calibri"/>
                <a:ea typeface="Calibri"/>
                <a:cs typeface="Calibri"/>
                <a:sym typeface="Calibri"/>
              </a:rPr>
            </a:br>
            <a:r>
              <a:rPr lang="en" sz="2000" b="1" dirty="0" smtClean="0">
                <a:latin typeface="Calibri"/>
                <a:ea typeface="Calibri"/>
                <a:cs typeface="Calibri"/>
                <a:sym typeface="Calibri"/>
              </a:rPr>
              <a:t/>
            </a:r>
            <a:br>
              <a:rPr lang="en" sz="2000" b="1" dirty="0" smtClean="0">
                <a:latin typeface="Calibri"/>
                <a:ea typeface="Calibri"/>
                <a:cs typeface="Calibri"/>
                <a:sym typeface="Calibri"/>
              </a:rPr>
            </a:br>
            <a:endParaRPr sz="2000"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91" name="Google Shape;291;p41"/>
          <p:cNvSpPr txBox="1"/>
          <p:nvPr/>
        </p:nvSpPr>
        <p:spPr>
          <a:xfrm>
            <a:off x="1769925" y="355909"/>
            <a:ext cx="684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00000"/>
                </a:solidFill>
                <a:latin typeface="Calibri"/>
                <a:ea typeface="Calibri"/>
                <a:cs typeface="Calibri"/>
                <a:sym typeface="Calibri"/>
              </a:rPr>
              <a:t>Scope of Changes: Summary</a:t>
            </a:r>
            <a:endParaRPr sz="2200" b="1">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85" y="1000283"/>
            <a:ext cx="6858000" cy="837661"/>
          </a:xfrm>
        </p:spPr>
        <p:txBody>
          <a:bodyPr/>
          <a:lstStyle/>
          <a:p>
            <a:r>
              <a:rPr lang="en-US" sz="4000" dirty="0" smtClean="0"/>
              <a:t>CPCI FLOW CHART</a:t>
            </a:r>
            <a:endParaRPr lang="en-US" sz="4000" dirty="0"/>
          </a:p>
        </p:txBody>
      </p:sp>
      <p:sp>
        <p:nvSpPr>
          <p:cNvPr id="3" name="Subtitle 2"/>
          <p:cNvSpPr>
            <a:spLocks noGrp="1"/>
          </p:cNvSpPr>
          <p:nvPr>
            <p:ph type="subTitle" idx="1"/>
          </p:nvPr>
        </p:nvSpPr>
        <p:spPr>
          <a:xfrm>
            <a:off x="196338" y="2221338"/>
            <a:ext cx="8650138" cy="3731406"/>
          </a:xfrm>
        </p:spPr>
        <p:txBody>
          <a:bodyPr>
            <a:normAutofit fontScale="55000" lnSpcReduction="20000"/>
          </a:bodyPr>
          <a:lstStyle/>
          <a:p>
            <a:endParaRPr lang="en-US" dirty="0" smtClean="0"/>
          </a:p>
          <a:p>
            <a:pPr algn="l"/>
            <a:r>
              <a:rPr lang="en-US" sz="3600" dirty="0" smtClean="0"/>
              <a:t>GFS, GEFS and GDAS Spatial  Maps    ($MODEL,$RUN,$NET remain the same for each </a:t>
            </a:r>
            <a:r>
              <a:rPr lang="en-US" sz="3600" dirty="0" err="1" smtClean="0"/>
              <a:t>Gempak</a:t>
            </a:r>
            <a:r>
              <a:rPr lang="en-US" sz="3600" dirty="0" smtClean="0"/>
              <a:t> specific run)</a:t>
            </a:r>
          </a:p>
          <a:p>
            <a:pPr algn="l"/>
            <a:endParaRPr lang="en-US" sz="3600" dirty="0" smtClean="0"/>
          </a:p>
          <a:p>
            <a:pPr algn="l"/>
            <a:r>
              <a:rPr lang="en-US" sz="3600" dirty="0" smtClean="0"/>
              <a:t>GEFS EPS grams - BOXW Plots</a:t>
            </a:r>
            <a:r>
              <a:rPr lang="en-US" sz="3600" dirty="0"/>
              <a:t> </a:t>
            </a:r>
            <a:r>
              <a:rPr lang="en-US" sz="3600" dirty="0" smtClean="0"/>
              <a:t>($MODEL same but $RUN, $NET are python specific run)</a:t>
            </a:r>
          </a:p>
          <a:p>
            <a:pPr algn="l"/>
            <a:endParaRPr lang="en-US" sz="3600" dirty="0" smtClean="0"/>
          </a:p>
          <a:p>
            <a:pPr algn="l"/>
            <a:endParaRPr lang="en-US" sz="3600" dirty="0" smtClean="0"/>
          </a:p>
          <a:p>
            <a:pPr algn="l"/>
            <a:r>
              <a:rPr lang="en-US" sz="3600" dirty="0" smtClean="0"/>
              <a:t>GFS SKEW-T/</a:t>
            </a:r>
            <a:r>
              <a:rPr lang="en-US" sz="3600" dirty="0" err="1" smtClean="0"/>
              <a:t>LogP</a:t>
            </a:r>
            <a:r>
              <a:rPr lang="en-US" sz="3600" dirty="0" smtClean="0"/>
              <a:t> Plots </a:t>
            </a:r>
            <a:r>
              <a:rPr lang="en-US" sz="3600" dirty="0"/>
              <a:t>($MODEL same but $RUN, $NET are </a:t>
            </a:r>
            <a:r>
              <a:rPr lang="en-US" sz="3600" dirty="0" smtClean="0"/>
              <a:t>python specific run)</a:t>
            </a:r>
          </a:p>
          <a:p>
            <a:pPr algn="l"/>
            <a:endParaRPr lang="en-US" sz="3600" dirty="0" smtClean="0"/>
          </a:p>
          <a:p>
            <a:pPr algn="l"/>
            <a:endParaRPr lang="en-US" sz="3600" dirty="0"/>
          </a:p>
          <a:p>
            <a:pPr algn="l"/>
            <a:r>
              <a:rPr lang="en-US" sz="3600" dirty="0" smtClean="0"/>
              <a:t>Next two slides show the flow charts for Versions CPCI v1.4.2 and CPCI v1.5.0 respectively</a:t>
            </a:r>
            <a:endParaRPr lang="en-US" sz="3600" dirty="0"/>
          </a:p>
        </p:txBody>
      </p:sp>
    </p:spTree>
    <p:extLst>
      <p:ext uri="{BB962C8B-B14F-4D97-AF65-F5344CB8AC3E}">
        <p14:creationId xmlns:p14="http://schemas.microsoft.com/office/powerpoint/2010/main" val="790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7" y="3446145"/>
            <a:ext cx="1844802"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GFS (225 tasks)</a:t>
            </a:r>
          </a:p>
          <a:p>
            <a:pPr algn="ctr"/>
            <a:endParaRPr lang="en-US" sz="1050" dirty="0">
              <a:solidFill>
                <a:schemeClr val="bg1"/>
              </a:solidFill>
            </a:endParaRPr>
          </a:p>
          <a:p>
            <a:pPr algn="ctr"/>
            <a:r>
              <a:rPr lang="en-US" sz="1050" dirty="0">
                <a:solidFill>
                  <a:schemeClr val="bg1"/>
                </a:solidFill>
              </a:rPr>
              <a:t>GEFS (111 tasks)</a:t>
            </a:r>
          </a:p>
          <a:p>
            <a:pPr algn="ctr"/>
            <a:endParaRPr lang="en-US" sz="1050" dirty="0">
              <a:solidFill>
                <a:schemeClr val="bg1"/>
              </a:solidFill>
            </a:endParaRPr>
          </a:p>
          <a:p>
            <a:pPr algn="ctr"/>
            <a:r>
              <a:rPr lang="en-US" sz="1050" dirty="0">
                <a:solidFill>
                  <a:schemeClr val="bg1"/>
                </a:solidFill>
              </a:rPr>
              <a:t>GDAS (55 tasks)</a:t>
            </a:r>
          </a:p>
          <a:p>
            <a:pPr algn="ctr"/>
            <a:endParaRPr lang="en-US" sz="1050" dirty="0">
              <a:solidFill>
                <a:schemeClr val="bg1"/>
              </a:solidFill>
            </a:endParaRPr>
          </a:p>
          <a:p>
            <a:pPr algn="ctr"/>
            <a:endParaRPr lang="en-US" sz="1050" dirty="0">
              <a:solidFill>
                <a:schemeClr val="bg1"/>
              </a:solidFill>
            </a:endParaRPr>
          </a:p>
          <a:p>
            <a:pPr algn="ctr"/>
            <a:endParaRPr lang="en-US" sz="1050" dirty="0">
              <a:solidFill>
                <a:schemeClr val="bg1"/>
              </a:solidFill>
            </a:endParaRPr>
          </a:p>
        </p:txBody>
      </p:sp>
      <p:sp>
        <p:nvSpPr>
          <p:cNvPr id="4" name="Rectangle 3"/>
          <p:cNvSpPr/>
          <p:nvPr/>
        </p:nvSpPr>
        <p:spPr>
          <a:xfrm>
            <a:off x="2608326" y="3446145"/>
            <a:ext cx="181965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5036058" y="3446145"/>
            <a:ext cx="176250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ight Arrow 5"/>
          <p:cNvSpPr/>
          <p:nvPr/>
        </p:nvSpPr>
        <p:spPr>
          <a:xfrm>
            <a:off x="2057400" y="4615435"/>
            <a:ext cx="493776"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p:cNvSpPr txBox="1"/>
          <p:nvPr/>
        </p:nvSpPr>
        <p:spPr>
          <a:xfrm>
            <a:off x="322186" y="2899425"/>
            <a:ext cx="1784463" cy="415498"/>
          </a:xfrm>
          <a:prstGeom prst="rect">
            <a:avLst/>
          </a:prstGeom>
          <a:noFill/>
        </p:spPr>
        <p:txBody>
          <a:bodyPr wrap="none" rtlCol="0">
            <a:spAutoFit/>
          </a:bodyPr>
          <a:lstStyle/>
          <a:p>
            <a:r>
              <a:rPr lang="en-US" sz="2100" dirty="0"/>
              <a:t>…/jobs/JSUB</a:t>
            </a:r>
          </a:p>
        </p:txBody>
      </p:sp>
      <p:sp>
        <p:nvSpPr>
          <p:cNvPr id="8" name="TextBox 7"/>
          <p:cNvSpPr txBox="1"/>
          <p:nvPr/>
        </p:nvSpPr>
        <p:spPr>
          <a:xfrm>
            <a:off x="2656333" y="2899425"/>
            <a:ext cx="1874231" cy="415498"/>
          </a:xfrm>
          <a:prstGeom prst="rect">
            <a:avLst/>
          </a:prstGeom>
          <a:noFill/>
        </p:spPr>
        <p:txBody>
          <a:bodyPr wrap="none" rtlCol="0">
            <a:spAutoFit/>
          </a:bodyPr>
          <a:lstStyle/>
          <a:p>
            <a:r>
              <a:rPr lang="en-US" sz="2100" dirty="0"/>
              <a:t>…/jobs/JCPCI</a:t>
            </a:r>
          </a:p>
        </p:txBody>
      </p:sp>
      <p:sp>
        <p:nvSpPr>
          <p:cNvPr id="9" name="TextBox 8"/>
          <p:cNvSpPr txBox="1"/>
          <p:nvPr/>
        </p:nvSpPr>
        <p:spPr>
          <a:xfrm>
            <a:off x="4806430" y="2899425"/>
            <a:ext cx="2622834" cy="415498"/>
          </a:xfrm>
          <a:prstGeom prst="rect">
            <a:avLst/>
          </a:prstGeom>
          <a:noFill/>
        </p:spPr>
        <p:txBody>
          <a:bodyPr wrap="none" rtlCol="0">
            <a:spAutoFit/>
          </a:bodyPr>
          <a:lstStyle/>
          <a:p>
            <a:r>
              <a:rPr lang="en-US" sz="2100" dirty="0"/>
              <a:t>…/scripts/</a:t>
            </a:r>
            <a:r>
              <a:rPr lang="en-US" sz="2100" dirty="0" err="1"/>
              <a:t>ExecCPCI</a:t>
            </a:r>
            <a:endParaRPr lang="en-US" sz="2100" dirty="0"/>
          </a:p>
        </p:txBody>
      </p:sp>
      <p:sp>
        <p:nvSpPr>
          <p:cNvPr id="10" name="Right Arrow 9"/>
          <p:cNvSpPr/>
          <p:nvPr/>
        </p:nvSpPr>
        <p:spPr>
          <a:xfrm flipV="1">
            <a:off x="4485132" y="4615433"/>
            <a:ext cx="493776"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7329275" y="3446145"/>
            <a:ext cx="176250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ight Arrow 11"/>
          <p:cNvSpPr/>
          <p:nvPr/>
        </p:nvSpPr>
        <p:spPr>
          <a:xfrm flipV="1">
            <a:off x="6855714" y="4615432"/>
            <a:ext cx="390335"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7617670" y="2899425"/>
            <a:ext cx="962123" cy="415498"/>
          </a:xfrm>
          <a:prstGeom prst="rect">
            <a:avLst/>
          </a:prstGeom>
          <a:noFill/>
        </p:spPr>
        <p:txBody>
          <a:bodyPr wrap="none" rtlCol="0">
            <a:spAutoFit/>
          </a:bodyPr>
          <a:lstStyle/>
          <a:p>
            <a:r>
              <a:rPr lang="en-US" sz="2100" dirty="0"/>
              <a:t>…/</a:t>
            </a:r>
            <a:r>
              <a:rPr lang="en-US" sz="2100" dirty="0" err="1"/>
              <a:t>ush</a:t>
            </a:r>
            <a:endParaRPr lang="en-US" sz="2100" dirty="0"/>
          </a:p>
        </p:txBody>
      </p:sp>
      <p:sp>
        <p:nvSpPr>
          <p:cNvPr id="21" name="Rectangle 20"/>
          <p:cNvSpPr/>
          <p:nvPr/>
        </p:nvSpPr>
        <p:spPr>
          <a:xfrm>
            <a:off x="2607183" y="3446145"/>
            <a:ext cx="181965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TextBox 21"/>
          <p:cNvSpPr txBox="1"/>
          <p:nvPr/>
        </p:nvSpPr>
        <p:spPr>
          <a:xfrm>
            <a:off x="2870441" y="4448588"/>
            <a:ext cx="1368024" cy="253916"/>
          </a:xfrm>
          <a:prstGeom prst="rect">
            <a:avLst/>
          </a:prstGeom>
          <a:noFill/>
        </p:spPr>
        <p:txBody>
          <a:bodyPr wrap="square" rtlCol="0">
            <a:spAutoFit/>
          </a:bodyPr>
          <a:lstStyle/>
          <a:p>
            <a:r>
              <a:rPr lang="en-US" sz="1050" dirty="0"/>
              <a:t>        </a:t>
            </a:r>
            <a:r>
              <a:rPr lang="en-US" sz="1050" dirty="0">
                <a:solidFill>
                  <a:schemeClr val="bg1"/>
                </a:solidFill>
              </a:rPr>
              <a:t>3 JOBS</a:t>
            </a:r>
          </a:p>
        </p:txBody>
      </p:sp>
      <p:sp>
        <p:nvSpPr>
          <p:cNvPr id="23" name="TextBox 22"/>
          <p:cNvSpPr txBox="1"/>
          <p:nvPr/>
        </p:nvSpPr>
        <p:spPr>
          <a:xfrm>
            <a:off x="5235626" y="4448588"/>
            <a:ext cx="1368024" cy="253916"/>
          </a:xfrm>
          <a:prstGeom prst="rect">
            <a:avLst/>
          </a:prstGeom>
          <a:noFill/>
        </p:spPr>
        <p:txBody>
          <a:bodyPr wrap="square" rtlCol="0">
            <a:spAutoFit/>
          </a:bodyPr>
          <a:lstStyle/>
          <a:p>
            <a:r>
              <a:rPr lang="en-US" sz="1050" dirty="0"/>
              <a:t>        </a:t>
            </a:r>
            <a:r>
              <a:rPr lang="en-US" sz="1050" dirty="0">
                <a:solidFill>
                  <a:schemeClr val="bg1"/>
                </a:solidFill>
              </a:rPr>
              <a:t>3 JOBS</a:t>
            </a:r>
          </a:p>
        </p:txBody>
      </p:sp>
      <p:sp>
        <p:nvSpPr>
          <p:cNvPr id="43" name="TextBox 42"/>
          <p:cNvSpPr txBox="1"/>
          <p:nvPr/>
        </p:nvSpPr>
        <p:spPr>
          <a:xfrm>
            <a:off x="7773124" y="3962919"/>
            <a:ext cx="723275" cy="230832"/>
          </a:xfrm>
          <a:prstGeom prst="rect">
            <a:avLst/>
          </a:prstGeom>
          <a:noFill/>
        </p:spPr>
        <p:txBody>
          <a:bodyPr wrap="none" rtlCol="0">
            <a:spAutoFit/>
          </a:bodyPr>
          <a:lstStyle/>
          <a:p>
            <a:r>
              <a:rPr lang="en-US" sz="900" dirty="0">
                <a:solidFill>
                  <a:schemeClr val="bg1"/>
                </a:solidFill>
              </a:rPr>
              <a:t>$TAROUT</a:t>
            </a:r>
          </a:p>
        </p:txBody>
      </p:sp>
      <p:sp>
        <p:nvSpPr>
          <p:cNvPr id="47" name="TextBox 46"/>
          <p:cNvSpPr txBox="1"/>
          <p:nvPr/>
        </p:nvSpPr>
        <p:spPr>
          <a:xfrm>
            <a:off x="7773123" y="4338422"/>
            <a:ext cx="723275" cy="230832"/>
          </a:xfrm>
          <a:prstGeom prst="rect">
            <a:avLst/>
          </a:prstGeom>
          <a:noFill/>
        </p:spPr>
        <p:txBody>
          <a:bodyPr wrap="none" rtlCol="0">
            <a:spAutoFit/>
          </a:bodyPr>
          <a:lstStyle/>
          <a:p>
            <a:r>
              <a:rPr lang="en-US" sz="900" dirty="0">
                <a:solidFill>
                  <a:schemeClr val="bg1"/>
                </a:solidFill>
              </a:rPr>
              <a:t>$TAROUT</a:t>
            </a:r>
          </a:p>
        </p:txBody>
      </p:sp>
      <p:sp>
        <p:nvSpPr>
          <p:cNvPr id="48" name="TextBox 47"/>
          <p:cNvSpPr txBox="1"/>
          <p:nvPr/>
        </p:nvSpPr>
        <p:spPr>
          <a:xfrm>
            <a:off x="7773122" y="4703791"/>
            <a:ext cx="723275" cy="230832"/>
          </a:xfrm>
          <a:prstGeom prst="rect">
            <a:avLst/>
          </a:prstGeom>
          <a:noFill/>
        </p:spPr>
        <p:txBody>
          <a:bodyPr wrap="none" rtlCol="0">
            <a:spAutoFit/>
          </a:bodyPr>
          <a:lstStyle/>
          <a:p>
            <a:r>
              <a:rPr lang="en-US" sz="900" dirty="0">
                <a:solidFill>
                  <a:schemeClr val="bg1"/>
                </a:solidFill>
              </a:rPr>
              <a:t>$TAROUT</a:t>
            </a:r>
          </a:p>
        </p:txBody>
      </p:sp>
      <p:sp>
        <p:nvSpPr>
          <p:cNvPr id="3" name="TextBox 2"/>
          <p:cNvSpPr txBox="1"/>
          <p:nvPr/>
        </p:nvSpPr>
        <p:spPr>
          <a:xfrm>
            <a:off x="2551176" y="630936"/>
            <a:ext cx="3228769" cy="769441"/>
          </a:xfrm>
          <a:prstGeom prst="rect">
            <a:avLst/>
          </a:prstGeom>
          <a:noFill/>
        </p:spPr>
        <p:txBody>
          <a:bodyPr wrap="none" rtlCol="0">
            <a:spAutoFit/>
          </a:bodyPr>
          <a:lstStyle/>
          <a:p>
            <a:r>
              <a:rPr lang="en-US" sz="4400" dirty="0" smtClean="0"/>
              <a:t>CPCI v1.4.2</a:t>
            </a:r>
            <a:endParaRPr lang="en-US" sz="4400" dirty="0"/>
          </a:p>
        </p:txBody>
      </p:sp>
    </p:spTree>
    <p:extLst>
      <p:ext uri="{BB962C8B-B14F-4D97-AF65-F5344CB8AC3E}">
        <p14:creationId xmlns:p14="http://schemas.microsoft.com/office/powerpoint/2010/main" val="358990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7" y="3446145"/>
            <a:ext cx="1844802"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GFS (225 tasks)</a:t>
            </a:r>
          </a:p>
          <a:p>
            <a:pPr algn="ctr"/>
            <a:r>
              <a:rPr lang="en-US" sz="1050" dirty="0">
                <a:solidFill>
                  <a:schemeClr val="bg1"/>
                </a:solidFill>
              </a:rPr>
              <a:t>GEFS (111 tasks)</a:t>
            </a:r>
          </a:p>
          <a:p>
            <a:pPr algn="ctr"/>
            <a:r>
              <a:rPr lang="en-US" sz="1050" dirty="0">
                <a:solidFill>
                  <a:schemeClr val="bg1"/>
                </a:solidFill>
              </a:rPr>
              <a:t>GDAS (55 tasks)</a:t>
            </a:r>
          </a:p>
          <a:p>
            <a:pPr algn="ctr"/>
            <a:endParaRPr lang="en-US" sz="1050" dirty="0">
              <a:solidFill>
                <a:schemeClr val="bg1"/>
              </a:solidFill>
            </a:endParaRPr>
          </a:p>
          <a:p>
            <a:pPr algn="ctr"/>
            <a:endParaRPr lang="en-US" sz="1050" dirty="0">
              <a:solidFill>
                <a:schemeClr val="bg1"/>
              </a:solidFill>
            </a:endParaRPr>
          </a:p>
          <a:p>
            <a:pPr algn="ctr"/>
            <a:endParaRPr lang="en-US" sz="1050" dirty="0">
              <a:solidFill>
                <a:schemeClr val="bg1"/>
              </a:solidFill>
            </a:endParaRPr>
          </a:p>
          <a:p>
            <a:pPr algn="ctr"/>
            <a:endParaRPr lang="en-US" sz="1050" dirty="0">
              <a:solidFill>
                <a:schemeClr val="bg1"/>
              </a:solidFill>
            </a:endParaRPr>
          </a:p>
          <a:p>
            <a:pPr algn="ctr"/>
            <a:r>
              <a:rPr lang="en-US" sz="1050" dirty="0">
                <a:solidFill>
                  <a:schemeClr val="bg1"/>
                </a:solidFill>
              </a:rPr>
              <a:t>GFS </a:t>
            </a:r>
            <a:r>
              <a:rPr lang="en-US" sz="1050" dirty="0" err="1">
                <a:solidFill>
                  <a:schemeClr val="bg1"/>
                </a:solidFill>
              </a:rPr>
              <a:t>Skewt</a:t>
            </a:r>
            <a:r>
              <a:rPr lang="en-US" sz="1050" dirty="0">
                <a:solidFill>
                  <a:schemeClr val="bg1"/>
                </a:solidFill>
              </a:rPr>
              <a:t> (29 tasks)</a:t>
            </a:r>
          </a:p>
          <a:p>
            <a:pPr algn="ctr"/>
            <a:r>
              <a:rPr lang="en-US" sz="1050" dirty="0">
                <a:solidFill>
                  <a:schemeClr val="bg1"/>
                </a:solidFill>
              </a:rPr>
              <a:t>GEFS EPS grams (50 tasks)</a:t>
            </a:r>
          </a:p>
        </p:txBody>
      </p:sp>
      <p:sp>
        <p:nvSpPr>
          <p:cNvPr id="4" name="Rectangle 3"/>
          <p:cNvSpPr/>
          <p:nvPr/>
        </p:nvSpPr>
        <p:spPr>
          <a:xfrm>
            <a:off x="2608326" y="3446145"/>
            <a:ext cx="181965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5036058" y="3446145"/>
            <a:ext cx="176250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ight Arrow 5"/>
          <p:cNvSpPr/>
          <p:nvPr/>
        </p:nvSpPr>
        <p:spPr>
          <a:xfrm>
            <a:off x="2057400" y="4615435"/>
            <a:ext cx="493776"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p:cNvSpPr txBox="1"/>
          <p:nvPr/>
        </p:nvSpPr>
        <p:spPr>
          <a:xfrm>
            <a:off x="322186" y="2899425"/>
            <a:ext cx="1784463" cy="415498"/>
          </a:xfrm>
          <a:prstGeom prst="rect">
            <a:avLst/>
          </a:prstGeom>
          <a:noFill/>
        </p:spPr>
        <p:txBody>
          <a:bodyPr wrap="none" rtlCol="0">
            <a:spAutoFit/>
          </a:bodyPr>
          <a:lstStyle/>
          <a:p>
            <a:r>
              <a:rPr lang="en-US" sz="2100" dirty="0"/>
              <a:t>…/jobs/JSUB</a:t>
            </a:r>
          </a:p>
        </p:txBody>
      </p:sp>
      <p:sp>
        <p:nvSpPr>
          <p:cNvPr id="8" name="TextBox 7"/>
          <p:cNvSpPr txBox="1"/>
          <p:nvPr/>
        </p:nvSpPr>
        <p:spPr>
          <a:xfrm>
            <a:off x="2656333" y="2899425"/>
            <a:ext cx="1874231" cy="415498"/>
          </a:xfrm>
          <a:prstGeom prst="rect">
            <a:avLst/>
          </a:prstGeom>
          <a:noFill/>
        </p:spPr>
        <p:txBody>
          <a:bodyPr wrap="none" rtlCol="0">
            <a:spAutoFit/>
          </a:bodyPr>
          <a:lstStyle/>
          <a:p>
            <a:r>
              <a:rPr lang="en-US" sz="2100" dirty="0"/>
              <a:t>…/jobs/JCPCI</a:t>
            </a:r>
          </a:p>
        </p:txBody>
      </p:sp>
      <p:sp>
        <p:nvSpPr>
          <p:cNvPr id="9" name="TextBox 8"/>
          <p:cNvSpPr txBox="1"/>
          <p:nvPr/>
        </p:nvSpPr>
        <p:spPr>
          <a:xfrm>
            <a:off x="4806430" y="2899425"/>
            <a:ext cx="2622834" cy="415498"/>
          </a:xfrm>
          <a:prstGeom prst="rect">
            <a:avLst/>
          </a:prstGeom>
          <a:noFill/>
        </p:spPr>
        <p:txBody>
          <a:bodyPr wrap="none" rtlCol="0">
            <a:spAutoFit/>
          </a:bodyPr>
          <a:lstStyle/>
          <a:p>
            <a:r>
              <a:rPr lang="en-US" sz="2100" dirty="0"/>
              <a:t>…/scripts/</a:t>
            </a:r>
            <a:r>
              <a:rPr lang="en-US" sz="2100" dirty="0" err="1"/>
              <a:t>ExecCPCI</a:t>
            </a:r>
            <a:endParaRPr lang="en-US" sz="2100" dirty="0"/>
          </a:p>
        </p:txBody>
      </p:sp>
      <p:sp>
        <p:nvSpPr>
          <p:cNvPr id="10" name="Right Arrow 9"/>
          <p:cNvSpPr/>
          <p:nvPr/>
        </p:nvSpPr>
        <p:spPr>
          <a:xfrm flipV="1">
            <a:off x="4485132" y="4615433"/>
            <a:ext cx="493776"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7276910" y="3494151"/>
            <a:ext cx="176250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dirty="0" err="1"/>
              <a:t>ush_python</a:t>
            </a:r>
            <a:r>
              <a:rPr lang="en-US" sz="900" dirty="0"/>
              <a:t>/</a:t>
            </a:r>
          </a:p>
        </p:txBody>
      </p:sp>
      <p:sp>
        <p:nvSpPr>
          <p:cNvPr id="12" name="Right Arrow 11"/>
          <p:cNvSpPr/>
          <p:nvPr/>
        </p:nvSpPr>
        <p:spPr>
          <a:xfrm flipV="1">
            <a:off x="6855714" y="4615432"/>
            <a:ext cx="390335" cy="3428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7617670" y="2899425"/>
            <a:ext cx="962123" cy="415498"/>
          </a:xfrm>
          <a:prstGeom prst="rect">
            <a:avLst/>
          </a:prstGeom>
          <a:noFill/>
        </p:spPr>
        <p:txBody>
          <a:bodyPr wrap="none" rtlCol="0">
            <a:spAutoFit/>
          </a:bodyPr>
          <a:lstStyle/>
          <a:p>
            <a:r>
              <a:rPr lang="en-US" sz="2100" dirty="0"/>
              <a:t>…/</a:t>
            </a:r>
            <a:r>
              <a:rPr lang="en-US" sz="2100" dirty="0" err="1"/>
              <a:t>ush</a:t>
            </a:r>
            <a:endParaRPr lang="en-US" sz="2100" dirty="0"/>
          </a:p>
        </p:txBody>
      </p:sp>
      <p:sp>
        <p:nvSpPr>
          <p:cNvPr id="14" name="Rectangle 13"/>
          <p:cNvSpPr/>
          <p:nvPr/>
        </p:nvSpPr>
        <p:spPr>
          <a:xfrm>
            <a:off x="7750254" y="4828091"/>
            <a:ext cx="960120" cy="4594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p:cNvSpPr/>
          <p:nvPr/>
        </p:nvSpPr>
        <p:spPr>
          <a:xfrm>
            <a:off x="7750254" y="5291110"/>
            <a:ext cx="960120" cy="4594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TextBox 18"/>
          <p:cNvSpPr txBox="1"/>
          <p:nvPr/>
        </p:nvSpPr>
        <p:spPr>
          <a:xfrm>
            <a:off x="7756524" y="4800759"/>
            <a:ext cx="846392" cy="369332"/>
          </a:xfrm>
          <a:prstGeom prst="rect">
            <a:avLst/>
          </a:prstGeom>
          <a:noFill/>
        </p:spPr>
        <p:txBody>
          <a:bodyPr wrap="square" rtlCol="0">
            <a:spAutoFit/>
          </a:bodyPr>
          <a:lstStyle/>
          <a:p>
            <a:r>
              <a:rPr lang="en-US" sz="900" dirty="0"/>
              <a:t>GEFS </a:t>
            </a:r>
            <a:r>
              <a:rPr lang="en-US" sz="900" dirty="0" err="1"/>
              <a:t>EPSgrams</a:t>
            </a:r>
            <a:endParaRPr lang="en-US" sz="900" dirty="0"/>
          </a:p>
        </p:txBody>
      </p:sp>
      <p:sp>
        <p:nvSpPr>
          <p:cNvPr id="20" name="TextBox 19"/>
          <p:cNvSpPr txBox="1"/>
          <p:nvPr/>
        </p:nvSpPr>
        <p:spPr>
          <a:xfrm>
            <a:off x="7764257" y="5287577"/>
            <a:ext cx="894112" cy="369332"/>
          </a:xfrm>
          <a:prstGeom prst="rect">
            <a:avLst/>
          </a:prstGeom>
          <a:noFill/>
        </p:spPr>
        <p:txBody>
          <a:bodyPr wrap="square" rtlCol="0">
            <a:spAutoFit/>
          </a:bodyPr>
          <a:lstStyle/>
          <a:p>
            <a:r>
              <a:rPr lang="en-US" sz="900" dirty="0"/>
              <a:t>GFS </a:t>
            </a:r>
            <a:r>
              <a:rPr lang="en-US" sz="900" dirty="0" err="1"/>
              <a:t>SkewT</a:t>
            </a:r>
            <a:r>
              <a:rPr lang="en-US" sz="900" dirty="0"/>
              <a:t> plots</a:t>
            </a:r>
          </a:p>
        </p:txBody>
      </p:sp>
      <p:sp>
        <p:nvSpPr>
          <p:cNvPr id="21" name="Rectangle 20"/>
          <p:cNvSpPr/>
          <p:nvPr/>
        </p:nvSpPr>
        <p:spPr>
          <a:xfrm>
            <a:off x="2607183" y="3446145"/>
            <a:ext cx="1819656" cy="241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TextBox 21"/>
          <p:cNvSpPr txBox="1"/>
          <p:nvPr/>
        </p:nvSpPr>
        <p:spPr>
          <a:xfrm>
            <a:off x="2848928" y="4513314"/>
            <a:ext cx="1368024" cy="253916"/>
          </a:xfrm>
          <a:prstGeom prst="rect">
            <a:avLst/>
          </a:prstGeom>
          <a:noFill/>
        </p:spPr>
        <p:txBody>
          <a:bodyPr wrap="square" rtlCol="0">
            <a:spAutoFit/>
          </a:bodyPr>
          <a:lstStyle/>
          <a:p>
            <a:r>
              <a:rPr lang="en-US" sz="1050" dirty="0"/>
              <a:t>        </a:t>
            </a:r>
            <a:r>
              <a:rPr lang="en-US" sz="1050" dirty="0">
                <a:solidFill>
                  <a:schemeClr val="bg1"/>
                </a:solidFill>
              </a:rPr>
              <a:t>5 JOBS</a:t>
            </a:r>
          </a:p>
        </p:txBody>
      </p:sp>
      <p:sp>
        <p:nvSpPr>
          <p:cNvPr id="23" name="TextBox 22"/>
          <p:cNvSpPr txBox="1"/>
          <p:nvPr/>
        </p:nvSpPr>
        <p:spPr>
          <a:xfrm>
            <a:off x="5276660" y="4509881"/>
            <a:ext cx="1368024" cy="253916"/>
          </a:xfrm>
          <a:prstGeom prst="rect">
            <a:avLst/>
          </a:prstGeom>
          <a:noFill/>
        </p:spPr>
        <p:txBody>
          <a:bodyPr wrap="square" rtlCol="0">
            <a:spAutoFit/>
          </a:bodyPr>
          <a:lstStyle/>
          <a:p>
            <a:r>
              <a:rPr lang="en-US" sz="1050" dirty="0"/>
              <a:t>        </a:t>
            </a:r>
            <a:r>
              <a:rPr lang="en-US" sz="1050" dirty="0">
                <a:solidFill>
                  <a:schemeClr val="bg1"/>
                </a:solidFill>
              </a:rPr>
              <a:t>5 JOBS</a:t>
            </a:r>
          </a:p>
        </p:txBody>
      </p:sp>
      <p:sp>
        <p:nvSpPr>
          <p:cNvPr id="24" name="TextBox 23"/>
          <p:cNvSpPr txBox="1"/>
          <p:nvPr/>
        </p:nvSpPr>
        <p:spPr>
          <a:xfrm>
            <a:off x="7672550" y="3860049"/>
            <a:ext cx="764095" cy="230832"/>
          </a:xfrm>
          <a:prstGeom prst="rect">
            <a:avLst/>
          </a:prstGeom>
          <a:noFill/>
        </p:spPr>
        <p:txBody>
          <a:bodyPr wrap="square" rtlCol="0">
            <a:spAutoFit/>
          </a:bodyPr>
          <a:lstStyle/>
          <a:p>
            <a:r>
              <a:rPr lang="en-US" sz="900" dirty="0">
                <a:solidFill>
                  <a:schemeClr val="bg1"/>
                </a:solidFill>
              </a:rPr>
              <a:t>$TAROUT</a:t>
            </a:r>
          </a:p>
        </p:txBody>
      </p:sp>
      <p:sp>
        <p:nvSpPr>
          <p:cNvPr id="30" name="TextBox 29"/>
          <p:cNvSpPr txBox="1"/>
          <p:nvPr/>
        </p:nvSpPr>
        <p:spPr>
          <a:xfrm>
            <a:off x="7672550" y="4087073"/>
            <a:ext cx="764095" cy="230832"/>
          </a:xfrm>
          <a:prstGeom prst="rect">
            <a:avLst/>
          </a:prstGeom>
          <a:noFill/>
        </p:spPr>
        <p:txBody>
          <a:bodyPr wrap="square" rtlCol="0">
            <a:spAutoFit/>
          </a:bodyPr>
          <a:lstStyle/>
          <a:p>
            <a:r>
              <a:rPr lang="en-US" sz="900" dirty="0">
                <a:solidFill>
                  <a:schemeClr val="bg1"/>
                </a:solidFill>
              </a:rPr>
              <a:t>$TAROUT</a:t>
            </a:r>
          </a:p>
        </p:txBody>
      </p:sp>
      <p:sp>
        <p:nvSpPr>
          <p:cNvPr id="32" name="TextBox 31"/>
          <p:cNvSpPr txBox="1"/>
          <p:nvPr/>
        </p:nvSpPr>
        <p:spPr>
          <a:xfrm>
            <a:off x="7684323" y="4293620"/>
            <a:ext cx="764095" cy="230832"/>
          </a:xfrm>
          <a:prstGeom prst="rect">
            <a:avLst/>
          </a:prstGeom>
          <a:noFill/>
        </p:spPr>
        <p:txBody>
          <a:bodyPr wrap="square" rtlCol="0">
            <a:spAutoFit/>
          </a:bodyPr>
          <a:lstStyle/>
          <a:p>
            <a:r>
              <a:rPr lang="en-US" sz="900" dirty="0">
                <a:solidFill>
                  <a:schemeClr val="bg1"/>
                </a:solidFill>
              </a:rPr>
              <a:t>$TAROUT</a:t>
            </a:r>
          </a:p>
        </p:txBody>
      </p:sp>
      <p:sp>
        <p:nvSpPr>
          <p:cNvPr id="39" name="TextBox 38"/>
          <p:cNvSpPr txBox="1"/>
          <p:nvPr/>
        </p:nvSpPr>
        <p:spPr>
          <a:xfrm>
            <a:off x="7893079" y="5044168"/>
            <a:ext cx="723275" cy="230832"/>
          </a:xfrm>
          <a:prstGeom prst="rect">
            <a:avLst/>
          </a:prstGeom>
          <a:noFill/>
        </p:spPr>
        <p:txBody>
          <a:bodyPr wrap="none" rtlCol="0">
            <a:spAutoFit/>
          </a:bodyPr>
          <a:lstStyle/>
          <a:p>
            <a:r>
              <a:rPr lang="en-US" sz="900" dirty="0"/>
              <a:t>$TAROUT</a:t>
            </a:r>
          </a:p>
        </p:txBody>
      </p:sp>
      <p:sp>
        <p:nvSpPr>
          <p:cNvPr id="40" name="TextBox 39"/>
          <p:cNvSpPr txBox="1"/>
          <p:nvPr/>
        </p:nvSpPr>
        <p:spPr>
          <a:xfrm>
            <a:off x="7867363" y="5509331"/>
            <a:ext cx="723275" cy="230832"/>
          </a:xfrm>
          <a:prstGeom prst="rect">
            <a:avLst/>
          </a:prstGeom>
          <a:noFill/>
        </p:spPr>
        <p:txBody>
          <a:bodyPr wrap="none" rtlCol="0">
            <a:spAutoFit/>
          </a:bodyPr>
          <a:lstStyle/>
          <a:p>
            <a:r>
              <a:rPr lang="en-US" sz="900" dirty="0"/>
              <a:t>$TAROUT</a:t>
            </a:r>
          </a:p>
        </p:txBody>
      </p:sp>
      <p:sp>
        <p:nvSpPr>
          <p:cNvPr id="3" name="TextBox 2"/>
          <p:cNvSpPr txBox="1"/>
          <p:nvPr/>
        </p:nvSpPr>
        <p:spPr>
          <a:xfrm>
            <a:off x="2656333" y="621792"/>
            <a:ext cx="3228769" cy="769441"/>
          </a:xfrm>
          <a:prstGeom prst="rect">
            <a:avLst/>
          </a:prstGeom>
          <a:noFill/>
        </p:spPr>
        <p:txBody>
          <a:bodyPr wrap="none" rtlCol="0">
            <a:spAutoFit/>
          </a:bodyPr>
          <a:lstStyle/>
          <a:p>
            <a:r>
              <a:rPr lang="en-US" sz="4400" dirty="0" smtClean="0"/>
              <a:t>CPCI v1.5.0</a:t>
            </a:r>
            <a:endParaRPr lang="en-US" sz="4400" dirty="0"/>
          </a:p>
        </p:txBody>
      </p:sp>
    </p:spTree>
    <p:extLst>
      <p:ext uri="{BB962C8B-B14F-4D97-AF65-F5344CB8AC3E}">
        <p14:creationId xmlns:p14="http://schemas.microsoft.com/office/powerpoint/2010/main" val="16542471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11151</TotalTime>
  <Words>1001</Words>
  <Application>Microsoft Office PowerPoint</Application>
  <PresentationFormat>On-screen Show (4:3)</PresentationFormat>
  <Paragraphs>239</Paragraphs>
  <Slides>20</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Roboto</vt:lpstr>
      <vt:lpstr>Times New Roman</vt:lpstr>
      <vt:lpstr>Arial Narrow</vt:lpstr>
      <vt:lpstr>Courier New</vt:lpstr>
      <vt:lpstr>Calibri</vt:lpstr>
      <vt:lpstr>Simple Light</vt:lpstr>
      <vt:lpstr>Simple Light</vt:lpstr>
      <vt:lpstr>Office Theme</vt:lpstr>
      <vt:lpstr>CPCI v1.5.0</vt:lpstr>
      <vt:lpstr>Participated Members</vt:lpstr>
      <vt:lpstr>Outline</vt:lpstr>
      <vt:lpstr>PowerPoint Presentation</vt:lpstr>
      <vt:lpstr>PowerPoint Presentation</vt:lpstr>
      <vt:lpstr>Upgrade includes:  Adding Python based GEFS EPS grams for a selected number of station locations at corresponding nearest model grid point  Adding Python based GFS SKEW-T Plots for a selected number of station locations at corresponding nearest model grid point  Adding the domain of Central Africa to the current 21 domains making the total to 22 domains for Gempak based GFS, GEFS and GDAS model output plots.   Fixed bug related jcpci_gfs.ecf job in task distribution by separating into 7 tasks    </vt:lpstr>
      <vt:lpstr>CPCI FLOW CHART</vt:lpstr>
      <vt:lpstr>PowerPoint Presentation</vt:lpstr>
      <vt:lpstr>PowerPoint Presentation</vt:lpstr>
      <vt:lpstr>CPU Resource Changes</vt:lpstr>
      <vt:lpstr>CPU &amp; Timing Changes</vt:lpstr>
      <vt:lpstr>WCOSS &amp; HPSS Disk Resource Changes</vt:lpstr>
      <vt:lpstr>CPCI v1.5.0 Input Changes </vt:lpstr>
      <vt:lpstr>CPCI v1.5.0 Output Changes (com data to public)                                Directory Structure</vt:lpstr>
      <vt:lpstr>Output Changes (com data to public) File Contents - Example </vt:lpstr>
      <vt:lpstr>Output Changes WMO Headed Products</vt:lpstr>
      <vt:lpstr>Bugzilla Status</vt:lpstr>
      <vt:lpstr>List external software dependencies</vt:lpstr>
      <vt:lpstr>Python dependencies</vt:lpstr>
      <vt:lpstr>Downstream dependencies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CPCI v1.5.0</dc:title>
  <cp:lastModifiedBy>Vadlamani Kumar</cp:lastModifiedBy>
  <cp:revision>23</cp:revision>
  <dcterms:modified xsi:type="dcterms:W3CDTF">2023-06-03T00:55:16Z</dcterms:modified>
</cp:coreProperties>
</file>