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6"/>
  </p:notesMasterIdLst>
  <p:sldIdLst>
    <p:sldId id="256" r:id="rId3"/>
    <p:sldId id="257" r:id="rId4"/>
    <p:sldId id="284" r:id="rId5"/>
    <p:sldId id="300" r:id="rId6"/>
    <p:sldId id="299" r:id="rId7"/>
    <p:sldId id="291" r:id="rId8"/>
    <p:sldId id="293" r:id="rId9"/>
    <p:sldId id="301" r:id="rId10"/>
    <p:sldId id="294" r:id="rId11"/>
    <p:sldId id="296" r:id="rId12"/>
    <p:sldId id="298" r:id="rId13"/>
    <p:sldId id="297" r:id="rId14"/>
    <p:sldId id="30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91" autoAdjust="0"/>
    <p:restoredTop sz="94660"/>
  </p:normalViewPr>
  <p:slideViewPr>
    <p:cSldViewPr snapToGrid="0">
      <p:cViewPr varScale="1">
        <p:scale>
          <a:sx n="76" d="100"/>
          <a:sy n="76" d="100"/>
        </p:scale>
        <p:origin x="1674" y="84"/>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en-US" sz="1800" b="0" strike="noStrike" spc="-1">
                <a:solidFill>
                  <a:srgbClr val="000000"/>
                </a:solidFill>
                <a:latin typeface="Calibri"/>
              </a:rPr>
              <a:t>Cliquez pour déplacer la diapo</a:t>
            </a:r>
          </a:p>
        </p:txBody>
      </p:sp>
      <p:sp>
        <p:nvSpPr>
          <p:cNvPr id="83" name="PlaceHolder 2"/>
          <p:cNvSpPr>
            <a:spLocks noGrp="1"/>
          </p:cNvSpPr>
          <p:nvPr>
            <p:ph type="body"/>
          </p:nvPr>
        </p:nvSpPr>
        <p:spPr>
          <a:xfrm>
            <a:off x="756000" y="5078520"/>
            <a:ext cx="6047640" cy="4811040"/>
          </a:xfrm>
          <a:prstGeom prst="rect">
            <a:avLst/>
          </a:prstGeom>
        </p:spPr>
        <p:txBody>
          <a:bodyPr lIns="0" tIns="0" rIns="0" bIns="0">
            <a:noAutofit/>
          </a:bodyPr>
          <a:lstStyle/>
          <a:p>
            <a:r>
              <a:rPr lang="fr-FR" sz="2000" b="0" strike="noStrike" spc="-1">
                <a:latin typeface="Arial"/>
              </a:rPr>
              <a:t>Cliquez pour modifier le format des notes</a:t>
            </a:r>
          </a:p>
        </p:txBody>
      </p:sp>
      <p:sp>
        <p:nvSpPr>
          <p:cNvPr id="84" name="PlaceHolder 3"/>
          <p:cNvSpPr>
            <a:spLocks noGrp="1"/>
          </p:cNvSpPr>
          <p:nvPr>
            <p:ph type="hdr"/>
          </p:nvPr>
        </p:nvSpPr>
        <p:spPr>
          <a:xfrm>
            <a:off x="0" y="0"/>
            <a:ext cx="3280680" cy="534240"/>
          </a:xfrm>
          <a:prstGeom prst="rect">
            <a:avLst/>
          </a:prstGeom>
        </p:spPr>
        <p:txBody>
          <a:bodyPr lIns="0" tIns="0" rIns="0" bIns="0">
            <a:noAutofit/>
          </a:bodyPr>
          <a:lstStyle/>
          <a:p>
            <a:r>
              <a:rPr lang="fr-FR" sz="1400" b="0" strike="noStrike" spc="-1">
                <a:latin typeface="Times New Roman"/>
              </a:rPr>
              <a:t>&lt;en-tête&gt;</a:t>
            </a:r>
          </a:p>
        </p:txBody>
      </p:sp>
      <p:sp>
        <p:nvSpPr>
          <p:cNvPr id="85"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fr-FR" sz="1400" b="0" strike="noStrike" spc="-1">
                <a:latin typeface="Times New Roman"/>
              </a:rPr>
              <a:t>&lt;date/heure&gt;</a:t>
            </a:r>
          </a:p>
        </p:txBody>
      </p:sp>
      <p:sp>
        <p:nvSpPr>
          <p:cNvPr id="86" name="PlaceHolder 5"/>
          <p:cNvSpPr>
            <a:spLocks noGrp="1"/>
          </p:cNvSpPr>
          <p:nvPr>
            <p:ph type="ftr"/>
          </p:nvPr>
        </p:nvSpPr>
        <p:spPr>
          <a:xfrm>
            <a:off x="0" y="10157400"/>
            <a:ext cx="3280680" cy="534240"/>
          </a:xfrm>
          <a:prstGeom prst="rect">
            <a:avLst/>
          </a:prstGeom>
        </p:spPr>
        <p:txBody>
          <a:bodyPr lIns="0" tIns="0" rIns="0" bIns="0" anchor="b">
            <a:noAutofit/>
          </a:bodyPr>
          <a:lstStyle/>
          <a:p>
            <a:r>
              <a:rPr lang="fr-FR" sz="1400" b="0" strike="noStrike" spc="-1">
                <a:latin typeface="Times New Roman"/>
              </a:rPr>
              <a:t>&lt;pied de page&gt;</a:t>
            </a:r>
          </a:p>
        </p:txBody>
      </p:sp>
      <p:sp>
        <p:nvSpPr>
          <p:cNvPr id="87"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104284C6-42F5-4F79-90E0-AFBF90ABF544}" type="slidenum">
              <a:rPr lang="fr-FR" sz="1400" b="0" strike="noStrike" spc="-1">
                <a:latin typeface="Times New Roman"/>
              </a:rPr>
              <a:t>‹#›</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2" name="PlaceHolder 4"/>
          <p:cNvSpPr>
            <a:spLocks noGrp="1"/>
          </p:cNvSpPr>
          <p:nvPr>
            <p:ph type="body"/>
          </p:nvPr>
        </p:nvSpPr>
        <p:spPr>
          <a:xfrm>
            <a:off x="45720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3" name="PlaceHolder 5"/>
          <p:cNvSpPr>
            <a:spLocks noGrp="1"/>
          </p:cNvSpPr>
          <p:nvPr>
            <p:ph type="body"/>
          </p:nvPr>
        </p:nvSpPr>
        <p:spPr>
          <a:xfrm>
            <a:off x="467424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45720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6" name="PlaceHolder 3"/>
          <p:cNvSpPr>
            <a:spLocks noGrp="1"/>
          </p:cNvSpPr>
          <p:nvPr>
            <p:ph type="body"/>
          </p:nvPr>
        </p:nvSpPr>
        <p:spPr>
          <a:xfrm>
            <a:off x="323964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7" name="PlaceHolder 4"/>
          <p:cNvSpPr>
            <a:spLocks noGrp="1"/>
          </p:cNvSpPr>
          <p:nvPr>
            <p:ph type="body"/>
          </p:nvPr>
        </p:nvSpPr>
        <p:spPr>
          <a:xfrm>
            <a:off x="602208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8" name="PlaceHolder 5"/>
          <p:cNvSpPr>
            <a:spLocks noGrp="1"/>
          </p:cNvSpPr>
          <p:nvPr>
            <p:ph type="body"/>
          </p:nvPr>
        </p:nvSpPr>
        <p:spPr>
          <a:xfrm>
            <a:off x="45720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39" name="PlaceHolder 6"/>
          <p:cNvSpPr>
            <a:spLocks noGrp="1"/>
          </p:cNvSpPr>
          <p:nvPr>
            <p:ph type="body"/>
          </p:nvPr>
        </p:nvSpPr>
        <p:spPr>
          <a:xfrm>
            <a:off x="323964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40" name="PlaceHolder 7"/>
          <p:cNvSpPr>
            <a:spLocks noGrp="1"/>
          </p:cNvSpPr>
          <p:nvPr>
            <p:ph type="body"/>
          </p:nvPr>
        </p:nvSpPr>
        <p:spPr>
          <a:xfrm>
            <a:off x="602208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457200" y="1600200"/>
            <a:ext cx="8229240" cy="45255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457200" y="1600200"/>
            <a:ext cx="8229240" cy="4525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45720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52" name="PlaceHolder 3"/>
          <p:cNvSpPr>
            <a:spLocks noGrp="1"/>
          </p:cNvSpPr>
          <p:nvPr>
            <p:ph type="body"/>
          </p:nvPr>
        </p:nvSpPr>
        <p:spPr>
          <a:xfrm>
            <a:off x="467424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57" name="PlaceHolder 3"/>
          <p:cNvSpPr>
            <a:spLocks noGrp="1"/>
          </p:cNvSpPr>
          <p:nvPr>
            <p:ph type="body"/>
          </p:nvPr>
        </p:nvSpPr>
        <p:spPr>
          <a:xfrm>
            <a:off x="467424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58" name="PlaceHolder 4"/>
          <p:cNvSpPr>
            <a:spLocks noGrp="1"/>
          </p:cNvSpPr>
          <p:nvPr>
            <p:ph type="body"/>
          </p:nvPr>
        </p:nvSpPr>
        <p:spPr>
          <a:xfrm>
            <a:off x="45720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PlaceHolder 2"/>
          <p:cNvSpPr>
            <a:spLocks noGrp="1"/>
          </p:cNvSpPr>
          <p:nvPr>
            <p:ph type="subTitle"/>
          </p:nvPr>
        </p:nvSpPr>
        <p:spPr>
          <a:xfrm>
            <a:off x="457200" y="1600200"/>
            <a:ext cx="8229240" cy="4525560"/>
          </a:xfrm>
          <a:prstGeom prst="rect">
            <a:avLst/>
          </a:prstGeom>
        </p:spPr>
        <p:txBody>
          <a:bodyPr lIns="0" tIns="0" rIns="0" bIns="0" anchor="ctr">
            <a:noAutofit/>
          </a:bodyPr>
          <a:lstStyle/>
          <a:p>
            <a:pPr algn="ctr"/>
            <a:endParaRPr lang="fr-FR" sz="3200" b="0" strike="noStrike" spc="-1">
              <a:latin typeface="Arial"/>
            </a:endParaRPr>
          </a:p>
        </p:txBody>
      </p:sp>
      <p:pic>
        <p:nvPicPr>
          <p:cNvPr id="4" name="Picture 2">
            <a:extLst>
              <a:ext uri="{FF2B5EF4-FFF2-40B4-BE49-F238E27FC236}">
                <a16:creationId xmlns:a16="http://schemas.microsoft.com/office/drawing/2014/main" id="{6519CC92-8009-4E9D-A78C-BBF60E4B4C8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0075" y="246465"/>
            <a:ext cx="666750" cy="6667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a:extLst>
              <a:ext uri="{FF2B5EF4-FFF2-40B4-BE49-F238E27FC236}">
                <a16:creationId xmlns:a16="http://schemas.microsoft.com/office/drawing/2014/main" id="{BD556C48-CCE5-4AF6-BB21-B55108778DC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62800" y="246465"/>
            <a:ext cx="1600200"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45720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61"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62" name="PlaceHolder 4"/>
          <p:cNvSpPr>
            <a:spLocks noGrp="1"/>
          </p:cNvSpPr>
          <p:nvPr>
            <p:ph type="body"/>
          </p:nvPr>
        </p:nvSpPr>
        <p:spPr>
          <a:xfrm>
            <a:off x="467424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65"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66" name="PlaceHolder 4"/>
          <p:cNvSpPr>
            <a:spLocks noGrp="1"/>
          </p:cNvSpPr>
          <p:nvPr>
            <p:ph type="body"/>
          </p:nvPr>
        </p:nvSpPr>
        <p:spPr>
          <a:xfrm>
            <a:off x="457200" y="396432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457200" y="160020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69" name="PlaceHolder 3"/>
          <p:cNvSpPr>
            <a:spLocks noGrp="1"/>
          </p:cNvSpPr>
          <p:nvPr>
            <p:ph type="body"/>
          </p:nvPr>
        </p:nvSpPr>
        <p:spPr>
          <a:xfrm>
            <a:off x="457200" y="396432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2"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3" name="PlaceHolder 4"/>
          <p:cNvSpPr>
            <a:spLocks noGrp="1"/>
          </p:cNvSpPr>
          <p:nvPr>
            <p:ph type="body"/>
          </p:nvPr>
        </p:nvSpPr>
        <p:spPr>
          <a:xfrm>
            <a:off x="45720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4" name="PlaceHolder 5"/>
          <p:cNvSpPr>
            <a:spLocks noGrp="1"/>
          </p:cNvSpPr>
          <p:nvPr>
            <p:ph type="body"/>
          </p:nvPr>
        </p:nvSpPr>
        <p:spPr>
          <a:xfrm>
            <a:off x="467424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45720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7" name="PlaceHolder 3"/>
          <p:cNvSpPr>
            <a:spLocks noGrp="1"/>
          </p:cNvSpPr>
          <p:nvPr>
            <p:ph type="body"/>
          </p:nvPr>
        </p:nvSpPr>
        <p:spPr>
          <a:xfrm>
            <a:off x="323964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8" name="PlaceHolder 4"/>
          <p:cNvSpPr>
            <a:spLocks noGrp="1"/>
          </p:cNvSpPr>
          <p:nvPr>
            <p:ph type="body"/>
          </p:nvPr>
        </p:nvSpPr>
        <p:spPr>
          <a:xfrm>
            <a:off x="6022080" y="160020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79" name="PlaceHolder 5"/>
          <p:cNvSpPr>
            <a:spLocks noGrp="1"/>
          </p:cNvSpPr>
          <p:nvPr>
            <p:ph type="body"/>
          </p:nvPr>
        </p:nvSpPr>
        <p:spPr>
          <a:xfrm>
            <a:off x="45720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80" name="PlaceHolder 6"/>
          <p:cNvSpPr>
            <a:spLocks noGrp="1"/>
          </p:cNvSpPr>
          <p:nvPr>
            <p:ph type="body"/>
          </p:nvPr>
        </p:nvSpPr>
        <p:spPr>
          <a:xfrm>
            <a:off x="323964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81" name="PlaceHolder 7"/>
          <p:cNvSpPr>
            <a:spLocks noGrp="1"/>
          </p:cNvSpPr>
          <p:nvPr>
            <p:ph type="body"/>
          </p:nvPr>
        </p:nvSpPr>
        <p:spPr>
          <a:xfrm>
            <a:off x="6022080" y="3964320"/>
            <a:ext cx="26496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16" name="PlaceHolder 3"/>
          <p:cNvSpPr>
            <a:spLocks noGrp="1"/>
          </p:cNvSpPr>
          <p:nvPr>
            <p:ph type="body"/>
          </p:nvPr>
        </p:nvSpPr>
        <p:spPr>
          <a:xfrm>
            <a:off x="467424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17" name="PlaceHolder 4"/>
          <p:cNvSpPr>
            <a:spLocks noGrp="1"/>
          </p:cNvSpPr>
          <p:nvPr>
            <p:ph type="body"/>
          </p:nvPr>
        </p:nvSpPr>
        <p:spPr>
          <a:xfrm>
            <a:off x="45720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tIns="0" rIns="0" bIns="0">
            <a:normAutofit/>
          </a:bodyPr>
          <a:lstStyle/>
          <a:p>
            <a:endParaRPr lang="en-US" sz="3200" b="0" strike="noStrike" spc="-1">
              <a:solidFill>
                <a:srgbClr val="000000"/>
              </a:solid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tIns="0" rIns="0" bIns="0">
            <a:normAutofit/>
          </a:bodyPr>
          <a:lstStyle/>
          <a:p>
            <a:endParaRPr lang="en-US"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p:spPr>
        <p:txBody>
          <a:bodyPr anchor="ctr">
            <a:noAutofit/>
          </a:bodyPr>
          <a:lstStyle/>
          <a:p>
            <a:pPr algn="ctr">
              <a:lnSpc>
                <a:spcPct val="100000"/>
              </a:lnSpc>
            </a:pPr>
            <a:r>
              <a:rPr lang="en-US" sz="4400" b="0" strike="noStrike" spc="-1">
                <a:solidFill>
                  <a:srgbClr val="000000"/>
                </a:solidFill>
                <a:latin typeface="Calibri"/>
              </a:rPr>
              <a:t>Click to edit Master title style</a:t>
            </a:r>
          </a:p>
        </p:txBody>
      </p:sp>
      <p:sp>
        <p:nvSpPr>
          <p:cNvPr id="6" name="PlaceHolder 2"/>
          <p:cNvSpPr>
            <a:spLocks noGrp="1"/>
          </p:cNvSpPr>
          <p:nvPr>
            <p:ph type="dt"/>
          </p:nvPr>
        </p:nvSpPr>
        <p:spPr>
          <a:xfrm>
            <a:off x="457200" y="6356520"/>
            <a:ext cx="2133360" cy="364680"/>
          </a:xfrm>
          <a:prstGeom prst="rect">
            <a:avLst/>
          </a:prstGeom>
        </p:spPr>
        <p:txBody>
          <a:bodyPr anchor="ctr">
            <a:noAutofit/>
          </a:bodyPr>
          <a:lstStyle/>
          <a:p>
            <a:pPr>
              <a:lnSpc>
                <a:spcPct val="100000"/>
              </a:lnSpc>
            </a:pPr>
            <a:fld id="{FB893E6D-829F-4E68-9D76-240F31B4A704}" type="datetime">
              <a:rPr lang="en-US" sz="1200" b="0" strike="noStrike" spc="-1">
                <a:solidFill>
                  <a:srgbClr val="8B8B8B"/>
                </a:solidFill>
                <a:latin typeface="Calibri"/>
              </a:rPr>
              <a:t>6/26/2026</a:t>
            </a:fld>
            <a:endParaRPr lang="fr-FR" sz="1200" b="0" strike="noStrike" spc="-1">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noAutofit/>
          </a:bodyPr>
          <a:lstStyle/>
          <a:p>
            <a:endParaRPr lang="fr-FR" sz="2400" b="0" strike="noStrike" spc="-1">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noAutofit/>
          </a:bodyPr>
          <a:lstStyle/>
          <a:p>
            <a:pPr algn="r">
              <a:lnSpc>
                <a:spcPct val="100000"/>
              </a:lnSpc>
            </a:pPr>
            <a:fld id="{4E7E39C1-A87F-4CA0-8779-B7F22F7201BC}" type="slidenum">
              <a:rPr lang="en-US" sz="1200" b="0" strike="noStrike" spc="-1">
                <a:solidFill>
                  <a:srgbClr val="8B8B8B"/>
                </a:solidFill>
                <a:latin typeface="Calibri"/>
              </a:rPr>
              <a:t>‹#›</a:t>
            </a:fld>
            <a:endParaRPr lang="fr-FR" sz="12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solidFill>
                  <a:srgbClr val="000000"/>
                </a:solidFill>
                <a:latin typeface="Calibri"/>
              </a:rPr>
              <a:t>Cliquez pour éditer le format du plan de texte</a:t>
            </a:r>
          </a:p>
          <a:p>
            <a:pPr marL="864000" lvl="1" indent="-324000">
              <a:spcBef>
                <a:spcPts val="1134"/>
              </a:spcBef>
              <a:buClr>
                <a:srgbClr val="000000"/>
              </a:buClr>
              <a:buSzPct val="75000"/>
              <a:buFont typeface="Symbol" charset="2"/>
              <a:buChar char=""/>
            </a:pPr>
            <a:r>
              <a:rPr lang="en-US" sz="2400" b="0" strike="noStrike" spc="-1">
                <a:solidFill>
                  <a:srgbClr val="000000"/>
                </a:solidFill>
                <a:latin typeface="Calibri"/>
              </a:rPr>
              <a:t>Second niveau de plan</a:t>
            </a:r>
          </a:p>
          <a:p>
            <a:pPr marL="1296000" lvl="2" indent="-288000">
              <a:spcBef>
                <a:spcPts val="850"/>
              </a:spcBef>
              <a:buClr>
                <a:srgbClr val="000000"/>
              </a:buClr>
              <a:buSzPct val="45000"/>
              <a:buFont typeface="Wingdings" charset="2"/>
              <a:buChar char=""/>
            </a:pPr>
            <a:r>
              <a:rPr lang="en-US" sz="2000" b="0" strike="noStrike" spc="-1">
                <a:solidFill>
                  <a:srgbClr val="000000"/>
                </a:solidFill>
                <a:latin typeface="Calibri"/>
              </a:rPr>
              <a:t>Troisième niveau de plan</a:t>
            </a:r>
          </a:p>
          <a:p>
            <a:pPr marL="1728000" lvl="3" indent="-216000">
              <a:spcBef>
                <a:spcPts val="567"/>
              </a:spcBef>
              <a:buClr>
                <a:srgbClr val="000000"/>
              </a:buClr>
              <a:buSzPct val="75000"/>
              <a:buFont typeface="Symbol" charset="2"/>
              <a:buChar char=""/>
            </a:pPr>
            <a:r>
              <a:rPr lang="en-US" sz="2000" b="0" strike="noStrike" spc="-1">
                <a:solidFill>
                  <a:srgbClr val="000000"/>
                </a:solidFill>
                <a:latin typeface="Calibri"/>
              </a:rPr>
              <a:t>Quatrième niveau de plan</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Cinquième niveau de plan</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Sixième niveau de plan</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noAutofit/>
          </a:bodyPr>
          <a:lstStyle/>
          <a:p>
            <a:pPr algn="ctr">
              <a:lnSpc>
                <a:spcPct val="100000"/>
              </a:lnSpc>
            </a:pPr>
            <a:r>
              <a:rPr lang="en-US" sz="4400" b="0" strike="noStrike" spc="-1">
                <a:solidFill>
                  <a:srgbClr val="000000"/>
                </a:solidFill>
                <a:latin typeface="Calibri"/>
              </a:rPr>
              <a:t>Click to edit Master title style</a:t>
            </a:r>
          </a:p>
        </p:txBody>
      </p:sp>
      <p:sp>
        <p:nvSpPr>
          <p:cNvPr id="42" name="PlaceHolder 2"/>
          <p:cNvSpPr>
            <a:spLocks noGrp="1"/>
          </p:cNvSpPr>
          <p:nvPr>
            <p:ph type="body"/>
          </p:nvPr>
        </p:nvSpPr>
        <p:spPr>
          <a:xfrm>
            <a:off x="457200" y="1600200"/>
            <a:ext cx="8229240" cy="4525560"/>
          </a:xfrm>
          <a:prstGeom prst="rect">
            <a:avLst/>
          </a:prstGeom>
        </p:spPr>
        <p:txBody>
          <a:bodyPr>
            <a:noAutofit/>
          </a:bodyPr>
          <a:lstStyle/>
          <a:p>
            <a:pPr marL="343080" indent="-342720">
              <a:lnSpc>
                <a:spcPct val="100000"/>
              </a:lnSpc>
              <a:spcBef>
                <a:spcPts val="641"/>
              </a:spcBef>
              <a:buClr>
                <a:srgbClr val="000000"/>
              </a:buClr>
              <a:buFont typeface="Arial"/>
              <a:buChar char="•"/>
            </a:pPr>
            <a:r>
              <a:rPr lang="en-US" sz="3200" b="0" strike="noStrike" spc="-1">
                <a:solidFill>
                  <a:srgbClr val="000000"/>
                </a:solidFill>
                <a:latin typeface="Calibri"/>
              </a:rPr>
              <a:t>Click to edit Master text styles</a:t>
            </a:r>
          </a:p>
          <a:p>
            <a:pPr marL="743040" lvl="1" indent="-285480">
              <a:lnSpc>
                <a:spcPct val="100000"/>
              </a:lnSpc>
              <a:spcBef>
                <a:spcPts val="561"/>
              </a:spcBef>
              <a:buClr>
                <a:srgbClr val="000000"/>
              </a:buClr>
              <a:buFont typeface="Arial"/>
              <a:buChar char="–"/>
            </a:pPr>
            <a:r>
              <a:rPr lang="en-US" sz="2800" b="0" strike="noStrike" spc="-1">
                <a:solidFill>
                  <a:srgbClr val="000000"/>
                </a:solidFill>
                <a:latin typeface="Calibri"/>
              </a:rPr>
              <a:t>Second level</a:t>
            </a:r>
          </a:p>
          <a:p>
            <a:pPr marL="1143000" lvl="2" indent="-228240">
              <a:lnSpc>
                <a:spcPct val="100000"/>
              </a:lnSpc>
              <a:spcBef>
                <a:spcPts val="479"/>
              </a:spcBef>
              <a:buClr>
                <a:srgbClr val="000000"/>
              </a:buClr>
              <a:buFont typeface="Arial"/>
              <a:buChar char="•"/>
            </a:pPr>
            <a:r>
              <a:rPr lang="en-US" sz="2400" b="0" strike="noStrike" spc="-1">
                <a:solidFill>
                  <a:srgbClr val="000000"/>
                </a:solidFill>
                <a:latin typeface="Calibri"/>
              </a:rPr>
              <a:t>Third level</a:t>
            </a:r>
          </a:p>
          <a:p>
            <a:pPr marL="1600200" lvl="3" indent="-228240">
              <a:lnSpc>
                <a:spcPct val="100000"/>
              </a:lnSpc>
              <a:spcBef>
                <a:spcPts val="400"/>
              </a:spcBef>
              <a:buClr>
                <a:srgbClr val="000000"/>
              </a:buClr>
              <a:buFont typeface="Arial"/>
              <a:buChar char="–"/>
            </a:pPr>
            <a:r>
              <a:rPr lang="en-US" sz="2000" b="0" strike="noStrike" spc="-1">
                <a:solidFill>
                  <a:srgbClr val="000000"/>
                </a:solidFill>
                <a:latin typeface="Calibri"/>
              </a:rPr>
              <a:t>Fourth level</a:t>
            </a:r>
          </a:p>
          <a:p>
            <a:pPr marL="2057400" lvl="4" indent="-228240">
              <a:lnSpc>
                <a:spcPct val="100000"/>
              </a:lnSpc>
              <a:spcBef>
                <a:spcPts val="400"/>
              </a:spcBef>
              <a:buClr>
                <a:srgbClr val="000000"/>
              </a:buClr>
              <a:buFont typeface="Arial"/>
              <a:buChar char="»"/>
            </a:pPr>
            <a:r>
              <a:rPr lang="en-US" sz="2000" b="0" strike="noStrike" spc="-1">
                <a:solidFill>
                  <a:srgbClr val="000000"/>
                </a:solidFill>
                <a:latin typeface="Calibri"/>
              </a:rPr>
              <a:t>Fifth level</a:t>
            </a:r>
          </a:p>
        </p:txBody>
      </p:sp>
      <p:sp>
        <p:nvSpPr>
          <p:cNvPr id="43" name="PlaceHolder 3"/>
          <p:cNvSpPr>
            <a:spLocks noGrp="1"/>
          </p:cNvSpPr>
          <p:nvPr>
            <p:ph type="dt"/>
          </p:nvPr>
        </p:nvSpPr>
        <p:spPr>
          <a:xfrm>
            <a:off x="457200" y="6356520"/>
            <a:ext cx="2133360" cy="364680"/>
          </a:xfrm>
          <a:prstGeom prst="rect">
            <a:avLst/>
          </a:prstGeom>
        </p:spPr>
        <p:txBody>
          <a:bodyPr anchor="ctr">
            <a:noAutofit/>
          </a:bodyPr>
          <a:lstStyle/>
          <a:p>
            <a:pPr>
              <a:lnSpc>
                <a:spcPct val="100000"/>
              </a:lnSpc>
            </a:pPr>
            <a:fld id="{C2496D4A-9DC5-4F17-9CB5-6AD1CCB5F6FA}" type="datetime">
              <a:rPr lang="en-US" sz="1200" b="0" strike="noStrike" spc="-1">
                <a:solidFill>
                  <a:srgbClr val="8B8B8B"/>
                </a:solidFill>
                <a:latin typeface="Calibri"/>
              </a:rPr>
              <a:t>6/26/2026</a:t>
            </a:fld>
            <a:endParaRPr lang="fr-FR" sz="1200" b="0" strike="noStrike" spc="-1">
              <a:latin typeface="Times New Roman"/>
            </a:endParaRPr>
          </a:p>
        </p:txBody>
      </p:sp>
      <p:sp>
        <p:nvSpPr>
          <p:cNvPr id="44" name="PlaceHolder 4"/>
          <p:cNvSpPr>
            <a:spLocks noGrp="1"/>
          </p:cNvSpPr>
          <p:nvPr>
            <p:ph type="ftr"/>
          </p:nvPr>
        </p:nvSpPr>
        <p:spPr>
          <a:xfrm>
            <a:off x="3124080" y="6356520"/>
            <a:ext cx="2895120" cy="364680"/>
          </a:xfrm>
          <a:prstGeom prst="rect">
            <a:avLst/>
          </a:prstGeom>
        </p:spPr>
        <p:txBody>
          <a:bodyPr anchor="ctr">
            <a:noAutofit/>
          </a:bodyPr>
          <a:lstStyle/>
          <a:p>
            <a:endParaRPr lang="fr-FR" sz="2400" b="0" strike="noStrike" spc="-1">
              <a:latin typeface="Times New Roman"/>
            </a:endParaRPr>
          </a:p>
        </p:txBody>
      </p:sp>
      <p:sp>
        <p:nvSpPr>
          <p:cNvPr id="45" name="PlaceHolder 5"/>
          <p:cNvSpPr>
            <a:spLocks noGrp="1"/>
          </p:cNvSpPr>
          <p:nvPr>
            <p:ph type="sldNum"/>
          </p:nvPr>
        </p:nvSpPr>
        <p:spPr>
          <a:xfrm>
            <a:off x="6553080" y="6356520"/>
            <a:ext cx="2133360" cy="364680"/>
          </a:xfrm>
          <a:prstGeom prst="rect">
            <a:avLst/>
          </a:prstGeom>
        </p:spPr>
        <p:txBody>
          <a:bodyPr anchor="ctr">
            <a:noAutofit/>
          </a:bodyPr>
          <a:lstStyle/>
          <a:p>
            <a:pPr algn="r">
              <a:lnSpc>
                <a:spcPct val="100000"/>
              </a:lnSpc>
            </a:pPr>
            <a:fld id="{A461D265-CB5A-473E-B7EA-CBF55A3BDE02}" type="slidenum">
              <a:rPr lang="en-US" sz="1200" b="0" strike="noStrike" spc="-1">
                <a:solidFill>
                  <a:srgbClr val="8B8B8B"/>
                </a:solidFill>
                <a:latin typeface="Calibri"/>
              </a:rPr>
              <a:t>‹#›</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ftp.cpc.ncep.noaa.gov/International/usrcc/training/2026/toolkits.tar.gz"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685800" y="1673278"/>
            <a:ext cx="7772040" cy="1469520"/>
          </a:xfrm>
          <a:prstGeom prst="rect">
            <a:avLst/>
          </a:prstGeom>
          <a:noFill/>
          <a:ln w="0">
            <a:noFill/>
          </a:ln>
        </p:spPr>
        <p:txBody>
          <a:bodyPr anchor="ctr">
            <a:noAutofit/>
          </a:bodyPr>
          <a:lstStyle/>
          <a:p>
            <a:pPr algn="ctr">
              <a:lnSpc>
                <a:spcPct val="100000"/>
              </a:lnSpc>
            </a:pPr>
            <a:r>
              <a:rPr lang="en-US" sz="4400" b="0" strike="noStrike" spc="-1" dirty="0">
                <a:solidFill>
                  <a:srgbClr val="000000"/>
                </a:solidFill>
                <a:latin typeface="Calibri"/>
              </a:rPr>
              <a:t>CCA and Neural Network Multinominal Regression Toolkits Setup: Prerequisite Packages and Run Instructions</a:t>
            </a:r>
          </a:p>
        </p:txBody>
      </p:sp>
      <p:sp>
        <p:nvSpPr>
          <p:cNvPr id="89" name="TextShape 2"/>
          <p:cNvSpPr txBox="1"/>
          <p:nvPr/>
        </p:nvSpPr>
        <p:spPr>
          <a:xfrm>
            <a:off x="826297" y="4495800"/>
            <a:ext cx="7491046" cy="1028700"/>
          </a:xfrm>
          <a:prstGeom prst="rect">
            <a:avLst/>
          </a:prstGeom>
          <a:noFill/>
          <a:ln w="0">
            <a:noFill/>
          </a:ln>
        </p:spPr>
        <p:txBody>
          <a:bodyPr>
            <a:noAutofit/>
          </a:bodyPr>
          <a:lstStyle/>
          <a:p>
            <a:pPr algn="ctr">
              <a:lnSpc>
                <a:spcPct val="100000"/>
              </a:lnSpc>
            </a:pPr>
            <a:r>
              <a:rPr lang="en-US" sz="2400" spc="-1" dirty="0">
                <a:solidFill>
                  <a:srgbClr val="000000"/>
                </a:solidFill>
                <a:latin typeface="Calibri"/>
              </a:rPr>
              <a:t>NOAA CPC / International Desks</a:t>
            </a:r>
            <a:endParaRPr lang="fr-FR" sz="2000" strike="noStrike" spc="-1" dirty="0">
              <a:latin typeface="Arial"/>
            </a:endParaRPr>
          </a:p>
        </p:txBody>
      </p:sp>
      <p:sp>
        <p:nvSpPr>
          <p:cNvPr id="3" name="Rectangle 2">
            <a:extLst>
              <a:ext uri="{FF2B5EF4-FFF2-40B4-BE49-F238E27FC236}">
                <a16:creationId xmlns:a16="http://schemas.microsoft.com/office/drawing/2014/main" id="{F0D98B27-1BCD-3534-D8D6-BA99EEBEB1BC}"/>
              </a:ext>
            </a:extLst>
          </p:cNvPr>
          <p:cNvSpPr/>
          <p:nvPr/>
        </p:nvSpPr>
        <p:spPr>
          <a:xfrm>
            <a:off x="123092" y="123092"/>
            <a:ext cx="8897816" cy="6594231"/>
          </a:xfrm>
          <a:prstGeom prst="rect">
            <a:avLst/>
          </a:prstGeom>
          <a:noFill/>
          <a:ln w="317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CC4D6-136C-8CF9-E827-B94560528E73}"/>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5E1E090B-5D8E-877F-BEFE-8F3F9942D2CB}"/>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b="0" strike="noStrike" spc="-1" dirty="0">
                <a:solidFill>
                  <a:srgbClr val="00B0F0"/>
                </a:solidFill>
                <a:latin typeface="Calibri"/>
              </a:rPr>
              <a:t>8. Run the </a:t>
            </a:r>
            <a:r>
              <a:rPr lang="en-US" sz="4400" b="0" strike="noStrike" spc="-1" dirty="0" err="1">
                <a:solidFill>
                  <a:srgbClr val="00B0F0"/>
                </a:solidFill>
                <a:latin typeface="Calibri"/>
              </a:rPr>
              <a:t>CCA_toolkit</a:t>
            </a:r>
            <a:r>
              <a:rPr lang="en-US" sz="4400" b="0" strike="noStrike" spc="-1" dirty="0">
                <a:solidFill>
                  <a:srgbClr val="00B0F0"/>
                </a:solidFill>
                <a:latin typeface="Calibri"/>
              </a:rPr>
              <a:t> Scripts</a:t>
            </a:r>
          </a:p>
        </p:txBody>
      </p:sp>
      <p:sp>
        <p:nvSpPr>
          <p:cNvPr id="95" name="TextShape 2">
            <a:extLst>
              <a:ext uri="{FF2B5EF4-FFF2-40B4-BE49-F238E27FC236}">
                <a16:creationId xmlns:a16="http://schemas.microsoft.com/office/drawing/2014/main" id="{5523D3C4-D12B-9642-951A-9F1A9F1A2EE7}"/>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79000" lnSpcReduction="10000"/>
          </a:bodyPr>
          <a:lstStyle/>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Change your directory to one of the sub-directories. You can copy commands from the first section of </a:t>
            </a:r>
            <a:r>
              <a:rPr lang="en-US" sz="3000" b="1" i="1" strike="noStrike" spc="-1" dirty="0">
                <a:solidFill>
                  <a:srgbClr val="FF0000"/>
                </a:solidFill>
                <a:latin typeface="Calibri"/>
              </a:rPr>
              <a:t>3RunCCA-NNETCommands.txt</a:t>
            </a:r>
            <a:r>
              <a:rPr lang="en-US" sz="3200" b="0" strike="noStrike" spc="-1" dirty="0">
                <a:solidFill>
                  <a:srgbClr val="000000"/>
                </a:solidFill>
                <a:latin typeface="Calibri"/>
              </a:rPr>
              <a:t>) and paste at the Ubuntu’s terminal:</a:t>
            </a:r>
          </a:p>
          <a:p>
            <a:pPr marL="360" algn="ctr">
              <a:lnSpc>
                <a:spcPct val="100000"/>
              </a:lnSpc>
              <a:spcBef>
                <a:spcPts val="641"/>
              </a:spcBef>
              <a:buClr>
                <a:srgbClr val="000000"/>
              </a:buClr>
            </a:pPr>
            <a:r>
              <a:rPr lang="en-US" sz="3200" b="1" spc="-1" dirty="0">
                <a:solidFill>
                  <a:srgbClr val="000000"/>
                </a:solidFill>
                <a:latin typeface="Calibri"/>
              </a:rPr>
              <a:t>cd ersstv5_sst</a:t>
            </a:r>
          </a:p>
          <a:p>
            <a:pPr marL="457560" indent="-457200">
              <a:spcBef>
                <a:spcPts val="641"/>
              </a:spcBef>
              <a:buClr>
                <a:srgbClr val="000000"/>
              </a:buClr>
              <a:buFont typeface="Arial" panose="020B0604020202020204" pitchFamily="34" charset="0"/>
              <a:buChar char="•"/>
            </a:pPr>
            <a:endParaRPr lang="en-US" sz="3200" spc="-1" dirty="0">
              <a:solidFill>
                <a:srgbClr val="000000"/>
              </a:solidFill>
              <a:latin typeface="Calibri"/>
            </a:endParaRPr>
          </a:p>
          <a:p>
            <a:pPr marL="457560" indent="-457200">
              <a:spcBef>
                <a:spcPts val="641"/>
              </a:spcBef>
              <a:buClr>
                <a:srgbClr val="000000"/>
              </a:buClr>
              <a:buFont typeface="Arial" panose="020B0604020202020204" pitchFamily="34" charset="0"/>
              <a:buChar char="•"/>
            </a:pPr>
            <a:r>
              <a:rPr lang="en-US" sz="3200" spc="-1" dirty="0">
                <a:solidFill>
                  <a:srgbClr val="000000"/>
                </a:solidFill>
                <a:latin typeface="Calibri"/>
              </a:rPr>
              <a:t>Activate the </a:t>
            </a:r>
            <a:r>
              <a:rPr lang="en-US" sz="3200" spc="-1" dirty="0" err="1">
                <a:solidFill>
                  <a:srgbClr val="000000"/>
                </a:solidFill>
                <a:latin typeface="Calibri"/>
              </a:rPr>
              <a:t>micromamba</a:t>
            </a:r>
            <a:r>
              <a:rPr lang="en-US" sz="3200" spc="-1" dirty="0">
                <a:solidFill>
                  <a:srgbClr val="000000"/>
                </a:solidFill>
                <a:latin typeface="Calibri"/>
              </a:rPr>
              <a:t> environment:</a:t>
            </a:r>
          </a:p>
          <a:p>
            <a:pPr marL="457560" indent="-457200">
              <a:spcBef>
                <a:spcPts val="641"/>
              </a:spcBef>
              <a:buClr>
                <a:srgbClr val="000000"/>
              </a:buClr>
              <a:buFont typeface="Arial" panose="020B0604020202020204" pitchFamily="34" charset="0"/>
              <a:buChar char="•"/>
            </a:pPr>
            <a:endParaRPr lang="en-US" sz="3200" spc="-1" dirty="0">
              <a:solidFill>
                <a:srgbClr val="000000"/>
              </a:solidFill>
              <a:latin typeface="Calibri"/>
            </a:endParaRPr>
          </a:p>
          <a:p>
            <a:pPr marL="360" algn="ctr">
              <a:spcBef>
                <a:spcPts val="641"/>
              </a:spcBef>
              <a:buClr>
                <a:srgbClr val="000000"/>
              </a:buClr>
            </a:pPr>
            <a:r>
              <a:rPr lang="en-US" sz="3200" b="1" spc="-1" dirty="0" err="1">
                <a:solidFill>
                  <a:srgbClr val="000000"/>
                </a:solidFill>
                <a:latin typeface="Calibri"/>
              </a:rPr>
              <a:t>micromamba</a:t>
            </a:r>
            <a:r>
              <a:rPr lang="en-US" sz="3200" b="1" spc="-1" dirty="0">
                <a:solidFill>
                  <a:srgbClr val="000000"/>
                </a:solidFill>
                <a:latin typeface="Calibri"/>
              </a:rPr>
              <a:t> activate </a:t>
            </a:r>
            <a:r>
              <a:rPr lang="en-US" sz="3200" b="1" spc="-1" dirty="0" err="1">
                <a:solidFill>
                  <a:srgbClr val="000000"/>
                </a:solidFill>
                <a:latin typeface="Calibri"/>
              </a:rPr>
              <a:t>cpc_rcca_env</a:t>
            </a:r>
            <a:endParaRPr lang="en-US" sz="3200" b="1" spc="-1" dirty="0">
              <a:solidFill>
                <a:srgbClr val="000000"/>
              </a:solidFill>
              <a:latin typeface="Calibri"/>
            </a:endParaRPr>
          </a:p>
          <a:p>
            <a:pPr marL="360" algn="ctr">
              <a:spcBef>
                <a:spcPts val="641"/>
              </a:spcBef>
              <a:buClr>
                <a:srgbClr val="000000"/>
              </a:buClr>
            </a:pPr>
            <a:endParaRPr lang="en-US" sz="3200" spc="-1" dirty="0">
              <a:solidFill>
                <a:srgbClr val="000000"/>
              </a:solidFill>
              <a:latin typeface="Calibri"/>
            </a:endParaRPr>
          </a:p>
          <a:p>
            <a:pPr marL="457560" indent="-457200">
              <a:spcBef>
                <a:spcPts val="641"/>
              </a:spcBef>
              <a:buClr>
                <a:srgbClr val="000000"/>
              </a:buClr>
              <a:buFont typeface="Arial" panose="020B0604020202020204" pitchFamily="34" charset="0"/>
              <a:buChar char="•"/>
            </a:pPr>
            <a:r>
              <a:rPr lang="en-US" sz="3200" spc="-1" dirty="0">
                <a:solidFill>
                  <a:srgbClr val="000000"/>
                </a:solidFill>
                <a:latin typeface="Calibri"/>
              </a:rPr>
              <a:t>Launch </a:t>
            </a:r>
            <a:r>
              <a:rPr lang="en-US" sz="3200" spc="-1" dirty="0" err="1">
                <a:solidFill>
                  <a:srgbClr val="000000"/>
                </a:solidFill>
                <a:latin typeface="Calibri"/>
              </a:rPr>
              <a:t>Jupyter</a:t>
            </a:r>
            <a:r>
              <a:rPr lang="en-US" sz="3200" spc="-1" dirty="0">
                <a:solidFill>
                  <a:srgbClr val="000000"/>
                </a:solidFill>
                <a:latin typeface="Calibri"/>
              </a:rPr>
              <a:t> Notebook</a:t>
            </a:r>
          </a:p>
          <a:p>
            <a:pPr marL="457560" indent="-457200">
              <a:spcBef>
                <a:spcPts val="641"/>
              </a:spcBef>
              <a:buClr>
                <a:srgbClr val="000000"/>
              </a:buClr>
              <a:buFont typeface="Arial" panose="020B0604020202020204" pitchFamily="34" charset="0"/>
              <a:buChar char="•"/>
            </a:pPr>
            <a:endParaRPr lang="en-US" sz="3200" spc="-1" dirty="0">
              <a:solidFill>
                <a:srgbClr val="000000"/>
              </a:solidFill>
              <a:latin typeface="Calibri"/>
            </a:endParaRPr>
          </a:p>
          <a:p>
            <a:pPr marL="360" algn="ctr">
              <a:spcBef>
                <a:spcPts val="641"/>
              </a:spcBef>
              <a:buClr>
                <a:srgbClr val="000000"/>
              </a:buClr>
            </a:pPr>
            <a:r>
              <a:rPr lang="en-US" sz="3200" b="1" spc="-1" dirty="0" err="1">
                <a:solidFill>
                  <a:srgbClr val="000000"/>
                </a:solidFill>
                <a:latin typeface="Calibri"/>
              </a:rPr>
              <a:t>jupyter</a:t>
            </a:r>
            <a:r>
              <a:rPr lang="en-US" sz="3200" b="1" spc="-1" dirty="0">
                <a:solidFill>
                  <a:srgbClr val="000000"/>
                </a:solidFill>
                <a:latin typeface="Calibri"/>
              </a:rPr>
              <a:t> notebook</a:t>
            </a:r>
          </a:p>
          <a:p>
            <a:pPr marL="360" algn="ctr">
              <a:lnSpc>
                <a:spcPct val="100000"/>
              </a:lnSpc>
              <a:spcBef>
                <a:spcPts val="641"/>
              </a:spcBef>
              <a:buClr>
                <a:srgbClr val="000000"/>
              </a:buClr>
            </a:pPr>
            <a:endParaRPr lang="en-US" sz="3200" b="1" spc="-1" dirty="0">
              <a:solidFill>
                <a:srgbClr val="000000"/>
              </a:solidFill>
              <a:latin typeface="Calibri"/>
            </a:endParaRPr>
          </a:p>
          <a:p>
            <a:pPr marL="343080" indent="-342720">
              <a:lnSpc>
                <a:spcPct val="100000"/>
              </a:lnSpc>
              <a:spcBef>
                <a:spcPts val="641"/>
              </a:spcBef>
              <a:buClr>
                <a:srgbClr val="000000"/>
              </a:buClr>
              <a:buFont typeface="Arial"/>
              <a:buChar char="•"/>
            </a:pPr>
            <a:endParaRPr lang="en-US" sz="2100" b="1" spc="-1" dirty="0">
              <a:solidFill>
                <a:srgbClr val="000000"/>
              </a:solidFill>
              <a:latin typeface="Calibri"/>
            </a:endParaRPr>
          </a:p>
        </p:txBody>
      </p:sp>
    </p:spTree>
    <p:extLst>
      <p:ext uri="{BB962C8B-B14F-4D97-AF65-F5344CB8AC3E}">
        <p14:creationId xmlns:p14="http://schemas.microsoft.com/office/powerpoint/2010/main" val="2751497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C8DA4-822C-8CD8-88D3-78413A325906}"/>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A845F71C-E509-E0DD-2115-4426B99460C0}"/>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b="0" strike="noStrike" spc="-1" dirty="0">
                <a:solidFill>
                  <a:srgbClr val="00B0F0"/>
                </a:solidFill>
                <a:latin typeface="Calibri"/>
              </a:rPr>
              <a:t>9. Run </a:t>
            </a:r>
            <a:r>
              <a:rPr lang="en-US" sz="4400" b="0" strike="noStrike" spc="-1" dirty="0" err="1">
                <a:solidFill>
                  <a:srgbClr val="00B0F0"/>
                </a:solidFill>
                <a:latin typeface="Calibri"/>
              </a:rPr>
              <a:t>CCA_toolkits</a:t>
            </a:r>
            <a:r>
              <a:rPr lang="en-US" sz="4400" b="0" strike="noStrike" spc="-1" dirty="0">
                <a:solidFill>
                  <a:srgbClr val="00B0F0"/>
                </a:solidFill>
                <a:latin typeface="Calibri"/>
              </a:rPr>
              <a:t> Scripts (contd.)</a:t>
            </a:r>
          </a:p>
        </p:txBody>
      </p:sp>
      <p:sp>
        <p:nvSpPr>
          <p:cNvPr id="95" name="TextShape 2">
            <a:extLst>
              <a:ext uri="{FF2B5EF4-FFF2-40B4-BE49-F238E27FC236}">
                <a16:creationId xmlns:a16="http://schemas.microsoft.com/office/drawing/2014/main" id="{A962A7F1-7D8B-C9D2-7046-D3FCF0D28EFA}"/>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94000"/>
          </a:bodyPr>
          <a:lstStyle/>
          <a:p>
            <a:pPr marL="343080" indent="-342720">
              <a:lnSpc>
                <a:spcPct val="100000"/>
              </a:lnSpc>
              <a:spcBef>
                <a:spcPts val="641"/>
              </a:spcBef>
              <a:buClr>
                <a:srgbClr val="000000"/>
              </a:buClr>
              <a:buFont typeface="Arial"/>
              <a:buChar char="•"/>
            </a:pPr>
            <a:r>
              <a:rPr lang="en-US" sz="2600" b="0" strike="noStrike" spc="-1" dirty="0">
                <a:solidFill>
                  <a:srgbClr val="000000"/>
                </a:solidFill>
                <a:latin typeface="Calibri"/>
              </a:rPr>
              <a:t>Make configuration changes as needed and run the script:</a:t>
            </a:r>
          </a:p>
          <a:p>
            <a:pPr marL="343080" indent="-342720">
              <a:lnSpc>
                <a:spcPct val="100000"/>
              </a:lnSpc>
              <a:spcBef>
                <a:spcPts val="641"/>
              </a:spcBef>
              <a:buClr>
                <a:srgbClr val="000000"/>
              </a:buClr>
              <a:buFont typeface="Arial"/>
              <a:buChar char="•"/>
            </a:pPr>
            <a:endParaRPr lang="en-US" sz="2600" spc="-1" dirty="0">
              <a:solidFill>
                <a:srgbClr val="000000"/>
              </a:solidFill>
              <a:latin typeface="Calibri"/>
            </a:endParaRPr>
          </a:p>
          <a:p>
            <a:pPr marL="360" algn="ctr">
              <a:lnSpc>
                <a:spcPct val="100000"/>
              </a:lnSpc>
              <a:spcBef>
                <a:spcPts val="641"/>
              </a:spcBef>
              <a:buClr>
                <a:srgbClr val="000000"/>
              </a:buClr>
            </a:pPr>
            <a:endParaRPr lang="en-US" sz="3200" b="1" spc="-1" dirty="0">
              <a:solidFill>
                <a:srgbClr val="000000"/>
              </a:solidFill>
              <a:latin typeface="Calibri"/>
            </a:endParaRPr>
          </a:p>
          <a:p>
            <a:pPr marL="343080" indent="-342720">
              <a:lnSpc>
                <a:spcPct val="100000"/>
              </a:lnSpc>
              <a:spcBef>
                <a:spcPts val="641"/>
              </a:spcBef>
              <a:buClr>
                <a:srgbClr val="000000"/>
              </a:buClr>
              <a:buFont typeface="Arial"/>
              <a:buChar char="•"/>
            </a:pPr>
            <a:endParaRPr lang="en-US" sz="2100" b="1" spc="-1" dirty="0">
              <a:solidFill>
                <a:srgbClr val="000000"/>
              </a:solidFill>
              <a:latin typeface="Calibri"/>
            </a:endParaRPr>
          </a:p>
        </p:txBody>
      </p:sp>
      <p:pic>
        <p:nvPicPr>
          <p:cNvPr id="9" name="Picture 8">
            <a:extLst>
              <a:ext uri="{FF2B5EF4-FFF2-40B4-BE49-F238E27FC236}">
                <a16:creationId xmlns:a16="http://schemas.microsoft.com/office/drawing/2014/main" id="{791E322B-28C9-41DC-FBFB-20341ED84DFD}"/>
              </a:ext>
            </a:extLst>
          </p:cNvPr>
          <p:cNvPicPr>
            <a:picLocks noChangeAspect="1"/>
          </p:cNvPicPr>
          <p:nvPr/>
        </p:nvPicPr>
        <p:blipFill>
          <a:blip r:embed="rId2"/>
          <a:stretch>
            <a:fillRect/>
          </a:stretch>
        </p:blipFill>
        <p:spPr>
          <a:xfrm>
            <a:off x="634033" y="2115251"/>
            <a:ext cx="8052407" cy="4114800"/>
          </a:xfrm>
          <a:prstGeom prst="rect">
            <a:avLst/>
          </a:prstGeom>
        </p:spPr>
      </p:pic>
      <p:cxnSp>
        <p:nvCxnSpPr>
          <p:cNvPr id="10" name="Straight Arrow Connector 9">
            <a:extLst>
              <a:ext uri="{FF2B5EF4-FFF2-40B4-BE49-F238E27FC236}">
                <a16:creationId xmlns:a16="http://schemas.microsoft.com/office/drawing/2014/main" id="{20EBF83A-93B3-D28A-F32D-0C196596BBC0}"/>
              </a:ext>
            </a:extLst>
          </p:cNvPr>
          <p:cNvCxnSpPr>
            <a:cxnSpLocks/>
          </p:cNvCxnSpPr>
          <p:nvPr/>
        </p:nvCxnSpPr>
        <p:spPr>
          <a:xfrm flipH="1">
            <a:off x="2821859" y="3972233"/>
            <a:ext cx="3858801" cy="0"/>
          </a:xfrm>
          <a:prstGeom prst="straightConnector1">
            <a:avLst/>
          </a:prstGeom>
          <a:ln w="412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063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91DBC-75FB-E3F9-372B-45AFA92C912D}"/>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2EBD5209-795F-E0DE-5929-E27B95A0A198}"/>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spc="-1" dirty="0">
                <a:solidFill>
                  <a:srgbClr val="00B0F0"/>
                </a:solidFill>
                <a:latin typeface="Calibri"/>
              </a:rPr>
              <a:t>10</a:t>
            </a:r>
            <a:r>
              <a:rPr lang="en-US" sz="4400" b="0" strike="noStrike" spc="-1" dirty="0">
                <a:solidFill>
                  <a:srgbClr val="00B0F0"/>
                </a:solidFill>
                <a:latin typeface="Calibri"/>
              </a:rPr>
              <a:t>. Visualize the first CCA results</a:t>
            </a:r>
          </a:p>
        </p:txBody>
      </p:sp>
      <p:sp>
        <p:nvSpPr>
          <p:cNvPr id="95" name="TextShape 2">
            <a:extLst>
              <a:ext uri="{FF2B5EF4-FFF2-40B4-BE49-F238E27FC236}">
                <a16:creationId xmlns:a16="http://schemas.microsoft.com/office/drawing/2014/main" id="{5AA67D39-A7BD-B10D-84A8-CB17079E9811}"/>
              </a:ext>
            </a:extLst>
          </p:cNvPr>
          <p:cNvSpPr txBox="1"/>
          <p:nvPr/>
        </p:nvSpPr>
        <p:spPr>
          <a:xfrm>
            <a:off x="138223" y="1600200"/>
            <a:ext cx="8920717" cy="4983120"/>
          </a:xfrm>
          <a:prstGeom prst="rect">
            <a:avLst/>
          </a:prstGeom>
          <a:noFill/>
          <a:ln w="0">
            <a:solidFill>
              <a:schemeClr val="accent1">
                <a:shade val="15000"/>
              </a:schemeClr>
            </a:solidFill>
          </a:ln>
        </p:spPr>
        <p:txBody>
          <a:bodyPr>
            <a:normAutofit fontScale="79000" lnSpcReduction="20000"/>
          </a:bodyPr>
          <a:lstStyle/>
          <a:p>
            <a:pPr marL="343080" indent="-342720">
              <a:lnSpc>
                <a:spcPct val="100000"/>
              </a:lnSpc>
              <a:spcBef>
                <a:spcPts val="641"/>
              </a:spcBef>
              <a:buClr>
                <a:srgbClr val="000000"/>
              </a:buClr>
              <a:buFont typeface="Arial"/>
              <a:buChar char="•"/>
            </a:pPr>
            <a:r>
              <a:rPr lang="en-US" sz="2800" dirty="0"/>
              <a:t>Once the run is complete (</a:t>
            </a:r>
            <a:r>
              <a:rPr lang="en-US" sz="2800" i="1" dirty="0"/>
              <a:t>assuming the steps in </a:t>
            </a:r>
            <a:r>
              <a:rPr lang="en-US" sz="2800" b="1" i="1" dirty="0"/>
              <a:t>Slide 8</a:t>
            </a:r>
            <a:r>
              <a:rPr lang="en-US" sz="2800" i="1" dirty="0"/>
              <a:t>, Part 6 were followed</a:t>
            </a:r>
            <a:r>
              <a:rPr lang="en-US" sz="2800" dirty="0"/>
              <a:t>) open File Explorer and navigate to the ersstv5_sst folder in </a:t>
            </a:r>
            <a:r>
              <a:rPr lang="en-US" sz="2800" b="1" i="1" dirty="0"/>
              <a:t>WINDOWS. </a:t>
            </a:r>
            <a:r>
              <a:rPr lang="en-US" sz="2800" dirty="0"/>
              <a:t>Click at Ubuntu (right side of the Pane) and click  </a:t>
            </a:r>
          </a:p>
          <a:p>
            <a:pPr marL="360">
              <a:lnSpc>
                <a:spcPct val="100000"/>
              </a:lnSpc>
              <a:spcBef>
                <a:spcPts val="641"/>
              </a:spcBef>
              <a:buClr>
                <a:srgbClr val="000000"/>
              </a:buClr>
            </a:pPr>
            <a:endParaRPr lang="en-US" sz="2800" dirty="0"/>
          </a:p>
          <a:p>
            <a:pPr marL="360">
              <a:lnSpc>
                <a:spcPct val="100000"/>
              </a:lnSpc>
              <a:spcBef>
                <a:spcPts val="641"/>
              </a:spcBef>
              <a:buClr>
                <a:srgbClr val="000000"/>
              </a:buClr>
            </a:pPr>
            <a:r>
              <a:rPr kumimoji="0" lang="en-US" sz="2700" b="0" i="0" u="none" strike="noStrike" kern="1200" cap="none" spc="-1" normalizeH="0" baseline="0" noProof="0" dirty="0">
                <a:ln>
                  <a:noFill/>
                </a:ln>
                <a:solidFill>
                  <a:srgbClr val="000000"/>
                </a:solidFill>
                <a:effectLst/>
                <a:uLnTx/>
                <a:uFillTx/>
                <a:latin typeface="Calibri"/>
              </a:rPr>
              <a:t>        → home → $USER  → seasonal → Jun2026 </a:t>
            </a:r>
            <a:r>
              <a:rPr lang="en-US" sz="2800" b="0" strike="noStrike" spc="-1" dirty="0">
                <a:solidFill>
                  <a:srgbClr val="000000"/>
                </a:solidFill>
                <a:latin typeface="Calibri"/>
              </a:rPr>
              <a:t>→ </a:t>
            </a:r>
            <a:r>
              <a:rPr lang="en-US" sz="2800" b="0" strike="noStrike" spc="-1" dirty="0" err="1">
                <a:solidFill>
                  <a:srgbClr val="000000"/>
                </a:solidFill>
                <a:latin typeface="Calibri"/>
              </a:rPr>
              <a:t>cca_toolkit</a:t>
            </a:r>
            <a:r>
              <a:rPr lang="en-US" sz="2800" b="0" strike="noStrike" spc="-1" dirty="0">
                <a:solidFill>
                  <a:srgbClr val="000000"/>
                </a:solidFill>
                <a:latin typeface="Calibri"/>
              </a:rPr>
              <a:t> → </a:t>
            </a:r>
            <a:r>
              <a:rPr lang="en-US" sz="2800" b="0" strike="noStrike" spc="-1" dirty="0" err="1">
                <a:solidFill>
                  <a:srgbClr val="000000"/>
                </a:solidFill>
                <a:latin typeface="Calibri"/>
              </a:rPr>
              <a:t>ersstv_sst</a:t>
            </a:r>
            <a:r>
              <a:rPr lang="en-US" sz="2800" b="0" strike="noStrike" spc="-1" dirty="0">
                <a:solidFill>
                  <a:srgbClr val="000000"/>
                </a:solidFill>
                <a:latin typeface="Calibri"/>
              </a:rPr>
              <a:t> → index.html</a:t>
            </a:r>
          </a:p>
          <a:p>
            <a:pPr marL="360">
              <a:lnSpc>
                <a:spcPct val="100000"/>
              </a:lnSpc>
              <a:spcBef>
                <a:spcPts val="641"/>
              </a:spcBef>
              <a:buClr>
                <a:srgbClr val="000000"/>
              </a:buClr>
            </a:pPr>
            <a:endParaRPr lang="en-US" sz="2800" b="1" dirty="0"/>
          </a:p>
          <a:p>
            <a:pPr marL="343080" indent="-342720">
              <a:lnSpc>
                <a:spcPct val="100000"/>
              </a:lnSpc>
              <a:spcBef>
                <a:spcPts val="641"/>
              </a:spcBef>
              <a:buClr>
                <a:srgbClr val="000000"/>
              </a:buClr>
              <a:buFont typeface="Arial"/>
              <a:buChar char="•"/>
            </a:pPr>
            <a:r>
              <a:rPr lang="en-US" sz="2800" dirty="0"/>
              <a:t>In the $USER represents your user name you just created with </a:t>
            </a:r>
            <a:r>
              <a:rPr lang="en-US" sz="2800" b="1" dirty="0" err="1"/>
              <a:t>wsl</a:t>
            </a:r>
            <a:r>
              <a:rPr lang="en-US" sz="2800" b="1" dirty="0"/>
              <a:t> -- install</a:t>
            </a:r>
          </a:p>
          <a:p>
            <a:pPr marL="343080" indent="-342720">
              <a:lnSpc>
                <a:spcPct val="100000"/>
              </a:lnSpc>
              <a:spcBef>
                <a:spcPts val="641"/>
              </a:spcBef>
              <a:buClr>
                <a:srgbClr val="000000"/>
              </a:buClr>
              <a:buFont typeface="Arial"/>
              <a:buChar char="•"/>
            </a:pPr>
            <a:r>
              <a:rPr lang="en-US" sz="2800" dirty="0"/>
              <a:t>Double-click the index.html file to open an offline page displaying the CCA run output.</a:t>
            </a:r>
          </a:p>
          <a:p>
            <a:pPr marL="343080" indent="-342720">
              <a:lnSpc>
                <a:spcPct val="100000"/>
              </a:lnSpc>
              <a:spcBef>
                <a:spcPts val="641"/>
              </a:spcBef>
              <a:buClr>
                <a:srgbClr val="000000"/>
              </a:buClr>
              <a:buFont typeface="Arial"/>
              <a:buChar char="•"/>
            </a:pPr>
            <a:endParaRPr lang="en-US" sz="2800" dirty="0"/>
          </a:p>
          <a:p>
            <a:pPr marL="343080" indent="-342720">
              <a:lnSpc>
                <a:spcPct val="100000"/>
              </a:lnSpc>
              <a:spcBef>
                <a:spcPts val="641"/>
              </a:spcBef>
              <a:buClr>
                <a:srgbClr val="000000"/>
              </a:buClr>
              <a:buFont typeface="Arial"/>
              <a:buChar char="•"/>
            </a:pPr>
            <a:r>
              <a:rPr lang="en-US" sz="2800" dirty="0"/>
              <a:t>Repeat the same steps for the other two subdirectories to view their results as well.</a:t>
            </a:r>
            <a:endParaRPr lang="en-US" sz="2100" b="1" spc="-1" dirty="0">
              <a:solidFill>
                <a:srgbClr val="000000"/>
              </a:solidFill>
              <a:latin typeface="Calibri"/>
            </a:endParaRPr>
          </a:p>
        </p:txBody>
      </p:sp>
    </p:spTree>
    <p:extLst>
      <p:ext uri="{BB962C8B-B14F-4D97-AF65-F5344CB8AC3E}">
        <p14:creationId xmlns:p14="http://schemas.microsoft.com/office/powerpoint/2010/main" val="880651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91DBC-75FB-E3F9-372B-45AFA92C912D}"/>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2EBD5209-795F-E0DE-5929-E27B95A0A198}"/>
              </a:ext>
            </a:extLst>
          </p:cNvPr>
          <p:cNvSpPr txBox="1"/>
          <p:nvPr/>
        </p:nvSpPr>
        <p:spPr>
          <a:xfrm>
            <a:off x="457200" y="274680"/>
            <a:ext cx="8686800" cy="1142640"/>
          </a:xfrm>
          <a:prstGeom prst="rect">
            <a:avLst/>
          </a:prstGeom>
          <a:noFill/>
          <a:ln w="0">
            <a:solidFill>
              <a:schemeClr val="accent1">
                <a:shade val="15000"/>
              </a:schemeClr>
            </a:solidFill>
          </a:ln>
        </p:spPr>
        <p:txBody>
          <a:bodyPr anchor="ctr">
            <a:normAutofit fontScale="86500" lnSpcReduction="10000"/>
          </a:bodyPr>
          <a:lstStyle/>
          <a:p>
            <a:pPr>
              <a:lnSpc>
                <a:spcPct val="100000"/>
              </a:lnSpc>
            </a:pPr>
            <a:r>
              <a:rPr lang="en-US" sz="4400" spc="-1" dirty="0">
                <a:solidFill>
                  <a:srgbClr val="00B0F0"/>
                </a:solidFill>
                <a:latin typeface="Calibri"/>
              </a:rPr>
              <a:t>11</a:t>
            </a:r>
            <a:r>
              <a:rPr lang="en-US" sz="4400" b="0" strike="noStrike" spc="-1" dirty="0">
                <a:solidFill>
                  <a:srgbClr val="00B0F0"/>
                </a:solidFill>
                <a:latin typeface="Calibri"/>
              </a:rPr>
              <a:t>. Test the Neural Network’s multinominal Regression</a:t>
            </a:r>
          </a:p>
        </p:txBody>
      </p:sp>
      <p:sp>
        <p:nvSpPr>
          <p:cNvPr id="95" name="TextShape 2">
            <a:extLst>
              <a:ext uri="{FF2B5EF4-FFF2-40B4-BE49-F238E27FC236}">
                <a16:creationId xmlns:a16="http://schemas.microsoft.com/office/drawing/2014/main" id="{5AA67D39-A7BD-B10D-84A8-CB17079E9811}"/>
              </a:ext>
            </a:extLst>
          </p:cNvPr>
          <p:cNvSpPr txBox="1"/>
          <p:nvPr/>
        </p:nvSpPr>
        <p:spPr>
          <a:xfrm>
            <a:off x="170121" y="1600199"/>
            <a:ext cx="8835655" cy="5130209"/>
          </a:xfrm>
          <a:prstGeom prst="rect">
            <a:avLst/>
          </a:prstGeom>
          <a:noFill/>
          <a:ln w="0">
            <a:solidFill>
              <a:schemeClr val="accent1">
                <a:shade val="15000"/>
              </a:schemeClr>
            </a:solidFill>
          </a:ln>
        </p:spPr>
        <p:txBody>
          <a:bodyPr>
            <a:normAutofit fontScale="71500" lnSpcReduction="20000"/>
          </a:bodyPr>
          <a:lstStyle/>
          <a:p>
            <a:pPr marL="343080" indent="-342720">
              <a:lnSpc>
                <a:spcPct val="100000"/>
              </a:lnSpc>
              <a:spcBef>
                <a:spcPts val="641"/>
              </a:spcBef>
              <a:buClr>
                <a:srgbClr val="000000"/>
              </a:buClr>
              <a:buFont typeface="Arial"/>
              <a:buChar char="•"/>
            </a:pPr>
            <a:r>
              <a:rPr lang="en-US" sz="2800" dirty="0"/>
              <a:t>Change directory to the multinominal regression for June 2026 forecast. :You can copy commands from the second parts of </a:t>
            </a:r>
            <a:r>
              <a:rPr lang="en-US" sz="2800" b="1" i="1" dirty="0">
                <a:solidFill>
                  <a:srgbClr val="FF0000"/>
                </a:solidFill>
              </a:rPr>
              <a:t>3RunCCA-NNETCommands.txt</a:t>
            </a:r>
            <a:r>
              <a:rPr lang="en-US" sz="2800" dirty="0"/>
              <a:t>) and paste at the Ubuntu’s terminal:</a:t>
            </a:r>
          </a:p>
          <a:p>
            <a:pPr marL="360">
              <a:lnSpc>
                <a:spcPct val="100000"/>
              </a:lnSpc>
              <a:spcBef>
                <a:spcPts val="641"/>
              </a:spcBef>
              <a:buClr>
                <a:srgbClr val="000000"/>
              </a:buClr>
            </a:pPr>
            <a:endParaRPr lang="en-US" sz="2800" dirty="0"/>
          </a:p>
          <a:p>
            <a:pPr marL="457560" lvl="1">
              <a:spcBef>
                <a:spcPts val="641"/>
              </a:spcBef>
              <a:buClr>
                <a:srgbClr val="000000"/>
              </a:buClr>
            </a:pPr>
            <a:r>
              <a:rPr lang="en-US" sz="2800" dirty="0"/>
              <a:t>cd ${HOME}/seasonal/Jun2026/</a:t>
            </a:r>
            <a:r>
              <a:rPr lang="en-US" sz="2800" dirty="0" err="1"/>
              <a:t>multinom</a:t>
            </a:r>
            <a:endParaRPr lang="en-US" sz="2800" dirty="0"/>
          </a:p>
          <a:p>
            <a:pPr marL="457560" lvl="1">
              <a:spcBef>
                <a:spcPts val="641"/>
              </a:spcBef>
              <a:buClr>
                <a:srgbClr val="000000"/>
              </a:buClr>
            </a:pPr>
            <a:endParaRPr lang="en-US" sz="2800" dirty="0"/>
          </a:p>
          <a:p>
            <a:pPr marL="343080" indent="-342720">
              <a:lnSpc>
                <a:spcPct val="100000"/>
              </a:lnSpc>
              <a:spcBef>
                <a:spcPts val="641"/>
              </a:spcBef>
              <a:buClr>
                <a:srgbClr val="000000"/>
              </a:buClr>
              <a:buFont typeface="Arial"/>
              <a:buChar char="•"/>
            </a:pPr>
            <a:r>
              <a:rPr lang="en-US" sz="2800" dirty="0"/>
              <a:t>Run the default code for testing (a low resolution forecast for Costa Rica</a:t>
            </a:r>
          </a:p>
          <a:p>
            <a:pPr marL="343080" indent="-342720">
              <a:lnSpc>
                <a:spcPct val="100000"/>
              </a:lnSpc>
              <a:spcBef>
                <a:spcPts val="641"/>
              </a:spcBef>
              <a:buClr>
                <a:srgbClr val="000000"/>
              </a:buClr>
              <a:buFont typeface="Arial"/>
              <a:buChar char="•"/>
            </a:pPr>
            <a:endParaRPr lang="en-US" sz="2800" dirty="0"/>
          </a:p>
          <a:p>
            <a:pPr marL="360">
              <a:lnSpc>
                <a:spcPct val="100000"/>
              </a:lnSpc>
              <a:spcBef>
                <a:spcPts val="641"/>
              </a:spcBef>
              <a:buClr>
                <a:srgbClr val="000000"/>
              </a:buClr>
            </a:pPr>
            <a:r>
              <a:rPr lang="en-US" sz="2800" dirty="0"/>
              <a:t>	time bash LaunchAll.sh</a:t>
            </a:r>
          </a:p>
          <a:p>
            <a:pPr marL="360">
              <a:lnSpc>
                <a:spcPct val="100000"/>
              </a:lnSpc>
              <a:spcBef>
                <a:spcPts val="641"/>
              </a:spcBef>
              <a:buClr>
                <a:srgbClr val="000000"/>
              </a:buClr>
            </a:pPr>
            <a:endParaRPr lang="en-US" sz="2800" dirty="0"/>
          </a:p>
          <a:p>
            <a:pPr marL="343080" indent="-342720">
              <a:lnSpc>
                <a:spcPct val="100000"/>
              </a:lnSpc>
              <a:spcBef>
                <a:spcPts val="641"/>
              </a:spcBef>
              <a:buClr>
                <a:srgbClr val="000000"/>
              </a:buClr>
              <a:buFont typeface="Arial"/>
              <a:buChar char="•"/>
            </a:pPr>
            <a:r>
              <a:rPr lang="en-US" sz="2800" dirty="0"/>
              <a:t>Navigate to the </a:t>
            </a:r>
            <a:r>
              <a:rPr lang="en-US" sz="2800" dirty="0" err="1"/>
              <a:t>multinom</a:t>
            </a:r>
            <a:r>
              <a:rPr lang="en-US" sz="2800" dirty="0"/>
              <a:t> directory in Windows environment and double click on templateIndex.html</a:t>
            </a:r>
          </a:p>
          <a:p>
            <a:pPr marL="343080" indent="-342720">
              <a:lnSpc>
                <a:spcPct val="100000"/>
              </a:lnSpc>
              <a:spcBef>
                <a:spcPts val="641"/>
              </a:spcBef>
              <a:buClr>
                <a:srgbClr val="000000"/>
              </a:buClr>
              <a:buFont typeface="Arial"/>
              <a:buChar char="•"/>
            </a:pPr>
            <a:endParaRPr lang="en-US" sz="2800" dirty="0"/>
          </a:p>
          <a:p>
            <a:pPr marL="343080" indent="-342720">
              <a:lnSpc>
                <a:spcPct val="100000"/>
              </a:lnSpc>
              <a:spcBef>
                <a:spcPts val="641"/>
              </a:spcBef>
              <a:buClr>
                <a:srgbClr val="000000"/>
              </a:buClr>
              <a:buFont typeface="Arial"/>
              <a:buChar char="•"/>
            </a:pPr>
            <a:r>
              <a:rPr lang="en-US" sz="2800" dirty="0"/>
              <a:t>Default predictors/statistical models you can visualize are only for Lead 1 (L1) and for four predictors: a) </a:t>
            </a:r>
            <a:r>
              <a:rPr lang="en-US" sz="2800" b="1" i="1" dirty="0"/>
              <a:t>MGI</a:t>
            </a:r>
            <a:r>
              <a:rPr lang="en-US" sz="2800" dirty="0"/>
              <a:t>, b) </a:t>
            </a:r>
            <a:r>
              <a:rPr lang="en-US" sz="2800" b="1" i="1" dirty="0"/>
              <a:t>rNino34</a:t>
            </a:r>
            <a:r>
              <a:rPr lang="en-US" sz="2800" dirty="0"/>
              <a:t>, c) </a:t>
            </a:r>
            <a:r>
              <a:rPr lang="en-US" sz="2800" b="1" i="1" dirty="0"/>
              <a:t>PCR1</a:t>
            </a:r>
            <a:r>
              <a:rPr lang="en-US" sz="2800" dirty="0"/>
              <a:t>,</a:t>
            </a:r>
            <a:r>
              <a:rPr lang="en-US" sz="2800" b="1" i="1" dirty="0"/>
              <a:t> </a:t>
            </a:r>
            <a:r>
              <a:rPr lang="en-US" sz="2800" dirty="0"/>
              <a:t>and d) </a:t>
            </a:r>
            <a:r>
              <a:rPr lang="en-US" sz="2800" b="1" i="1" dirty="0"/>
              <a:t>ALLP_INT</a:t>
            </a:r>
          </a:p>
        </p:txBody>
      </p:sp>
    </p:spTree>
    <p:extLst>
      <p:ext uri="{BB962C8B-B14F-4D97-AF65-F5344CB8AC3E}">
        <p14:creationId xmlns:p14="http://schemas.microsoft.com/office/powerpoint/2010/main" val="622440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457200" y="274680"/>
            <a:ext cx="8229240" cy="1142640"/>
          </a:xfrm>
          <a:prstGeom prst="rect">
            <a:avLst/>
          </a:prstGeom>
          <a:noFill/>
          <a:ln w="0">
            <a:solidFill>
              <a:schemeClr val="accent1">
                <a:shade val="15000"/>
              </a:schemeClr>
            </a:solidFill>
          </a:ln>
        </p:spPr>
        <p:txBody>
          <a:bodyPr anchor="ctr">
            <a:normAutofit/>
          </a:bodyPr>
          <a:lstStyle/>
          <a:p>
            <a:pPr>
              <a:lnSpc>
                <a:spcPct val="100000"/>
              </a:lnSpc>
              <a:tabLst>
                <a:tab pos="0" algn="l"/>
              </a:tabLst>
            </a:pPr>
            <a:r>
              <a:rPr lang="en-US" sz="4000" b="1" strike="noStrike" spc="-1" dirty="0">
                <a:solidFill>
                  <a:srgbClr val="00B0F0"/>
                </a:solidFill>
                <a:latin typeface="Calibri"/>
              </a:rPr>
              <a:t>System Requirements</a:t>
            </a:r>
            <a:endParaRPr lang="en-US" sz="4000" b="0" strike="noStrike" spc="-1" dirty="0">
              <a:solidFill>
                <a:srgbClr val="00B0F0"/>
              </a:solidFill>
              <a:latin typeface="Calibri"/>
            </a:endParaRPr>
          </a:p>
        </p:txBody>
      </p:sp>
      <p:sp>
        <p:nvSpPr>
          <p:cNvPr id="91" name="TextShape 2"/>
          <p:cNvSpPr txBox="1"/>
          <p:nvPr/>
        </p:nvSpPr>
        <p:spPr>
          <a:xfrm>
            <a:off x="457200" y="1600200"/>
            <a:ext cx="8229240" cy="4525560"/>
          </a:xfrm>
          <a:prstGeom prst="rect">
            <a:avLst/>
          </a:prstGeom>
          <a:noFill/>
          <a:ln w="0">
            <a:solidFill>
              <a:schemeClr val="accent1">
                <a:shade val="15000"/>
              </a:schemeClr>
            </a:solidFill>
          </a:ln>
        </p:spPr>
        <p:txBody>
          <a:bodyPr>
            <a:normAutofit fontScale="93000"/>
          </a:bodyPr>
          <a:lstStyle/>
          <a:p>
            <a:pPr marL="343080" indent="-342720">
              <a:lnSpc>
                <a:spcPct val="100000"/>
              </a:lnSpc>
              <a:buClr>
                <a:srgbClr val="000000"/>
              </a:buClr>
              <a:buFont typeface="Arial"/>
              <a:buChar char="•"/>
            </a:pPr>
            <a:r>
              <a:rPr lang="en-US" sz="3200" b="1" strike="noStrike" spc="-1" dirty="0">
                <a:solidFill>
                  <a:srgbClr val="000000"/>
                </a:solidFill>
                <a:latin typeface="Calibri"/>
              </a:rPr>
              <a:t>HARDWARE:</a:t>
            </a:r>
            <a:r>
              <a:rPr lang="en-US" sz="3200" b="0" strike="noStrike" spc="-1" dirty="0">
                <a:solidFill>
                  <a:srgbClr val="000000"/>
                </a:solidFill>
                <a:latin typeface="Calibri"/>
              </a:rPr>
              <a:t> Windows (64 bit, Windows 11)</a:t>
            </a:r>
          </a:p>
          <a:p>
            <a:pPr marL="343080" indent="-342720">
              <a:lnSpc>
                <a:spcPct val="100000"/>
              </a:lnSpc>
              <a:spcBef>
                <a:spcPts val="448"/>
              </a:spcBef>
              <a:buClr>
                <a:srgbClr val="000000"/>
              </a:buClr>
              <a:buFont typeface="Arial"/>
              <a:buChar char="•"/>
            </a:pPr>
            <a:r>
              <a:rPr lang="en-US" sz="3200" b="1" strike="noStrike" spc="-1" dirty="0">
                <a:solidFill>
                  <a:srgbClr val="000000"/>
                </a:solidFill>
                <a:latin typeface="Calibri"/>
              </a:rPr>
              <a:t>MEMORY:</a:t>
            </a:r>
            <a:r>
              <a:rPr lang="en-US" sz="3200" b="0" strike="noStrike" spc="-1" dirty="0">
                <a:solidFill>
                  <a:srgbClr val="000000"/>
                </a:solidFill>
                <a:latin typeface="Calibri"/>
              </a:rPr>
              <a:t> 4GB or more (if possible)</a:t>
            </a:r>
          </a:p>
          <a:p>
            <a:pPr marL="343080" indent="-342720">
              <a:lnSpc>
                <a:spcPct val="100000"/>
              </a:lnSpc>
              <a:spcBef>
                <a:spcPts val="448"/>
              </a:spcBef>
              <a:buClr>
                <a:srgbClr val="000000"/>
              </a:buClr>
              <a:buFont typeface="Arial"/>
              <a:buChar char="•"/>
            </a:pPr>
            <a:r>
              <a:rPr lang="en-US" sz="3200" b="1" strike="noStrike" spc="-1" dirty="0">
                <a:solidFill>
                  <a:srgbClr val="000000"/>
                </a:solidFill>
                <a:latin typeface="Calibri"/>
              </a:rPr>
              <a:t>Free DISK SPACE: </a:t>
            </a:r>
            <a:r>
              <a:rPr lang="en-US" sz="3200" b="1" spc="-1" dirty="0">
                <a:solidFill>
                  <a:srgbClr val="000000"/>
                </a:solidFill>
                <a:latin typeface="Calibri"/>
              </a:rPr>
              <a:t>50</a:t>
            </a:r>
            <a:r>
              <a:rPr lang="en-US" sz="3200" b="0" strike="noStrike" spc="-1" dirty="0">
                <a:solidFill>
                  <a:srgbClr val="000000"/>
                </a:solidFill>
                <a:latin typeface="Calibri"/>
              </a:rPr>
              <a:t>GB or more</a:t>
            </a:r>
          </a:p>
          <a:p>
            <a:pPr marL="343080" indent="-342720">
              <a:lnSpc>
                <a:spcPct val="100000"/>
              </a:lnSpc>
              <a:spcBef>
                <a:spcPts val="448"/>
              </a:spcBef>
              <a:buClr>
                <a:srgbClr val="000000"/>
              </a:buClr>
              <a:buFont typeface="Arial"/>
              <a:buChar char="•"/>
            </a:pPr>
            <a:r>
              <a:rPr lang="en-US" sz="3200" b="1" strike="noStrike" spc="-1" dirty="0">
                <a:solidFill>
                  <a:srgbClr val="000000"/>
                </a:solidFill>
                <a:latin typeface="Calibri"/>
              </a:rPr>
              <a:t>Internet Connection</a:t>
            </a:r>
            <a:endParaRPr lang="en-US" sz="3200" b="0" strike="noStrike" spc="-1" dirty="0">
              <a:solidFill>
                <a:srgbClr val="000000"/>
              </a:solidFill>
              <a:latin typeface="Calibri"/>
            </a:endParaRPr>
          </a:p>
          <a:p>
            <a:pPr marL="343080" indent="-342720">
              <a:lnSpc>
                <a:spcPct val="100000"/>
              </a:lnSpc>
              <a:spcBef>
                <a:spcPts val="448"/>
              </a:spcBef>
              <a:buClr>
                <a:srgbClr val="000000"/>
              </a:buClr>
              <a:buFont typeface="Arial"/>
              <a:buChar char="•"/>
            </a:pPr>
            <a:r>
              <a:rPr lang="en-US" sz="3200" b="1" strike="noStrike" spc="-1" dirty="0">
                <a:solidFill>
                  <a:srgbClr val="000000"/>
                </a:solidFill>
                <a:latin typeface="Calibri"/>
              </a:rPr>
              <a:t>SOFTWARE (to be installed): </a:t>
            </a:r>
            <a:r>
              <a:rPr lang="en-US" sz="2800" spc="-1" dirty="0" err="1">
                <a:solidFill>
                  <a:srgbClr val="000000"/>
                </a:solidFill>
                <a:latin typeface="Calibri"/>
              </a:rPr>
              <a:t>m</a:t>
            </a:r>
            <a:r>
              <a:rPr lang="en-US" sz="2800" b="0" strike="noStrike" spc="-1" dirty="0" err="1">
                <a:solidFill>
                  <a:srgbClr val="000000"/>
                </a:solidFill>
                <a:latin typeface="Calibri"/>
              </a:rPr>
              <a:t>icromamba</a:t>
            </a:r>
            <a:endParaRPr lang="en-US" sz="2800" b="0" strike="noStrike" spc="-1" dirty="0">
              <a:solidFill>
                <a:srgbClr val="000000"/>
              </a:solidFill>
              <a:latin typeface="Calibri"/>
            </a:endParaRPr>
          </a:p>
          <a:p>
            <a:pPr marL="743040" lvl="1" indent="-342720">
              <a:spcBef>
                <a:spcPts val="448"/>
              </a:spcBef>
              <a:buClr>
                <a:srgbClr val="000000"/>
              </a:buClr>
              <a:buFont typeface="Arial"/>
              <a:buChar char="•"/>
            </a:pPr>
            <a:endParaRPr lang="en-US" sz="2800" b="0" strike="noStrike" spc="-1" dirty="0">
              <a:solidFill>
                <a:srgbClr val="000000"/>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D36D1-BCC4-7DAE-FFBD-FD867E7C2832}"/>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351A74B9-805F-BF35-B459-4C3C9A34A1BF}"/>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86500"/>
          </a:bodyPr>
          <a:lstStyle/>
          <a:p>
            <a:pPr>
              <a:lnSpc>
                <a:spcPct val="100000"/>
              </a:lnSpc>
            </a:pPr>
            <a:r>
              <a:rPr lang="en-US" sz="4400" b="0" strike="noStrike" spc="-1" dirty="0">
                <a:solidFill>
                  <a:srgbClr val="00B0F0"/>
                </a:solidFill>
                <a:latin typeface="Calibri"/>
              </a:rPr>
              <a:t>1. Windows Subsystem for Linux (WSL) </a:t>
            </a:r>
          </a:p>
        </p:txBody>
      </p:sp>
      <p:sp>
        <p:nvSpPr>
          <p:cNvPr id="95" name="TextShape 2">
            <a:extLst>
              <a:ext uri="{FF2B5EF4-FFF2-40B4-BE49-F238E27FC236}">
                <a16:creationId xmlns:a16="http://schemas.microsoft.com/office/drawing/2014/main" id="{165D7DC1-F94E-DDB0-C0E2-5772DE686DA7}"/>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71500" lnSpcReduction="20000"/>
          </a:bodyPr>
          <a:lstStyle/>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 Enable WSL in Windows by opening a PowerShell prompt as an administrator. </a:t>
            </a:r>
            <a:r>
              <a:rPr lang="en-US" sz="3200" spc="-1" dirty="0">
                <a:solidFill>
                  <a:srgbClr val="000000"/>
                </a:solidFill>
                <a:latin typeface="Calibri"/>
              </a:rPr>
              <a:t>For Windows 11, the WSL will install Ubuntu. This requires for you to enter a user name and password. You can copy texts from  </a:t>
            </a:r>
            <a:r>
              <a:rPr lang="en-US" sz="3200" b="1" i="1" spc="-1" dirty="0">
                <a:solidFill>
                  <a:srgbClr val="FF0000"/>
                </a:solidFill>
                <a:latin typeface="Calibri"/>
              </a:rPr>
              <a:t>1SoftwareInstallationCommands.txt</a:t>
            </a:r>
            <a:r>
              <a:rPr lang="en-US" sz="3200" spc="-1" dirty="0">
                <a:solidFill>
                  <a:srgbClr val="000000"/>
                </a:solidFill>
                <a:latin typeface="Calibri"/>
              </a:rPr>
              <a:t> and enter it in the Windows Command line for each step</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wsl</a:t>
            </a:r>
            <a:r>
              <a:rPr lang="en-US" sz="3200" spc="-1" dirty="0">
                <a:solidFill>
                  <a:srgbClr val="000000"/>
                </a:solidFill>
                <a:latin typeface="Calibri"/>
              </a:rPr>
              <a:t> –install</a:t>
            </a:r>
          </a:p>
          <a:p>
            <a:pPr marL="360">
              <a:lnSpc>
                <a:spcPct val="100000"/>
              </a:lnSpc>
              <a:spcBef>
                <a:spcPts val="641"/>
              </a:spcBef>
              <a:buClr>
                <a:srgbClr val="000000"/>
              </a:buClr>
            </a:pPr>
            <a:endParaRPr lang="en-US" sz="3200"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It may be necessary to upgrade the </a:t>
            </a:r>
            <a:r>
              <a:rPr lang="en-US" sz="3200" b="0" strike="noStrike" spc="-1" dirty="0" err="1">
                <a:solidFill>
                  <a:srgbClr val="000000"/>
                </a:solidFill>
                <a:latin typeface="Calibri"/>
              </a:rPr>
              <a:t>wsl</a:t>
            </a:r>
            <a:r>
              <a:rPr lang="en-US" sz="3200" b="0" strike="noStrike" spc="-1" dirty="0">
                <a:solidFill>
                  <a:srgbClr val="000000"/>
                </a:solidFill>
                <a:latin typeface="Calibri"/>
              </a:rPr>
              <a:t> to version 2 </a:t>
            </a:r>
            <a:r>
              <a:rPr lang="en-US" sz="3200" spc="-1" dirty="0">
                <a:solidFill>
                  <a:srgbClr val="000000"/>
                </a:solidFill>
                <a:latin typeface="Calibri"/>
              </a:rPr>
              <a:t>for previous version and install Ubuntu (This is not required for Windows 11)</a:t>
            </a:r>
          </a:p>
          <a:p>
            <a:pPr marL="360">
              <a:lnSpc>
                <a:spcPct val="100000"/>
              </a:lnSpc>
              <a:spcBef>
                <a:spcPts val="641"/>
              </a:spcBef>
              <a:buClr>
                <a:srgbClr val="000000"/>
              </a:buClr>
            </a:pPr>
            <a:endParaRPr lang="en-US" sz="3200" b="0" strike="noStrike" spc="-1" dirty="0">
              <a:solidFill>
                <a:srgbClr val="000000"/>
              </a:solidFill>
              <a:latin typeface="Calibri"/>
            </a:endParaRPr>
          </a:p>
          <a:p>
            <a:pPr marL="360">
              <a:lnSpc>
                <a:spcPct val="100000"/>
              </a:lnSpc>
              <a:spcBef>
                <a:spcPts val="641"/>
              </a:spcBef>
              <a:buClr>
                <a:srgbClr val="000000"/>
              </a:buClr>
            </a:pPr>
            <a:r>
              <a:rPr lang="en-US" sz="3200" b="0" strike="noStrike" spc="-1" dirty="0">
                <a:solidFill>
                  <a:srgbClr val="000000"/>
                </a:solidFill>
                <a:latin typeface="Calibri"/>
              </a:rPr>
              <a:t>	</a:t>
            </a:r>
            <a:r>
              <a:rPr lang="en-US" sz="3200" b="0" strike="noStrike" spc="-1" dirty="0" err="1">
                <a:solidFill>
                  <a:srgbClr val="000000"/>
                </a:solidFill>
                <a:latin typeface="Calibri"/>
              </a:rPr>
              <a:t>wsl</a:t>
            </a:r>
            <a:r>
              <a:rPr lang="en-US" sz="3200" b="0" strike="noStrike" spc="-1" dirty="0">
                <a:solidFill>
                  <a:srgbClr val="000000"/>
                </a:solidFill>
                <a:latin typeface="Calibri"/>
              </a:rPr>
              <a:t> --set-default-version 2</a:t>
            </a:r>
          </a:p>
          <a:p>
            <a:pPr marL="360">
              <a:lnSpc>
                <a:spcPct val="100000"/>
              </a:lnSpc>
              <a:spcBef>
                <a:spcPts val="641"/>
              </a:spcBef>
              <a:buClr>
                <a:srgbClr val="000000"/>
              </a:buClr>
            </a:pPr>
            <a:endParaRPr lang="en-US" sz="3200" b="0" strike="noStrike" spc="-1" dirty="0">
              <a:solidFill>
                <a:srgbClr val="000000"/>
              </a:solidFill>
              <a:latin typeface="Calibri"/>
            </a:endParaRPr>
          </a:p>
          <a:p>
            <a:pPr marL="360">
              <a:lnSpc>
                <a:spcPct val="100000"/>
              </a:lnSpc>
              <a:spcBef>
                <a:spcPts val="641"/>
              </a:spcBef>
              <a:buClr>
                <a:srgbClr val="000000"/>
              </a:buClr>
            </a:pPr>
            <a:r>
              <a:rPr lang="en-US" sz="3200" b="0" strike="noStrike" spc="-1" dirty="0">
                <a:solidFill>
                  <a:srgbClr val="000000"/>
                </a:solidFill>
                <a:latin typeface="Calibri"/>
              </a:rPr>
              <a:t>	</a:t>
            </a:r>
            <a:r>
              <a:rPr lang="en-US" sz="3200" b="0" strike="noStrike" spc="-1" dirty="0" err="1">
                <a:solidFill>
                  <a:srgbClr val="000000"/>
                </a:solidFill>
                <a:latin typeface="Calibri"/>
              </a:rPr>
              <a:t>wsl</a:t>
            </a:r>
            <a:r>
              <a:rPr lang="en-US" sz="3200" b="0" strike="noStrike" spc="-1" dirty="0">
                <a:solidFill>
                  <a:srgbClr val="000000"/>
                </a:solidFill>
                <a:latin typeface="Calibri"/>
              </a:rPr>
              <a:t> --install -d  Ubuntu</a:t>
            </a:r>
          </a:p>
          <a:p>
            <a:pPr marL="360">
              <a:lnSpc>
                <a:spcPct val="100000"/>
              </a:lnSpc>
              <a:spcBef>
                <a:spcPts val="641"/>
              </a:spcBef>
              <a:buClr>
                <a:srgbClr val="000000"/>
              </a:buClr>
            </a:pPr>
            <a:endParaRPr lang="en-US" sz="3200" b="0" strike="noStrike" spc="-1" dirty="0">
              <a:solidFill>
                <a:srgbClr val="000000"/>
              </a:solidFill>
              <a:latin typeface="Calibri"/>
            </a:endParaRPr>
          </a:p>
          <a:p>
            <a:pPr marL="360">
              <a:lnSpc>
                <a:spcPct val="100000"/>
              </a:lnSpc>
              <a:spcBef>
                <a:spcPts val="641"/>
              </a:spcBef>
              <a:buClr>
                <a:srgbClr val="000000"/>
              </a:buClr>
            </a:pPr>
            <a:endParaRPr lang="en-US" sz="3200" b="0" strike="noStrike" spc="-1" dirty="0">
              <a:solidFill>
                <a:srgbClr val="000000"/>
              </a:solidFill>
              <a:latin typeface="Calibri"/>
            </a:endParaRPr>
          </a:p>
        </p:txBody>
      </p:sp>
    </p:spTree>
    <p:extLst>
      <p:ext uri="{BB962C8B-B14F-4D97-AF65-F5344CB8AC3E}">
        <p14:creationId xmlns:p14="http://schemas.microsoft.com/office/powerpoint/2010/main" val="573570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D36D1-BCC4-7DAE-FFBD-FD867E7C2832}"/>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351A74B9-805F-BF35-B459-4C3C9A34A1BF}"/>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spc="-1" dirty="0">
                <a:solidFill>
                  <a:srgbClr val="00B0F0"/>
                </a:solidFill>
                <a:latin typeface="Calibri"/>
              </a:rPr>
              <a:t>2</a:t>
            </a:r>
            <a:r>
              <a:rPr lang="en-US" sz="4400" b="0" strike="noStrike" spc="-1" dirty="0">
                <a:solidFill>
                  <a:srgbClr val="00B0F0"/>
                </a:solidFill>
                <a:latin typeface="Calibri"/>
              </a:rPr>
              <a:t>. Update Ubuntu &amp; </a:t>
            </a:r>
            <a:r>
              <a:rPr lang="en-US" sz="4400" spc="-1" dirty="0">
                <a:solidFill>
                  <a:srgbClr val="00B0F0"/>
                </a:solidFill>
                <a:latin typeface="Calibri"/>
              </a:rPr>
              <a:t>I</a:t>
            </a:r>
            <a:r>
              <a:rPr lang="en-US" sz="4400" b="0" strike="noStrike" spc="-1" dirty="0">
                <a:solidFill>
                  <a:srgbClr val="00B0F0"/>
                </a:solidFill>
                <a:latin typeface="Calibri"/>
              </a:rPr>
              <a:t>nstall </a:t>
            </a:r>
            <a:r>
              <a:rPr lang="en-US" sz="4400" spc="-1" dirty="0">
                <a:solidFill>
                  <a:srgbClr val="00B0F0"/>
                </a:solidFill>
                <a:latin typeface="Calibri"/>
              </a:rPr>
              <a:t>A</a:t>
            </a:r>
            <a:r>
              <a:rPr lang="en-US" sz="4400" b="0" strike="noStrike" spc="-1" dirty="0">
                <a:solidFill>
                  <a:srgbClr val="00B0F0"/>
                </a:solidFill>
                <a:latin typeface="Calibri"/>
              </a:rPr>
              <a:t>pps</a:t>
            </a:r>
          </a:p>
        </p:txBody>
      </p:sp>
      <p:sp>
        <p:nvSpPr>
          <p:cNvPr id="95" name="TextShape 2">
            <a:extLst>
              <a:ext uri="{FF2B5EF4-FFF2-40B4-BE49-F238E27FC236}">
                <a16:creationId xmlns:a16="http://schemas.microsoft.com/office/drawing/2014/main" id="{165D7DC1-F94E-DDB0-C0E2-5772DE686DA7}"/>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86500" lnSpcReduction="20000"/>
          </a:bodyPr>
          <a:lstStyle/>
          <a:p>
            <a:pPr marL="343080" indent="-342720">
              <a:lnSpc>
                <a:spcPct val="100000"/>
              </a:lnSpc>
              <a:spcBef>
                <a:spcPts val="641"/>
              </a:spcBef>
              <a:buClr>
                <a:srgbClr val="000000"/>
              </a:buClr>
              <a:buFont typeface="Arial"/>
              <a:buChar char="•"/>
            </a:pPr>
            <a:r>
              <a:rPr lang="en-US" sz="3200" spc="-1" dirty="0">
                <a:solidFill>
                  <a:srgbClr val="000000"/>
                </a:solidFill>
                <a:latin typeface="Calibri"/>
              </a:rPr>
              <a:t>After the WSL was installed, your laptop must be restarted before system update</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sudo</a:t>
            </a:r>
            <a:r>
              <a:rPr lang="en-US" sz="3200" spc="-1" dirty="0">
                <a:solidFill>
                  <a:srgbClr val="000000"/>
                </a:solidFill>
                <a:latin typeface="Calibri"/>
              </a:rPr>
              <a:t> apt-get update</a:t>
            </a: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sudo</a:t>
            </a:r>
            <a:r>
              <a:rPr lang="en-US" sz="3200" spc="-1" dirty="0">
                <a:solidFill>
                  <a:srgbClr val="000000"/>
                </a:solidFill>
                <a:latin typeface="Calibri"/>
              </a:rPr>
              <a:t> apt-get install </a:t>
            </a:r>
            <a:r>
              <a:rPr lang="en-US" sz="3200" spc="-1" dirty="0" err="1">
                <a:solidFill>
                  <a:srgbClr val="000000"/>
                </a:solidFill>
                <a:latin typeface="Calibri"/>
              </a:rPr>
              <a:t>imagemagick</a:t>
            </a:r>
            <a:endParaRPr lang="en-US" sz="3200" spc="-1" dirty="0">
              <a:solidFill>
                <a:srgbClr val="000000"/>
              </a:solidFill>
              <a:latin typeface="Calibri"/>
            </a:endParaRP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sudo</a:t>
            </a:r>
            <a:r>
              <a:rPr lang="en-US" sz="3200" spc="-1" dirty="0">
                <a:solidFill>
                  <a:srgbClr val="000000"/>
                </a:solidFill>
                <a:latin typeface="Calibri"/>
              </a:rPr>
              <a:t> apt-get install </a:t>
            </a:r>
            <a:r>
              <a:rPr lang="en-US" sz="3200" spc="-1" dirty="0" err="1">
                <a:solidFill>
                  <a:srgbClr val="000000"/>
                </a:solidFill>
                <a:latin typeface="Calibri"/>
              </a:rPr>
              <a:t>firefox</a:t>
            </a:r>
            <a:r>
              <a:rPr lang="en-US" sz="3200" spc="-1" dirty="0">
                <a:solidFill>
                  <a:srgbClr val="000000"/>
                </a:solidFill>
                <a:latin typeface="Calibri"/>
              </a:rPr>
              <a:t> --fix-missing</a:t>
            </a: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sudo</a:t>
            </a:r>
            <a:r>
              <a:rPr lang="en-US" sz="3200" spc="-1" dirty="0">
                <a:solidFill>
                  <a:srgbClr val="000000"/>
                </a:solidFill>
                <a:latin typeface="Calibri"/>
              </a:rPr>
              <a:t> apt install x11-apps -y</a:t>
            </a: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a:t>
            </a:r>
            <a:r>
              <a:rPr lang="en-US" sz="3200" spc="-1" dirty="0" err="1">
                <a:solidFill>
                  <a:srgbClr val="000000"/>
                </a:solidFill>
                <a:latin typeface="Calibri"/>
              </a:rPr>
              <a:t>sudo</a:t>
            </a:r>
            <a:r>
              <a:rPr lang="en-US" sz="3200" spc="-1" dirty="0">
                <a:solidFill>
                  <a:srgbClr val="000000"/>
                </a:solidFill>
                <a:latin typeface="Calibri"/>
              </a:rPr>
              <a:t> apt install </a:t>
            </a:r>
            <a:r>
              <a:rPr lang="en-US" sz="3200" spc="-1" dirty="0" err="1">
                <a:solidFill>
                  <a:srgbClr val="000000"/>
                </a:solidFill>
                <a:latin typeface="Calibri"/>
              </a:rPr>
              <a:t>gedit</a:t>
            </a:r>
            <a:r>
              <a:rPr lang="en-US" sz="3200" spc="-1" dirty="0">
                <a:solidFill>
                  <a:srgbClr val="000000"/>
                </a:solidFill>
                <a:latin typeface="Calibri"/>
              </a:rPr>
              <a:t> -y</a:t>
            </a: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endParaRPr lang="en-US" sz="3200" b="0" strike="noStrike" spc="-1" dirty="0">
              <a:solidFill>
                <a:srgbClr val="000000"/>
              </a:solidFill>
              <a:latin typeface="Calibri"/>
            </a:endParaRPr>
          </a:p>
        </p:txBody>
      </p:sp>
    </p:spTree>
    <p:extLst>
      <p:ext uri="{BB962C8B-B14F-4D97-AF65-F5344CB8AC3E}">
        <p14:creationId xmlns:p14="http://schemas.microsoft.com/office/powerpoint/2010/main" val="797879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D36D1-BCC4-7DAE-FFBD-FD867E7C2832}"/>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351A74B9-805F-BF35-B459-4C3C9A34A1BF}"/>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b="0" strike="noStrike" spc="-1" dirty="0">
                <a:solidFill>
                  <a:srgbClr val="00B0F0"/>
                </a:solidFill>
                <a:latin typeface="Calibri"/>
              </a:rPr>
              <a:t>3. </a:t>
            </a:r>
            <a:r>
              <a:rPr lang="en-US" sz="4400" b="0" strike="noStrike" spc="-1" dirty="0" err="1">
                <a:solidFill>
                  <a:srgbClr val="00B0F0"/>
                </a:solidFill>
                <a:latin typeface="Calibri"/>
              </a:rPr>
              <a:t>Micromamba</a:t>
            </a:r>
            <a:r>
              <a:rPr lang="en-US" sz="4400" b="0" strike="noStrike" spc="-1" dirty="0">
                <a:solidFill>
                  <a:srgbClr val="00B0F0"/>
                </a:solidFill>
                <a:latin typeface="Calibri"/>
              </a:rPr>
              <a:t> Installation</a:t>
            </a:r>
          </a:p>
        </p:txBody>
      </p:sp>
      <p:sp>
        <p:nvSpPr>
          <p:cNvPr id="95" name="TextShape 2">
            <a:extLst>
              <a:ext uri="{FF2B5EF4-FFF2-40B4-BE49-F238E27FC236}">
                <a16:creationId xmlns:a16="http://schemas.microsoft.com/office/drawing/2014/main" id="{165D7DC1-F94E-DDB0-C0E2-5772DE686DA7}"/>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79000" lnSpcReduction="20000"/>
          </a:bodyPr>
          <a:lstStyle/>
          <a:p>
            <a:pPr marL="343080" indent="-342720">
              <a:lnSpc>
                <a:spcPct val="100000"/>
              </a:lnSpc>
              <a:spcBef>
                <a:spcPts val="641"/>
              </a:spcBef>
              <a:buClr>
                <a:srgbClr val="000000"/>
              </a:buClr>
              <a:buFont typeface="Arial"/>
              <a:buChar char="•"/>
            </a:pPr>
            <a:r>
              <a:rPr lang="en-US" sz="3200" spc="-1" dirty="0">
                <a:solidFill>
                  <a:srgbClr val="000000"/>
                </a:solidFill>
                <a:latin typeface="Calibri"/>
              </a:rPr>
              <a:t>After Ubuntu update, start a new Ubuntu terminal using the dropdown (short arrow). </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spc="-1" dirty="0">
                <a:solidFill>
                  <a:srgbClr val="000000"/>
                </a:solidFill>
                <a:latin typeface="Calibri"/>
              </a:rPr>
              <a:t>Copy from the text file and enter as is:</a:t>
            </a:r>
          </a:p>
          <a:p>
            <a:pPr marL="360">
              <a:lnSpc>
                <a:spcPct val="100000"/>
              </a:lnSpc>
              <a:spcBef>
                <a:spcPts val="641"/>
              </a:spcBef>
              <a:buClr>
                <a:srgbClr val="000000"/>
              </a:buClr>
            </a:pPr>
            <a:endParaRPr lang="en-US" sz="3200" spc="-1" dirty="0">
              <a:solidFill>
                <a:srgbClr val="000000"/>
              </a:solidFill>
              <a:latin typeface="Calibri"/>
            </a:endParaRPr>
          </a:p>
          <a:p>
            <a:pPr marL="360">
              <a:lnSpc>
                <a:spcPct val="100000"/>
              </a:lnSpc>
              <a:spcBef>
                <a:spcPts val="641"/>
              </a:spcBef>
              <a:buClr>
                <a:srgbClr val="000000"/>
              </a:buClr>
            </a:pPr>
            <a:r>
              <a:rPr lang="en-US" sz="3200" spc="-1" dirty="0">
                <a:solidFill>
                  <a:srgbClr val="000000"/>
                </a:solidFill>
                <a:latin typeface="Calibri"/>
              </a:rPr>
              <a:t>	"${SHELL}" &lt;(curl -L micro.mamba.pm/install.sh)</a:t>
            </a:r>
          </a:p>
          <a:p>
            <a:pPr marL="343080" indent="-342720">
              <a:lnSpc>
                <a:spcPct val="100000"/>
              </a:lnSpc>
              <a:spcBef>
                <a:spcPts val="641"/>
              </a:spcBef>
              <a:buClr>
                <a:srgbClr val="000000"/>
              </a:buClr>
              <a:buFont typeface="Arial"/>
              <a:buChar char="•"/>
            </a:pPr>
            <a:endParaRPr lang="en-US" sz="3200"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Follow the on-screen instructions to complete the setup: Use the default configuration. There are 4 places where you either enter the keyboard or type Y for Yes:</a:t>
            </a:r>
          </a:p>
          <a:p>
            <a:pPr marL="360">
              <a:lnSpc>
                <a:spcPct val="100000"/>
              </a:lnSpc>
              <a:spcBef>
                <a:spcPts val="641"/>
              </a:spcBef>
              <a:buClr>
                <a:srgbClr val="000000"/>
              </a:buClr>
            </a:pPr>
            <a:r>
              <a:rPr lang="en-US" sz="3200" b="0" strike="noStrike" spc="-1" dirty="0">
                <a:solidFill>
                  <a:srgbClr val="000000"/>
                </a:solidFill>
                <a:latin typeface="Calibri"/>
              </a:rPr>
              <a:t>	→ ENER → Y → Y → ENTER</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Once completed, </a:t>
            </a:r>
            <a:r>
              <a:rPr lang="en-US" sz="3500" b="1" strike="noStrike" spc="-1" dirty="0">
                <a:solidFill>
                  <a:srgbClr val="000000"/>
                </a:solidFill>
                <a:latin typeface="Calibri"/>
              </a:rPr>
              <a:t>open a new Ubuntu terminal</a:t>
            </a:r>
          </a:p>
          <a:p>
            <a:pPr marL="360">
              <a:lnSpc>
                <a:spcPct val="100000"/>
              </a:lnSpc>
              <a:spcBef>
                <a:spcPts val="641"/>
              </a:spcBef>
              <a:buClr>
                <a:srgbClr val="000000"/>
              </a:buClr>
            </a:pPr>
            <a:endParaRPr lang="en-US" sz="3200" b="0" strike="noStrike" spc="-1" dirty="0">
              <a:solidFill>
                <a:srgbClr val="000000"/>
              </a:solidFill>
              <a:latin typeface="Calibri"/>
            </a:endParaRPr>
          </a:p>
        </p:txBody>
      </p:sp>
    </p:spTree>
    <p:extLst>
      <p:ext uri="{BB962C8B-B14F-4D97-AF65-F5344CB8AC3E}">
        <p14:creationId xmlns:p14="http://schemas.microsoft.com/office/powerpoint/2010/main" val="705815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DCBCB-99D6-D0E4-DE9F-9A77D8762408}"/>
            </a:ext>
          </a:extLst>
        </p:cNvPr>
        <p:cNvGrpSpPr/>
        <p:nvPr/>
      </p:nvGrpSpPr>
      <p:grpSpPr>
        <a:xfrm>
          <a:off x="0" y="0"/>
          <a:ext cx="0" cy="0"/>
          <a:chOff x="0" y="0"/>
          <a:chExt cx="0" cy="0"/>
        </a:xfrm>
      </p:grpSpPr>
      <p:sp>
        <p:nvSpPr>
          <p:cNvPr id="95" name="TextShape 2">
            <a:extLst>
              <a:ext uri="{FF2B5EF4-FFF2-40B4-BE49-F238E27FC236}">
                <a16:creationId xmlns:a16="http://schemas.microsoft.com/office/drawing/2014/main" id="{3E609A89-3F44-BCAF-680C-D50F178D3683}"/>
              </a:ext>
            </a:extLst>
          </p:cNvPr>
          <p:cNvSpPr txBox="1"/>
          <p:nvPr/>
        </p:nvSpPr>
        <p:spPr>
          <a:xfrm>
            <a:off x="74248" y="1504507"/>
            <a:ext cx="8995144" cy="4983120"/>
          </a:xfrm>
          <a:prstGeom prst="rect">
            <a:avLst/>
          </a:prstGeom>
          <a:noFill/>
          <a:ln w="0">
            <a:solidFill>
              <a:schemeClr val="accent1">
                <a:shade val="15000"/>
              </a:schemeClr>
            </a:solidFill>
          </a:ln>
        </p:spPr>
        <p:txBody>
          <a:bodyPr>
            <a:normAutofit fontScale="79000" lnSpcReduction="10000"/>
          </a:bodyPr>
          <a:lstStyle/>
          <a:p>
            <a:pPr marL="343080" indent="-342720">
              <a:lnSpc>
                <a:spcPct val="100000"/>
              </a:lnSpc>
              <a:spcBef>
                <a:spcPts val="641"/>
              </a:spcBef>
              <a:buClr>
                <a:srgbClr val="000000"/>
              </a:buClr>
              <a:buFont typeface="Arial"/>
              <a:buChar char="•"/>
            </a:pPr>
            <a:r>
              <a:rPr lang="en-US" sz="3200" spc="-1" dirty="0">
                <a:solidFill>
                  <a:srgbClr val="000000"/>
                </a:solidFill>
                <a:latin typeface="Calibri"/>
              </a:rPr>
              <a:t>Copy the below command (part 4) from </a:t>
            </a:r>
            <a:r>
              <a:rPr lang="en-US" sz="3200" b="1" i="1" spc="-1" dirty="0">
                <a:solidFill>
                  <a:srgbClr val="000000"/>
                </a:solidFill>
                <a:latin typeface="Calibri"/>
              </a:rPr>
              <a:t>1SoftwareInstallation.txt </a:t>
            </a:r>
            <a:r>
              <a:rPr lang="en-US" sz="3200" spc="-1" dirty="0">
                <a:solidFill>
                  <a:srgbClr val="000000"/>
                </a:solidFill>
                <a:latin typeface="Calibri"/>
              </a:rPr>
              <a:t>and enter as is (It may not work if you copy from this PowerPoint):</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60">
              <a:lnSpc>
                <a:spcPct val="100000"/>
              </a:lnSpc>
              <a:spcBef>
                <a:spcPts val="641"/>
              </a:spcBef>
              <a:buClr>
                <a:srgbClr val="000000"/>
              </a:buClr>
            </a:pPr>
            <a:r>
              <a:rPr lang="en-US" b="1" strike="noStrike" spc="-1" dirty="0" err="1">
                <a:solidFill>
                  <a:srgbClr val="000000"/>
                </a:solidFill>
                <a:latin typeface="Calibri"/>
              </a:rPr>
              <a:t>micromamba</a:t>
            </a:r>
            <a:r>
              <a:rPr lang="en-US" b="1" strike="noStrike" spc="-1" dirty="0">
                <a:solidFill>
                  <a:srgbClr val="000000"/>
                </a:solidFill>
                <a:latin typeface="Calibri"/>
              </a:rPr>
              <a:t> create -n </a:t>
            </a:r>
            <a:r>
              <a:rPr lang="en-US" b="1" strike="noStrike" spc="-1" dirty="0" err="1">
                <a:solidFill>
                  <a:srgbClr val="000000"/>
                </a:solidFill>
                <a:latin typeface="Calibri"/>
              </a:rPr>
              <a:t>cpc_rcca_env</a:t>
            </a:r>
            <a:r>
              <a:rPr lang="en-US" b="1" strike="noStrike" spc="-1" dirty="0">
                <a:solidFill>
                  <a:srgbClr val="000000"/>
                </a:solidFill>
                <a:latin typeface="Calibri"/>
              </a:rPr>
              <a:t> -c </a:t>
            </a:r>
            <a:r>
              <a:rPr lang="en-US" b="1" strike="noStrike" spc="-1" dirty="0" err="1">
                <a:solidFill>
                  <a:srgbClr val="000000"/>
                </a:solidFill>
                <a:latin typeface="Calibri"/>
              </a:rPr>
              <a:t>conda</a:t>
            </a:r>
            <a:r>
              <a:rPr lang="en-US" b="1" strike="noStrike" spc="-1" dirty="0">
                <a:solidFill>
                  <a:srgbClr val="000000"/>
                </a:solidFill>
                <a:latin typeface="Calibri"/>
              </a:rPr>
              <a:t>-forge \</a:t>
            </a:r>
          </a:p>
          <a:p>
            <a:pPr marL="360">
              <a:lnSpc>
                <a:spcPct val="100000"/>
              </a:lnSpc>
              <a:spcBef>
                <a:spcPts val="641"/>
              </a:spcBef>
              <a:buClr>
                <a:srgbClr val="000000"/>
              </a:buClr>
            </a:pPr>
            <a:r>
              <a:rPr lang="en-US" b="1" strike="noStrike" spc="-1" dirty="0">
                <a:solidFill>
                  <a:srgbClr val="000000"/>
                </a:solidFill>
                <a:latin typeface="Calibri"/>
              </a:rPr>
              <a:t>python=3.10 </a:t>
            </a:r>
            <a:r>
              <a:rPr lang="en-US" b="1" strike="noStrike" spc="-1" dirty="0" err="1">
                <a:solidFill>
                  <a:srgbClr val="000000"/>
                </a:solidFill>
                <a:latin typeface="Calibri"/>
              </a:rPr>
              <a:t>geopandas</a:t>
            </a:r>
            <a:r>
              <a:rPr lang="en-US" b="1" strike="noStrike" spc="-1" dirty="0">
                <a:solidFill>
                  <a:srgbClr val="000000"/>
                </a:solidFill>
                <a:latin typeface="Calibri"/>
              </a:rPr>
              <a:t> shapely </a:t>
            </a:r>
            <a:r>
              <a:rPr lang="en-US" b="1" strike="noStrike" spc="-1" dirty="0" err="1">
                <a:solidFill>
                  <a:srgbClr val="000000"/>
                </a:solidFill>
                <a:latin typeface="Calibri"/>
              </a:rPr>
              <a:t>jupyter</a:t>
            </a:r>
            <a:r>
              <a:rPr lang="en-US" b="1" strike="noStrike" spc="-1" dirty="0">
                <a:solidFill>
                  <a:srgbClr val="000000"/>
                </a:solidFill>
                <a:latin typeface="Calibri"/>
              </a:rPr>
              <a:t> </a:t>
            </a:r>
            <a:r>
              <a:rPr lang="en-US" b="1" strike="noStrike" spc="-1" dirty="0" err="1">
                <a:solidFill>
                  <a:srgbClr val="000000"/>
                </a:solidFill>
                <a:latin typeface="Calibri"/>
              </a:rPr>
              <a:t>cartopy</a:t>
            </a:r>
            <a:r>
              <a:rPr lang="en-US" b="1" strike="noStrike" spc="-1" dirty="0">
                <a:solidFill>
                  <a:srgbClr val="000000"/>
                </a:solidFill>
                <a:latin typeface="Calibri"/>
              </a:rPr>
              <a:t> </a:t>
            </a:r>
            <a:r>
              <a:rPr lang="en-US" b="1" strike="noStrike" spc="-1" dirty="0" err="1">
                <a:solidFill>
                  <a:srgbClr val="000000"/>
                </a:solidFill>
                <a:latin typeface="Calibri"/>
              </a:rPr>
              <a:t>xarray</a:t>
            </a:r>
            <a:r>
              <a:rPr lang="en-US" b="1" strike="noStrike" spc="-1" dirty="0">
                <a:solidFill>
                  <a:srgbClr val="000000"/>
                </a:solidFill>
                <a:latin typeface="Calibri"/>
              </a:rPr>
              <a:t> netcdf4 </a:t>
            </a:r>
            <a:r>
              <a:rPr lang="en-US" b="1" strike="noStrike" spc="-1" dirty="0" err="1">
                <a:solidFill>
                  <a:srgbClr val="000000"/>
                </a:solidFill>
                <a:latin typeface="Calibri"/>
              </a:rPr>
              <a:t>numpy</a:t>
            </a:r>
            <a:r>
              <a:rPr lang="en-US" b="1" strike="noStrike" spc="-1" dirty="0">
                <a:solidFill>
                  <a:srgbClr val="000000"/>
                </a:solidFill>
                <a:latin typeface="Calibri"/>
              </a:rPr>
              <a:t> pandas </a:t>
            </a:r>
            <a:r>
              <a:rPr lang="en-US" b="1" strike="noStrike" spc="-1" dirty="0" err="1">
                <a:solidFill>
                  <a:srgbClr val="000000"/>
                </a:solidFill>
                <a:latin typeface="Calibri"/>
              </a:rPr>
              <a:t>scipy</a:t>
            </a:r>
            <a:r>
              <a:rPr lang="en-US" b="1" strike="noStrike" spc="-1" dirty="0">
                <a:solidFill>
                  <a:srgbClr val="000000"/>
                </a:solidFill>
                <a:latin typeface="Calibri"/>
              </a:rPr>
              <a:t> scikit-learn matplotlib seaborn \</a:t>
            </a:r>
          </a:p>
          <a:p>
            <a:pPr marL="360">
              <a:lnSpc>
                <a:spcPct val="100000"/>
              </a:lnSpc>
              <a:spcBef>
                <a:spcPts val="641"/>
              </a:spcBef>
              <a:buClr>
                <a:srgbClr val="000000"/>
              </a:buClr>
            </a:pPr>
            <a:r>
              <a:rPr lang="en-US" b="1" strike="noStrike" spc="-1" dirty="0" err="1">
                <a:solidFill>
                  <a:srgbClr val="000000"/>
                </a:solidFill>
                <a:latin typeface="Calibri"/>
              </a:rPr>
              <a:t>ncl</a:t>
            </a:r>
            <a:r>
              <a:rPr lang="en-US" b="1" strike="noStrike" spc="-1" dirty="0">
                <a:solidFill>
                  <a:srgbClr val="000000"/>
                </a:solidFill>
                <a:latin typeface="Calibri"/>
              </a:rPr>
              <a:t> \</a:t>
            </a:r>
          </a:p>
          <a:p>
            <a:pPr marL="360">
              <a:lnSpc>
                <a:spcPct val="100000"/>
              </a:lnSpc>
              <a:spcBef>
                <a:spcPts val="641"/>
              </a:spcBef>
              <a:buClr>
                <a:srgbClr val="000000"/>
              </a:buClr>
            </a:pPr>
            <a:r>
              <a:rPr lang="en-US" b="1" strike="noStrike" spc="-1" dirty="0">
                <a:solidFill>
                  <a:srgbClr val="000000"/>
                </a:solidFill>
                <a:latin typeface="Calibri"/>
              </a:rPr>
              <a:t>r-</a:t>
            </a:r>
            <a:r>
              <a:rPr lang="en-US" b="1" strike="noStrike" spc="-1" dirty="0" err="1">
                <a:solidFill>
                  <a:srgbClr val="000000"/>
                </a:solidFill>
                <a:latin typeface="Calibri"/>
              </a:rPr>
              <a:t>rnetcdf</a:t>
            </a:r>
            <a:r>
              <a:rPr lang="en-US" b="1" strike="noStrike" spc="-1" dirty="0">
                <a:solidFill>
                  <a:srgbClr val="000000"/>
                </a:solidFill>
                <a:latin typeface="Calibri"/>
              </a:rPr>
              <a:t> r-mass r-</a:t>
            </a:r>
            <a:r>
              <a:rPr lang="en-US" b="1" strike="noStrike" spc="-1" dirty="0" err="1">
                <a:solidFill>
                  <a:srgbClr val="000000"/>
                </a:solidFill>
                <a:latin typeface="Calibri"/>
              </a:rPr>
              <a:t>nnet</a:t>
            </a:r>
            <a:r>
              <a:rPr lang="en-US" b="1" strike="noStrike" spc="-1" dirty="0">
                <a:solidFill>
                  <a:srgbClr val="000000"/>
                </a:solidFill>
                <a:latin typeface="Calibri"/>
              </a:rPr>
              <a:t> r-ncdf4 r-lattice</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43080" indent="-342720">
              <a:lnSpc>
                <a:spcPct val="100000"/>
              </a:lnSpc>
              <a:spcBef>
                <a:spcPts val="641"/>
              </a:spcBef>
              <a:buClr>
                <a:srgbClr val="000000"/>
              </a:buClr>
              <a:buFont typeface="Arial"/>
              <a:buChar char="•"/>
            </a:pPr>
            <a:endParaRPr lang="en-US" sz="3200"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To activate a </a:t>
            </a:r>
            <a:r>
              <a:rPr lang="en-US" sz="3200" b="0" strike="noStrike" spc="-1" dirty="0" err="1">
                <a:solidFill>
                  <a:srgbClr val="000000"/>
                </a:solidFill>
                <a:latin typeface="Calibri"/>
              </a:rPr>
              <a:t>micromamba</a:t>
            </a:r>
            <a:r>
              <a:rPr lang="en-US" sz="3200" b="0" strike="noStrike" spc="-1" dirty="0">
                <a:solidFill>
                  <a:srgbClr val="000000"/>
                </a:solidFill>
                <a:latin typeface="Calibri"/>
              </a:rPr>
              <a:t> environment we just created type:</a:t>
            </a:r>
          </a:p>
          <a:p>
            <a:pPr marL="343080" indent="-342720">
              <a:lnSpc>
                <a:spcPct val="100000"/>
              </a:lnSpc>
              <a:spcBef>
                <a:spcPts val="641"/>
              </a:spcBef>
              <a:buClr>
                <a:srgbClr val="000000"/>
              </a:buClr>
              <a:buFont typeface="Arial"/>
              <a:buChar char="•"/>
            </a:pPr>
            <a:endParaRPr lang="en-US" sz="3200" b="0" strike="noStrike" spc="-1" dirty="0">
              <a:solidFill>
                <a:srgbClr val="000000"/>
              </a:solidFill>
              <a:latin typeface="Calibri"/>
            </a:endParaRPr>
          </a:p>
          <a:p>
            <a:pPr marL="360">
              <a:lnSpc>
                <a:spcPct val="100000"/>
              </a:lnSpc>
              <a:spcBef>
                <a:spcPts val="641"/>
              </a:spcBef>
              <a:buClr>
                <a:srgbClr val="000000"/>
              </a:buClr>
            </a:pPr>
            <a:r>
              <a:rPr lang="pt-BR" sz="3200" b="0" strike="noStrike" spc="-1" dirty="0">
                <a:solidFill>
                  <a:srgbClr val="000000"/>
                </a:solidFill>
                <a:latin typeface="Calibri"/>
              </a:rPr>
              <a:t>	micromamba activate cpc_rcca_env</a:t>
            </a:r>
            <a:endParaRPr lang="en-US" sz="3200" b="0" strike="noStrike" spc="-1" dirty="0">
              <a:solidFill>
                <a:srgbClr val="000000"/>
              </a:solidFill>
              <a:latin typeface="Calibri"/>
            </a:endParaRPr>
          </a:p>
        </p:txBody>
      </p:sp>
      <p:sp>
        <p:nvSpPr>
          <p:cNvPr id="94" name="TextShape 1">
            <a:extLst>
              <a:ext uri="{FF2B5EF4-FFF2-40B4-BE49-F238E27FC236}">
                <a16:creationId xmlns:a16="http://schemas.microsoft.com/office/drawing/2014/main" id="{44E901D2-F79C-968F-36FF-CB7F61DCB8D4}"/>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spc="-1" dirty="0">
                <a:solidFill>
                  <a:srgbClr val="00B0F0"/>
                </a:solidFill>
                <a:latin typeface="Calibri"/>
              </a:rPr>
              <a:t>4</a:t>
            </a:r>
            <a:r>
              <a:rPr lang="en-US" sz="4400" b="0" strike="noStrike" spc="-1" dirty="0">
                <a:solidFill>
                  <a:srgbClr val="00B0F0"/>
                </a:solidFill>
                <a:latin typeface="Calibri"/>
              </a:rPr>
              <a:t>. Create a </a:t>
            </a:r>
            <a:r>
              <a:rPr lang="en-US" sz="4400" b="0" strike="noStrike" spc="-1" dirty="0" err="1">
                <a:solidFill>
                  <a:srgbClr val="00B0F0"/>
                </a:solidFill>
                <a:latin typeface="Calibri"/>
              </a:rPr>
              <a:t>micromamba</a:t>
            </a:r>
            <a:r>
              <a:rPr lang="en-US" sz="4400" b="0" strike="noStrike" spc="-1" dirty="0">
                <a:solidFill>
                  <a:srgbClr val="00B0F0"/>
                </a:solidFill>
                <a:latin typeface="Calibri"/>
              </a:rPr>
              <a:t> environment</a:t>
            </a:r>
          </a:p>
        </p:txBody>
      </p:sp>
    </p:spTree>
    <p:extLst>
      <p:ext uri="{BB962C8B-B14F-4D97-AF65-F5344CB8AC3E}">
        <p14:creationId xmlns:p14="http://schemas.microsoft.com/office/powerpoint/2010/main" val="686363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097B8-2B82-4DB5-34E6-35C69B86E22A}"/>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115A52CA-C545-0332-ABE5-4DBC08F51A1A}"/>
              </a:ext>
            </a:extLst>
          </p:cNvPr>
          <p:cNvSpPr txBox="1"/>
          <p:nvPr/>
        </p:nvSpPr>
        <p:spPr>
          <a:xfrm>
            <a:off x="276447" y="274680"/>
            <a:ext cx="8867553" cy="1142640"/>
          </a:xfrm>
          <a:prstGeom prst="rect">
            <a:avLst/>
          </a:prstGeom>
          <a:noFill/>
          <a:ln w="0">
            <a:solidFill>
              <a:schemeClr val="accent1">
                <a:shade val="15000"/>
              </a:schemeClr>
            </a:solidFill>
          </a:ln>
        </p:spPr>
        <p:txBody>
          <a:bodyPr anchor="ctr">
            <a:normAutofit fontScale="86500" lnSpcReduction="10000"/>
          </a:bodyPr>
          <a:lstStyle/>
          <a:p>
            <a:pPr>
              <a:lnSpc>
                <a:spcPct val="100000"/>
              </a:lnSpc>
            </a:pPr>
            <a:r>
              <a:rPr lang="en-US" sz="4400" b="0" strike="noStrike" spc="-1" dirty="0">
                <a:solidFill>
                  <a:srgbClr val="00B0F0"/>
                </a:solidFill>
                <a:latin typeface="Calibri"/>
              </a:rPr>
              <a:t>5. The Prediction Toolkits (for general understanding)</a:t>
            </a:r>
          </a:p>
        </p:txBody>
      </p:sp>
      <p:sp>
        <p:nvSpPr>
          <p:cNvPr id="95" name="TextShape 2">
            <a:extLst>
              <a:ext uri="{FF2B5EF4-FFF2-40B4-BE49-F238E27FC236}">
                <a16:creationId xmlns:a16="http://schemas.microsoft.com/office/drawing/2014/main" id="{45B88B22-EC8C-DE93-FFAF-9F99757A8A63}"/>
              </a:ext>
            </a:extLst>
          </p:cNvPr>
          <p:cNvSpPr txBox="1"/>
          <p:nvPr/>
        </p:nvSpPr>
        <p:spPr>
          <a:xfrm>
            <a:off x="276447" y="1600200"/>
            <a:ext cx="8708065" cy="4983120"/>
          </a:xfrm>
          <a:prstGeom prst="rect">
            <a:avLst/>
          </a:prstGeom>
          <a:noFill/>
          <a:ln w="0">
            <a:solidFill>
              <a:schemeClr val="accent1">
                <a:shade val="15000"/>
              </a:schemeClr>
            </a:solidFill>
          </a:ln>
        </p:spPr>
        <p:txBody>
          <a:bodyPr>
            <a:normAutofit fontScale="56500" lnSpcReduction="20000"/>
          </a:bodyPr>
          <a:lstStyle/>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The </a:t>
            </a:r>
            <a:r>
              <a:rPr lang="en-US" sz="3200" spc="-1" dirty="0">
                <a:solidFill>
                  <a:srgbClr val="000000"/>
                </a:solidFill>
                <a:latin typeface="Calibri"/>
              </a:rPr>
              <a:t>prediction toolkits (to be downloaded) contain all data and codes we need for seasonal prediction. The toolkits are tarred and zipped into one file. When unzipped and untarred, the file contains six sub-directories, three text files, and one PowerPoint deck (this copy).  Here is a brief description of the subdirectories</a:t>
            </a:r>
          </a:p>
          <a:p>
            <a:pPr marL="343080" indent="-342720">
              <a:lnSpc>
                <a:spcPct val="100000"/>
              </a:lnSpc>
              <a:spcBef>
                <a:spcPts val="641"/>
              </a:spcBef>
              <a:buClr>
                <a:srgbClr val="000000"/>
              </a:buClr>
              <a:buFont typeface="Arial"/>
              <a:buChar char="•"/>
            </a:pPr>
            <a:endParaRPr lang="en-US" sz="3200" spc="-1" dirty="0">
              <a:solidFill>
                <a:srgbClr val="000000"/>
              </a:solidFill>
              <a:latin typeface="Calibri"/>
            </a:endParaRPr>
          </a:p>
          <a:p>
            <a:pPr>
              <a:lnSpc>
                <a:spcPct val="100000"/>
              </a:lnSpc>
              <a:spcBef>
                <a:spcPts val="641"/>
              </a:spcBef>
              <a:buClr>
                <a:srgbClr val="000000"/>
              </a:buClr>
            </a:pPr>
            <a:r>
              <a:rPr lang="en-US" sz="3200" b="1" spc="-1" dirty="0">
                <a:solidFill>
                  <a:srgbClr val="000000"/>
                </a:solidFill>
                <a:latin typeface="Calibri"/>
              </a:rPr>
              <a:t>	</a:t>
            </a:r>
            <a:r>
              <a:rPr lang="en-US" sz="3200" b="1" spc="-1" dirty="0" err="1">
                <a:solidFill>
                  <a:srgbClr val="000000"/>
                </a:solidFill>
                <a:latin typeface="Calibri"/>
              </a:rPr>
              <a:t>cca_toolkit</a:t>
            </a:r>
            <a:r>
              <a:rPr lang="en-US" sz="3200" b="1" spc="-1" dirty="0">
                <a:solidFill>
                  <a:srgbClr val="000000"/>
                </a:solidFill>
                <a:latin typeface="Calibri"/>
              </a:rPr>
              <a:t>         -- Directory that contain three subdirectories and when the CCA 		               toolkit is run</a:t>
            </a:r>
          </a:p>
          <a:p>
            <a:pPr>
              <a:lnSpc>
                <a:spcPct val="100000"/>
              </a:lnSpc>
              <a:spcBef>
                <a:spcPts val="641"/>
              </a:spcBef>
              <a:buClr>
                <a:srgbClr val="000000"/>
              </a:buClr>
            </a:pPr>
            <a:r>
              <a:rPr lang="en-US" sz="3200" b="1" spc="-1" dirty="0">
                <a:solidFill>
                  <a:srgbClr val="000000"/>
                </a:solidFill>
                <a:latin typeface="Calibri"/>
              </a:rPr>
              <a:t>	</a:t>
            </a:r>
            <a:r>
              <a:rPr lang="en-US" sz="3200" b="1" spc="-1" dirty="0" err="1">
                <a:solidFill>
                  <a:srgbClr val="000000"/>
                </a:solidFill>
                <a:latin typeface="Calibri"/>
              </a:rPr>
              <a:t>multinom</a:t>
            </a:r>
            <a:r>
              <a:rPr lang="en-US" sz="3200" b="1" spc="-1" dirty="0">
                <a:solidFill>
                  <a:srgbClr val="000000"/>
                </a:solidFill>
                <a:latin typeface="Calibri"/>
              </a:rPr>
              <a:t>           -- Directory where the multinominal regression is run</a:t>
            </a:r>
          </a:p>
          <a:p>
            <a:pPr>
              <a:lnSpc>
                <a:spcPct val="100000"/>
              </a:lnSpc>
              <a:spcBef>
                <a:spcPts val="641"/>
              </a:spcBef>
              <a:buClr>
                <a:srgbClr val="000000"/>
              </a:buClr>
            </a:pPr>
            <a:r>
              <a:rPr lang="en-US" sz="3200" b="1" spc="-1" dirty="0">
                <a:solidFill>
                  <a:srgbClr val="000000"/>
                </a:solidFill>
                <a:latin typeface="Calibri"/>
              </a:rPr>
              <a:t>                  </a:t>
            </a:r>
            <a:r>
              <a:rPr lang="en-US" sz="3200" b="1" spc="-1" dirty="0" err="1">
                <a:solidFill>
                  <a:srgbClr val="000000"/>
                </a:solidFill>
                <a:latin typeface="Calibri"/>
              </a:rPr>
              <a:t>templateCodes</a:t>
            </a:r>
            <a:r>
              <a:rPr lang="en-US" sz="3200" b="1" spc="-1" dirty="0">
                <a:solidFill>
                  <a:srgbClr val="000000"/>
                </a:solidFill>
                <a:latin typeface="Calibri"/>
              </a:rPr>
              <a:t> -- Directory containing the raw multinominal codes.</a:t>
            </a:r>
          </a:p>
          <a:p>
            <a:pPr>
              <a:lnSpc>
                <a:spcPct val="100000"/>
              </a:lnSpc>
              <a:spcBef>
                <a:spcPts val="641"/>
              </a:spcBef>
              <a:buClr>
                <a:srgbClr val="000000"/>
              </a:buClr>
            </a:pPr>
            <a:r>
              <a:rPr lang="en-US" sz="3200" b="1" spc="-1" dirty="0">
                <a:solidFill>
                  <a:srgbClr val="000000"/>
                </a:solidFill>
                <a:latin typeface="Calibri"/>
              </a:rPr>
              <a:t>	colors                  -- Directory containing predefined colors for plotting</a:t>
            </a:r>
          </a:p>
          <a:p>
            <a:pPr>
              <a:lnSpc>
                <a:spcPct val="100000"/>
              </a:lnSpc>
              <a:spcBef>
                <a:spcPts val="641"/>
              </a:spcBef>
              <a:buClr>
                <a:srgbClr val="000000"/>
              </a:buClr>
            </a:pPr>
            <a:r>
              <a:rPr lang="en-US" sz="3200" b="1" spc="-1" dirty="0">
                <a:solidFill>
                  <a:srgbClr val="000000"/>
                </a:solidFill>
                <a:latin typeface="Calibri"/>
              </a:rPr>
              <a:t>	</a:t>
            </a:r>
            <a:r>
              <a:rPr lang="en-US" sz="3200" b="1" spc="-1" dirty="0" err="1">
                <a:solidFill>
                  <a:srgbClr val="000000"/>
                </a:solidFill>
                <a:latin typeface="Calibri"/>
              </a:rPr>
              <a:t>shpfiles</a:t>
            </a:r>
            <a:r>
              <a:rPr lang="en-US" sz="3200" b="1" spc="-1" dirty="0">
                <a:solidFill>
                  <a:srgbClr val="000000"/>
                </a:solidFill>
                <a:latin typeface="Calibri"/>
              </a:rPr>
              <a:t>               -- Directory of shape files for the lower WMO RA IV countries</a:t>
            </a:r>
          </a:p>
          <a:p>
            <a:pPr>
              <a:spcBef>
                <a:spcPts val="641"/>
              </a:spcBef>
              <a:buClr>
                <a:srgbClr val="000000"/>
              </a:buClr>
            </a:pPr>
            <a:r>
              <a:rPr lang="en-US" sz="3200" b="1" spc="-1" dirty="0">
                <a:solidFill>
                  <a:srgbClr val="000000"/>
                </a:solidFill>
                <a:latin typeface="Calibri"/>
              </a:rPr>
              <a:t>	</a:t>
            </a:r>
            <a:r>
              <a:rPr lang="en-US" sz="3200" b="1" spc="-1" dirty="0" err="1">
                <a:solidFill>
                  <a:srgbClr val="000000"/>
                </a:solidFill>
                <a:latin typeface="Calibri"/>
              </a:rPr>
              <a:t>precip</a:t>
            </a:r>
            <a:r>
              <a:rPr lang="en-US" sz="3200" b="1" spc="-1" dirty="0">
                <a:solidFill>
                  <a:srgbClr val="000000"/>
                </a:solidFill>
                <a:latin typeface="Calibri"/>
              </a:rPr>
              <a:t>                  -- Directory containing MSWEP (Multi Source Weighted 			               Ensemble Precipitation) for 1991-2025 in </a:t>
            </a:r>
            <a:r>
              <a:rPr lang="en-US" sz="3200" b="1" spc="-1" dirty="0" err="1">
                <a:solidFill>
                  <a:srgbClr val="000000"/>
                </a:solidFill>
                <a:latin typeface="Calibri"/>
              </a:rPr>
              <a:t>NetCDF</a:t>
            </a:r>
            <a:r>
              <a:rPr lang="en-US" sz="3200" b="1" spc="-1" dirty="0">
                <a:solidFill>
                  <a:srgbClr val="000000"/>
                </a:solidFill>
                <a:latin typeface="Calibri"/>
              </a:rPr>
              <a:t> format for 		               the lower WMO RA IV countries (Central America, Caribbean, 		               and Mexico)</a:t>
            </a:r>
          </a:p>
          <a:p>
            <a:pPr marL="343080" indent="-342720">
              <a:lnSpc>
                <a:spcPct val="100000"/>
              </a:lnSpc>
              <a:spcBef>
                <a:spcPts val="641"/>
              </a:spcBef>
              <a:buClr>
                <a:srgbClr val="000000"/>
              </a:buClr>
              <a:buFont typeface="Arial"/>
              <a:buChar char="•"/>
            </a:pPr>
            <a:endParaRPr lang="en-US" sz="3200" spc="-1" dirty="0">
              <a:solidFill>
                <a:srgbClr val="000000"/>
              </a:solidFill>
              <a:latin typeface="Calibri"/>
            </a:endParaRPr>
          </a:p>
          <a:p>
            <a:pPr marL="343080" indent="-342720">
              <a:lnSpc>
                <a:spcPct val="100000"/>
              </a:lnSpc>
              <a:spcBef>
                <a:spcPts val="641"/>
              </a:spcBef>
              <a:buClr>
                <a:srgbClr val="000000"/>
              </a:buClr>
              <a:buFont typeface="Arial"/>
              <a:buChar char="•"/>
            </a:pPr>
            <a:r>
              <a:rPr lang="en-US" sz="3200" spc="-1" dirty="0">
                <a:solidFill>
                  <a:srgbClr val="000000"/>
                </a:solidFill>
                <a:latin typeface="Calibri"/>
              </a:rPr>
              <a:t>The other three text files contain commands to copy from and paste at Ubuntu </a:t>
            </a:r>
            <a:r>
              <a:rPr lang="en-US" sz="3200" b="0" strike="noStrike" spc="-1" dirty="0">
                <a:solidFill>
                  <a:srgbClr val="000000"/>
                </a:solidFill>
                <a:latin typeface="Calibri"/>
              </a:rPr>
              <a:t>terminal. </a:t>
            </a:r>
          </a:p>
          <a:p>
            <a:pPr>
              <a:lnSpc>
                <a:spcPct val="100000"/>
              </a:lnSpc>
              <a:spcBef>
                <a:spcPts val="641"/>
              </a:spcBef>
              <a:buClr>
                <a:srgbClr val="000000"/>
              </a:buClr>
            </a:pPr>
            <a:r>
              <a:rPr lang="en-US" sz="2400" b="1" spc="-1" dirty="0">
                <a:solidFill>
                  <a:srgbClr val="000000"/>
                </a:solidFill>
                <a:latin typeface="Calibri"/>
              </a:rPr>
              <a:t>                        </a:t>
            </a:r>
            <a:endParaRPr lang="en-US" sz="2100" b="1" spc="-1" dirty="0">
              <a:solidFill>
                <a:srgbClr val="000000"/>
              </a:solidFill>
              <a:latin typeface="Calibri"/>
            </a:endParaRPr>
          </a:p>
        </p:txBody>
      </p:sp>
    </p:spTree>
    <p:extLst>
      <p:ext uri="{BB962C8B-B14F-4D97-AF65-F5344CB8AC3E}">
        <p14:creationId xmlns:p14="http://schemas.microsoft.com/office/powerpoint/2010/main" val="637567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097B8-2B82-4DB5-34E6-35C69B86E22A}"/>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115A52CA-C545-0332-ABE5-4DBC08F51A1A}"/>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71500" lnSpcReduction="20000"/>
          </a:bodyPr>
          <a:lstStyle/>
          <a:p>
            <a:pPr>
              <a:lnSpc>
                <a:spcPct val="100000"/>
              </a:lnSpc>
            </a:pPr>
            <a:r>
              <a:rPr lang="en-US" sz="4400" spc="-1" dirty="0">
                <a:solidFill>
                  <a:srgbClr val="00B0F0"/>
                </a:solidFill>
                <a:latin typeface="Calibri"/>
              </a:rPr>
              <a:t>6</a:t>
            </a:r>
            <a:r>
              <a:rPr lang="en-US" sz="4400" b="0" strike="noStrike" spc="-1" dirty="0">
                <a:solidFill>
                  <a:srgbClr val="00B0F0"/>
                </a:solidFill>
                <a:latin typeface="Calibri"/>
              </a:rPr>
              <a:t>. Download and Reorganize directories for the upcoming forecast from June 2026 initializations</a:t>
            </a:r>
          </a:p>
        </p:txBody>
      </p:sp>
      <p:sp>
        <p:nvSpPr>
          <p:cNvPr id="95" name="TextShape 2">
            <a:extLst>
              <a:ext uri="{FF2B5EF4-FFF2-40B4-BE49-F238E27FC236}">
                <a16:creationId xmlns:a16="http://schemas.microsoft.com/office/drawing/2014/main" id="{45B88B22-EC8C-DE93-FFAF-9F99757A8A63}"/>
              </a:ext>
            </a:extLst>
          </p:cNvPr>
          <p:cNvSpPr txBox="1"/>
          <p:nvPr/>
        </p:nvSpPr>
        <p:spPr>
          <a:xfrm>
            <a:off x="457200" y="1417320"/>
            <a:ext cx="8229240" cy="5440680"/>
          </a:xfrm>
          <a:prstGeom prst="rect">
            <a:avLst/>
          </a:prstGeom>
          <a:noFill/>
          <a:ln w="0">
            <a:solidFill>
              <a:schemeClr val="accent1">
                <a:shade val="15000"/>
              </a:schemeClr>
            </a:solidFill>
          </a:ln>
        </p:spPr>
        <p:txBody>
          <a:bodyPr>
            <a:noAutofit/>
          </a:bodyPr>
          <a:lstStyle/>
          <a:p>
            <a:pPr marL="343080" indent="-342720">
              <a:lnSpc>
                <a:spcPct val="100000"/>
              </a:lnSpc>
              <a:spcBef>
                <a:spcPts val="641"/>
              </a:spcBef>
              <a:buClr>
                <a:srgbClr val="000000"/>
              </a:buClr>
              <a:buFont typeface="Arial"/>
              <a:buChar char="•"/>
            </a:pPr>
            <a:r>
              <a:rPr lang="en-US" sz="1600" b="0" strike="noStrike" spc="-1" dirty="0">
                <a:solidFill>
                  <a:srgbClr val="000000"/>
                </a:solidFill>
                <a:latin typeface="Calibri"/>
              </a:rPr>
              <a:t>We want to place colors, shapefiles, </a:t>
            </a:r>
            <a:r>
              <a:rPr lang="en-US" sz="1600" b="0" strike="noStrike" spc="-1" dirty="0" err="1">
                <a:solidFill>
                  <a:srgbClr val="000000"/>
                </a:solidFill>
                <a:latin typeface="Calibri"/>
              </a:rPr>
              <a:t>precip</a:t>
            </a:r>
            <a:r>
              <a:rPr lang="en-US" sz="1600" b="0" strike="noStrike" spc="-1" dirty="0">
                <a:solidFill>
                  <a:srgbClr val="000000"/>
                </a:solidFill>
                <a:latin typeface="Calibri"/>
              </a:rPr>
              <a:t> under $HOME/seasonal so that we can test some of the codes without any change. From the seasonal directory (copy the below commands from this text file: </a:t>
            </a:r>
            <a:r>
              <a:rPr lang="en-US" sz="1600" b="1" i="1" spc="-1" dirty="0">
                <a:solidFill>
                  <a:srgbClr val="FF0000"/>
                </a:solidFill>
                <a:latin typeface="Calibri"/>
              </a:rPr>
              <a:t>2PrepareToolkitsCommands.txt</a:t>
            </a:r>
            <a:r>
              <a:rPr lang="en-US" sz="1600" b="0" strike="noStrike" spc="-1" dirty="0">
                <a:solidFill>
                  <a:srgbClr val="000000"/>
                </a:solidFill>
                <a:latin typeface="Calibri"/>
              </a:rPr>
              <a:t>)</a:t>
            </a:r>
            <a:r>
              <a:rPr lang="en-US" sz="1600" spc="-1" dirty="0">
                <a:solidFill>
                  <a:srgbClr val="000000"/>
                </a:solidFill>
                <a:latin typeface="Calibri"/>
              </a:rPr>
              <a:t>:</a:t>
            </a:r>
            <a:endParaRPr lang="en-US" sz="800" b="0" strike="noStrike" spc="-1" dirty="0">
              <a:solidFill>
                <a:srgbClr val="000000"/>
              </a:solidFill>
              <a:latin typeface="Calibri"/>
            </a:endParaRPr>
          </a:p>
          <a:p>
            <a:pPr marL="457560" lvl="1">
              <a:spcBef>
                <a:spcPts val="641"/>
              </a:spcBef>
              <a:buClr>
                <a:srgbClr val="000000"/>
              </a:buClr>
            </a:pPr>
            <a:r>
              <a:rPr lang="en-US" sz="1600" b="0" strike="noStrike" spc="-1" dirty="0">
                <a:solidFill>
                  <a:srgbClr val="000000"/>
                </a:solidFill>
                <a:latin typeface="Calibri"/>
              </a:rPr>
              <a:t>cd $HOME</a:t>
            </a:r>
          </a:p>
          <a:p>
            <a:pPr marL="457560" lvl="1">
              <a:spcBef>
                <a:spcPts val="641"/>
              </a:spcBef>
              <a:buClr>
                <a:srgbClr val="000000"/>
              </a:buClr>
            </a:pPr>
            <a:r>
              <a:rPr lang="en-US" sz="1600" b="0" strike="noStrike" spc="-1" dirty="0" err="1">
                <a:solidFill>
                  <a:srgbClr val="000000"/>
                </a:solidFill>
                <a:latin typeface="Calibri"/>
              </a:rPr>
              <a:t>mkdir</a:t>
            </a:r>
            <a:r>
              <a:rPr lang="en-US" sz="1600" b="0" strike="noStrike" spc="-1" dirty="0">
                <a:solidFill>
                  <a:srgbClr val="000000"/>
                </a:solidFill>
                <a:latin typeface="Calibri"/>
              </a:rPr>
              <a:t> seasonal</a:t>
            </a:r>
          </a:p>
          <a:p>
            <a:pPr marL="457560" lvl="1">
              <a:spcBef>
                <a:spcPts val="641"/>
              </a:spcBef>
              <a:buClr>
                <a:srgbClr val="000000"/>
              </a:buClr>
            </a:pPr>
            <a:r>
              <a:rPr lang="en-US" sz="1600" b="0" strike="noStrike" spc="-1" dirty="0">
                <a:solidFill>
                  <a:srgbClr val="000000"/>
                </a:solidFill>
                <a:latin typeface="Calibri"/>
              </a:rPr>
              <a:t>cd $HOME/seasonal</a:t>
            </a:r>
          </a:p>
          <a:p>
            <a:pPr marL="457560" lvl="1">
              <a:spcBef>
                <a:spcPts val="641"/>
              </a:spcBef>
              <a:buClr>
                <a:srgbClr val="000000"/>
              </a:buClr>
            </a:pPr>
            <a:r>
              <a:rPr lang="en-US" sz="1600" b="0" strike="noStrike" spc="-1" dirty="0" err="1">
                <a:solidFill>
                  <a:srgbClr val="000000"/>
                </a:solidFill>
                <a:latin typeface="Calibri"/>
              </a:rPr>
              <a:t>wget</a:t>
            </a:r>
            <a:r>
              <a:rPr lang="en-US" sz="1600" b="0" strike="noStrike" spc="-1" dirty="0">
                <a:solidFill>
                  <a:srgbClr val="000000"/>
                </a:solidFill>
                <a:latin typeface="Calibri"/>
              </a:rPr>
              <a:t>  </a:t>
            </a:r>
            <a:r>
              <a:rPr lang="en-US" sz="1600" b="0" strike="noStrike" spc="-1" dirty="0">
                <a:solidFill>
                  <a:srgbClr val="000000"/>
                </a:solidFill>
                <a:latin typeface="Calibri"/>
                <a:hlinkClick r:id="rId2"/>
              </a:rPr>
              <a:t>https://ftp.cpc.ncep.noaa.gov/International/usrcc/training/2026/toolkits.tar.gz</a:t>
            </a:r>
            <a:endParaRPr lang="en-US" sz="1600" b="0" strike="noStrike" spc="-1" dirty="0">
              <a:solidFill>
                <a:srgbClr val="000000"/>
              </a:solidFill>
              <a:latin typeface="Calibri"/>
            </a:endParaRPr>
          </a:p>
          <a:p>
            <a:pPr marL="457560" lvl="1">
              <a:spcBef>
                <a:spcPts val="641"/>
              </a:spcBef>
              <a:buClr>
                <a:srgbClr val="000000"/>
              </a:buClr>
            </a:pPr>
            <a:r>
              <a:rPr lang="en-US" sz="1600" b="0" strike="noStrike" spc="-1" dirty="0">
                <a:solidFill>
                  <a:srgbClr val="000000"/>
                </a:solidFill>
                <a:latin typeface="Calibri"/>
              </a:rPr>
              <a:t>tar -</a:t>
            </a:r>
            <a:r>
              <a:rPr lang="en-US" sz="1600" b="0" strike="noStrike" spc="-1" dirty="0" err="1">
                <a:solidFill>
                  <a:srgbClr val="000000"/>
                </a:solidFill>
                <a:latin typeface="Calibri"/>
              </a:rPr>
              <a:t>zxvf</a:t>
            </a:r>
            <a:r>
              <a:rPr lang="en-US" sz="1600" b="0" strike="noStrike" spc="-1" dirty="0">
                <a:solidFill>
                  <a:srgbClr val="000000"/>
                </a:solidFill>
                <a:latin typeface="Calibri"/>
              </a:rPr>
              <a:t> toolkits.tar.gz</a:t>
            </a:r>
          </a:p>
          <a:p>
            <a:pPr marL="457560" lvl="1">
              <a:spcBef>
                <a:spcPts val="641"/>
              </a:spcBef>
              <a:buClr>
                <a:srgbClr val="000000"/>
              </a:buClr>
            </a:pPr>
            <a:r>
              <a:rPr lang="en-US" sz="1600" b="0" strike="noStrike" spc="-1" dirty="0">
                <a:solidFill>
                  <a:srgbClr val="000000"/>
                </a:solidFill>
                <a:latin typeface="Calibri"/>
              </a:rPr>
              <a:t>mv toolkits/colors .</a:t>
            </a:r>
          </a:p>
          <a:p>
            <a:pPr marL="457560" lvl="1">
              <a:spcBef>
                <a:spcPts val="641"/>
              </a:spcBef>
              <a:buClr>
                <a:srgbClr val="000000"/>
              </a:buClr>
            </a:pPr>
            <a:r>
              <a:rPr lang="en-US" sz="1600" b="0" strike="noStrike" spc="-1" dirty="0">
                <a:solidFill>
                  <a:srgbClr val="000000"/>
                </a:solidFill>
                <a:latin typeface="Calibri"/>
              </a:rPr>
              <a:t>mv toolkits/</a:t>
            </a:r>
            <a:r>
              <a:rPr lang="en-US" sz="1600" b="0" strike="noStrike" spc="-1" dirty="0" err="1">
                <a:solidFill>
                  <a:srgbClr val="000000"/>
                </a:solidFill>
                <a:latin typeface="Calibri"/>
              </a:rPr>
              <a:t>shpfiles</a:t>
            </a:r>
            <a:r>
              <a:rPr lang="en-US" sz="1600" b="0" strike="noStrike" spc="-1" dirty="0">
                <a:solidFill>
                  <a:srgbClr val="000000"/>
                </a:solidFill>
                <a:latin typeface="Calibri"/>
              </a:rPr>
              <a:t> .</a:t>
            </a:r>
          </a:p>
          <a:p>
            <a:pPr marL="457560" lvl="1">
              <a:spcBef>
                <a:spcPts val="641"/>
              </a:spcBef>
              <a:buClr>
                <a:srgbClr val="000000"/>
              </a:buClr>
            </a:pPr>
            <a:r>
              <a:rPr lang="en-US" sz="1600" b="0" strike="noStrike" spc="-1" dirty="0">
                <a:solidFill>
                  <a:srgbClr val="000000"/>
                </a:solidFill>
                <a:latin typeface="Calibri"/>
              </a:rPr>
              <a:t>mv toolkits/</a:t>
            </a:r>
            <a:r>
              <a:rPr lang="en-US" sz="1600" b="0" strike="noStrike" spc="-1" dirty="0" err="1">
                <a:solidFill>
                  <a:srgbClr val="000000"/>
                </a:solidFill>
                <a:latin typeface="Calibri"/>
              </a:rPr>
              <a:t>precip</a:t>
            </a:r>
            <a:r>
              <a:rPr lang="en-US" sz="1600" b="0" strike="noStrike" spc="-1" dirty="0">
                <a:solidFill>
                  <a:srgbClr val="000000"/>
                </a:solidFill>
                <a:latin typeface="Calibri"/>
              </a:rPr>
              <a:t> .</a:t>
            </a:r>
          </a:p>
          <a:p>
            <a:pPr marL="457560" lvl="1">
              <a:spcBef>
                <a:spcPts val="641"/>
              </a:spcBef>
              <a:buClr>
                <a:srgbClr val="000000"/>
              </a:buClr>
            </a:pPr>
            <a:r>
              <a:rPr lang="en-US" sz="1600" b="0" strike="noStrike" spc="-1" dirty="0" err="1">
                <a:solidFill>
                  <a:srgbClr val="000000"/>
                </a:solidFill>
                <a:latin typeface="Calibri"/>
              </a:rPr>
              <a:t>mkdir</a:t>
            </a:r>
            <a:r>
              <a:rPr lang="en-US" sz="1600" b="0" strike="noStrike" spc="-1" dirty="0">
                <a:solidFill>
                  <a:srgbClr val="000000"/>
                </a:solidFill>
                <a:latin typeface="Calibri"/>
              </a:rPr>
              <a:t> Jun2026</a:t>
            </a:r>
          </a:p>
          <a:p>
            <a:pPr marL="457560" lvl="1">
              <a:spcBef>
                <a:spcPts val="641"/>
              </a:spcBef>
              <a:buClr>
                <a:srgbClr val="000000"/>
              </a:buClr>
            </a:pPr>
            <a:r>
              <a:rPr lang="en-US" sz="1600" b="0" strike="noStrike" spc="-1" dirty="0">
                <a:solidFill>
                  <a:srgbClr val="000000"/>
                </a:solidFill>
                <a:latin typeface="Calibri"/>
              </a:rPr>
              <a:t>cd Jun2026</a:t>
            </a:r>
          </a:p>
          <a:p>
            <a:pPr marL="457560" lvl="1">
              <a:spcBef>
                <a:spcPts val="641"/>
              </a:spcBef>
              <a:buClr>
                <a:srgbClr val="000000"/>
              </a:buClr>
            </a:pPr>
            <a:r>
              <a:rPr lang="en-US" sz="1600" b="0" strike="noStrike" spc="-1" dirty="0">
                <a:solidFill>
                  <a:srgbClr val="000000"/>
                </a:solidFill>
                <a:latin typeface="Calibri"/>
              </a:rPr>
              <a:t>ln -sf ../</a:t>
            </a:r>
            <a:r>
              <a:rPr lang="en-US" sz="1600" b="0" strike="noStrike" spc="-1" dirty="0" err="1">
                <a:solidFill>
                  <a:srgbClr val="000000"/>
                </a:solidFill>
                <a:latin typeface="Calibri"/>
              </a:rPr>
              <a:t>precip</a:t>
            </a:r>
            <a:r>
              <a:rPr lang="en-US" sz="1600" b="0" strike="noStrike" spc="-1" dirty="0">
                <a:solidFill>
                  <a:srgbClr val="000000"/>
                </a:solidFill>
                <a:latin typeface="Calibri"/>
              </a:rPr>
              <a:t> .</a:t>
            </a:r>
          </a:p>
          <a:p>
            <a:pPr marL="457560" lvl="1">
              <a:spcBef>
                <a:spcPts val="641"/>
              </a:spcBef>
              <a:buClr>
                <a:srgbClr val="000000"/>
              </a:buClr>
            </a:pPr>
            <a:r>
              <a:rPr lang="en-US" sz="1600" b="0" strike="noStrike" spc="-1" dirty="0">
                <a:solidFill>
                  <a:srgbClr val="000000"/>
                </a:solidFill>
                <a:latin typeface="Calibri"/>
              </a:rPr>
              <a:t>cp -r ../toolkits/</a:t>
            </a:r>
            <a:r>
              <a:rPr lang="en-US" sz="1600" b="0" strike="noStrike" spc="-1" dirty="0" err="1">
                <a:solidFill>
                  <a:srgbClr val="000000"/>
                </a:solidFill>
                <a:latin typeface="Calibri"/>
              </a:rPr>
              <a:t>cca_toolkit</a:t>
            </a:r>
            <a:r>
              <a:rPr lang="en-US" sz="1600" b="0" strike="noStrike" spc="-1" dirty="0">
                <a:solidFill>
                  <a:srgbClr val="000000"/>
                </a:solidFill>
                <a:latin typeface="Calibri"/>
              </a:rPr>
              <a:t>  .</a:t>
            </a:r>
          </a:p>
          <a:p>
            <a:pPr marL="457560" lvl="1">
              <a:spcBef>
                <a:spcPts val="641"/>
              </a:spcBef>
              <a:buClr>
                <a:srgbClr val="000000"/>
              </a:buClr>
            </a:pPr>
            <a:r>
              <a:rPr lang="en-US" sz="1600" b="0" strike="noStrike" spc="-1" dirty="0">
                <a:solidFill>
                  <a:srgbClr val="000000"/>
                </a:solidFill>
                <a:latin typeface="Calibri"/>
              </a:rPr>
              <a:t>cp -r ../toolkits/</a:t>
            </a:r>
            <a:r>
              <a:rPr lang="en-US" sz="1600" b="0" strike="noStrike" spc="-1" dirty="0" err="1">
                <a:solidFill>
                  <a:srgbClr val="000000"/>
                </a:solidFill>
                <a:latin typeface="Calibri"/>
              </a:rPr>
              <a:t>multinom</a:t>
            </a:r>
            <a:r>
              <a:rPr lang="en-US" sz="1600" b="0" strike="noStrike" spc="-1" dirty="0">
                <a:solidFill>
                  <a:srgbClr val="000000"/>
                </a:solidFill>
                <a:latin typeface="Calibri"/>
              </a:rPr>
              <a:t> .</a:t>
            </a:r>
          </a:p>
          <a:p>
            <a:pPr marL="457560" lvl="1">
              <a:spcBef>
                <a:spcPts val="641"/>
              </a:spcBef>
              <a:buClr>
                <a:srgbClr val="000000"/>
              </a:buClr>
            </a:pPr>
            <a:r>
              <a:rPr lang="en-US" sz="1600" b="0" strike="noStrike" spc="-1" dirty="0">
                <a:solidFill>
                  <a:srgbClr val="000000"/>
                </a:solidFill>
                <a:latin typeface="Calibri"/>
              </a:rPr>
              <a:t>cp -r ../toolkits/</a:t>
            </a:r>
            <a:r>
              <a:rPr lang="en-US" sz="1600" b="0" strike="noStrike" spc="-1" dirty="0" err="1">
                <a:solidFill>
                  <a:srgbClr val="000000"/>
                </a:solidFill>
                <a:latin typeface="Calibri"/>
              </a:rPr>
              <a:t>templateCodes</a:t>
            </a:r>
            <a:r>
              <a:rPr lang="en-US" sz="1600" b="0" strike="noStrike" spc="-1" dirty="0">
                <a:solidFill>
                  <a:srgbClr val="000000"/>
                </a:solidFill>
                <a:latin typeface="Calibri"/>
              </a:rPr>
              <a:t> .</a:t>
            </a:r>
          </a:p>
        </p:txBody>
      </p:sp>
    </p:spTree>
    <p:extLst>
      <p:ext uri="{BB962C8B-B14F-4D97-AF65-F5344CB8AC3E}">
        <p14:creationId xmlns:p14="http://schemas.microsoft.com/office/powerpoint/2010/main" val="226949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AB564-415A-F4C0-ADFF-574BD014733E}"/>
            </a:ext>
          </a:extLst>
        </p:cNvPr>
        <p:cNvGrpSpPr/>
        <p:nvPr/>
      </p:nvGrpSpPr>
      <p:grpSpPr>
        <a:xfrm>
          <a:off x="0" y="0"/>
          <a:ext cx="0" cy="0"/>
          <a:chOff x="0" y="0"/>
          <a:chExt cx="0" cy="0"/>
        </a:xfrm>
      </p:grpSpPr>
      <p:sp>
        <p:nvSpPr>
          <p:cNvPr id="94" name="TextShape 1">
            <a:extLst>
              <a:ext uri="{FF2B5EF4-FFF2-40B4-BE49-F238E27FC236}">
                <a16:creationId xmlns:a16="http://schemas.microsoft.com/office/drawing/2014/main" id="{6EDA2AD5-4D7B-55F7-BD4A-A8B788888582}"/>
              </a:ext>
            </a:extLst>
          </p:cNvPr>
          <p:cNvSpPr txBox="1"/>
          <p:nvPr/>
        </p:nvSpPr>
        <p:spPr>
          <a:xfrm>
            <a:off x="457200" y="274680"/>
            <a:ext cx="8229240" cy="1142640"/>
          </a:xfrm>
          <a:prstGeom prst="rect">
            <a:avLst/>
          </a:prstGeom>
          <a:noFill/>
          <a:ln w="0">
            <a:solidFill>
              <a:schemeClr val="accent1">
                <a:shade val="15000"/>
              </a:schemeClr>
            </a:solidFill>
          </a:ln>
        </p:spPr>
        <p:txBody>
          <a:bodyPr anchor="ctr">
            <a:normAutofit fontScale="94000"/>
          </a:bodyPr>
          <a:lstStyle/>
          <a:p>
            <a:pPr>
              <a:lnSpc>
                <a:spcPct val="100000"/>
              </a:lnSpc>
            </a:pPr>
            <a:r>
              <a:rPr lang="en-US" sz="4400" spc="-1" dirty="0">
                <a:solidFill>
                  <a:srgbClr val="00B0F0"/>
                </a:solidFill>
                <a:latin typeface="Calibri"/>
              </a:rPr>
              <a:t>7</a:t>
            </a:r>
            <a:r>
              <a:rPr lang="en-US" sz="4400" b="0" strike="noStrike" spc="-1" dirty="0">
                <a:solidFill>
                  <a:srgbClr val="00B0F0"/>
                </a:solidFill>
                <a:latin typeface="Calibri"/>
              </a:rPr>
              <a:t>. Install the CCA Toolkit</a:t>
            </a:r>
          </a:p>
        </p:txBody>
      </p:sp>
      <p:sp>
        <p:nvSpPr>
          <p:cNvPr id="95" name="TextShape 2">
            <a:extLst>
              <a:ext uri="{FF2B5EF4-FFF2-40B4-BE49-F238E27FC236}">
                <a16:creationId xmlns:a16="http://schemas.microsoft.com/office/drawing/2014/main" id="{88F5AE13-9BA3-4063-C23C-D1223E13303C}"/>
              </a:ext>
            </a:extLst>
          </p:cNvPr>
          <p:cNvSpPr txBox="1"/>
          <p:nvPr/>
        </p:nvSpPr>
        <p:spPr>
          <a:xfrm>
            <a:off x="526026" y="1600200"/>
            <a:ext cx="8229240" cy="4983120"/>
          </a:xfrm>
          <a:prstGeom prst="rect">
            <a:avLst/>
          </a:prstGeom>
          <a:noFill/>
          <a:ln w="0">
            <a:solidFill>
              <a:schemeClr val="accent1">
                <a:shade val="15000"/>
              </a:schemeClr>
            </a:solidFill>
          </a:ln>
        </p:spPr>
        <p:txBody>
          <a:bodyPr>
            <a:normAutofit fontScale="64000" lnSpcReduction="20000"/>
          </a:bodyPr>
          <a:lstStyle/>
          <a:p>
            <a:pPr marL="343080" indent="-342720">
              <a:lnSpc>
                <a:spcPct val="100000"/>
              </a:lnSpc>
              <a:spcBef>
                <a:spcPts val="641"/>
              </a:spcBef>
              <a:buClr>
                <a:srgbClr val="000000"/>
              </a:buClr>
              <a:buFont typeface="Arial"/>
              <a:buChar char="•"/>
            </a:pPr>
            <a:r>
              <a:rPr lang="en-US" sz="3200" b="0" strike="noStrike" spc="-1" dirty="0">
                <a:solidFill>
                  <a:srgbClr val="000000"/>
                </a:solidFill>
                <a:latin typeface="Calibri"/>
              </a:rPr>
              <a:t>List the files in the directory</a:t>
            </a:r>
          </a:p>
          <a:p>
            <a:pPr marL="360" algn="ctr">
              <a:lnSpc>
                <a:spcPct val="100000"/>
              </a:lnSpc>
              <a:spcBef>
                <a:spcPts val="641"/>
              </a:spcBef>
              <a:buClr>
                <a:srgbClr val="000000"/>
              </a:buClr>
            </a:pPr>
            <a:r>
              <a:rPr lang="en-US" sz="3200" spc="-1" dirty="0">
                <a:solidFill>
                  <a:srgbClr val="000000"/>
                </a:solidFill>
                <a:latin typeface="Calibri"/>
              </a:rPr>
              <a:t>ls</a:t>
            </a: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r>
              <a:rPr lang="en-US" sz="3200" b="1" spc="-1" dirty="0">
                <a:solidFill>
                  <a:srgbClr val="000000"/>
                </a:solidFill>
                <a:latin typeface="Calibri"/>
              </a:rPr>
              <a:t>ersstv5_sst</a:t>
            </a:r>
            <a:r>
              <a:rPr lang="en-US" sz="3200" spc="-1" dirty="0">
                <a:solidFill>
                  <a:srgbClr val="000000"/>
                </a:solidFill>
                <a:latin typeface="Calibri"/>
              </a:rPr>
              <a:t>: Contains CCA scripts and associated libraries to run the CCA model using ERSSTv5 observed sea surface temperature (SST) as a predictor.</a:t>
            </a: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r>
              <a:rPr lang="en-US" sz="3200" b="1" spc="-1" dirty="0" err="1">
                <a:solidFill>
                  <a:srgbClr val="000000"/>
                </a:solidFill>
                <a:latin typeface="Calibri"/>
              </a:rPr>
              <a:t>nmme_sst</a:t>
            </a:r>
            <a:r>
              <a:rPr lang="en-US" sz="3200" spc="-1" dirty="0">
                <a:solidFill>
                  <a:srgbClr val="000000"/>
                </a:solidFill>
                <a:latin typeface="Calibri"/>
              </a:rPr>
              <a:t>: Contains CCA scripts and associated libraries to run the CCA model using NMME-predicted SST as a predictor.</a:t>
            </a:r>
          </a:p>
          <a:p>
            <a:pPr marL="343080" indent="-342720">
              <a:spcBef>
                <a:spcPts val="641"/>
              </a:spcBef>
              <a:buClr>
                <a:srgbClr val="000000"/>
              </a:buClr>
              <a:buFont typeface="Arial"/>
              <a:buChar char="•"/>
            </a:pPr>
            <a:endParaRPr lang="en-US" sz="3200" spc="-1" dirty="0">
              <a:solidFill>
                <a:srgbClr val="000000"/>
              </a:solidFill>
              <a:latin typeface="Calibri"/>
            </a:endParaRPr>
          </a:p>
          <a:p>
            <a:pPr marL="343080" indent="-342720">
              <a:spcBef>
                <a:spcPts val="641"/>
              </a:spcBef>
              <a:buClr>
                <a:srgbClr val="000000"/>
              </a:buClr>
              <a:buFont typeface="Arial"/>
              <a:buChar char="•"/>
            </a:pPr>
            <a:r>
              <a:rPr lang="en-US" sz="3200" b="1" spc="-1" dirty="0" err="1">
                <a:solidFill>
                  <a:srgbClr val="000000"/>
                </a:solidFill>
                <a:latin typeface="Calibri"/>
              </a:rPr>
              <a:t>nmme_precip</a:t>
            </a:r>
            <a:r>
              <a:rPr lang="en-US" sz="3200" spc="-1" dirty="0">
                <a:solidFill>
                  <a:srgbClr val="000000"/>
                </a:solidFill>
                <a:latin typeface="Calibri"/>
              </a:rPr>
              <a:t>: Contains CCA scripts and associated libraries to run the CCA model using NMME-predicted precipitation as a predictor.</a:t>
            </a:r>
            <a:endParaRPr lang="en-US" sz="2100" b="1" spc="-1" dirty="0">
              <a:solidFill>
                <a:srgbClr val="000000"/>
              </a:solidFill>
              <a:latin typeface="Calibri"/>
            </a:endParaRPr>
          </a:p>
        </p:txBody>
      </p:sp>
      <p:pic>
        <p:nvPicPr>
          <p:cNvPr id="3" name="Picture 2">
            <a:extLst>
              <a:ext uri="{FF2B5EF4-FFF2-40B4-BE49-F238E27FC236}">
                <a16:creationId xmlns:a16="http://schemas.microsoft.com/office/drawing/2014/main" id="{DF4421DE-3AD9-01B0-3BB5-A38ACDE06A9C}"/>
              </a:ext>
            </a:extLst>
          </p:cNvPr>
          <p:cNvPicPr>
            <a:picLocks noChangeAspect="1"/>
          </p:cNvPicPr>
          <p:nvPr/>
        </p:nvPicPr>
        <p:blipFill>
          <a:blip r:embed="rId2"/>
          <a:stretch>
            <a:fillRect/>
          </a:stretch>
        </p:blipFill>
        <p:spPr>
          <a:xfrm>
            <a:off x="3123740" y="2415103"/>
            <a:ext cx="2019582" cy="733527"/>
          </a:xfrm>
          <a:prstGeom prst="rect">
            <a:avLst/>
          </a:prstGeom>
        </p:spPr>
      </p:pic>
    </p:spTree>
    <p:extLst>
      <p:ext uri="{BB962C8B-B14F-4D97-AF65-F5344CB8AC3E}">
        <p14:creationId xmlns:p14="http://schemas.microsoft.com/office/powerpoint/2010/main" val="1798518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2267</TotalTime>
  <Words>1155</Words>
  <Application>Microsoft Office PowerPoint</Application>
  <PresentationFormat>On-screen Show (4:3)</PresentationFormat>
  <Paragraphs>128</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Symbol</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Endalk Bekele</dc:creator>
  <dc:description/>
  <cp:lastModifiedBy>Zewdu Segele</cp:lastModifiedBy>
  <cp:revision>113</cp:revision>
  <dcterms:created xsi:type="dcterms:W3CDTF">2023-07-05T10:42:16Z</dcterms:created>
  <dcterms:modified xsi:type="dcterms:W3CDTF">2026-06-26T14:11:37Z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13</vt:i4>
  </property>
</Properties>
</file>