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74" r:id="rId4"/>
    <p:sldId id="278" r:id="rId5"/>
    <p:sldId id="276" r:id="rId6"/>
    <p:sldId id="277" r:id="rId7"/>
    <p:sldId id="280" r:id="rId8"/>
    <p:sldId id="283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69" y="-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405-F34D-4488-BFC4-3A6B0A16B29F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391D-D500-4A83-AD9B-AA05D709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91D-D500-4A83-AD9B-AA05D7092C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448-BBF4-45D2-AFBB-E89C4AE4B95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" y="2133600"/>
            <a:ext cx="91440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October 2017 Experimental Sea Ice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Climate Prediction Center, NCEP/NWS/NOAA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Acknowledgments</a:t>
            </a:r>
            <a:r>
              <a:rPr lang="en-US" dirty="0" smtClean="0"/>
              <a:t>: This work was supported by NOAA CPO Climate Variability and Predictability Program.  Both </a:t>
            </a:r>
            <a:r>
              <a:rPr lang="en-US" dirty="0" err="1"/>
              <a:t>hindcasts</a:t>
            </a:r>
            <a:r>
              <a:rPr lang="en-US" dirty="0"/>
              <a:t> and forecasts were produced on NOAA GAEA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4610" r="9705" b="1897"/>
          <a:stretch/>
        </p:blipFill>
        <p:spPr bwMode="auto">
          <a:xfrm>
            <a:off x="0" y="457200"/>
            <a:ext cx="5878286" cy="45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11681" r="54174" b="18740"/>
          <a:stretch/>
        </p:blipFill>
        <p:spPr bwMode="auto">
          <a:xfrm>
            <a:off x="5878286" y="635360"/>
            <a:ext cx="31671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4102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cs typeface="Times New Roman" panose="02020603050405020304" pitchFamily="18" charset="0"/>
              </a:rPr>
              <a:t>Experimental CFSv2 </a:t>
            </a:r>
            <a:r>
              <a:rPr lang="en-US" sz="2000" dirty="0" smtClean="0">
                <a:cs typeface="Times New Roman" panose="02020603050405020304" pitchFamily="18" charset="0"/>
              </a:rPr>
              <a:t>forecasts (red) </a:t>
            </a:r>
            <a:r>
              <a:rPr lang="en-US" sz="2000" dirty="0">
                <a:cs typeface="Times New Roman" panose="02020603050405020304" pitchFamily="18" charset="0"/>
              </a:rPr>
              <a:t>had more skill than the </a:t>
            </a:r>
            <a:r>
              <a:rPr lang="en-US" sz="2000" dirty="0" smtClean="0">
                <a:cs typeface="Times New Roman" panose="02020603050405020304" pitchFamily="18" charset="0"/>
              </a:rPr>
              <a:t>operational (blue), </a:t>
            </a:r>
            <a:r>
              <a:rPr lang="en-US" sz="2000" dirty="0">
                <a:cs typeface="Times New Roman" panose="02020603050405020304" pitchFamily="18" charset="0"/>
              </a:rPr>
              <a:t>even at longer lead times (For RMSE, only the March forecast is considered for lead time=6).  Experimental performed much better at shorter leads.</a:t>
            </a:r>
          </a:p>
        </p:txBody>
      </p:sp>
    </p:spTree>
    <p:extLst>
      <p:ext uri="{BB962C8B-B14F-4D97-AF65-F5344CB8AC3E}">
        <p14:creationId xmlns:p14="http://schemas.microsoft.com/office/powerpoint/2010/main" val="8434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Climate Forecast System Version 2 (CFSv2) model initialized with Pan-Arctic Ice Ocean Modeling and Assimilation System (PIOMAS) initial sea ice thickness conditions (20 initializations: October 21-25, 2017). </a:t>
            </a:r>
          </a:p>
          <a:p>
            <a:r>
              <a:rPr lang="en-US" sz="2400" dirty="0" smtClean="0"/>
              <a:t>Correct biases using 2005-2015 mean error with respect to NSIDC observations</a:t>
            </a:r>
          </a:p>
          <a:p>
            <a:r>
              <a:rPr lang="en-US" sz="2400" dirty="0" smtClean="0"/>
              <a:t>Present unbiased results</a:t>
            </a:r>
          </a:p>
          <a:p>
            <a:r>
              <a:rPr lang="en-US" sz="2400" dirty="0" smtClean="0"/>
              <a:t>The following maps are included</a:t>
            </a:r>
          </a:p>
          <a:p>
            <a:pPr lvl="1"/>
            <a:r>
              <a:rPr lang="en-US" sz="2000" dirty="0" smtClean="0"/>
              <a:t>SIE Monthly time series (mean and spread)</a:t>
            </a:r>
          </a:p>
          <a:p>
            <a:pPr lvl="1"/>
            <a:r>
              <a:rPr lang="en-US" sz="2000" dirty="0" smtClean="0"/>
              <a:t>SIC Monthly forecast panels (Ensemble mean)</a:t>
            </a:r>
          </a:p>
          <a:p>
            <a:pPr lvl="1"/>
            <a:r>
              <a:rPr lang="en-US" sz="2000" dirty="0" smtClean="0"/>
              <a:t>SIC Monthly standard deviation panels</a:t>
            </a:r>
          </a:p>
          <a:p>
            <a:pPr lvl="1"/>
            <a:r>
              <a:rPr lang="en-US" sz="2000" dirty="0" smtClean="0"/>
              <a:t>Monthly ice cover probability </a:t>
            </a:r>
          </a:p>
          <a:p>
            <a:pPr lvl="1"/>
            <a:r>
              <a:rPr lang="en-US" sz="2000" dirty="0" smtClean="0"/>
              <a:t>Mean </a:t>
            </a:r>
            <a:r>
              <a:rPr lang="en-US" sz="2000" dirty="0"/>
              <a:t>first ice </a:t>
            </a:r>
            <a:r>
              <a:rPr lang="en-US" sz="2000" dirty="0" smtClean="0"/>
              <a:t>freeze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7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 Plot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4602" r="10361" b="4362"/>
          <a:stretch/>
        </p:blipFill>
        <p:spPr bwMode="auto">
          <a:xfrm>
            <a:off x="152400" y="-2"/>
            <a:ext cx="8839200" cy="684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9"/>
          <a:stretch/>
        </p:blipFill>
        <p:spPr bwMode="auto">
          <a:xfrm>
            <a:off x="381000" y="0"/>
            <a:ext cx="82987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concentration standard deviation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9" b="-120"/>
          <a:stretch/>
        </p:blipFill>
        <p:spPr bwMode="auto">
          <a:xfrm>
            <a:off x="381000" y="-1"/>
            <a:ext cx="828880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4"/>
          <a:stretch/>
        </p:blipFill>
        <p:spPr bwMode="auto">
          <a:xfrm>
            <a:off x="762000" y="0"/>
            <a:ext cx="75577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increases above 15%, the value on the map reflects the day of year occurred.  If ice is permanent or if there is never ice, the value is set to undefined. </a:t>
            </a:r>
            <a:r>
              <a:rPr lang="en-US" dirty="0"/>
              <a:t>Values greater than 365 denote days in </a:t>
            </a:r>
            <a:r>
              <a:rPr lang="en-US" dirty="0" smtClean="0"/>
              <a:t>2018.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12533" r="11944" b="18319"/>
          <a:stretch/>
        </p:blipFill>
        <p:spPr bwMode="auto">
          <a:xfrm>
            <a:off x="118054" y="152400"/>
            <a:ext cx="8926286" cy="52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2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10660" r="13777" b="9244"/>
          <a:stretch/>
        </p:blipFill>
        <p:spPr bwMode="auto">
          <a:xfrm>
            <a:off x="609600" y="0"/>
            <a:ext cx="8229600" cy="60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07422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Change in mean IFD forecast with respect to the IFD forecast issued using September initial conditions.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905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September 2017 SIE Verification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8051"/>
              </p:ext>
            </p:extLst>
          </p:nvPr>
        </p:nvGraphicFramePr>
        <p:xfrm>
          <a:off x="381000" y="1219200"/>
          <a:ext cx="8229600" cy="1381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Verif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Ens.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6483" r="17747" b="5786"/>
          <a:stretch/>
        </p:blipFill>
        <p:spPr bwMode="auto">
          <a:xfrm>
            <a:off x="228600" y="2743200"/>
            <a:ext cx="4742669" cy="40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3038012"/>
            <a:ext cx="3180945" cy="34163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Gray shading denotes +/- 1 </a:t>
            </a:r>
            <a:r>
              <a:rPr lang="en-US" sz="2400" dirty="0" err="1" smtClean="0"/>
              <a:t>st.</a:t>
            </a:r>
            <a:r>
              <a:rPr lang="en-US" sz="2400" dirty="0" smtClean="0"/>
              <a:t> dev of the 20 ensemble members.</a:t>
            </a:r>
          </a:p>
          <a:p>
            <a:endParaRPr lang="en-US" sz="2400" dirty="0" smtClean="0"/>
          </a:p>
          <a:p>
            <a:r>
              <a:rPr lang="en-US" sz="2400" dirty="0" smtClean="0"/>
              <a:t>Error bars denote the ensemble min/max</a:t>
            </a:r>
          </a:p>
          <a:p>
            <a:endParaRPr lang="en-US" sz="2400" dirty="0" smtClean="0"/>
          </a:p>
          <a:p>
            <a:r>
              <a:rPr lang="en-US" sz="2400" dirty="0" smtClean="0"/>
              <a:t>The red line is the observed value (4.87)</a:t>
            </a:r>
          </a:p>
        </p:txBody>
      </p:sp>
    </p:spTree>
    <p:extLst>
      <p:ext uri="{BB962C8B-B14F-4D97-AF65-F5344CB8AC3E}">
        <p14:creationId xmlns:p14="http://schemas.microsoft.com/office/powerpoint/2010/main" val="2641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</TotalTime>
  <Words>326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October 2017 Experimental Sea Ice Outlook Climate Prediction Center, NCEP/NWS/NOAA  </vt:lpstr>
      <vt:lpstr>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September 2017 SIE Verification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Collow Work Update 3/13/15</dc:title>
  <dc:creator>Thomas Collow</dc:creator>
  <cp:lastModifiedBy>Thomas Collow</cp:lastModifiedBy>
  <cp:revision>267</cp:revision>
  <dcterms:created xsi:type="dcterms:W3CDTF">2015-03-12T16:52:11Z</dcterms:created>
  <dcterms:modified xsi:type="dcterms:W3CDTF">2017-11-03T16:43:31Z</dcterms:modified>
</cp:coreProperties>
</file>