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2" r:id="rId4"/>
    <p:sldId id="263" r:id="rId5"/>
    <p:sldId id="265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7" autoAdjust="0"/>
    <p:restoredTop sz="94660"/>
  </p:normalViewPr>
  <p:slideViewPr>
    <p:cSldViewPr snapToGrid="0">
      <p:cViewPr varScale="1">
        <p:scale>
          <a:sx n="65" d="100"/>
          <a:sy n="65" d="100"/>
        </p:scale>
        <p:origin x="90" y="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6DED5-2E27-4D54-B76A-C64CD3C12C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2EB2AA-A618-4F6B-A552-068994F37D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A4E205-8305-4ED3-A0BB-3A8B06D17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43E00-A39E-419F-A133-4CD0FA0D8D2D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0D2F24-D5AE-4A16-B175-806A51660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DC6B0C-0992-4464-A3CD-B748F63F6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6A1A9-1F82-48CA-B330-EAE1ECFBE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353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0B40D-0D55-4103-B973-054427F12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A78F93-42B1-42C1-96C3-4587E1B1E6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816447-02B4-4467-8CC6-D790213C7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43E00-A39E-419F-A133-4CD0FA0D8D2D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D86A39-FADF-42F9-851F-DA71E2CEE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710364-9207-4666-A793-30B6835CC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6A1A9-1F82-48CA-B330-EAE1ECFBE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76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922D9F-E09F-4BAB-AA5A-A7CF23E752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4D9CA5-499E-44A8-8363-F5901E80B4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B510B2-B1F0-485E-89A1-43616CDF3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43E00-A39E-419F-A133-4CD0FA0D8D2D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4E18FF-9CF1-4125-96DD-B0B5395B6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7A053-2C98-4533-BD83-EFDB0B23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6A1A9-1F82-48CA-B330-EAE1ECFBE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10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F7714-63FA-4EB9-8C98-4A865777A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157FDB-6B6B-4360-9550-43CA4A45CA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C975C2-032D-4B8D-B040-80273876A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43E00-A39E-419F-A133-4CD0FA0D8D2D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2D4E68-1396-4E06-ACC4-EB30673D9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16604C-7C16-46C5-82F9-09C6F8A49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6A1A9-1F82-48CA-B330-EAE1ECFBE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215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44FDB-EA8A-44DC-A361-120EF7428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C07BAB-6422-48C8-8750-49294CAA68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73AB7B-D719-4DE1-A6E3-F6A9EB11C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43E00-A39E-419F-A133-4CD0FA0D8D2D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FA338F-0A3B-4511-BBB6-603B4DB49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62662A-6645-4C92-8E59-1A3CB0939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6A1A9-1F82-48CA-B330-EAE1ECFBE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948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8A832-3934-4EB0-8A9B-1CEAFEF22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3CA4EB-CA54-4933-A27E-9661715DFB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3CFFD5-47F6-4351-BBCF-EAA513229A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3EDBB5-B221-40BA-89AB-529CCB35B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43E00-A39E-419F-A133-4CD0FA0D8D2D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481AE0-3246-4A8F-B2E7-0DE27CC2D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E0EEB6-866B-4BC3-955F-0F5D15F76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6A1A9-1F82-48CA-B330-EAE1ECFBE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082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EA46D-4EA7-412F-8C0E-5690735D8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F45C65-0455-44D9-8E5B-83A7E7421A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4C4D4C-57E6-4752-865A-21B1D56C18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520FA9-662D-4F2B-8E18-C6F2BDFB73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69F37F-1BAE-4423-AF74-E145BFC1A6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D5D6D1-FCB1-4775-A58D-A197643AB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43E00-A39E-419F-A133-4CD0FA0D8D2D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701FD3-ECE1-45C2-A55D-6B7BBE528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C4B03C-E621-4DAF-9F8B-0AA7337AF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6A1A9-1F82-48CA-B330-EAE1ECFBE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737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746B7-E19D-44F1-B8A5-86094A7FA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8DCFDB-028F-4827-A23A-055962D3D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43E00-A39E-419F-A133-4CD0FA0D8D2D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C924C3-DE7F-4213-94EA-BFA721B83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3595C1-9CB9-4320-B5D8-330CE2503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6A1A9-1F82-48CA-B330-EAE1ECFBE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407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CCE93D-EBA4-4A9E-A757-C0A1D9E36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43E00-A39E-419F-A133-4CD0FA0D8D2D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FBA679-358B-43A1-817F-BAD4976A4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6098C3-1142-434C-8854-846636F5A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6A1A9-1F82-48CA-B330-EAE1ECFBE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231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A13D3-D735-4C2C-86EC-C9E7DFCD8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E4A59E-8505-4F39-B1D2-F58272368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73EAC2-A1D6-465E-917F-AEBEE6E1E2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6CA6A3-03C5-4FF7-B4A5-85E69453B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43E00-A39E-419F-A133-4CD0FA0D8D2D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CC959D-4411-4EBF-A19D-16D6B7A48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EF701C-BD35-423C-8E50-0056965D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6A1A9-1F82-48CA-B330-EAE1ECFBE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148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5F07E-B432-4575-85FC-0D8B13290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8947B7-AC4F-444B-9F22-6E62711EB3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018C92-5227-4231-B8E8-6455B71E1D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49E0A9-9798-4150-B005-8929F3672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43E00-A39E-419F-A133-4CD0FA0D8D2D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0AF004-BEA6-403E-B269-46E66FAB1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E99B0-EBC3-4531-BBBE-8D82EFAE8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6A1A9-1F82-48CA-B330-EAE1ECFBE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67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E5C4ED-A7F3-49EC-9C50-7737DC6F4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FA6A15-81E4-45B9-A80B-B92280A67C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15A040-A4EF-4F95-86F3-F268D4C4C3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43E00-A39E-419F-A133-4CD0FA0D8D2D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3B1BFB-1509-48E2-ACCA-8795C6BD36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C7FDA7-C74A-46E8-A904-A83ACBDC4B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6A1A9-1F82-48CA-B330-EAE1ECFBE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74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ftp.cpc.ncep.noaa.gov/hwang/week2sw/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A826E6F-D2FC-463D-818B-9C4A3CF292B0}"/>
              </a:ext>
            </a:extLst>
          </p:cNvPr>
          <p:cNvSpPr txBox="1"/>
          <p:nvPr/>
        </p:nvSpPr>
        <p:spPr>
          <a:xfrm>
            <a:off x="1596050" y="774427"/>
            <a:ext cx="8999900" cy="55707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Week-2 Severe Weather Forecast Product</a:t>
            </a:r>
            <a:br>
              <a:rPr lang="en-US" sz="4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Cross-Branch Kickoff</a:t>
            </a:r>
            <a:endParaRPr lang="en-US" sz="4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1200" dirty="0"/>
          </a:p>
          <a:p>
            <a:pPr algn="ctr"/>
            <a:r>
              <a:rPr lang="en-US" sz="2800" i="1" dirty="0"/>
              <a:t>Development → Operations Transition</a:t>
            </a:r>
          </a:p>
          <a:p>
            <a:pPr algn="ctr"/>
            <a:endParaRPr lang="en-US" sz="4000" dirty="0"/>
          </a:p>
          <a:p>
            <a:pPr algn="ctr"/>
            <a:r>
              <a:rPr lang="en-US" sz="2800" dirty="0"/>
              <a:t>Hui Wang</a:t>
            </a:r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r>
              <a:rPr lang="en-US" sz="2800" dirty="0"/>
              <a:t>April 17, 2026</a:t>
            </a:r>
          </a:p>
        </p:txBody>
      </p:sp>
    </p:spTree>
    <p:extLst>
      <p:ext uri="{BB962C8B-B14F-4D97-AF65-F5344CB8AC3E}">
        <p14:creationId xmlns:p14="http://schemas.microsoft.com/office/powerpoint/2010/main" val="3258487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FD9EED2-0E2E-4611-ACC9-70F171E8ABDF}"/>
              </a:ext>
            </a:extLst>
          </p:cNvPr>
          <p:cNvSpPr txBox="1"/>
          <p:nvPr/>
        </p:nvSpPr>
        <p:spPr>
          <a:xfrm>
            <a:off x="188646" y="295417"/>
            <a:ext cx="11814709" cy="5959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Why This Matters</a:t>
            </a:r>
            <a:endParaRPr lang="en-US" sz="3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Current Gap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Existing Week-2 Hazard Outlook does not explicitly address severe convective weather 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Limited guidance on tornado, hail, and damaging wind potential at this lead time 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Current Operational Week-2 Hazard Outlook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Extreme heat / temperature extremes 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High winds 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Heavy precipitation / snow 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Flooding, rapid onset drought 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Added Value of This Product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buFont typeface="Symbol" panose="05050102010706020507" pitchFamily="18" charset="2"/>
              <a:buChar char=""/>
              <a:tabLst>
                <a:tab pos="1085850" algn="l"/>
              </a:tabLst>
            </a:pP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Extends hazard outlook to include severe weather (tornado, hail, damaging winds) 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Provides earlier situational awareness of convective risk 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Supports planning and preparedness in the extended range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6261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7C9EA55-B3C4-4943-90DF-C00BED375804}"/>
              </a:ext>
            </a:extLst>
          </p:cNvPr>
          <p:cNvSpPr txBox="1"/>
          <p:nvPr/>
        </p:nvSpPr>
        <p:spPr>
          <a:xfrm>
            <a:off x="588018" y="346713"/>
            <a:ext cx="11015964" cy="61645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Week-2 Severe Weather Outlook</a:t>
            </a:r>
            <a:endParaRPr lang="en-US" sz="3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Purpose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Complement the existing Week-2 Hazard Outlook 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Provide guidance on severe convective weather potential 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What It Provides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Daily updated Week-2 outlook 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Identification of regions with elevated severe weather risk at week-2 time range 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Focus on: Tornadoes, hail, and damaging winds 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Based On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GEFS ensemble forecast 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Large-scale atmospheric environment 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Output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Spatial outlook (probability-based maps) 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6742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0C38571-12AB-467E-8C17-E9A2F8F50974}"/>
              </a:ext>
            </a:extLst>
          </p:cNvPr>
          <p:cNvSpPr txBox="1"/>
          <p:nvPr/>
        </p:nvSpPr>
        <p:spPr>
          <a:xfrm>
            <a:off x="250722" y="49406"/>
            <a:ext cx="7757893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effectLst/>
                <a:ea typeface="Times New Roman" panose="02020603050405020304" pitchFamily="18" charset="0"/>
              </a:rPr>
              <a:t>Example Output (Week-2 Outlook)</a:t>
            </a:r>
          </a:p>
          <a:p>
            <a:r>
              <a:rPr lang="en-US" sz="2000" dirty="0"/>
              <a:t>Highlighted: Regions of elevated severe weather risk at week-2 lead time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D41A472-2749-4E8C-808C-AA19516331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6509" y="4733170"/>
            <a:ext cx="2714524" cy="190296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B12B1F5-245A-42DF-8E01-57985D2F51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6509" y="2720862"/>
            <a:ext cx="2714524" cy="190296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65B963C-6D1B-43B9-B6E0-D780F09FB92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6509" y="708554"/>
            <a:ext cx="2714524" cy="190296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702BB4A-6E5E-4606-9306-CD6C03A40FB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807" y="1007899"/>
            <a:ext cx="7111829" cy="549550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C6D56EE-655B-4B71-9F44-CBA83B761DB4}"/>
              </a:ext>
            </a:extLst>
          </p:cNvPr>
          <p:cNvSpPr txBox="1"/>
          <p:nvPr/>
        </p:nvSpPr>
        <p:spPr>
          <a:xfrm>
            <a:off x="8610669" y="121852"/>
            <a:ext cx="25262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Observed Storm Reports</a:t>
            </a:r>
          </a:p>
          <a:p>
            <a:pPr algn="ctr"/>
            <a:r>
              <a:rPr lang="en-US" dirty="0"/>
              <a:t>(Verification)</a:t>
            </a:r>
          </a:p>
        </p:txBody>
      </p:sp>
    </p:spTree>
    <p:extLst>
      <p:ext uri="{BB962C8B-B14F-4D97-AF65-F5344CB8AC3E}">
        <p14:creationId xmlns:p14="http://schemas.microsoft.com/office/powerpoint/2010/main" val="206432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C3EE8A-B8A4-003F-ABE7-72B2496BAD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39FD154-A814-3060-2607-64A6A87CDD6A}"/>
              </a:ext>
            </a:extLst>
          </p:cNvPr>
          <p:cNvSpPr txBox="1"/>
          <p:nvPr/>
        </p:nvSpPr>
        <p:spPr>
          <a:xfrm>
            <a:off x="1761219" y="998354"/>
            <a:ext cx="8879769" cy="4686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Current State</a:t>
            </a:r>
            <a:endParaRPr lang="en-US" sz="3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12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Running on CF3 DEV VM</a:t>
            </a:r>
            <a:endParaRPr lang="en-US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12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Fully automated</a:t>
            </a:r>
          </a:p>
          <a:p>
            <a:pPr marL="800100" lvl="1" indent="-342900">
              <a:lnSpc>
                <a:spcPct val="107000"/>
              </a:lnSpc>
              <a:spcAft>
                <a:spcPts val="12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Daily updates</a:t>
            </a:r>
          </a:p>
          <a:p>
            <a:pPr marL="800100" lvl="1" indent="-342900">
              <a:lnSpc>
                <a:spcPct val="107000"/>
              </a:lnSpc>
              <a:spcAft>
                <a:spcPts val="12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dirty="0"/>
              <a:t>Forecast webpage: </a:t>
            </a:r>
            <a:r>
              <a:rPr lang="en-US" sz="2800" dirty="0">
                <a:hlinkClick r:id="rId2"/>
              </a:rPr>
              <a:t>https://ftp.cpc.ncep.noaa.gov/hwang/week2sw/</a:t>
            </a:r>
            <a:r>
              <a:rPr lang="en-US" sz="2800" dirty="0"/>
              <a:t>      </a:t>
            </a:r>
          </a:p>
          <a:p>
            <a:pPr marL="800100" lvl="1" indent="-342900">
              <a:lnSpc>
                <a:spcPct val="107000"/>
              </a:lnSpc>
              <a:spcAft>
                <a:spcPts val="12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9473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480788F-EA2E-E707-E83B-81CCD258A458}"/>
              </a:ext>
            </a:extLst>
          </p:cNvPr>
          <p:cNvSpPr txBox="1"/>
          <p:nvPr/>
        </p:nvSpPr>
        <p:spPr>
          <a:xfrm>
            <a:off x="1761219" y="998354"/>
            <a:ext cx="8879769" cy="42882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What Ops Requires</a:t>
            </a:r>
            <a:endParaRPr lang="en-US" sz="3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1200"/>
              </a:spcAft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To be operational, </a:t>
            </a:r>
            <a:r>
              <a:rPr lang="en-US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the product</a:t>
            </a:r>
            <a:r>
              <a:rPr lang="en-US" sz="2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needs</a:t>
            </a:r>
          </a:p>
          <a:p>
            <a:pPr marL="800100" lvl="1" indent="-342900">
              <a:lnSpc>
                <a:spcPct val="107000"/>
              </a:lnSpc>
              <a:spcAft>
                <a:spcPts val="12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Compliance with CF3 QA/OPS protocols</a:t>
            </a:r>
            <a:endParaRPr lang="en-US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12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Adherence to CPC coding standards</a:t>
            </a:r>
          </a:p>
          <a:p>
            <a:pPr marL="800100" lvl="1" indent="-342900">
              <a:lnSpc>
                <a:spcPct val="107000"/>
              </a:lnSpc>
              <a:spcAft>
                <a:spcPts val="12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Automated workflow (e.g., </a:t>
            </a:r>
            <a:r>
              <a:rPr lang="en-US" sz="2800" dirty="0" err="1">
                <a:ea typeface="Calibri" panose="020F0502020204030204" pitchFamily="34" charset="0"/>
                <a:cs typeface="Times New Roman" panose="02020603050405020304" pitchFamily="18" charset="0"/>
              </a:rPr>
              <a:t>makefile</a:t>
            </a:r>
            <a:r>
              <a:rPr 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800100" lvl="1" indent="-342900">
              <a:lnSpc>
                <a:spcPct val="107000"/>
              </a:lnSpc>
              <a:spcAft>
                <a:spcPts val="12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dirty="0"/>
              <a:t>Complete documentation</a:t>
            </a:r>
          </a:p>
          <a:p>
            <a:pPr marL="800100" lvl="1" indent="-342900">
              <a:lnSpc>
                <a:spcPct val="107000"/>
              </a:lnSpc>
              <a:spcAft>
                <a:spcPts val="12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dirty="0"/>
              <a:t>Version control (GitHub)</a:t>
            </a:r>
          </a:p>
        </p:txBody>
      </p:sp>
    </p:spTree>
    <p:extLst>
      <p:ext uri="{BB962C8B-B14F-4D97-AF65-F5344CB8AC3E}">
        <p14:creationId xmlns:p14="http://schemas.microsoft.com/office/powerpoint/2010/main" val="26839504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259</Words>
  <Application>Microsoft Office PowerPoint</Application>
  <PresentationFormat>Widescreen</PresentationFormat>
  <Paragraphs>53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Hui Wang</dc:creator>
  <cp:lastModifiedBy>Hui Wang</cp:lastModifiedBy>
  <cp:revision>16</cp:revision>
  <dcterms:created xsi:type="dcterms:W3CDTF">2026-04-16T17:01:14Z</dcterms:created>
  <dcterms:modified xsi:type="dcterms:W3CDTF">2026-04-17T13:43:25Z</dcterms:modified>
</cp:coreProperties>
</file>