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94" r:id="rId2"/>
    <p:sldId id="546" r:id="rId3"/>
    <p:sldId id="558" r:id="rId4"/>
    <p:sldId id="553" r:id="rId5"/>
    <p:sldId id="547" r:id="rId6"/>
    <p:sldId id="560" r:id="rId7"/>
    <p:sldId id="548" r:id="rId8"/>
    <p:sldId id="549" r:id="rId9"/>
    <p:sldId id="561" r:id="rId10"/>
    <p:sldId id="550" r:id="rId11"/>
    <p:sldId id="551" r:id="rId12"/>
    <p:sldId id="562" r:id="rId13"/>
    <p:sldId id="552" r:id="rId14"/>
    <p:sldId id="557" r:id="rId15"/>
    <p:sldId id="5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D998-7A5D-47C8-8C68-D3A8D45B5A5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ABAC9-3DD0-4861-8A02-622042FC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68B9-9F4B-77ED-C5EF-F206C4741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22FA7-38E7-F62E-0D82-2465DD4C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82FFE-4B4C-4474-F859-EF0D753CB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DD6D-0349-4A4E-B841-03F6EEFB62B9}" type="datetime1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CB91-9B94-359F-16B0-1884DCD4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B67E-4A62-2568-24BB-EAE541D6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5844-881B-3995-3EC9-C8162E76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0C6A4-7F99-365C-494F-5F286AF1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8AA3D-3DF9-2972-C7D0-54FDAAC9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9957-B0D8-4C7E-A933-B098F9B92747}" type="datetime1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D0ACA-00F7-75F2-9995-E3238C297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D9CD-2A28-1A41-1EE1-4D8A46B6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8F883-1D9F-16A0-B71F-DD942E538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39ED-57C5-A6D9-DF78-9AACC4E7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90C8-9B77-F0E2-0C3B-6F85F17A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9F4E-6458-4062-83C6-09A369815F6F}" type="datetime1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983C5-9414-67E4-565D-1A3315AC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8EBB5-FA15-D1AD-A1CC-65385D94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7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005B-601D-EDFF-7CA1-0C04EAAC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5614-E3F8-091A-6C06-BB479473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7EE52-73EB-2960-C867-63C7E298B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3052-DD34-4385-95EB-860AE886E6B2}" type="datetime1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712E6-F877-8DE3-0C93-74E4CB35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894A-4857-0EB5-8377-25BB3859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3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D1BE5-30D9-F556-2A97-130ED72FB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6CA58-D242-7A9B-DA38-DF8AA663C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07702-A2D5-91F2-8E43-1C6E0B56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BAA3-0C43-4E29-9532-C845CD47B0DD}" type="datetime1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B493-E573-E30C-F7CD-F84F732C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358F-3ABA-11EC-B317-BB7CD5C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A2CB5-3B12-E60E-4776-10A2A62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78BE-A60E-8172-7060-A0BC7D9E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5C229-E79E-DA03-71F3-CFA355276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CCED-7D71-C014-37A3-F5AEFD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9DE1-707D-4D99-A985-40955A0B9D10}" type="datetime1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2111C-D77A-7E18-D8A9-B34B97C2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C01FB-490F-3F73-F24F-215A1C5A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12FA-F857-BA88-A38E-21F9E8B3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04614-AF31-10BA-0ECE-E8376F8BC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FFBC-31F2-1F05-62BC-02FCE265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5A11A-3651-2782-5C75-4304978E8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85FAE-9DDD-E312-95DE-8D48D5CE8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B7A55-E0EF-E351-1549-67565FD2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3204-656B-470D-8CF1-17038CAEDBE0}" type="datetime1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D816-8919-8751-5FD7-87D5570A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7C9E7-CF66-064D-67D0-6239ACC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3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71BA-1616-4C33-FABA-746A1C143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C7448-E227-D4A2-BCCD-454685EF5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FA97-626D-40F6-8E4A-F8012C3FA86E}" type="datetime1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E225F-2994-3E2D-B410-58BFB02C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576BA-A2E8-3AEC-DE3D-0995C916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0B070-52B8-4CAE-29BB-F17FD9A9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CE1F-0B64-4878-8038-2FE09BDDAB7A}" type="datetime1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B86DE-278D-AFA4-82AE-C4BB8374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10943-B5F2-F3A9-BF94-6BD6794A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5AEB-9C80-623B-F304-56401F3D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E84C7-34DD-02EA-931C-FF0EBA35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0A59-13BB-79CB-6017-C36459550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CA1E0-9BEB-1A81-3539-51078EEC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896E-A87A-4692-98C2-020EFD04676E}" type="datetime1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460E2-2AC0-80EC-A428-1174A5C28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81F38-DF2A-5057-9FD7-15C24ED5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B608-7A9D-FD58-6D86-F4F3699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BDFEE-8598-D54C-F6BA-E0514FFEC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9CB4B-DB70-49F6-14B5-93276372C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0B0D5-95B1-EC4B-8288-0187655A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E40B-E301-4E29-8EE5-CD5EA8B76A03}" type="datetime1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7CE16-8705-E643-05A5-945BBC7C6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EA0BC-D2B7-85C9-98A2-F9AAE439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1EB13-A86E-9D96-EEED-E8C91543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B4467-7509-BAE0-8FAE-AAFBB4707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1625-F7DC-7D66-751A-F06E54E5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7C763F-218A-497E-B0D9-FA87D50AC956}" type="datetime1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73FA2-72F3-690B-C57E-EC7402CE3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25EE7-AA30-2D02-99E9-720A610A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946792-546F-4DC4-A261-E72374EE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4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1B0B00-6D03-031F-D59E-575DF7AD1701}"/>
              </a:ext>
            </a:extLst>
          </p:cNvPr>
          <p:cNvSpPr txBox="1"/>
          <p:nvPr/>
        </p:nvSpPr>
        <p:spPr>
          <a:xfrm>
            <a:off x="581885" y="233335"/>
            <a:ext cx="818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Update (7/29/2025)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A58C8-9A10-C34E-19AD-4C79DF12D2B3}"/>
              </a:ext>
            </a:extLst>
          </p:cNvPr>
          <p:cNvSpPr txBox="1"/>
          <p:nvPr/>
        </p:nvSpPr>
        <p:spPr>
          <a:xfrm>
            <a:off x="564571" y="812957"/>
            <a:ext cx="1106285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Conducted a preliminary comparison of the AC skills between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SVD-CLSST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seasonal precipitation forecasts.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CCA: Canonical Correlation Analysis Tool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1982 – present, North America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aggregated into seasonal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times: 1 – 13 months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Standardized anomalies (divided by 1991-2020 std. dev.)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 forecast (above, near, and below normal)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 metrics: AC, RPSS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 verification: Hit/Miss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F4A2206-CE4F-BB78-1EFA-D39FCFBA6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6BBCD8-5E1D-6BFC-94D7-5E6E89307864}"/>
              </a:ext>
            </a:extLst>
          </p:cNvPr>
          <p:cNvSpPr txBox="1"/>
          <p:nvPr/>
        </p:nvSpPr>
        <p:spPr>
          <a:xfrm>
            <a:off x="141514" y="76200"/>
            <a:ext cx="12776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May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D60858FC-DD06-B56F-03BD-9D89A98B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174CD98-DF3E-79DC-D56E-2FB66CB48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5464629"/>
            <a:ext cx="478972" cy="195942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7184284-D27F-3963-70CB-2324E43BA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3401786"/>
            <a:ext cx="478972" cy="195942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A388160-CE78-4DC1-5B8E-5EFB145AB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1349829"/>
            <a:ext cx="478972" cy="195942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920E5D9-F7F5-FFE1-884B-1A3497C4A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5464629"/>
            <a:ext cx="478972" cy="195942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DCCB363-FC34-8000-32C5-CC2C54C25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3401786"/>
            <a:ext cx="478972" cy="195942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DC17097-916E-5B36-DB28-40D2C4D50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1349829"/>
            <a:ext cx="478972" cy="19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7B0814-8075-FF3F-9A9D-A4FEA9B30C80}"/>
              </a:ext>
            </a:extLst>
          </p:cNvPr>
          <p:cNvSpPr txBox="1"/>
          <p:nvPr/>
        </p:nvSpPr>
        <p:spPr>
          <a:xfrm>
            <a:off x="141514" y="76200"/>
            <a:ext cx="12776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May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3CA2A-1924-006B-D327-9109BA6BCDB7}"/>
              </a:ext>
            </a:extLst>
          </p:cNvPr>
          <p:cNvSpPr txBox="1"/>
          <p:nvPr/>
        </p:nvSpPr>
        <p:spPr>
          <a:xfrm>
            <a:off x="141514" y="76200"/>
            <a:ext cx="12776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RPSS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May</a:t>
            </a:r>
          </a:p>
        </p:txBody>
      </p:sp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144FD8F-0D2B-90BA-1603-0BCF78496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5464629"/>
            <a:ext cx="478972" cy="195942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52D7001-29A3-F4EA-6F7E-C8F3FB82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3401786"/>
            <a:ext cx="478972" cy="195942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F120CDD-D16F-3A32-5077-C9211954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1349829"/>
            <a:ext cx="478972" cy="195942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E2FBCAC-BF74-1DB4-3684-F5D44AF8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5464629"/>
            <a:ext cx="478972" cy="195942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42EDA66-8AC3-9524-F133-14C26A192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3401786"/>
            <a:ext cx="478972" cy="195942"/>
          </a:xfrm>
          <a:prstGeom prst="rect">
            <a:avLst/>
          </a:prstGeom>
        </p:spPr>
      </p:pic>
      <p:pic>
        <p:nvPicPr>
          <p:cNvPr id="10" name="Picture 9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AFBB731-63EA-7686-8799-DEC7C0A7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1349829"/>
            <a:ext cx="478972" cy="19594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7B40B6B0-5D13-1C48-41B2-AD58A1AB7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6858000" cy="6858000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EA69878B-CAA5-7C18-A121-11BA01B4D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>
            <a:fillRect/>
          </a:stretch>
        </p:blipFill>
        <p:spPr>
          <a:xfrm>
            <a:off x="6096000" y="0"/>
            <a:ext cx="610362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8A7974-AE5F-FF71-FE0D-A163D4FD57FF}"/>
              </a:ext>
            </a:extLst>
          </p:cNvPr>
          <p:cNvSpPr txBox="1"/>
          <p:nvPr/>
        </p:nvSpPr>
        <p:spPr>
          <a:xfrm>
            <a:off x="141514" y="174174"/>
            <a:ext cx="1843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Verification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AI-generated content may be incorrect.">
            <a:extLst>
              <a:ext uri="{FF2B5EF4-FFF2-40B4-BE49-F238E27FC236}">
                <a16:creationId xmlns:a16="http://schemas.microsoft.com/office/drawing/2014/main" id="{14D2AF88-BE43-83B0-C25A-A59A2AE0B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0"/>
            <a:ext cx="6858000" cy="6858000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136D18E7-1CCF-8190-8AE5-E547EF07A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>
            <a:fillRect/>
          </a:stretch>
        </p:blipFill>
        <p:spPr>
          <a:xfrm>
            <a:off x="6096000" y="0"/>
            <a:ext cx="610362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1EFA8-E5EE-7EA4-BDAA-A24FB02F9A63}"/>
              </a:ext>
            </a:extLst>
          </p:cNvPr>
          <p:cNvSpPr txBox="1"/>
          <p:nvPr/>
        </p:nvSpPr>
        <p:spPr>
          <a:xfrm>
            <a:off x="141514" y="174174"/>
            <a:ext cx="1843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Verification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8A129C-685F-1554-650C-47761858BC51}"/>
              </a:ext>
            </a:extLst>
          </p:cNvPr>
          <p:cNvSpPr txBox="1"/>
          <p:nvPr/>
        </p:nvSpPr>
        <p:spPr>
          <a:xfrm>
            <a:off x="1426030" y="1524000"/>
            <a:ext cx="9808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To-do: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 the same assessment as CCA for the SVD-CLSST forecasts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RPSS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 forecast verification (hit/miss analysis)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C81DA-2501-A817-9AA9-BA877A8D05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14" t="18095" r="24821" b="31271"/>
          <a:stretch>
            <a:fillRect/>
          </a:stretch>
        </p:blipFill>
        <p:spPr>
          <a:xfrm>
            <a:off x="973589" y="621354"/>
            <a:ext cx="10244821" cy="5615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5D6A2-AB61-EF66-A203-ED16FD7C2BCD}"/>
              </a:ext>
            </a:extLst>
          </p:cNvPr>
          <p:cNvSpPr txBox="1"/>
          <p:nvPr/>
        </p:nvSpPr>
        <p:spPr>
          <a:xfrm>
            <a:off x="2960915" y="968828"/>
            <a:ext cx="4338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  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RPSS (Ranked Probability Skill Score)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C0FA4D-739C-81CC-8548-32662F11BF92}"/>
              </a:ext>
            </a:extLst>
          </p:cNvPr>
          <p:cNvSpPr txBox="1"/>
          <p:nvPr/>
        </p:nvSpPr>
        <p:spPr>
          <a:xfrm>
            <a:off x="1710216" y="833536"/>
            <a:ext cx="87715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SVD-CLSST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forecasts: 1 to 6-month leads</a:t>
            </a:r>
          </a:p>
          <a:p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 verification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8BF644A-EA17-C2A3-DD9F-7B9DBE752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0A19A1-640D-D383-3070-D18390B7822E}"/>
              </a:ext>
            </a:extLst>
          </p:cNvPr>
          <p:cNvSpPr txBox="1"/>
          <p:nvPr/>
        </p:nvSpPr>
        <p:spPr>
          <a:xfrm>
            <a:off x="141514" y="76200"/>
            <a:ext cx="1236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Nov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0BAAC233-3C7C-EA0A-F0C1-3D3D336D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EF8D69F3-108C-D8BA-1F4B-6E567B8B4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5464629"/>
            <a:ext cx="478972" cy="195942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6FFB7BD-9E82-36FA-2AEC-0BD1C105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3401786"/>
            <a:ext cx="478972" cy="195942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9E2763D-71A6-207D-E47E-2871E076D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1349829"/>
            <a:ext cx="478972" cy="195942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61F7DCF-9FBE-B05F-F6AA-8D9FFD827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5464629"/>
            <a:ext cx="478972" cy="195942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1927429-033D-C719-648A-984F61FCF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3401786"/>
            <a:ext cx="478972" cy="195942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1202C04-1325-EFB2-CE61-92E85017E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1349829"/>
            <a:ext cx="478972" cy="19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239D6B-CF05-A566-B367-8EA384A8EE31}"/>
              </a:ext>
            </a:extLst>
          </p:cNvPr>
          <p:cNvSpPr txBox="1"/>
          <p:nvPr/>
        </p:nvSpPr>
        <p:spPr>
          <a:xfrm>
            <a:off x="141514" y="76200"/>
            <a:ext cx="1236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Nov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144FD8F-0D2B-90BA-1603-0BCF78496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5464629"/>
            <a:ext cx="478972" cy="195942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52D7001-29A3-F4EA-6F7E-C8F3FB82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3401786"/>
            <a:ext cx="478972" cy="195942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F120CDD-D16F-3A32-5077-C9211954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1349829"/>
            <a:ext cx="478972" cy="195942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E2FBCAC-BF74-1DB4-3684-F5D44AF8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5464629"/>
            <a:ext cx="478972" cy="195942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42EDA66-8AC3-9524-F133-14C26A192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3401786"/>
            <a:ext cx="478972" cy="195942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AFBB731-63EA-7686-8799-DEC7C0A7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1349829"/>
            <a:ext cx="478972" cy="19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F5AC7-F5C6-1036-4D5E-32D04E0B47A0}"/>
              </a:ext>
            </a:extLst>
          </p:cNvPr>
          <p:cNvSpPr txBox="1"/>
          <p:nvPr/>
        </p:nvSpPr>
        <p:spPr>
          <a:xfrm>
            <a:off x="141514" y="76200"/>
            <a:ext cx="1236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RPSS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Nov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DA268C0-8D57-0E80-4D39-C17FB47F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6118F-6069-35D7-DD1F-FB14DC43312C}"/>
              </a:ext>
            </a:extLst>
          </p:cNvPr>
          <p:cNvSpPr txBox="1"/>
          <p:nvPr/>
        </p:nvSpPr>
        <p:spPr>
          <a:xfrm>
            <a:off x="141514" y="76200"/>
            <a:ext cx="1236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SVD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Feb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ap&#10;&#10;AI-generated content may be incorrect.">
            <a:extLst>
              <a:ext uri="{FF2B5EF4-FFF2-40B4-BE49-F238E27FC236}">
                <a16:creationId xmlns:a16="http://schemas.microsoft.com/office/drawing/2014/main" id="{322C5607-8EEC-745A-872F-6F040BFB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DE8E16F-B13A-F0DC-332A-5C31F354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5464629"/>
            <a:ext cx="478972" cy="195942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AA7C7C7-BD43-457D-194A-843442B9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3401786"/>
            <a:ext cx="478972" cy="195942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5C514E7E-532C-4D65-34BA-EA22EED0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1349829"/>
            <a:ext cx="478972" cy="195942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6D58ABD-7D73-5ECE-7829-C1213CCF9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5464629"/>
            <a:ext cx="478972" cy="195942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22963F1-03BC-6A1F-E866-CF94E6AD1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3401786"/>
            <a:ext cx="478972" cy="195942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39A6746F-8363-2D12-27FF-36DDAFBBC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1349829"/>
            <a:ext cx="478972" cy="19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3D8D77-B9E1-D56A-6591-51926F276255}"/>
              </a:ext>
            </a:extLst>
          </p:cNvPr>
          <p:cNvSpPr txBox="1"/>
          <p:nvPr/>
        </p:nvSpPr>
        <p:spPr>
          <a:xfrm>
            <a:off x="141514" y="76200"/>
            <a:ext cx="12368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 Skill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Feb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4" name="Picture 3" descr="A map of the united states&#10;&#10;AI-generated content may be incorrect.">
            <a:extLst>
              <a:ext uri="{FF2B5EF4-FFF2-40B4-BE49-F238E27FC236}">
                <a16:creationId xmlns:a16="http://schemas.microsoft.com/office/drawing/2014/main" id="{A144FD8F-0D2B-90BA-1603-0BCF78496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5464629"/>
            <a:ext cx="478972" cy="195942"/>
          </a:xfrm>
          <a:prstGeom prst="rect">
            <a:avLst/>
          </a:prstGeom>
        </p:spPr>
      </p:pic>
      <p:pic>
        <p:nvPicPr>
          <p:cNvPr id="5" name="Picture 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D52D7001-29A3-F4EA-6F7E-C8F3FB82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3401786"/>
            <a:ext cx="478972" cy="195942"/>
          </a:xfrm>
          <a:prstGeom prst="rect">
            <a:avLst/>
          </a:prstGeom>
        </p:spPr>
      </p:pic>
      <p:pic>
        <p:nvPicPr>
          <p:cNvPr id="6" name="Picture 5" descr="A map of the united states&#10;&#10;AI-generated content may be incorrect.">
            <a:extLst>
              <a:ext uri="{FF2B5EF4-FFF2-40B4-BE49-F238E27FC236}">
                <a16:creationId xmlns:a16="http://schemas.microsoft.com/office/drawing/2014/main" id="{7F120CDD-D16F-3A32-5077-C9211954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9220199" y="1349829"/>
            <a:ext cx="478972" cy="195942"/>
          </a:xfrm>
          <a:prstGeom prst="rect">
            <a:avLst/>
          </a:prstGeom>
        </p:spPr>
      </p:pic>
      <p:pic>
        <p:nvPicPr>
          <p:cNvPr id="7" name="Picture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CE2FBCAC-BF74-1DB4-3684-F5D44AF8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5464629"/>
            <a:ext cx="478972" cy="195942"/>
          </a:xfrm>
          <a:prstGeom prst="rect">
            <a:avLst/>
          </a:prstGeom>
        </p:spPr>
      </p:pic>
      <p:pic>
        <p:nvPicPr>
          <p:cNvPr id="8" name="Picture 7" descr="A map of the united states&#10;&#10;AI-generated content may be incorrect.">
            <a:extLst>
              <a:ext uri="{FF2B5EF4-FFF2-40B4-BE49-F238E27FC236}">
                <a16:creationId xmlns:a16="http://schemas.microsoft.com/office/drawing/2014/main" id="{142EDA66-8AC3-9524-F133-14C26A192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3401786"/>
            <a:ext cx="478972" cy="195942"/>
          </a:xfrm>
          <a:prstGeom prst="rect">
            <a:avLst/>
          </a:prstGeom>
        </p:spPr>
      </p:pic>
      <p:pic>
        <p:nvPicPr>
          <p:cNvPr id="9" name="Picture 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AFBB731-63EA-7686-8799-DEC7C0A72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19683" r="57237" b="77460"/>
          <a:stretch>
            <a:fillRect/>
          </a:stretch>
        </p:blipFill>
        <p:spPr>
          <a:xfrm>
            <a:off x="4974770" y="1349829"/>
            <a:ext cx="478972" cy="195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D99B56-295B-4216-AD60-6ED609D6A1B3}"/>
              </a:ext>
            </a:extLst>
          </p:cNvPr>
          <p:cNvSpPr txBox="1"/>
          <p:nvPr/>
        </p:nvSpPr>
        <p:spPr>
          <a:xfrm>
            <a:off x="141514" y="76200"/>
            <a:ext cx="11700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CCA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RPSS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IC: Feb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6792-546F-4DC4-A261-E72374EED6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192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Hui Wang</cp:lastModifiedBy>
  <cp:revision>34</cp:revision>
  <dcterms:created xsi:type="dcterms:W3CDTF">2025-03-24T16:43:37Z</dcterms:created>
  <dcterms:modified xsi:type="dcterms:W3CDTF">2025-07-29T15:18:44Z</dcterms:modified>
</cp:coreProperties>
</file>