
<file path=[Content_Types].xml><?xml version="1.0" encoding="utf-8"?>
<Types xmlns="http://schemas.openxmlformats.org/package/2006/content-types">
  <Default Extension="gif" ContentType="image/gi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494" r:id="rId2"/>
    <p:sldId id="543" r:id="rId3"/>
    <p:sldId id="544" r:id="rId4"/>
    <p:sldId id="527" r:id="rId5"/>
    <p:sldId id="528" r:id="rId6"/>
    <p:sldId id="529" r:id="rId7"/>
    <p:sldId id="530" r:id="rId8"/>
    <p:sldId id="535" r:id="rId9"/>
    <p:sldId id="536" r:id="rId10"/>
    <p:sldId id="531" r:id="rId11"/>
    <p:sldId id="532" r:id="rId12"/>
    <p:sldId id="533" r:id="rId13"/>
    <p:sldId id="538" r:id="rId14"/>
    <p:sldId id="540" r:id="rId15"/>
    <p:sldId id="54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15" autoAdjust="0"/>
    <p:restoredTop sz="94660"/>
  </p:normalViewPr>
  <p:slideViewPr>
    <p:cSldViewPr snapToGrid="0">
      <p:cViewPr varScale="1">
        <p:scale>
          <a:sx n="66" d="100"/>
          <a:sy n="66" d="100"/>
        </p:scale>
        <p:origin x="1013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31D998-7A5D-47C8-8C68-D3A8D45B5A51}" type="datetimeFigureOut">
              <a:rPr lang="en-US" smtClean="0"/>
              <a:t>7/1/2025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BABAC9-3DD0-4861-8A02-622042FC6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4572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8E68B9-9F4B-77ED-C5EF-F206C4741F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322FA7-38E7-F62E-0D82-2465DD4C82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D82FFE-4B4C-4474-F859-EF0D753CB1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58015-69E7-4F8B-AC29-25B89200FD1E}" type="datetime1">
              <a:rPr lang="en-US" smtClean="0"/>
              <a:t>7/1/2025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87CB91-9B94-359F-16B0-1884DCD4F7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FCB67E-4A62-2568-24BB-EAE541D65D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6792-546F-4DC4-A261-E72374EED6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9390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AB5844-881B-3995-3EC9-C8162E76CD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30C6A4-7F99-365C-494F-5F286AF127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08AA3D-3DF9-2972-C7D0-54FDAAC994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5C2F1-DB53-4C31-B6FC-8690D62E0367}" type="datetime1">
              <a:rPr lang="en-US" smtClean="0"/>
              <a:t>7/1/2025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0D0ACA-00F7-75F2-9995-E3238C297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1FD9CD-2A28-1A41-1EE1-4D8A46B623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6792-546F-4DC4-A261-E72374EED6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012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848F883-1D9F-16A0-B71F-DD942E53818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11E39ED-57C5-A6D9-DF78-9AACC4E7AE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1C90C8-9B77-F0E2-0C3B-6F85F17A05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370FA-66D6-4000-A18E-BBB63EAA445A}" type="datetime1">
              <a:rPr lang="en-US" smtClean="0"/>
              <a:t>7/1/2025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C983C5-9414-67E4-565D-1A3315AC5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B8EBB5-FA15-D1AD-A1CC-65385D9484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6792-546F-4DC4-A261-E72374EED6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172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8B005B-601D-EDFF-7CA1-0C04EAACC4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585614-E3F8-091A-6C06-BB479473D9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D7EE52-73EB-2960-C867-63C7E298B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F19C5-F342-4E08-BC13-4451FE9E9FC3}" type="datetime1">
              <a:rPr lang="en-US" smtClean="0"/>
              <a:t>7/1/2025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F712E6-F877-8DE3-0C93-74E4CB35B7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90894A-4857-0EB5-8377-25BB3859A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6792-546F-4DC4-A261-E72374EED6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1369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0D1BE5-30D9-F556-2A97-130ED72FB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F6CA58-D242-7A9B-DA38-DF8AA663C3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007702-A2D5-91F2-8E43-1C6E0B56B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3B5E1-6A2A-4283-BCA0-35FE0C1A2958}" type="datetime1">
              <a:rPr lang="en-US" smtClean="0"/>
              <a:t>7/1/2025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9DB493-E573-E30C-F7CD-F84F732C96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67358F-3ABA-11EC-B317-BB7CD5C74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6792-546F-4DC4-A261-E72374EED6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0892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2A2CB5-3B12-E60E-4776-10A2A625E0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7A78BE-A60E-8172-7060-A0BC7D9E24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55C229-E79E-DA03-71F3-CFA3552769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BACCED-7D71-C014-37A3-F5AEFD43D9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EE748-D5F8-4259-8940-1BFAEB16BD9D}" type="datetime1">
              <a:rPr lang="en-US" smtClean="0"/>
              <a:t>7/1/2025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92111C-D77A-7E18-D8A9-B34B97C284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4C01FB-490F-3F73-F24F-215A1C5A4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6792-546F-4DC4-A261-E72374EED6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290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6112FA-F857-BA88-A38E-21F9E8B389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104614-AF31-10BA-0ECE-E8376F8BC9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2AFFBC-31F2-1F05-62BC-02FCE26506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D35A11A-3651-2782-5C75-4304978E8C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A985FAE-9DDD-E312-95DE-8D48D5CE82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51B7A55-E0EF-E351-1549-67565FD2C7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80668-F5CE-421E-BD31-3FFA466CC304}" type="datetime1">
              <a:rPr lang="en-US" smtClean="0"/>
              <a:t>7/1/2025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C78D816-8919-8751-5FD7-87D5570AC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637C9E7-CF66-064D-67D0-6239ACCB5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6792-546F-4DC4-A261-E72374EED6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5351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9971BA-1616-4C33-FABA-746A1C143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EDC7448-E227-D4A2-BCCD-454685EF5C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75619-45A8-4D0A-88AF-152858CF06EC}" type="datetime1">
              <a:rPr lang="en-US" smtClean="0"/>
              <a:t>7/1/2025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3E225F-2994-3E2D-B410-58BFB02C8B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4576BA-A2E8-3AEC-DE3D-0995C9169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6792-546F-4DC4-A261-E72374EED6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5977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DC0B070-52B8-4CAE-29BB-F17FD9A92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064BF-4E59-4648-A131-4CEC7DC178D2}" type="datetime1">
              <a:rPr lang="en-US" smtClean="0"/>
              <a:t>7/1/2025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B1B86DE-278D-AFA4-82AE-C4BB8374A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F10943-B5F2-F3A9-BF94-6BD6794A82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6792-546F-4DC4-A261-E72374EED6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9889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545AEB-9C80-623B-F304-56401F3D49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5E84C7-34DD-02EA-931C-FF0EBA35CB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6F0A59-13BB-79CB-6017-C364595506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3CA1E0-9BEB-1A81-3539-51078EECBD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F2736-701B-46FA-A9E1-632A4E2B64DD}" type="datetime1">
              <a:rPr lang="en-US" smtClean="0"/>
              <a:t>7/1/2025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6460E2-2AC0-80EC-A428-1174A5C28E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581F38-DF2A-5057-9FD7-15C24ED5D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6792-546F-4DC4-A261-E72374EED6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8796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5FB608-7A9D-FD58-6D86-F4F3699C94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EEBDFEE-8598-D54C-F6BA-E0514FFEC7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C9CB4B-DB70-49F6-14B5-93276372CF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B0B0D5-95B1-EC4B-8288-0187655A14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48C7-9961-4795-AD98-2DEDDF4B8DCD}" type="datetime1">
              <a:rPr lang="en-US" smtClean="0"/>
              <a:t>7/1/2025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07CE16-8705-E643-05A5-945BBC7C61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0EA0BC-D2B7-85C9-98A2-F9AAE4390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6792-546F-4DC4-A261-E72374EED6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720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0B1EB13-A86E-9D96-EEED-E8C91543B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2B4467-7509-BAE0-8FAE-AAFBB47071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A41625-F7DC-7D66-751A-F06E54E54F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1AD3240-DB0C-4CCC-AE31-3A3EBC64C38A}" type="datetime1">
              <a:rPr lang="en-US" smtClean="0"/>
              <a:t>7/1/2025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A73FA2-72F3-690B-C57E-EC7402CE30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F25EE7-AA30-2D02-99E9-720A610A11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8946792-546F-4DC4-A261-E72374EED6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547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F1B0B00-6D03-031F-D59E-575DF7AD1701}"/>
              </a:ext>
            </a:extLst>
          </p:cNvPr>
          <p:cNvSpPr txBox="1"/>
          <p:nvPr/>
        </p:nvSpPr>
        <p:spPr>
          <a:xfrm>
            <a:off x="581885" y="527257"/>
            <a:ext cx="8185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3200" u="sng" dirty="0">
                <a:latin typeface="Calibri" panose="020F0502020204030204" pitchFamily="34" charset="0"/>
                <a:cs typeface="Calibri" panose="020F0502020204030204" pitchFamily="34" charset="0"/>
              </a:rPr>
              <a:t>Update (7/1/2025)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3EA58C8-9A10-C34E-19AD-4C79DF12D2B3}"/>
              </a:ext>
            </a:extLst>
          </p:cNvPr>
          <p:cNvSpPr txBox="1"/>
          <p:nvPr/>
        </p:nvSpPr>
        <p:spPr>
          <a:xfrm>
            <a:off x="710042" y="1301629"/>
            <a:ext cx="10771915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Updated the monthly and seasonal forecasts for CONUS precipitation using the SVD-CLSST tool, issued in June 2025.</a:t>
            </a:r>
          </a:p>
          <a:p>
            <a:pPr marL="45720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Tested tropical Pacific SST forecasts using the SVD-CLSST tool by adding the SST trend to the forecast anomalies.</a:t>
            </a:r>
          </a:p>
          <a:p>
            <a:pPr marL="45720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Tested tropical Pacific SST forecasts using the SVD-CLSST tool with non-detrended data, allowing the SST trend to be represented by certain SVD modes.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E6DD629-30EE-B8F2-B8DC-50BC5C40C9F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6292653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0000" y="0"/>
            <a:ext cx="8875059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40AA7E4-C1C9-CCFD-B582-70FE34098287}"/>
              </a:ext>
            </a:extLst>
          </p:cNvPr>
          <p:cNvSpPr txBox="1"/>
          <p:nvPr/>
        </p:nvSpPr>
        <p:spPr>
          <a:xfrm flipH="1">
            <a:off x="484630" y="292608"/>
            <a:ext cx="28864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Forecast:</a:t>
            </a:r>
          </a:p>
          <a:p>
            <a:pPr algn="ctr"/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Detrended SST anomalies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EEE614-D500-95CB-BE89-37B1D7E676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6792-546F-4DC4-A261-E72374EED62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7617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0000" y="0"/>
            <a:ext cx="8875059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9067AA3-BCE6-37F8-3141-B91C574698D3}"/>
              </a:ext>
            </a:extLst>
          </p:cNvPr>
          <p:cNvSpPr txBox="1"/>
          <p:nvPr/>
        </p:nvSpPr>
        <p:spPr>
          <a:xfrm flipH="1">
            <a:off x="484630" y="292608"/>
            <a:ext cx="288643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Forecast:</a:t>
            </a:r>
          </a:p>
          <a:p>
            <a:pPr algn="ctr"/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Detrended SST anomalies</a:t>
            </a:r>
          </a:p>
          <a:p>
            <a:pPr algn="ctr"/>
            <a:r>
              <a:rPr lang="en-US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</a:t>
            </a:r>
          </a:p>
          <a:p>
            <a:pPr algn="ctr"/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SST trend </a:t>
            </a:r>
          </a:p>
          <a:p>
            <a:pPr algn="ctr"/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(May 2025)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EA96ABC-20C8-FF86-323A-1379730504BD}"/>
              </a:ext>
            </a:extLst>
          </p:cNvPr>
          <p:cNvSpPr txBox="1"/>
          <p:nvPr/>
        </p:nvSpPr>
        <p:spPr>
          <a:xfrm>
            <a:off x="757415" y="4011347"/>
            <a:ext cx="285588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Assuming the current SST trend persists over the forecast period.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192F20-915F-8AFA-217F-B21DEF1AA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6792-546F-4DC4-A261-E72374EED62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4256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0000" y="0"/>
            <a:ext cx="8875059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65889AB-D4F3-2A29-9D87-2A83AC9EC24C}"/>
              </a:ext>
            </a:extLst>
          </p:cNvPr>
          <p:cNvSpPr txBox="1"/>
          <p:nvPr/>
        </p:nvSpPr>
        <p:spPr>
          <a:xfrm flipH="1">
            <a:off x="448054" y="292608"/>
            <a:ext cx="288643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Forecast:</a:t>
            </a:r>
          </a:p>
          <a:p>
            <a:pPr algn="ctr"/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Using non-detrended SST data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69B992-2B2F-B02C-9A73-A803981A6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6792-546F-4DC4-A261-E72374EED62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0112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875059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F075031-2E6C-5967-FB5E-25FDF4439C9E}"/>
              </a:ext>
            </a:extLst>
          </p:cNvPr>
          <p:cNvSpPr txBox="1"/>
          <p:nvPr/>
        </p:nvSpPr>
        <p:spPr>
          <a:xfrm flipH="1">
            <a:off x="9019030" y="292608"/>
            <a:ext cx="28864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 Skill for</a:t>
            </a:r>
          </a:p>
          <a:p>
            <a:pPr algn="ctr"/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Detrended SST anomalies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FA0F4D-9727-BBC2-6782-0358E57FBE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6792-546F-4DC4-A261-E72374EED62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0121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875059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4853A6D-DF7E-D919-44B3-1E62377F0DC3}"/>
              </a:ext>
            </a:extLst>
          </p:cNvPr>
          <p:cNvSpPr txBox="1"/>
          <p:nvPr/>
        </p:nvSpPr>
        <p:spPr>
          <a:xfrm flipH="1">
            <a:off x="9031222" y="292608"/>
            <a:ext cx="288643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 Skill for</a:t>
            </a:r>
          </a:p>
          <a:p>
            <a:pPr algn="ctr"/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Using non-detrended SST data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4528B2F-7E71-34BF-D41A-3DDDB7AADA4F}"/>
              </a:ext>
            </a:extLst>
          </p:cNvPr>
          <p:cNvSpPr txBox="1"/>
          <p:nvPr/>
        </p:nvSpPr>
        <p:spPr>
          <a:xfrm>
            <a:off x="8607298" y="4034496"/>
            <a:ext cx="331035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SST trends contribute significantly to the high AC skill.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0E5022-FDE7-7AD8-352E-8AA046894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6792-546F-4DC4-A261-E72374EED62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8987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AB86ED6-3AD4-1AAB-F207-DFFBE3B554FC}"/>
              </a:ext>
            </a:extLst>
          </p:cNvPr>
          <p:cNvSpPr txBox="1"/>
          <p:nvPr/>
        </p:nvSpPr>
        <p:spPr>
          <a:xfrm>
            <a:off x="520861" y="949124"/>
            <a:ext cx="6562845" cy="4755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moderate El Niño event is predicted using the SVD-CLSST model, differing from the CPC outlook.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Both SST trend approaches yield consistent results, indicating overall warm SST anomalies globally.</a:t>
            </a:r>
          </a:p>
        </p:txBody>
      </p:sp>
      <p:pic>
        <p:nvPicPr>
          <p:cNvPr id="4" name="Picture 3" descr="A graph of different colored bars&#10;&#10;AI-generated content may be incorrect.">
            <a:extLst>
              <a:ext uri="{FF2B5EF4-FFF2-40B4-BE49-F238E27FC236}">
                <a16:creationId xmlns:a16="http://schemas.microsoft.com/office/drawing/2014/main" id="{84CB4D1B-1856-BEA0-1B13-1B649BA080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47" t="2667" r="14051" b="21212"/>
          <a:stretch>
            <a:fillRect/>
          </a:stretch>
        </p:blipFill>
        <p:spPr>
          <a:xfrm>
            <a:off x="7298572" y="273513"/>
            <a:ext cx="4256117" cy="2819453"/>
          </a:xfrm>
          <a:prstGeom prst="rect">
            <a:avLst/>
          </a:prstGeom>
        </p:spPr>
      </p:pic>
      <p:pic>
        <p:nvPicPr>
          <p:cNvPr id="6" name="Picture 5" descr="A graph of different colored lines&#10;&#10;AI-generated content may be incorrect.">
            <a:extLst>
              <a:ext uri="{FF2B5EF4-FFF2-40B4-BE49-F238E27FC236}">
                <a16:creationId xmlns:a16="http://schemas.microsoft.com/office/drawing/2014/main" id="{4F8AEEFC-318D-F2E2-7738-CC7A6872EE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48" t="6546" r="9698" b="23636"/>
          <a:stretch>
            <a:fillRect/>
          </a:stretch>
        </p:blipFill>
        <p:spPr>
          <a:xfrm>
            <a:off x="7298573" y="3295999"/>
            <a:ext cx="4256117" cy="2982389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52DDAB-003B-5F26-BEA4-0B43CAB79B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6792-546F-4DC4-A261-E72374EED62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6364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map of the united states&#10;&#10;AI-generated content may be incorrect.">
            <a:extLst>
              <a:ext uri="{FF2B5EF4-FFF2-40B4-BE49-F238E27FC236}">
                <a16:creationId xmlns:a16="http://schemas.microsoft.com/office/drawing/2014/main" id="{8B8EBD3F-22EF-CD19-B3C7-B0FE9A4065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189" b="66920"/>
          <a:stretch>
            <a:fillRect/>
          </a:stretch>
        </p:blipFill>
        <p:spPr>
          <a:xfrm>
            <a:off x="436586" y="1324197"/>
            <a:ext cx="5564133" cy="29139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A map of the seasons&#10;&#10;AI-generated content may be incorrect.">
            <a:extLst>
              <a:ext uri="{FF2B5EF4-FFF2-40B4-BE49-F238E27FC236}">
                <a16:creationId xmlns:a16="http://schemas.microsoft.com/office/drawing/2014/main" id="{B85BDDF8-55F6-6CAF-1760-7BE12BDCD5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7690" y="1324197"/>
            <a:ext cx="5447724" cy="42096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D066F23-D9FD-2FFB-1707-08C84A56DDCE}"/>
              </a:ext>
            </a:extLst>
          </p:cNvPr>
          <p:cNvSpPr txBox="1"/>
          <p:nvPr/>
        </p:nvSpPr>
        <p:spPr>
          <a:xfrm>
            <a:off x="2578784" y="326571"/>
            <a:ext cx="74578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1-Month Lead Forecast for JAS Precipitation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176E527-EE8C-C37C-75B0-DF02E1BDA9F7}"/>
              </a:ext>
            </a:extLst>
          </p:cNvPr>
          <p:cNvSpPr txBox="1"/>
          <p:nvPr/>
        </p:nvSpPr>
        <p:spPr>
          <a:xfrm>
            <a:off x="1641874" y="4650975"/>
            <a:ext cx="315355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Wet: Southeast</a:t>
            </a:r>
          </a:p>
          <a:p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Dry: Northern Plains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4079EF2-0073-6E9B-4E37-705AFD15C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6792-546F-4DC4-A261-E72374EED62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3394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1AA7C93-7321-E491-429F-4C310D79ECDD}"/>
              </a:ext>
            </a:extLst>
          </p:cNvPr>
          <p:cNvSpPr txBox="1"/>
          <p:nvPr/>
        </p:nvSpPr>
        <p:spPr>
          <a:xfrm>
            <a:off x="3771453" y="1597152"/>
            <a:ext cx="46490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Monthly SST Forecast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0508EFE-A702-E60F-57DA-E443FAECB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6792-546F-4DC4-A261-E72374EED62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6179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1608" y="0"/>
            <a:ext cx="8875059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94E0E06-4432-E0CD-3F9E-BC83D1EBA4C8}"/>
              </a:ext>
            </a:extLst>
          </p:cNvPr>
          <p:cNvSpPr txBox="1"/>
          <p:nvPr/>
        </p:nvSpPr>
        <p:spPr>
          <a:xfrm flipH="1">
            <a:off x="484630" y="292608"/>
            <a:ext cx="28864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Forecast:</a:t>
            </a:r>
          </a:p>
          <a:p>
            <a:pPr algn="ctr"/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Detrended SST anomalies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42C1767-5C84-B833-55BD-78689A5108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6792-546F-4DC4-A261-E72374EED62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8859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0000" y="0"/>
            <a:ext cx="8875059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668F293-1878-9F97-3C14-B29436D06C74}"/>
              </a:ext>
            </a:extLst>
          </p:cNvPr>
          <p:cNvSpPr txBox="1"/>
          <p:nvPr/>
        </p:nvSpPr>
        <p:spPr>
          <a:xfrm flipH="1">
            <a:off x="484630" y="292608"/>
            <a:ext cx="288643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Forecast:</a:t>
            </a:r>
          </a:p>
          <a:p>
            <a:pPr algn="ctr"/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Detrended SST anomalies</a:t>
            </a:r>
          </a:p>
          <a:p>
            <a:pPr algn="ctr"/>
            <a:r>
              <a:rPr lang="en-US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</a:t>
            </a:r>
          </a:p>
          <a:p>
            <a:pPr algn="ctr"/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SST trend </a:t>
            </a:r>
          </a:p>
          <a:p>
            <a:pPr algn="ctr"/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(May 2025)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8EFCF20-09D9-A8F8-6128-EFA6EEFF9E3F}"/>
              </a:ext>
            </a:extLst>
          </p:cNvPr>
          <p:cNvSpPr txBox="1"/>
          <p:nvPr/>
        </p:nvSpPr>
        <p:spPr>
          <a:xfrm>
            <a:off x="757415" y="4011347"/>
            <a:ext cx="285588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Assuming the current SST trend persists over the forecast period.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8FCD51-E4F3-D290-CD2B-5402745D8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6792-546F-4DC4-A261-E72374EED62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8684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0000" y="0"/>
            <a:ext cx="8875059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0180EAB-1860-F8C5-A2FB-CA02FE33E364}"/>
              </a:ext>
            </a:extLst>
          </p:cNvPr>
          <p:cNvSpPr txBox="1"/>
          <p:nvPr/>
        </p:nvSpPr>
        <p:spPr>
          <a:xfrm flipH="1">
            <a:off x="448054" y="292608"/>
            <a:ext cx="288643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Forecast:</a:t>
            </a:r>
          </a:p>
          <a:p>
            <a:pPr algn="ctr"/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Using non-detrended SST data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BCCE1D-4794-C2BC-98D9-A41ED77C1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6792-546F-4DC4-A261-E72374EED62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951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875059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2572B86-629A-BCFE-B5DE-38F32AEC3B32}"/>
              </a:ext>
            </a:extLst>
          </p:cNvPr>
          <p:cNvSpPr txBox="1"/>
          <p:nvPr/>
        </p:nvSpPr>
        <p:spPr>
          <a:xfrm flipH="1">
            <a:off x="9019030" y="292608"/>
            <a:ext cx="28864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 Skill for</a:t>
            </a:r>
          </a:p>
          <a:p>
            <a:pPr algn="ctr"/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Detrended SST anomalies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4D3EF8-7E6C-C92D-F29D-829980389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6792-546F-4DC4-A261-E72374EED62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5988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875059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F775247-FD07-50AD-F3A6-468D6124F3C8}"/>
              </a:ext>
            </a:extLst>
          </p:cNvPr>
          <p:cNvSpPr txBox="1"/>
          <p:nvPr/>
        </p:nvSpPr>
        <p:spPr>
          <a:xfrm flipH="1">
            <a:off x="9031222" y="292608"/>
            <a:ext cx="288643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 Skill for</a:t>
            </a:r>
          </a:p>
          <a:p>
            <a:pPr algn="ctr"/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Using non-detrended SST data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7DF2AD2-C1C9-CAF1-F4A8-F62AC70D9E80}"/>
              </a:ext>
            </a:extLst>
          </p:cNvPr>
          <p:cNvSpPr txBox="1"/>
          <p:nvPr/>
        </p:nvSpPr>
        <p:spPr>
          <a:xfrm>
            <a:off x="8607298" y="4034496"/>
            <a:ext cx="331035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SST trends contribute significantly to the high AC skill.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A0AF74-8499-5374-626D-6CCDD89D1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6792-546F-4DC4-A261-E72374EED62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9750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54A8B38-49A0-C53A-3132-FDE922A871C5}"/>
              </a:ext>
            </a:extLst>
          </p:cNvPr>
          <p:cNvSpPr txBox="1"/>
          <p:nvPr/>
        </p:nvSpPr>
        <p:spPr>
          <a:xfrm>
            <a:off x="3734616" y="1572768"/>
            <a:ext cx="47227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Seasonal SST Forecast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89FEC0A-B622-D1F5-71E9-6D5B2ED1D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6792-546F-4DC4-A261-E72374EED62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7442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2020</TotalTime>
  <Words>248</Words>
  <Application>Microsoft Office PowerPoint</Application>
  <PresentationFormat>Widescreen</PresentationFormat>
  <Paragraphs>56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Aptos</vt:lpstr>
      <vt:lpstr>Aptos Display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Climate</dc:creator>
  <cp:lastModifiedBy>Yutong Pan</cp:lastModifiedBy>
  <cp:revision>26</cp:revision>
  <dcterms:created xsi:type="dcterms:W3CDTF">2025-03-24T16:43:37Z</dcterms:created>
  <dcterms:modified xsi:type="dcterms:W3CDTF">2025-07-01T15:49:00Z</dcterms:modified>
</cp:coreProperties>
</file>