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4" r:id="rId2"/>
    <p:sldId id="269" r:id="rId3"/>
    <p:sldId id="264" r:id="rId4"/>
    <p:sldId id="267" r:id="rId5"/>
    <p:sldId id="514" r:id="rId6"/>
    <p:sldId id="515" r:id="rId7"/>
    <p:sldId id="519" r:id="rId8"/>
    <p:sldId id="520" r:id="rId9"/>
    <p:sldId id="521" r:id="rId10"/>
    <p:sldId id="522" r:id="rId11"/>
    <p:sldId id="516" r:id="rId12"/>
    <p:sldId id="5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68B9-9F4B-77ED-C5EF-F206C4741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22FA7-38E7-F62E-0D82-2465DD4C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2FFE-4B4C-4474-F859-EF0D753C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CB91-9B94-359F-16B0-1884DCD4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B67E-4A62-2568-24BB-EAE541D6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5844-881B-3995-3EC9-C8162E76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0C6A4-7F99-365C-494F-5F286AF1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AA3D-3DF9-2972-C7D0-54FDAAC9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D0ACA-00F7-75F2-9995-E3238C29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D9CD-2A28-1A41-1EE1-4D8A46B6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8F883-1D9F-16A0-B71F-DD942E538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39ED-57C5-A6D9-DF78-9AACC4E7A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C90C8-9B77-F0E2-0C3B-6F85F17A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83C5-9414-67E4-565D-1A3315AC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EBB5-FA15-D1AD-A1CC-65385D94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005B-601D-EDFF-7CA1-0C04EAAC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5614-E3F8-091A-6C06-BB479473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7EE52-73EB-2960-C867-63C7E298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712E6-F877-8DE3-0C93-74E4CB35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894A-4857-0EB5-8377-25BB3859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1BE5-30D9-F556-2A97-130ED72F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6CA58-D242-7A9B-DA38-DF8AA663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07702-A2D5-91F2-8E43-1C6E0B56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B493-E573-E30C-F7CD-F84F732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358F-3ABA-11EC-B317-BB7CD5C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CB5-3B12-E60E-4776-10A2A625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78BE-A60E-8172-7060-A0BC7D9E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5C229-E79E-DA03-71F3-CFA35527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CCED-7D71-C014-37A3-F5AEFD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2111C-D77A-7E18-D8A9-B34B97C2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C01FB-490F-3F73-F24F-215A1C5A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12FA-F857-BA88-A38E-21F9E8B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04614-AF31-10BA-0ECE-E8376F8BC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AFFBC-31F2-1F05-62BC-02FCE265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5A11A-3651-2782-5C75-4304978E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85FAE-9DDD-E312-95DE-8D48D5CE8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B7A55-E0EF-E351-1549-67565FD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8D816-8919-8751-5FD7-87D5570A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7C9E7-CF66-064D-67D0-6239ACCB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71BA-1616-4C33-FABA-746A1C14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C7448-E227-D4A2-BCCD-454685EF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E225F-2994-3E2D-B410-58BFB02C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576BA-A2E8-3AEC-DE3D-0995C916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0B070-52B8-4CAE-29BB-F17FD9A9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B86DE-278D-AFA4-82AE-C4BB8374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10943-B5F2-F3A9-BF94-6BD6794A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5AEB-9C80-623B-F304-56401F3D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84C7-34DD-02EA-931C-FF0EBA35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0A59-13BB-79CB-6017-C36459550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CA1E0-9BEB-1A81-3539-51078EEC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460E2-2AC0-80EC-A428-1174A5C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81F38-DF2A-5057-9FD7-15C24ED5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B608-7A9D-FD58-6D86-F4F3699C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BDFEE-8598-D54C-F6BA-E0514FFEC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9CB4B-DB70-49F6-14B5-93276372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0B0D5-95B1-EC4B-8288-0187655A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7CE16-8705-E643-05A5-945BBC7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EA0BC-D2B7-85C9-98A2-F9AAE439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1EB13-A86E-9D96-EEED-E8C91543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B4467-7509-BAE0-8FAE-AAFBB4707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1625-F7DC-7D66-751A-F06E54E5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F1A11-4530-40C1-A1E7-95DB3499DF1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73FA2-72F3-690B-C57E-EC7402CE3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25EE7-AA30-2D02-99E9-720A610A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1B0B00-6D03-031F-D59E-575DF7AD1701}"/>
              </a:ext>
            </a:extLst>
          </p:cNvPr>
          <p:cNvSpPr txBox="1"/>
          <p:nvPr/>
        </p:nvSpPr>
        <p:spPr>
          <a:xfrm>
            <a:off x="581885" y="527257"/>
            <a:ext cx="818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Update (5/20/2025)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A58C8-9A10-C34E-19AD-4C79DF12D2B3}"/>
              </a:ext>
            </a:extLst>
          </p:cNvPr>
          <p:cNvSpPr txBox="1"/>
          <p:nvPr/>
        </p:nvSpPr>
        <p:spPr>
          <a:xfrm>
            <a:off x="710042" y="1301629"/>
            <a:ext cx="10771915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Verified the 2024/25 winter CONUS precipitation forecasts using the SVD-CLSST tool and prepared slides for Emerson’s presentation to the WSWC.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Updated the monthly and seasonal forecasts for CONUS precipitation, 2-m temperature, and tropical Pacific SSTs using the SVD-CLSST tool.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Contacted Danny Barandiaran at OPB to request access to the CCA and CA seasonal forecast archive data.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DD629-30EE-B8F2-B8DC-50BC5C40C9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926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a number of data&#10;&#10;AI-generated content may be incorrect.">
            <a:extLst>
              <a:ext uri="{FF2B5EF4-FFF2-40B4-BE49-F238E27FC236}">
                <a16:creationId xmlns:a16="http://schemas.microsoft.com/office/drawing/2014/main" id="{27B687B6-6A1A-400A-6639-FEB08F3BC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46D5CB-E7A9-2E18-1596-52806B0950A9}"/>
              </a:ext>
            </a:extLst>
          </p:cNvPr>
          <p:cNvSpPr txBox="1"/>
          <p:nvPr/>
        </p:nvSpPr>
        <p:spPr>
          <a:xfrm rot="16200000">
            <a:off x="-950494" y="2863516"/>
            <a:ext cx="29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Anomaly (Inch)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27497-F999-BCC1-C495-D347BF7DA582}"/>
              </a:ext>
            </a:extLst>
          </p:cNvPr>
          <p:cNvSpPr txBox="1"/>
          <p:nvPr/>
        </p:nvSpPr>
        <p:spPr>
          <a:xfrm>
            <a:off x="5154876" y="558265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SST Lags (Month)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ED5CB-2E7B-8BD1-F13A-2AA94CFF8E0D}"/>
              </a:ext>
            </a:extLst>
          </p:cNvPr>
          <p:cNvSpPr txBox="1"/>
          <p:nvPr/>
        </p:nvSpPr>
        <p:spPr>
          <a:xfrm>
            <a:off x="1022683" y="5951986"/>
            <a:ext cx="995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short SST lags, increasing the number of SVD modes may amplify rainfall anomalies.</a:t>
            </a:r>
          </a:p>
        </p:txBody>
      </p:sp>
    </p:spTree>
    <p:extLst>
      <p:ext uri="{BB962C8B-B14F-4D97-AF65-F5344CB8AC3E}">
        <p14:creationId xmlns:p14="http://schemas.microsoft.com/office/powerpoint/2010/main" val="73217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2CE63321-37D6-C857-0F9B-E70C00FCA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2" y="0"/>
            <a:ext cx="88750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B3879-B8B5-71C9-F11F-05054C12F3BA}"/>
              </a:ext>
            </a:extLst>
          </p:cNvPr>
          <p:cNvSpPr txBox="1"/>
          <p:nvPr/>
        </p:nvSpPr>
        <p:spPr>
          <a:xfrm flipH="1">
            <a:off x="166033" y="2025317"/>
            <a:ext cx="3358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SVD-CLSST model predicts an El Nino developing in the upcoming summer and fall.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A9C47-CE50-3CA8-9B72-A66F5B22D7BE}"/>
              </a:ext>
            </a:extLst>
          </p:cNvPr>
          <p:cNvSpPr txBox="1"/>
          <p:nvPr/>
        </p:nvSpPr>
        <p:spPr>
          <a:xfrm>
            <a:off x="0" y="135496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SSTA</a:t>
            </a:r>
          </a:p>
        </p:txBody>
      </p:sp>
    </p:spTree>
    <p:extLst>
      <p:ext uri="{BB962C8B-B14F-4D97-AF65-F5344CB8AC3E}">
        <p14:creationId xmlns:p14="http://schemas.microsoft.com/office/powerpoint/2010/main" val="5018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E21A89B2-82F9-20D0-9FE2-307C897F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00" y="0"/>
            <a:ext cx="88750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6C0B6C-DD03-F9A7-B806-FB3F87378457}"/>
              </a:ext>
            </a:extLst>
          </p:cNvPr>
          <p:cNvSpPr txBox="1"/>
          <p:nvPr/>
        </p:nvSpPr>
        <p:spPr>
          <a:xfrm>
            <a:off x="0" y="135496"/>
            <a:ext cx="2591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SSTA</a:t>
            </a:r>
          </a:p>
        </p:txBody>
      </p:sp>
    </p:spTree>
    <p:extLst>
      <p:ext uri="{BB962C8B-B14F-4D97-AF65-F5344CB8AC3E}">
        <p14:creationId xmlns:p14="http://schemas.microsoft.com/office/powerpoint/2010/main" val="44682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277FC-21D1-D66C-F8E2-5B51AD2AF642}"/>
              </a:ext>
            </a:extLst>
          </p:cNvPr>
          <p:cNvSpPr txBox="1"/>
          <p:nvPr/>
        </p:nvSpPr>
        <p:spPr>
          <a:xfrm>
            <a:off x="737190" y="659011"/>
            <a:ext cx="10590028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each target season (ONDJFM, NDJFM, DJFM), the first slide presents the real-time forecast, generated using a model configuration (SST lags and SVD modes) selected based on anomaly correlation skill evaluated over the 1982–2021 validation period.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slide shows an alternative forecast using a different combination of SST lags and SVD modes that yields higher skill. However, we cannot determine whether this is truly a better forecast until the observations become available.</a:t>
            </a:r>
          </a:p>
        </p:txBody>
      </p:sp>
    </p:spTree>
    <p:extLst>
      <p:ext uri="{BB962C8B-B14F-4D97-AF65-F5344CB8AC3E}">
        <p14:creationId xmlns:p14="http://schemas.microsoft.com/office/powerpoint/2010/main" val="275929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13D7181-6173-0DDD-0A94-FB69B7DF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C8717A-E2D8-5EA5-C57C-93E3F7833C8D}"/>
              </a:ext>
            </a:extLst>
          </p:cNvPr>
          <p:cNvSpPr txBox="1"/>
          <p:nvPr/>
        </p:nvSpPr>
        <p:spPr>
          <a:xfrm>
            <a:off x="4260881" y="765546"/>
            <a:ext cx="347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Pattern Correlation (</a:t>
            </a:r>
            <a:r>
              <a:rPr lang="en-US" sz="1600" dirty="0" err="1">
                <a:solidFill>
                  <a:srgbClr val="FF0000"/>
                </a:solidFill>
              </a:rPr>
              <a:t>Fcst</a:t>
            </a:r>
            <a:r>
              <a:rPr lang="en-US" sz="1600" dirty="0">
                <a:solidFill>
                  <a:srgbClr val="FF0000"/>
                </a:solidFill>
              </a:rPr>
              <a:t>, OBS) = 0.31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73B79-4C80-ECC8-1C99-CAFDB86C1999}"/>
              </a:ext>
            </a:extLst>
          </p:cNvPr>
          <p:cNvSpPr txBox="1"/>
          <p:nvPr/>
        </p:nvSpPr>
        <p:spPr>
          <a:xfrm>
            <a:off x="100238" y="6324322"/>
            <a:ext cx="287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Real-Time Forecast</a:t>
            </a:r>
          </a:p>
        </p:txBody>
      </p:sp>
    </p:spTree>
    <p:extLst>
      <p:ext uri="{BB962C8B-B14F-4D97-AF65-F5344CB8AC3E}">
        <p14:creationId xmlns:p14="http://schemas.microsoft.com/office/powerpoint/2010/main" val="230984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34340F7A-C08F-3D22-D070-5A0EE2BE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AA74F-80A1-0A8D-25C5-07740BDE5F54}"/>
              </a:ext>
            </a:extLst>
          </p:cNvPr>
          <p:cNvSpPr txBox="1"/>
          <p:nvPr/>
        </p:nvSpPr>
        <p:spPr>
          <a:xfrm>
            <a:off x="4260881" y="765546"/>
            <a:ext cx="347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Pattern Correlation (</a:t>
            </a:r>
            <a:r>
              <a:rPr lang="en-US" sz="1600" dirty="0" err="1">
                <a:solidFill>
                  <a:srgbClr val="FF0000"/>
                </a:solidFill>
              </a:rPr>
              <a:t>Fcst</a:t>
            </a:r>
            <a:r>
              <a:rPr lang="en-US" sz="1600" dirty="0">
                <a:solidFill>
                  <a:srgbClr val="FF0000"/>
                </a:solidFill>
              </a:rPr>
              <a:t>, OBS) = 0.42</a:t>
            </a:r>
          </a:p>
        </p:txBody>
      </p:sp>
    </p:spTree>
    <p:extLst>
      <p:ext uri="{BB962C8B-B14F-4D97-AF65-F5344CB8AC3E}">
        <p14:creationId xmlns:p14="http://schemas.microsoft.com/office/powerpoint/2010/main" val="226285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42B8E7-6EAB-B946-7FD7-D0D2A6A1E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87184"/>
              </p:ext>
            </p:extLst>
          </p:nvPr>
        </p:nvGraphicFramePr>
        <p:xfrm>
          <a:off x="831515" y="960300"/>
          <a:ext cx="1062254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637">
                  <a:extLst>
                    <a:ext uri="{9D8B030D-6E8A-4147-A177-3AD203B41FA5}">
                      <a16:colId xmlns:a16="http://schemas.microsoft.com/office/drawing/2014/main" val="1845003462"/>
                    </a:ext>
                  </a:extLst>
                </a:gridCol>
                <a:gridCol w="2655637">
                  <a:extLst>
                    <a:ext uri="{9D8B030D-6E8A-4147-A177-3AD203B41FA5}">
                      <a16:colId xmlns:a16="http://schemas.microsoft.com/office/drawing/2014/main" val="3450818912"/>
                    </a:ext>
                  </a:extLst>
                </a:gridCol>
                <a:gridCol w="2655637">
                  <a:extLst>
                    <a:ext uri="{9D8B030D-6E8A-4147-A177-3AD203B41FA5}">
                      <a16:colId xmlns:a16="http://schemas.microsoft.com/office/drawing/2014/main" val="2157422506"/>
                    </a:ext>
                  </a:extLst>
                </a:gridCol>
                <a:gridCol w="2655637">
                  <a:extLst>
                    <a:ext uri="{9D8B030D-6E8A-4147-A177-3AD203B41FA5}">
                      <a16:colId xmlns:a16="http://schemas.microsoft.com/office/drawing/2014/main" val="202840236"/>
                    </a:ext>
                  </a:extLst>
                </a:gridCol>
              </a:tblGrid>
              <a:tr h="5600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 Forecast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Forecast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Pattern Correlation: OBS vs. FCST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542784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ONDJFM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94182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NDJFM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27856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DJFM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162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6CB636-F450-3E4C-9869-6856945EE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56334"/>
              </p:ext>
            </p:extLst>
          </p:nvPr>
        </p:nvGraphicFramePr>
        <p:xfrm>
          <a:off x="831515" y="4000279"/>
          <a:ext cx="10622548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5637">
                  <a:extLst>
                    <a:ext uri="{9D8B030D-6E8A-4147-A177-3AD203B41FA5}">
                      <a16:colId xmlns:a16="http://schemas.microsoft.com/office/drawing/2014/main" val="1845003462"/>
                    </a:ext>
                  </a:extLst>
                </a:gridCol>
                <a:gridCol w="2655637">
                  <a:extLst>
                    <a:ext uri="{9D8B030D-6E8A-4147-A177-3AD203B41FA5}">
                      <a16:colId xmlns:a16="http://schemas.microsoft.com/office/drawing/2014/main" val="3450818912"/>
                    </a:ext>
                  </a:extLst>
                </a:gridCol>
                <a:gridCol w="2655637">
                  <a:extLst>
                    <a:ext uri="{9D8B030D-6E8A-4147-A177-3AD203B41FA5}">
                      <a16:colId xmlns:a16="http://schemas.microsoft.com/office/drawing/2014/main" val="2157422506"/>
                    </a:ext>
                  </a:extLst>
                </a:gridCol>
                <a:gridCol w="2655637">
                  <a:extLst>
                    <a:ext uri="{9D8B030D-6E8A-4147-A177-3AD203B41FA5}">
                      <a16:colId xmlns:a16="http://schemas.microsoft.com/office/drawing/2014/main" val="202840236"/>
                    </a:ext>
                  </a:extLst>
                </a:gridCol>
              </a:tblGrid>
              <a:tr h="5600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 Forecast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Forecast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Pattern Correlation: OBS vs. FCST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542784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ONDJFM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94182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NDJFM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27856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DJFM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1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B95E4D-6F85-565F-098B-6814DE79502D}"/>
              </a:ext>
            </a:extLst>
          </p:cNvPr>
          <p:cNvSpPr txBox="1"/>
          <p:nvPr/>
        </p:nvSpPr>
        <p:spPr>
          <a:xfrm>
            <a:off x="5047828" y="457200"/>
            <a:ext cx="209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 Forecast</a:t>
            </a:r>
          </a:p>
        </p:txBody>
      </p:sp>
    </p:spTree>
    <p:extLst>
      <p:ext uri="{BB962C8B-B14F-4D97-AF65-F5344CB8AC3E}">
        <p14:creationId xmlns:p14="http://schemas.microsoft.com/office/powerpoint/2010/main" val="402232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594B5-4095-9A98-C2D5-F70E52F4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71" t="28421" r="3187" b="10878"/>
          <a:stretch/>
        </p:blipFill>
        <p:spPr>
          <a:xfrm>
            <a:off x="1100728" y="222585"/>
            <a:ext cx="9990543" cy="59496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582A0-95B4-D507-EFE7-EE601C8156B4}"/>
              </a:ext>
            </a:extLst>
          </p:cNvPr>
          <p:cNvSpPr/>
          <p:nvPr/>
        </p:nvSpPr>
        <p:spPr>
          <a:xfrm>
            <a:off x="1491916" y="3585411"/>
            <a:ext cx="637673" cy="6015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09095-B0C0-A836-5A03-349E812AAA74}"/>
              </a:ext>
            </a:extLst>
          </p:cNvPr>
          <p:cNvSpPr txBox="1"/>
          <p:nvPr/>
        </p:nvSpPr>
        <p:spPr>
          <a:xfrm>
            <a:off x="5210692" y="6266083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(From Emerson)</a:t>
            </a:r>
          </a:p>
        </p:txBody>
      </p:sp>
    </p:spTree>
    <p:extLst>
      <p:ext uri="{BB962C8B-B14F-4D97-AF65-F5344CB8AC3E}">
        <p14:creationId xmlns:p14="http://schemas.microsoft.com/office/powerpoint/2010/main" val="269599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graph&#10;&#10;AI-generated content may be incorrect.">
            <a:extLst>
              <a:ext uri="{FF2B5EF4-FFF2-40B4-BE49-F238E27FC236}">
                <a16:creationId xmlns:a16="http://schemas.microsoft.com/office/drawing/2014/main" id="{281BEC9D-A8D5-7077-16B5-BA40DA50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F7D1E-6ABE-ACD9-D0CD-C4F2CE12ED86}"/>
              </a:ext>
            </a:extLst>
          </p:cNvPr>
          <p:cNvSpPr txBox="1"/>
          <p:nvPr/>
        </p:nvSpPr>
        <p:spPr>
          <a:xfrm rot="16200000">
            <a:off x="-950494" y="2863516"/>
            <a:ext cx="29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Anomaly (Inch)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F0049-18D4-1667-F550-8B5DFE39998C}"/>
              </a:ext>
            </a:extLst>
          </p:cNvPr>
          <p:cNvSpPr txBox="1"/>
          <p:nvPr/>
        </p:nvSpPr>
        <p:spPr>
          <a:xfrm>
            <a:off x="5042859" y="5594684"/>
            <a:ext cx="210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79 Modes x 18 Lags</a:t>
            </a:r>
          </a:p>
        </p:txBody>
      </p:sp>
    </p:spTree>
    <p:extLst>
      <p:ext uri="{BB962C8B-B14F-4D97-AF65-F5344CB8AC3E}">
        <p14:creationId xmlns:p14="http://schemas.microsoft.com/office/powerpoint/2010/main" val="200433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a number of data&#10;&#10;AI-generated content may be incorrect.">
            <a:extLst>
              <a:ext uri="{FF2B5EF4-FFF2-40B4-BE49-F238E27FC236}">
                <a16:creationId xmlns:a16="http://schemas.microsoft.com/office/drawing/2014/main" id="{F1BC309D-A11A-D6B7-6BBF-3C1A4593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592AE6-E253-BC89-79C2-8C10A0DFC5D3}"/>
              </a:ext>
            </a:extLst>
          </p:cNvPr>
          <p:cNvSpPr txBox="1"/>
          <p:nvPr/>
        </p:nvSpPr>
        <p:spPr>
          <a:xfrm rot="16200000">
            <a:off x="-950494" y="2863516"/>
            <a:ext cx="29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Anomaly (Inch)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B9FFA-9E81-AD48-0B6C-EE602EF83ABC}"/>
              </a:ext>
            </a:extLst>
          </p:cNvPr>
          <p:cNvSpPr txBox="1"/>
          <p:nvPr/>
        </p:nvSpPr>
        <p:spPr>
          <a:xfrm>
            <a:off x="5154876" y="558265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SST Lags (Month)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9B538-F740-83E5-E969-DAF521D54F82}"/>
              </a:ext>
            </a:extLst>
          </p:cNvPr>
          <p:cNvSpPr txBox="1"/>
          <p:nvPr/>
        </p:nvSpPr>
        <p:spPr>
          <a:xfrm>
            <a:off x="1022683" y="5951986"/>
            <a:ext cx="995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Forecasted rainfall anomalies are not sensitive to SST lags but are influenced by the number of SVD modes.</a:t>
            </a:r>
          </a:p>
        </p:txBody>
      </p:sp>
    </p:spTree>
    <p:extLst>
      <p:ext uri="{BB962C8B-B14F-4D97-AF65-F5344CB8AC3E}">
        <p14:creationId xmlns:p14="http://schemas.microsoft.com/office/powerpoint/2010/main" val="118545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a number of data&#10;&#10;AI-generated content may be incorrect.">
            <a:extLst>
              <a:ext uri="{FF2B5EF4-FFF2-40B4-BE49-F238E27FC236}">
                <a16:creationId xmlns:a16="http://schemas.microsoft.com/office/drawing/2014/main" id="{3D9CA319-1377-9F98-3887-3F4E82113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EB5BC-62C4-1B67-1A46-8AE7D5A5244F}"/>
              </a:ext>
            </a:extLst>
          </p:cNvPr>
          <p:cNvSpPr txBox="1"/>
          <p:nvPr/>
        </p:nvSpPr>
        <p:spPr>
          <a:xfrm rot="16200000">
            <a:off x="-950494" y="2863516"/>
            <a:ext cx="298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Precipitation Anomaly (Inch)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C3CE8-E923-82FD-E60D-E773BE39F3DD}"/>
              </a:ext>
            </a:extLst>
          </p:cNvPr>
          <p:cNvSpPr txBox="1"/>
          <p:nvPr/>
        </p:nvSpPr>
        <p:spPr>
          <a:xfrm>
            <a:off x="5154876" y="558265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SST Lags (Month)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E112B-0943-9B4E-5700-86F1930D02C6}"/>
              </a:ext>
            </a:extLst>
          </p:cNvPr>
          <p:cNvSpPr txBox="1"/>
          <p:nvPr/>
        </p:nvSpPr>
        <p:spPr>
          <a:xfrm>
            <a:off x="1022683" y="5951986"/>
            <a:ext cx="995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the number of SVD modes does not enhance the forecast.</a:t>
            </a:r>
          </a:p>
        </p:txBody>
      </p:sp>
    </p:spTree>
    <p:extLst>
      <p:ext uri="{BB962C8B-B14F-4D97-AF65-F5344CB8AC3E}">
        <p14:creationId xmlns:p14="http://schemas.microsoft.com/office/powerpoint/2010/main" val="2775746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340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Climate</dc:creator>
  <cp:lastModifiedBy>Yutong Pan</cp:lastModifiedBy>
  <cp:revision>20</cp:revision>
  <dcterms:created xsi:type="dcterms:W3CDTF">2025-03-24T16:43:37Z</dcterms:created>
  <dcterms:modified xsi:type="dcterms:W3CDTF">2025-05-20T16:10:48Z</dcterms:modified>
</cp:coreProperties>
</file>