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94" r:id="rId2"/>
    <p:sldId id="587" r:id="rId3"/>
    <p:sldId id="575" r:id="rId4"/>
    <p:sldId id="577" r:id="rId5"/>
    <p:sldId id="578" r:id="rId6"/>
    <p:sldId id="588" r:id="rId7"/>
    <p:sldId id="579" r:id="rId8"/>
    <p:sldId id="576" r:id="rId9"/>
    <p:sldId id="580" r:id="rId10"/>
    <p:sldId id="582" r:id="rId11"/>
    <p:sldId id="583" r:id="rId12"/>
    <p:sldId id="584" r:id="rId13"/>
    <p:sldId id="581" r:id="rId14"/>
    <p:sldId id="585" r:id="rId15"/>
    <p:sldId id="5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D998-7A5D-47C8-8C68-D3A8D45B5A5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BAC9-3DD0-4861-8A02-622042FC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8B9-9F4B-77ED-C5EF-F206C474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2FA7-38E7-F62E-0D82-2465DD4C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2FFE-4B4C-4474-F859-EF0D753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3701-B8CD-4FC4-9CA0-EF00BC4F6271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CB91-9B94-359F-16B0-1884DCD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B67E-4A62-2568-24BB-EAE541D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5844-881B-3995-3EC9-C8162E7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C6A4-7F99-365C-494F-5F286AF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A3D-3DF9-2972-C7D0-54FDAAC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0522-E818-4A6A-AF9B-250376322BB4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D0ACA-00F7-75F2-9995-E3238C2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D9CD-2A28-1A41-1EE1-4D8A46B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8F883-1D9F-16A0-B71F-DD942E53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39ED-57C5-A6D9-DF78-9AACC4E7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90C8-9B77-F0E2-0C3B-6F85F17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20EC-5567-483C-A10C-6D31D60D1C84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3C5-9414-67E4-565D-1A3315A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B5-FA15-D1AD-A1CC-65385D94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005B-601D-EDFF-7CA1-0C04EAA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614-E3F8-091A-6C06-BB479473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EE52-73EB-2960-C867-63C7E29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63E2-CEE1-4505-B353-4679274ADD30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12E6-F877-8DE3-0C93-74E4CB3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894A-4857-0EB5-8377-25BB385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1BE5-30D9-F556-2A97-130ED72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CA58-D242-7A9B-DA38-DF8AA663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7702-A2D5-91F2-8E43-1C6E0B5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765A-1060-4A99-8706-443F1D733F6B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B493-E573-E30C-F7CD-F84F732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358F-3ABA-11EC-B317-BB7CD5C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CB5-3B12-E60E-4776-10A2A62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78BE-A60E-8172-7060-A0BC7D9E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C229-E79E-DA03-71F3-CFA35527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CCED-7D71-C014-37A3-F5AEFD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4CD4-5011-4D7E-8C1B-E2877BAD75AC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111C-D77A-7E18-D8A9-B34B97C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01FB-490F-3F73-F24F-215A1C5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12FA-F857-BA88-A38E-21F9E8B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4614-AF31-10BA-0ECE-E8376F8BC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FFBC-31F2-1F05-62BC-02FCE265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5A11A-3651-2782-5C75-4304978E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5FAE-9DDD-E312-95DE-8D48D5CE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B7A55-E0EF-E351-1549-67565FD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B533-AD47-4384-A18B-7390AC94A104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D816-8919-8751-5FD7-87D5570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7C9E7-CF66-064D-67D0-6239ACC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1BA-1616-4C33-FABA-746A1C1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448-E227-D4A2-BCCD-454685EF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23E2-EAD8-4571-9663-827E7D6EB4C7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225F-2994-3E2D-B410-58BFB02C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576BA-A2E8-3AEC-DE3D-0995C91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0B070-52B8-4CAE-29BB-F17FD9A9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8487-8125-41FA-8BEB-BFF0E1BB95C3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86DE-278D-AFA4-82AE-C4BB837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10943-B5F2-F3A9-BF94-6BD6794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AEB-9C80-623B-F304-56401F3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84C7-34DD-02EA-931C-FF0EBA35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0A59-13BB-79CB-6017-C36459550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A1E0-9BEB-1A81-3539-51078EE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2E53-D45D-4FDE-B44A-9E55EB380BA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60E2-2AC0-80EC-A428-1174A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1F38-DF2A-5057-9FD7-15C24ED5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B608-7A9D-FD58-6D86-F4F3699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DFEE-8598-D54C-F6BA-E0514FF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CB4B-DB70-49F6-14B5-9327637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B0D5-95B1-EC4B-8288-0187655A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5FEC-BE12-4D5E-8680-C4F94310F857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CE16-8705-E643-05A5-945BBC7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A0BC-D2B7-85C9-98A2-F9AAE439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EB13-A86E-9D96-EEED-E8C9154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4467-7509-BAE0-8FAE-AAFBB4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625-F7DC-7D66-751A-F06E54E5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B19A3-4C5B-4916-8198-64C180287357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3FA2-72F3-690B-C57E-EC7402CE3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5EE7-AA30-2D02-99E9-720A610A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B0B00-6D03-031F-D59E-575DF7AD1701}"/>
              </a:ext>
            </a:extLst>
          </p:cNvPr>
          <p:cNvSpPr txBox="1"/>
          <p:nvPr/>
        </p:nvSpPr>
        <p:spPr>
          <a:xfrm>
            <a:off x="581885" y="233335"/>
            <a:ext cx="818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Update (9/23/2025)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838200" y="877927"/>
            <a:ext cx="100883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Produced the CONUS precipitation forecasts for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ONDJFM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NDJFM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2025/26 issued in September and October 2025, using the SVD-CLSST tool for Emerson’s Experimental Extended Outlook.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Tested seasonal mean precipitation forecasts for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America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using the SVD-CLSST tool, with lead times ranging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0 to 12 months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Merged two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2-m temperature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datasets to create a single dataset with extended historical records and near-real-time updates.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46D84-0FC0-C2F2-4201-EF0EF4B0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E28E4-C082-5464-F616-7E56A78E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CF63B34F-4264-7D46-2E35-24D120B45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266AE-5C40-9CA3-8C1C-0429BA9F3039}"/>
              </a:ext>
            </a:extLst>
          </p:cNvPr>
          <p:cNvSpPr txBox="1"/>
          <p:nvPr/>
        </p:nvSpPr>
        <p:spPr>
          <a:xfrm>
            <a:off x="349695" y="405115"/>
            <a:ext cx="145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AC Skill:</a:t>
            </a:r>
          </a:p>
          <a:p>
            <a:r>
              <a:rPr lang="en-US" dirty="0"/>
              <a:t>Over Alaska</a:t>
            </a:r>
          </a:p>
        </p:txBody>
      </p:sp>
    </p:spTree>
    <p:extLst>
      <p:ext uri="{BB962C8B-B14F-4D97-AF65-F5344CB8AC3E}">
        <p14:creationId xmlns:p14="http://schemas.microsoft.com/office/powerpoint/2010/main" val="243771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5B435-3CEC-0145-344F-3DE10EA3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D6BCE-1531-98FB-A771-ABF27855D40A}"/>
              </a:ext>
            </a:extLst>
          </p:cNvPr>
          <p:cNvSpPr txBox="1"/>
          <p:nvPr/>
        </p:nvSpPr>
        <p:spPr>
          <a:xfrm>
            <a:off x="823159" y="527068"/>
            <a:ext cx="1054568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T2m Datasets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Univ. of Delaware Global Gridded Monthly Land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1900 – 2017 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GHCN_CAMS Gridded 2m Temperature (Land)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1948/01 – 2025/08 (Real-time update)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 Grid and Spatial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latitude x 0.5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longitude global grid (360x720)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89.75S - 89.75N, 0.25E - 359.75E.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3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0E0DD6-EDE2-4249-02A1-F19C3E57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DD088928-269C-5F71-5275-F1A54DA77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D99F1-AD3C-C34F-1744-BD0A893B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A8F8AD8B-A389-75FA-EB83-86260CA60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8FC4-FCEA-B2A2-F4A0-A24DDE4E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0DC89BEA-69FB-87E6-1030-F8B84F3C3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D97BC-806C-8EC6-4B78-CA7B937D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F7F76-52A7-76D1-ED7F-5F91832B05B7}"/>
              </a:ext>
            </a:extLst>
          </p:cNvPr>
          <p:cNvSpPr txBox="1"/>
          <p:nvPr/>
        </p:nvSpPr>
        <p:spPr>
          <a:xfrm>
            <a:off x="1419828" y="763929"/>
            <a:ext cx="9352344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combine two datasets for years 2018 – 2025:</a:t>
            </a:r>
          </a:p>
          <a:p>
            <a:pPr marL="1028700" lvl="1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Subtracting mean differences</a:t>
            </a:r>
          </a:p>
          <a:p>
            <a:pPr marL="1200150" lvl="1" indent="-742950"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mean differences over 70 years (overlap years: 1948 – 2017)</a:t>
            </a:r>
          </a:p>
          <a:p>
            <a:pPr marL="1200150" lvl="1" indent="-742950"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mean differences over recent period (e.g., 1988 – 2017)?</a:t>
            </a:r>
          </a:p>
        </p:txBody>
      </p:sp>
    </p:spTree>
    <p:extLst>
      <p:ext uri="{BB962C8B-B14F-4D97-AF65-F5344CB8AC3E}">
        <p14:creationId xmlns:p14="http://schemas.microsoft.com/office/powerpoint/2010/main" val="57806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CB79F-E6B1-EC51-221F-35E40124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BE1C9-EEFA-284F-2EEA-896531E5F968}"/>
              </a:ext>
            </a:extLst>
          </p:cNvPr>
          <p:cNvSpPr txBox="1"/>
          <p:nvPr/>
        </p:nvSpPr>
        <p:spPr>
          <a:xfrm>
            <a:off x="2780765" y="2071869"/>
            <a:ext cx="6630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CONUS Precipitation Forecasts for 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ONDJFM and NDJFM 2025/26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85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FC0C1D-A1D4-717A-65F6-238B7266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3</a:t>
            </a:fld>
            <a:endParaRPr lang="en-US"/>
          </a:p>
        </p:txBody>
      </p:sp>
      <p:pic>
        <p:nvPicPr>
          <p:cNvPr id="3" name="Google Shape;252;p41">
            <a:extLst>
              <a:ext uri="{FF2B5EF4-FFF2-40B4-BE49-F238E27FC236}">
                <a16:creationId xmlns:a16="http://schemas.microsoft.com/office/drawing/2014/main" id="{4307B9A2-B91C-3699-9677-9708311A70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889"/>
          <a:stretch/>
        </p:blipFill>
        <p:spPr>
          <a:xfrm>
            <a:off x="878424" y="1977008"/>
            <a:ext cx="4837065" cy="331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0;p41">
            <a:extLst>
              <a:ext uri="{FF2B5EF4-FFF2-40B4-BE49-F238E27FC236}">
                <a16:creationId xmlns:a16="http://schemas.microsoft.com/office/drawing/2014/main" id="{12B52E1D-1546-47DC-BE8A-48FD310898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511" y="1977007"/>
            <a:ext cx="4837065" cy="33155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84721-EB9E-5978-7C71-DDD41A3C4A2F}"/>
              </a:ext>
            </a:extLst>
          </p:cNvPr>
          <p:cNvSpPr txBox="1"/>
          <p:nvPr/>
        </p:nvSpPr>
        <p:spPr>
          <a:xfrm>
            <a:off x="2628191" y="643499"/>
            <a:ext cx="6935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Precipitation Forecast Issued September 2025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 ONDJFM 2025/26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44775-29DC-52B0-3BF2-6A31A61F83D4}"/>
              </a:ext>
            </a:extLst>
          </p:cNvPr>
          <p:cNvSpPr txBox="1"/>
          <p:nvPr/>
        </p:nvSpPr>
        <p:spPr>
          <a:xfrm>
            <a:off x="2402005" y="5292600"/>
            <a:ext cx="733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Emerson                                                                                        SVD-CLSST</a:t>
            </a:r>
          </a:p>
        </p:txBody>
      </p:sp>
    </p:spTree>
    <p:extLst>
      <p:ext uri="{BB962C8B-B14F-4D97-AF65-F5344CB8AC3E}">
        <p14:creationId xmlns:p14="http://schemas.microsoft.com/office/powerpoint/2010/main" val="414025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D336F-2343-6F12-8288-33433A3C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5D0C685-250D-EC0D-EEB1-2FE7F473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2" y="1919968"/>
            <a:ext cx="5267514" cy="4070351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63060B8-6AD1-6BCA-1D89-5C4F6F26A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06" y="1919969"/>
            <a:ext cx="5267514" cy="4070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4FC39E-96FF-F0FC-C490-2808224431AA}"/>
              </a:ext>
            </a:extLst>
          </p:cNvPr>
          <p:cNvSpPr txBox="1"/>
          <p:nvPr/>
        </p:nvSpPr>
        <p:spPr>
          <a:xfrm>
            <a:off x="2373666" y="1719912"/>
            <a:ext cx="6867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 2025                                                                             JFM 2026</a:t>
            </a:r>
          </a:p>
        </p:txBody>
      </p:sp>
      <p:pic>
        <p:nvPicPr>
          <p:cNvPr id="9" name="Google Shape;250;p41">
            <a:extLst>
              <a:ext uri="{FF2B5EF4-FFF2-40B4-BE49-F238E27FC236}">
                <a16:creationId xmlns:a16="http://schemas.microsoft.com/office/drawing/2014/main" id="{1FF8D678-ED53-C946-20D6-B59A9C07E4A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9600" y="141701"/>
            <a:ext cx="2240280" cy="1678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36BA62-C695-4AAB-21F9-BC12D5771DCC}"/>
              </a:ext>
            </a:extLst>
          </p:cNvPr>
          <p:cNvSpPr txBox="1"/>
          <p:nvPr/>
        </p:nvSpPr>
        <p:spPr>
          <a:xfrm>
            <a:off x="4542818" y="1258246"/>
            <a:ext cx="310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CPC’s Seasonal Outlook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B52AA0-7FA1-4261-7E10-610ABA44FB72}"/>
              </a:ext>
            </a:extLst>
          </p:cNvPr>
          <p:cNvSpPr txBox="1"/>
          <p:nvPr/>
        </p:nvSpPr>
        <p:spPr>
          <a:xfrm>
            <a:off x="7835939" y="136525"/>
            <a:ext cx="166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SVD-CLSST: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ONDJFM 2025/26</a:t>
            </a:r>
          </a:p>
        </p:txBody>
      </p:sp>
    </p:spTree>
    <p:extLst>
      <p:ext uri="{BB962C8B-B14F-4D97-AF65-F5344CB8AC3E}">
        <p14:creationId xmlns:p14="http://schemas.microsoft.com/office/powerpoint/2010/main" val="338012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C8466-DE70-B275-87A4-090F08F5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B5C2BFEB-3FDE-6184-1F5C-2B67327D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" y="1598750"/>
            <a:ext cx="6096000" cy="3429000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4775649-B2B3-F84F-DF3E-9447EE447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8750"/>
            <a:ext cx="6096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7EC2F-3EC5-E5AC-A24E-BA9AD1BB708C}"/>
              </a:ext>
            </a:extLst>
          </p:cNvPr>
          <p:cNvSpPr txBox="1"/>
          <p:nvPr/>
        </p:nvSpPr>
        <p:spPr>
          <a:xfrm>
            <a:off x="2836421" y="643499"/>
            <a:ext cx="6519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Precipitation Forecast Issued October 2025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 NDJFM 2025/26</a:t>
            </a:r>
          </a:p>
        </p:txBody>
      </p:sp>
      <p:pic>
        <p:nvPicPr>
          <p:cNvPr id="8" name="Google Shape;250;p41">
            <a:extLst>
              <a:ext uri="{FF2B5EF4-FFF2-40B4-BE49-F238E27FC236}">
                <a16:creationId xmlns:a16="http://schemas.microsoft.com/office/drawing/2014/main" id="{FE36796C-9C30-B615-2B3A-2C14D19762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5028" y="5043236"/>
            <a:ext cx="2240280" cy="16782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2ABD0F-E7C2-BF96-9D7D-5F8E2C062A4D}"/>
              </a:ext>
            </a:extLst>
          </p:cNvPr>
          <p:cNvSpPr txBox="1"/>
          <p:nvPr/>
        </p:nvSpPr>
        <p:spPr>
          <a:xfrm>
            <a:off x="651367" y="5038060"/>
            <a:ext cx="166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SVD-CLSST: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ONDJFM 2025/26</a:t>
            </a:r>
          </a:p>
        </p:txBody>
      </p:sp>
      <p:pic>
        <p:nvPicPr>
          <p:cNvPr id="11" name="Picture 10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5A508B4-E35C-D814-2B47-3EB01AB1C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46" y="5119216"/>
            <a:ext cx="2200275" cy="1700213"/>
          </a:xfrm>
          <a:prstGeom prst="rect">
            <a:avLst/>
          </a:prstGeom>
        </p:spPr>
      </p:pic>
      <p:pic>
        <p:nvPicPr>
          <p:cNvPr id="13" name="Picture 12" descr="A map of the seasons&#10;&#10;AI-generated content may be incorrect.">
            <a:extLst>
              <a:ext uri="{FF2B5EF4-FFF2-40B4-BE49-F238E27FC236}">
                <a16:creationId xmlns:a16="http://schemas.microsoft.com/office/drawing/2014/main" id="{93287E23-A34E-B5B4-C6FA-04363A0B3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67" y="5046592"/>
            <a:ext cx="2200275" cy="17002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D5933E-08AD-8593-010F-696943C65D38}"/>
              </a:ext>
            </a:extLst>
          </p:cNvPr>
          <p:cNvSpPr txBox="1"/>
          <p:nvPr/>
        </p:nvSpPr>
        <p:spPr>
          <a:xfrm>
            <a:off x="5997268" y="4489275"/>
            <a:ext cx="3173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CPC: La Nino Type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NDJ 25/26                                 JFM 26</a:t>
            </a:r>
          </a:p>
        </p:txBody>
      </p:sp>
    </p:spTree>
    <p:extLst>
      <p:ext uri="{BB962C8B-B14F-4D97-AF65-F5344CB8AC3E}">
        <p14:creationId xmlns:p14="http://schemas.microsoft.com/office/powerpoint/2010/main" val="60067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1A930-7266-FB40-DDF7-E3C48A8D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1ADF12-0A34-6A58-3729-01ACCAC4F974}"/>
              </a:ext>
            </a:extLst>
          </p:cNvPr>
          <p:cNvSpPr txBox="1"/>
          <p:nvPr/>
        </p:nvSpPr>
        <p:spPr>
          <a:xfrm>
            <a:off x="1743719" y="1615477"/>
            <a:ext cx="765882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Mean Precipitation Forecasts 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SVD-CLSST tool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domain: North America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Longer leads from 0 to 12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E57B4-2C3E-CB48-31BB-4D40A2A4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2568B98C-3400-8983-E27B-8452F022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27BBA3-C5ED-134C-5B54-6BC7895271F9}"/>
              </a:ext>
            </a:extLst>
          </p:cNvPr>
          <p:cNvSpPr txBox="1"/>
          <p:nvPr/>
        </p:nvSpPr>
        <p:spPr>
          <a:xfrm>
            <a:off x="349695" y="405115"/>
            <a:ext cx="63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CCA</a:t>
            </a:r>
          </a:p>
        </p:txBody>
      </p:sp>
    </p:spTree>
    <p:extLst>
      <p:ext uri="{BB962C8B-B14F-4D97-AF65-F5344CB8AC3E}">
        <p14:creationId xmlns:p14="http://schemas.microsoft.com/office/powerpoint/2010/main" val="183596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32A33-8ACC-C568-030E-D0EF003E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map of the world&#10;&#10;AI-generated content may be incorrect.">
            <a:extLst>
              <a:ext uri="{FF2B5EF4-FFF2-40B4-BE49-F238E27FC236}">
                <a16:creationId xmlns:a16="http://schemas.microsoft.com/office/drawing/2014/main" id="{01F16B2A-FDCE-842B-99F3-0098CC1D8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346C95-7013-20B1-985F-700997533BFC}"/>
              </a:ext>
            </a:extLst>
          </p:cNvPr>
          <p:cNvSpPr txBox="1"/>
          <p:nvPr/>
        </p:nvSpPr>
        <p:spPr>
          <a:xfrm>
            <a:off x="349695" y="405115"/>
            <a:ext cx="180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AC Skill:</a:t>
            </a:r>
          </a:p>
          <a:p>
            <a:r>
              <a:rPr lang="en-US" dirty="0"/>
              <a:t>Over N. America</a:t>
            </a:r>
          </a:p>
        </p:txBody>
      </p:sp>
    </p:spTree>
    <p:extLst>
      <p:ext uri="{BB962C8B-B14F-4D97-AF65-F5344CB8AC3E}">
        <p14:creationId xmlns:p14="http://schemas.microsoft.com/office/powerpoint/2010/main" val="250104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05218-BC14-CCF8-353A-6BA8A313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map of the north and south america&#10;&#10;AI-generated content may be incorrect.">
            <a:extLst>
              <a:ext uri="{FF2B5EF4-FFF2-40B4-BE49-F238E27FC236}">
                <a16:creationId xmlns:a16="http://schemas.microsoft.com/office/drawing/2014/main" id="{BA74DF38-69D8-F1BC-309D-71391829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E207D-CFD0-E35D-A564-382FCF8C5A29}"/>
              </a:ext>
            </a:extLst>
          </p:cNvPr>
          <p:cNvSpPr txBox="1"/>
          <p:nvPr/>
        </p:nvSpPr>
        <p:spPr>
          <a:xfrm>
            <a:off x="349695" y="405115"/>
            <a:ext cx="145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AC Skill:</a:t>
            </a:r>
          </a:p>
          <a:p>
            <a:r>
              <a:rPr lang="en-US" dirty="0"/>
              <a:t>Over US</a:t>
            </a:r>
          </a:p>
        </p:txBody>
      </p:sp>
    </p:spTree>
    <p:extLst>
      <p:ext uri="{BB962C8B-B14F-4D97-AF65-F5344CB8AC3E}">
        <p14:creationId xmlns:p14="http://schemas.microsoft.com/office/powerpoint/2010/main" val="238184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277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Hui Wang</cp:lastModifiedBy>
  <cp:revision>46</cp:revision>
  <dcterms:created xsi:type="dcterms:W3CDTF">2025-03-24T16:43:37Z</dcterms:created>
  <dcterms:modified xsi:type="dcterms:W3CDTF">2025-10-07T16:13:38Z</dcterms:modified>
</cp:coreProperties>
</file>