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4" r:id="rId3"/>
    <p:sldId id="257" r:id="rId4"/>
    <p:sldId id="269" r:id="rId5"/>
    <p:sldId id="261" r:id="rId6"/>
    <p:sldId id="264" r:id="rId7"/>
    <p:sldId id="268" r:id="rId8"/>
    <p:sldId id="262" r:id="rId9"/>
    <p:sldId id="270" r:id="rId10"/>
    <p:sldId id="281" r:id="rId11"/>
    <p:sldId id="275" r:id="rId12"/>
    <p:sldId id="280" r:id="rId13"/>
    <p:sldId id="279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7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C6FD6-B964-43D6-9739-F2F161D5453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96EA2-25EA-4FC2-A5A5-A0C3834E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6DE8-A78B-47ED-BDBA-1D5EF36D3E45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577B-F736-4FF9-A434-64E14E602837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D6EE-16C5-47E3-8F18-08B368EC4646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0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2A8A-C900-4DE6-8933-8B3FF3D1E205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6D65-DF16-4B95-8F43-53836007BA29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FF88-64BC-44EA-AA28-7AE79DAB29C3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54B-8346-4338-98A6-B47E0D510F60}" type="datetime1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BBC0-446E-4936-A729-74D2240C5C62}" type="datetime1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E9AF-77FF-45A1-93BC-D298ECE3FB70}" type="datetime1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6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D696-9B0F-4042-AC04-77213827E156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1DB9-43EB-4CCC-8DB4-3AA9582C4F39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08AB-3037-4E4D-8848-149FE91B1D96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E927-9181-4E18-AA71-45BC1307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345" y="914400"/>
            <a:ext cx="793005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SVD-based Seasonal Severe Weather Forecast for MAM 2020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dirty="0" smtClean="0"/>
              <a:t>Hui Wang and </a:t>
            </a:r>
            <a:r>
              <a:rPr lang="en-US" sz="2000" dirty="0" err="1" smtClean="0"/>
              <a:t>Arun</a:t>
            </a:r>
            <a:r>
              <a:rPr lang="en-US" sz="2000" dirty="0" smtClean="0"/>
              <a:t> Kumar</a:t>
            </a:r>
          </a:p>
          <a:p>
            <a:pPr algn="ctr"/>
            <a:r>
              <a:rPr lang="en-US" dirty="0" smtClean="0"/>
              <a:t>Climate Prediction Center</a:t>
            </a:r>
          </a:p>
          <a:p>
            <a:pPr algn="ctr"/>
            <a:r>
              <a:rPr lang="en-US" dirty="0" smtClean="0"/>
              <a:t>NOAA/NWS/NCEP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000" dirty="0" smtClean="0"/>
              <a:t>February 14,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914400"/>
            <a:ext cx="3419475" cy="206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43000" y="1600200"/>
            <a:ext cx="3810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806113" y="3244334"/>
            <a:ext cx="25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Event Day Anomaly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295400"/>
            <a:ext cx="1541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R=0.66</a:t>
            </a:r>
          </a:p>
          <a:p>
            <a:r>
              <a:rPr lang="en-US" sz="1600" dirty="0" smtClean="0"/>
              <a:t>Cross-validation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ver 1988–2018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77939" y="1496809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7939" y="1725409"/>
            <a:ext cx="533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46261" y="1298986"/>
            <a:ext cx="120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Observation</a:t>
            </a:r>
          </a:p>
          <a:p>
            <a:r>
              <a:rPr lang="en-US" sz="1600" dirty="0" smtClean="0"/>
              <a:t>Forecast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11618" y="3886200"/>
            <a:ext cx="2394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Forecast for MAM 2020</a:t>
            </a:r>
          </a:p>
          <a:p>
            <a:pPr algn="r"/>
            <a:r>
              <a:rPr lang="en-US" dirty="0" smtClean="0"/>
              <a:t>Anomaly: 1.32 days</a:t>
            </a:r>
          </a:p>
          <a:p>
            <a:pPr algn="r"/>
            <a:r>
              <a:rPr lang="en-US" dirty="0" smtClean="0"/>
              <a:t>Total: 4.25 days</a:t>
            </a:r>
          </a:p>
          <a:p>
            <a:pPr algn="r"/>
            <a:r>
              <a:rPr lang="en-US" dirty="0" smtClean="0"/>
              <a:t>OBS mean: 2.93 days</a:t>
            </a:r>
          </a:p>
          <a:p>
            <a:pPr algn="r"/>
            <a:r>
              <a:rPr lang="en-US" dirty="0" smtClean="0">
                <a:solidFill>
                  <a:srgbClr val="C00000"/>
                </a:solidFill>
              </a:rPr>
              <a:t>(Above normal)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43800" y="2743200"/>
            <a:ext cx="546324" cy="12192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2575" y="228600"/>
            <a:ext cx="4595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MAM SSW Forecast</a:t>
            </a:r>
          </a:p>
          <a:p>
            <a:pPr algn="ctr"/>
            <a:r>
              <a:rPr lang="en-US" sz="2400" dirty="0" smtClean="0"/>
              <a:t>Mean Event Day Anomaly   CONUS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879068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6248400"/>
            <a:ext cx="554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of event day anomaly over CONUS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141148" y="2971800"/>
            <a:ext cx="469452" cy="6858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05800" y="3581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 2 removed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305800" y="2209800"/>
            <a:ext cx="70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Rank: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78%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66%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50655"/>
            <a:ext cx="6999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SSW Forecast for MAM 2020</a:t>
            </a:r>
          </a:p>
          <a:p>
            <a:pPr algn="ctr"/>
            <a:r>
              <a:rPr lang="en-US" sz="3200" dirty="0" smtClean="0"/>
              <a:t>Using Old Variables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Tornado count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Hail days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4679" y="76200"/>
            <a:ext cx="362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Forecast for MAM 2020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93027" y="652046"/>
            <a:ext cx="2578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Anomaly: Tornado (EF1–EF5)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218027" y="3471446"/>
            <a:ext cx="2519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Anomaly: Hail Day (≥ 1 inch)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08326" y="3043535"/>
            <a:ext cx="17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Below       Near       Above</a:t>
            </a:r>
          </a:p>
          <a:p>
            <a:pPr algn="ctr"/>
            <a:r>
              <a:rPr lang="en-US" sz="1200" dirty="0" smtClean="0"/>
              <a:t>Normal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96431" y="652046"/>
            <a:ext cx="258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Category: Tornado (EF1–EF5)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30741" y="3471446"/>
            <a:ext cx="252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Category: Hail Day (≥ 1 inch)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52741" y="6093767"/>
            <a:ext cx="3369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Climatology:        Tornado: 1988–2018</a:t>
            </a:r>
          </a:p>
          <a:p>
            <a:r>
              <a:rPr lang="en-US" sz="1600" dirty="0" smtClean="0"/>
              <a:t>                               Hail day: 1988–2018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08326" y="5862935"/>
            <a:ext cx="17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Below       Near       Above</a:t>
            </a:r>
          </a:p>
          <a:p>
            <a:pPr algn="ctr"/>
            <a:r>
              <a:rPr lang="en-US" sz="1200" dirty="0" smtClean="0"/>
              <a:t>Normal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39129" y="545068"/>
            <a:ext cx="159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Tornado Count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364468"/>
            <a:ext cx="106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Hail Days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22982"/>
            <a:ext cx="6999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SSW Forecast for MAM 2020</a:t>
            </a:r>
          </a:p>
          <a:p>
            <a:pPr algn="ctr"/>
            <a:r>
              <a:rPr lang="en-US" sz="3200" dirty="0" smtClean="0"/>
              <a:t>Composite Analysis Based on ONI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1536" y="2049482"/>
            <a:ext cx="4888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Tornado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Tornado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Hail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Hail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</a:rPr>
              <a:t>Anomalies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/>
                </a:solidFill>
              </a:rPr>
              <a:t>Frequency of occurrence (%)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ONI (NDJ 2019) = 0.56 K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11459"/>
          <a:stretch/>
        </p:blipFill>
        <p:spPr>
          <a:xfrm>
            <a:off x="152400" y="0"/>
            <a:ext cx="877824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11459"/>
          <a:stretch/>
        </p:blipFill>
        <p:spPr>
          <a:xfrm>
            <a:off x="155448" y="0"/>
            <a:ext cx="877824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761" y="685800"/>
            <a:ext cx="248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Methodology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566638"/>
            <a:ext cx="8324850" cy="3654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The statistical forecast is based on </a:t>
            </a:r>
            <a:r>
              <a:rPr lang="en-US" sz="2400" dirty="0" smtClean="0">
                <a:solidFill>
                  <a:srgbClr val="FF0000"/>
                </a:solidFill>
              </a:rPr>
              <a:t>lag relationships</a:t>
            </a:r>
            <a:r>
              <a:rPr lang="en-US" sz="2400" dirty="0" smtClean="0">
                <a:solidFill>
                  <a:srgbClr val="0070C0"/>
                </a:solidFill>
              </a:rPr>
              <a:t> between January </a:t>
            </a:r>
            <a:r>
              <a:rPr lang="en-US" sz="2400" dirty="0" smtClean="0">
                <a:solidFill>
                  <a:srgbClr val="FF0000"/>
                </a:solidFill>
              </a:rPr>
              <a:t>SST</a:t>
            </a:r>
            <a:r>
              <a:rPr lang="en-US" sz="2400" dirty="0" smtClean="0">
                <a:solidFill>
                  <a:srgbClr val="0070C0"/>
                </a:solidFill>
              </a:rPr>
              <a:t> and MAM seasonal severe weather (</a:t>
            </a:r>
            <a:r>
              <a:rPr lang="en-US" sz="2400" dirty="0" smtClean="0">
                <a:solidFill>
                  <a:srgbClr val="FF0000"/>
                </a:solidFill>
              </a:rPr>
              <a:t>event days</a:t>
            </a:r>
            <a:r>
              <a:rPr lang="en-US" sz="2400" dirty="0" smtClean="0">
                <a:solidFill>
                  <a:srgbClr val="0070C0"/>
                </a:solidFill>
              </a:rPr>
              <a:t> with PPH values of at least 10% for tornado or 30% for hail).</a:t>
            </a:r>
          </a:p>
          <a:p>
            <a:pPr marL="342900" indent="-342900">
              <a:lnSpc>
                <a:spcPct val="114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The lag relationships are objectively identified by the singular value decomposition (SVD).</a:t>
            </a:r>
          </a:p>
          <a:p>
            <a:pPr marL="342900" indent="-342900">
              <a:lnSpc>
                <a:spcPct val="114000"/>
              </a:lnSpc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Forecast skill is measured by anomaly correlation with cross-validations over 1988–2018.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14600"/>
            <a:ext cx="5448300" cy="421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401" y="457200"/>
                <a:ext cx="4555799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PPH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sup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Symbol"/>
                                  </a:rPr>
                                  <m:t>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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Symbol"/>
                              </a:rPr>
                              <m:t>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Symbol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Symbol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sym typeface="Symbol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Symbol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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Symbol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sym typeface="Symbol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1" y="457200"/>
                <a:ext cx="4555799" cy="645048"/>
              </a:xfrm>
              <a:prstGeom prst="rect">
                <a:avLst/>
              </a:prstGeom>
              <a:blipFill rotWithShape="1">
                <a:blip r:embed="rId3"/>
                <a:stretch>
                  <a:fillRect l="-2005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10991" y="1172051"/>
            <a:ext cx="324556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s"/>
            </a:pPr>
            <a:r>
              <a:rPr lang="en-US" sz="2400" dirty="0" smtClean="0">
                <a:solidFill>
                  <a:srgbClr val="0070C0"/>
                </a:solidFill>
                <a:sym typeface="Symbol"/>
              </a:rPr>
              <a:t>= 1.5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70C0"/>
                </a:solidFill>
                <a:sym typeface="Symbol"/>
              </a:rPr>
              <a:t>d</a:t>
            </a:r>
            <a:r>
              <a:rPr lang="en-US" sz="2400" baseline="-25000" dirty="0" err="1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 = Distance (mile) / 50</a:t>
            </a:r>
          </a:p>
          <a:p>
            <a:r>
              <a:rPr lang="en-US" sz="2400" dirty="0" smtClean="0">
                <a:solidFill>
                  <a:schemeClr val="accent2"/>
                </a:solidFill>
                <a:sym typeface="Symbol"/>
              </a:rPr>
              <a:t>Tornado: EF1 – EF5</a:t>
            </a:r>
          </a:p>
          <a:p>
            <a:r>
              <a:rPr lang="en-US" sz="2400" dirty="0" smtClean="0">
                <a:solidFill>
                  <a:schemeClr val="accent2"/>
                </a:solidFill>
                <a:sym typeface="Symbol"/>
              </a:rPr>
              <a:t>Hail: Size ≥ I inch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" name="image9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648200" y="213360"/>
            <a:ext cx="4471670" cy="3291840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5410200" y="4165937"/>
            <a:ext cx="339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Climatology: MAM Event Days</a:t>
            </a:r>
          </a:p>
          <a:p>
            <a:pPr algn="ctr"/>
            <a:r>
              <a:rPr lang="en-US" sz="2000" b="1" dirty="0" smtClean="0"/>
              <a:t>PPH: 10% Tornado or 30% Hail</a:t>
            </a:r>
          </a:p>
          <a:p>
            <a:pPr algn="ctr"/>
            <a:r>
              <a:rPr lang="en-US" sz="2000" b="1" dirty="0" smtClean="0"/>
              <a:t>1995–2018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562600"/>
            <a:ext cx="67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o</a:t>
            </a:r>
            <a:r>
              <a:rPr lang="en-US" dirty="0" smtClean="0"/>
              <a:t>x1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303665" y="5545553"/>
            <a:ext cx="360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climatology is similar to Victor’s.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3429000"/>
            <a:ext cx="20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Victor’s climatology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1988–2018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685800"/>
            <a:ext cx="529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Days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4267200"/>
            <a:ext cx="529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Days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180"/>
            <a:ext cx="788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SVD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9193" y="76200"/>
            <a:ext cx="504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Lag Relationship: </a:t>
            </a:r>
            <a:r>
              <a:rPr lang="en-US" b="1" dirty="0" smtClean="0"/>
              <a:t>January SST </a:t>
            </a:r>
            <a:r>
              <a:rPr lang="en-US" dirty="0" smtClean="0"/>
              <a:t>and </a:t>
            </a:r>
            <a:r>
              <a:rPr lang="en-US" b="1" dirty="0" smtClean="0"/>
              <a:t>MAM Event Days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05" y="6488668"/>
            <a:ext cx="21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ERSSTv5 1988–2018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404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978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552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4173" y="18288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4173" y="38862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4173" y="59436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50586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67606" y="38978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67606" y="59436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1828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38978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5943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6477000"/>
            <a:ext cx="265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Homogeneous Correlation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3517" y="76200"/>
            <a:ext cx="301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SVD Time Series: 1988–2018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334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6482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609600"/>
            <a:ext cx="457200" cy="108466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4221" y="840393"/>
            <a:ext cx="457200" cy="1084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02920"/>
            <a:ext cx="89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SST</a:t>
            </a:r>
          </a:p>
          <a:p>
            <a:r>
              <a:rPr lang="en-US" sz="1400" dirty="0" smtClean="0"/>
              <a:t>Event day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6412468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6717" y="18288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R=0.72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38862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R=0.58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595526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R=0.57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63325" y="1610380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Trend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05707" y="46482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 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73433" y="38862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11LN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27211" y="2514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48734" y="58790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 LN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48734" y="36576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 LN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70162" y="461593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2526268"/>
            <a:ext cx="496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ENSO years project onto both mode 2 and mode 3</a:t>
            </a:r>
            <a:endParaRPr lang="en-US" b="1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641" y="6172200"/>
            <a:ext cx="2386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 coefficients:</a:t>
            </a:r>
          </a:p>
          <a:p>
            <a:r>
              <a:rPr lang="en-US" dirty="0" smtClean="0"/>
              <a:t>(onto SVD SST modes)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183868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0.41 (Mode 1)	</a:t>
            </a:r>
            <a:r>
              <a:rPr lang="en-US" b="1" dirty="0" smtClean="0">
                <a:solidFill>
                  <a:srgbClr val="C00000"/>
                </a:solidFill>
              </a:rPr>
              <a:t>1.52 (Mode 2)</a:t>
            </a:r>
            <a:r>
              <a:rPr lang="en-US" b="1" dirty="0" smtClean="0"/>
              <a:t>	0.17 (Mode 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913" y="5100935"/>
            <a:ext cx="120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ERSSTv5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73112" y="6449199"/>
            <a:ext cx="312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Largest projection onto mode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378023"/>
            <a:ext cx="529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Days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3807023"/>
            <a:ext cx="529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Days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83346" y="6172200"/>
            <a:ext cx="393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Anomaly (FCST) + Climatology (OBS)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514349"/>
            <a:ext cx="2967038" cy="169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7792" y="1902023"/>
            <a:ext cx="109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3 Categories</a:t>
            </a:r>
            <a:endParaRPr lang="en-US" sz="1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E927-9181-4E18-AA71-45BC1307B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450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Climate</dc:creator>
  <cp:lastModifiedBy>Climate</cp:lastModifiedBy>
  <cp:revision>46</cp:revision>
  <dcterms:created xsi:type="dcterms:W3CDTF">2020-02-04T20:20:28Z</dcterms:created>
  <dcterms:modified xsi:type="dcterms:W3CDTF">2020-02-14T16:04:21Z</dcterms:modified>
</cp:coreProperties>
</file>