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70" r:id="rId6"/>
    <p:sldId id="267" r:id="rId7"/>
    <p:sldId id="268" r:id="rId8"/>
    <p:sldId id="269" r:id="rId9"/>
    <p:sldId id="271" r:id="rId10"/>
    <p:sldId id="273" r:id="rId11"/>
    <p:sldId id="272"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5EA"/>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016" y="-7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00DBC8-0F93-48BF-91E5-CC7D14DEA186}"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175209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0DBC8-0F93-48BF-91E5-CC7D14DEA186}"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320595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0DBC8-0F93-48BF-91E5-CC7D14DEA186}"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221248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0DBC8-0F93-48BF-91E5-CC7D14DEA186}"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139928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00DBC8-0F93-48BF-91E5-CC7D14DEA186}"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265653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00DBC8-0F93-48BF-91E5-CC7D14DEA186}"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2687839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00DBC8-0F93-48BF-91E5-CC7D14DEA186}"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428941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00DBC8-0F93-48BF-91E5-CC7D14DEA186}"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3657374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0DBC8-0F93-48BF-91E5-CC7D14DEA186}"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2558689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0DBC8-0F93-48BF-91E5-CC7D14DEA186}"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191153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0DBC8-0F93-48BF-91E5-CC7D14DEA186}"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D608A-28AC-4331-BACA-9509B65B2900}" type="slidenum">
              <a:rPr lang="en-US" smtClean="0"/>
              <a:t>‹#›</a:t>
            </a:fld>
            <a:endParaRPr lang="en-US"/>
          </a:p>
        </p:txBody>
      </p:sp>
    </p:spTree>
    <p:extLst>
      <p:ext uri="{BB962C8B-B14F-4D97-AF65-F5344CB8AC3E}">
        <p14:creationId xmlns:p14="http://schemas.microsoft.com/office/powerpoint/2010/main" val="251327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0DBC8-0F93-48BF-91E5-CC7D14DEA186}" type="datetimeFigureOut">
              <a:rPr lang="en-US" smtClean="0"/>
              <a:t>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D608A-28AC-4331-BACA-9509B65B2900}" type="slidenum">
              <a:rPr lang="en-US" smtClean="0"/>
              <a:t>‹#›</a:t>
            </a:fld>
            <a:endParaRPr lang="en-US"/>
          </a:p>
        </p:txBody>
      </p:sp>
    </p:spTree>
    <p:extLst>
      <p:ext uri="{BB962C8B-B14F-4D97-AF65-F5344CB8AC3E}">
        <p14:creationId xmlns:p14="http://schemas.microsoft.com/office/powerpoint/2010/main" val="2914814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884" y="909935"/>
            <a:ext cx="7244740" cy="461665"/>
          </a:xfrm>
          <a:prstGeom prst="rect">
            <a:avLst/>
          </a:prstGeom>
          <a:noFill/>
        </p:spPr>
        <p:txBody>
          <a:bodyPr wrap="none" rtlCol="0">
            <a:spAutoFit/>
          </a:bodyPr>
          <a:lstStyle/>
          <a:p>
            <a:pPr algn="ctr"/>
            <a:r>
              <a:rPr lang="en-US" sz="2400" b="1" dirty="0" smtClean="0">
                <a:solidFill>
                  <a:srgbClr val="0070C0"/>
                </a:solidFill>
              </a:rPr>
              <a:t>Statistical Predictions of Seasonal Hail/Tornado Activity</a:t>
            </a:r>
            <a:endParaRPr lang="en-US" sz="2400" b="1" dirty="0">
              <a:solidFill>
                <a:srgbClr val="0070C0"/>
              </a:solidFill>
            </a:endParaRPr>
          </a:p>
        </p:txBody>
      </p:sp>
      <p:sp>
        <p:nvSpPr>
          <p:cNvPr id="3" name="TextBox 2"/>
          <p:cNvSpPr txBox="1"/>
          <p:nvPr/>
        </p:nvSpPr>
        <p:spPr>
          <a:xfrm>
            <a:off x="3733800" y="5955268"/>
            <a:ext cx="1735796" cy="369332"/>
          </a:xfrm>
          <a:prstGeom prst="rect">
            <a:avLst/>
          </a:prstGeom>
          <a:noFill/>
        </p:spPr>
        <p:txBody>
          <a:bodyPr wrap="none" rtlCol="0">
            <a:spAutoFit/>
          </a:bodyPr>
          <a:lstStyle/>
          <a:p>
            <a:pPr algn="ctr"/>
            <a:r>
              <a:rPr lang="en-US" b="1" dirty="0" smtClean="0">
                <a:solidFill>
                  <a:srgbClr val="0070C0"/>
                </a:solidFill>
              </a:rPr>
              <a:t>12 January 2016</a:t>
            </a:r>
            <a:endParaRPr lang="en-US" b="1" dirty="0">
              <a:solidFill>
                <a:srgbClr val="0070C0"/>
              </a:solidFill>
            </a:endParaRPr>
          </a:p>
        </p:txBody>
      </p:sp>
    </p:spTree>
    <p:extLst>
      <p:ext uri="{BB962C8B-B14F-4D97-AF65-F5344CB8AC3E}">
        <p14:creationId xmlns:p14="http://schemas.microsoft.com/office/powerpoint/2010/main" val="3231962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TextBox 2"/>
          <p:cNvSpPr txBox="1"/>
          <p:nvPr/>
        </p:nvSpPr>
        <p:spPr>
          <a:xfrm>
            <a:off x="62508" y="73967"/>
            <a:ext cx="2926122" cy="461665"/>
          </a:xfrm>
          <a:prstGeom prst="rect">
            <a:avLst/>
          </a:prstGeom>
          <a:noFill/>
        </p:spPr>
        <p:txBody>
          <a:bodyPr wrap="none" rtlCol="0">
            <a:spAutoFit/>
          </a:bodyPr>
          <a:lstStyle/>
          <a:p>
            <a:r>
              <a:rPr lang="en-US" sz="2400" b="1" dirty="0" smtClean="0">
                <a:solidFill>
                  <a:schemeClr val="accent1"/>
                </a:solidFill>
              </a:rPr>
              <a:t>Forecast: MAMJ 2016</a:t>
            </a:r>
            <a:endParaRPr lang="en-US" sz="2400" b="1" dirty="0">
              <a:solidFill>
                <a:schemeClr val="accent1"/>
              </a:solidFill>
            </a:endParaRPr>
          </a:p>
        </p:txBody>
      </p:sp>
      <p:sp>
        <p:nvSpPr>
          <p:cNvPr id="4" name="TextBox 3"/>
          <p:cNvSpPr txBox="1"/>
          <p:nvPr/>
        </p:nvSpPr>
        <p:spPr>
          <a:xfrm>
            <a:off x="1981200" y="590490"/>
            <a:ext cx="1058560" cy="400110"/>
          </a:xfrm>
          <a:prstGeom prst="rect">
            <a:avLst/>
          </a:prstGeom>
          <a:noFill/>
        </p:spPr>
        <p:txBody>
          <a:bodyPr wrap="none" rtlCol="0">
            <a:spAutoFit/>
          </a:bodyPr>
          <a:lstStyle/>
          <a:p>
            <a:r>
              <a:rPr lang="en-US" sz="2000" b="1" dirty="0" smtClean="0">
                <a:solidFill>
                  <a:schemeClr val="accent2"/>
                </a:solidFill>
              </a:rPr>
              <a:t>Tornado</a:t>
            </a:r>
            <a:endParaRPr lang="en-US" sz="2000" b="1" dirty="0">
              <a:solidFill>
                <a:schemeClr val="accent2"/>
              </a:solidFill>
            </a:endParaRPr>
          </a:p>
        </p:txBody>
      </p:sp>
      <p:sp>
        <p:nvSpPr>
          <p:cNvPr id="5" name="TextBox 4"/>
          <p:cNvSpPr txBox="1"/>
          <p:nvPr/>
        </p:nvSpPr>
        <p:spPr>
          <a:xfrm>
            <a:off x="6400800" y="590490"/>
            <a:ext cx="598241" cy="400110"/>
          </a:xfrm>
          <a:prstGeom prst="rect">
            <a:avLst/>
          </a:prstGeom>
          <a:noFill/>
        </p:spPr>
        <p:txBody>
          <a:bodyPr wrap="none" rtlCol="0">
            <a:spAutoFit/>
          </a:bodyPr>
          <a:lstStyle/>
          <a:p>
            <a:r>
              <a:rPr lang="en-US" sz="2000" b="1" dirty="0" smtClean="0">
                <a:solidFill>
                  <a:schemeClr val="accent2"/>
                </a:solidFill>
              </a:rPr>
              <a:t>Hail</a:t>
            </a:r>
            <a:endParaRPr lang="en-US" sz="2000" b="1" dirty="0">
              <a:solidFill>
                <a:schemeClr val="accent2"/>
              </a:solidFill>
            </a:endParaRPr>
          </a:p>
        </p:txBody>
      </p:sp>
      <p:sp>
        <p:nvSpPr>
          <p:cNvPr id="6" name="TextBox 5"/>
          <p:cNvSpPr txBox="1"/>
          <p:nvPr/>
        </p:nvSpPr>
        <p:spPr>
          <a:xfrm>
            <a:off x="1989440" y="3810000"/>
            <a:ext cx="1058560" cy="400110"/>
          </a:xfrm>
          <a:prstGeom prst="rect">
            <a:avLst/>
          </a:prstGeom>
          <a:noFill/>
        </p:spPr>
        <p:txBody>
          <a:bodyPr wrap="none" rtlCol="0">
            <a:spAutoFit/>
          </a:bodyPr>
          <a:lstStyle/>
          <a:p>
            <a:r>
              <a:rPr lang="en-US" sz="2000" b="1" dirty="0" smtClean="0">
                <a:solidFill>
                  <a:schemeClr val="accent2"/>
                </a:solidFill>
              </a:rPr>
              <a:t>Tornado</a:t>
            </a:r>
            <a:endParaRPr lang="en-US" sz="2000" b="1" dirty="0">
              <a:solidFill>
                <a:schemeClr val="accent2"/>
              </a:solidFill>
            </a:endParaRPr>
          </a:p>
        </p:txBody>
      </p:sp>
      <p:sp>
        <p:nvSpPr>
          <p:cNvPr id="7" name="TextBox 6"/>
          <p:cNvSpPr txBox="1"/>
          <p:nvPr/>
        </p:nvSpPr>
        <p:spPr>
          <a:xfrm>
            <a:off x="6400800" y="3810000"/>
            <a:ext cx="598241" cy="400110"/>
          </a:xfrm>
          <a:prstGeom prst="rect">
            <a:avLst/>
          </a:prstGeom>
          <a:noFill/>
        </p:spPr>
        <p:txBody>
          <a:bodyPr wrap="none" rtlCol="0">
            <a:spAutoFit/>
          </a:bodyPr>
          <a:lstStyle/>
          <a:p>
            <a:r>
              <a:rPr lang="en-US" sz="2000" b="1" dirty="0" smtClean="0">
                <a:solidFill>
                  <a:schemeClr val="accent2"/>
                </a:solidFill>
              </a:rPr>
              <a:t>Hail</a:t>
            </a:r>
            <a:endParaRPr lang="en-US" sz="2000" b="1" dirty="0">
              <a:solidFill>
                <a:schemeClr val="accent2"/>
              </a:solidFill>
            </a:endParaRPr>
          </a:p>
        </p:txBody>
      </p:sp>
      <p:sp>
        <p:nvSpPr>
          <p:cNvPr id="8" name="TextBox 7"/>
          <p:cNvSpPr txBox="1"/>
          <p:nvPr/>
        </p:nvSpPr>
        <p:spPr>
          <a:xfrm>
            <a:off x="3962400" y="285690"/>
            <a:ext cx="1135247" cy="400110"/>
          </a:xfrm>
          <a:prstGeom prst="rect">
            <a:avLst/>
          </a:prstGeom>
          <a:noFill/>
        </p:spPr>
        <p:txBody>
          <a:bodyPr wrap="none" rtlCol="0">
            <a:spAutoFit/>
          </a:bodyPr>
          <a:lstStyle/>
          <a:p>
            <a:r>
              <a:rPr lang="en-US" sz="2000" b="1" dirty="0" smtClean="0"/>
              <a:t>Anomaly</a:t>
            </a:r>
            <a:endParaRPr lang="en-US" sz="2000" b="1" dirty="0"/>
          </a:p>
        </p:txBody>
      </p:sp>
      <p:sp>
        <p:nvSpPr>
          <p:cNvPr id="9" name="TextBox 8"/>
          <p:cNvSpPr txBox="1"/>
          <p:nvPr/>
        </p:nvSpPr>
        <p:spPr>
          <a:xfrm>
            <a:off x="3962400" y="3562290"/>
            <a:ext cx="1131592" cy="400110"/>
          </a:xfrm>
          <a:prstGeom prst="rect">
            <a:avLst/>
          </a:prstGeom>
          <a:noFill/>
        </p:spPr>
        <p:txBody>
          <a:bodyPr wrap="none" rtlCol="0">
            <a:spAutoFit/>
          </a:bodyPr>
          <a:lstStyle/>
          <a:p>
            <a:r>
              <a:rPr lang="en-US" sz="2000" b="1" dirty="0" smtClean="0"/>
              <a:t>Category</a:t>
            </a:r>
            <a:endParaRPr lang="en-US" sz="2000" b="1" dirty="0"/>
          </a:p>
        </p:txBody>
      </p:sp>
      <p:sp>
        <p:nvSpPr>
          <p:cNvPr id="10" name="TextBox 9"/>
          <p:cNvSpPr txBox="1"/>
          <p:nvPr/>
        </p:nvSpPr>
        <p:spPr>
          <a:xfrm>
            <a:off x="1828800" y="4297978"/>
            <a:ext cx="870752" cy="646331"/>
          </a:xfrm>
          <a:prstGeom prst="rect">
            <a:avLst/>
          </a:prstGeom>
          <a:noFill/>
        </p:spPr>
        <p:txBody>
          <a:bodyPr wrap="none" rtlCol="0">
            <a:spAutoFit/>
          </a:bodyPr>
          <a:lstStyle/>
          <a:p>
            <a:pPr algn="ctr"/>
            <a:r>
              <a:rPr lang="en-US" b="1" dirty="0" smtClean="0">
                <a:solidFill>
                  <a:schemeClr val="bg2">
                    <a:lumMod val="90000"/>
                  </a:schemeClr>
                </a:solidFill>
              </a:rPr>
              <a:t>Above </a:t>
            </a:r>
          </a:p>
          <a:p>
            <a:pPr algn="ctr"/>
            <a:r>
              <a:rPr lang="en-US" b="1" dirty="0" smtClean="0">
                <a:solidFill>
                  <a:schemeClr val="bg2">
                    <a:lumMod val="90000"/>
                  </a:schemeClr>
                </a:solidFill>
              </a:rPr>
              <a:t>normal</a:t>
            </a:r>
            <a:endParaRPr lang="en-US" b="1" dirty="0">
              <a:solidFill>
                <a:schemeClr val="bg2">
                  <a:lumMod val="90000"/>
                </a:schemeClr>
              </a:solidFill>
            </a:endParaRPr>
          </a:p>
        </p:txBody>
      </p:sp>
      <p:sp>
        <p:nvSpPr>
          <p:cNvPr id="11" name="TextBox 10"/>
          <p:cNvSpPr txBox="1"/>
          <p:nvPr/>
        </p:nvSpPr>
        <p:spPr>
          <a:xfrm>
            <a:off x="2479587" y="4876800"/>
            <a:ext cx="797013" cy="584775"/>
          </a:xfrm>
          <a:prstGeom prst="rect">
            <a:avLst/>
          </a:prstGeom>
          <a:noFill/>
        </p:spPr>
        <p:txBody>
          <a:bodyPr wrap="none" rtlCol="0">
            <a:spAutoFit/>
          </a:bodyPr>
          <a:lstStyle/>
          <a:p>
            <a:pPr algn="ctr"/>
            <a:r>
              <a:rPr lang="en-US" sz="1600" b="1" dirty="0" smtClean="0">
                <a:solidFill>
                  <a:schemeClr val="accent4">
                    <a:lumMod val="75000"/>
                  </a:schemeClr>
                </a:solidFill>
              </a:rPr>
              <a:t>Near </a:t>
            </a:r>
          </a:p>
          <a:p>
            <a:pPr algn="ctr"/>
            <a:r>
              <a:rPr lang="en-US" sz="1600" b="1" dirty="0" smtClean="0">
                <a:solidFill>
                  <a:schemeClr val="accent4">
                    <a:lumMod val="75000"/>
                  </a:schemeClr>
                </a:solidFill>
              </a:rPr>
              <a:t>normal</a:t>
            </a:r>
            <a:endParaRPr lang="en-US" sz="1600" b="1" dirty="0">
              <a:solidFill>
                <a:schemeClr val="accent4">
                  <a:lumMod val="75000"/>
                </a:schemeClr>
              </a:solidFill>
            </a:endParaRPr>
          </a:p>
        </p:txBody>
      </p:sp>
      <p:sp>
        <p:nvSpPr>
          <p:cNvPr id="12" name="TextBox 11"/>
          <p:cNvSpPr txBox="1"/>
          <p:nvPr/>
        </p:nvSpPr>
        <p:spPr>
          <a:xfrm>
            <a:off x="5334000" y="24825"/>
            <a:ext cx="3657600" cy="646331"/>
          </a:xfrm>
          <a:prstGeom prst="rect">
            <a:avLst/>
          </a:prstGeom>
          <a:noFill/>
        </p:spPr>
        <p:txBody>
          <a:bodyPr wrap="square" rtlCol="0">
            <a:spAutoFit/>
          </a:bodyPr>
          <a:lstStyle/>
          <a:p>
            <a:pPr algn="r"/>
            <a:r>
              <a:rPr lang="en-US" b="1" dirty="0" smtClean="0">
                <a:solidFill>
                  <a:schemeClr val="accent1"/>
                </a:solidFill>
              </a:rPr>
              <a:t>Assume that SSTA persists from December 2015 to January 2016</a:t>
            </a:r>
            <a:endParaRPr lang="en-US" b="1" dirty="0">
              <a:solidFill>
                <a:schemeClr val="accent1"/>
              </a:solidFill>
            </a:endParaRPr>
          </a:p>
        </p:txBody>
      </p:sp>
      <p:sp>
        <p:nvSpPr>
          <p:cNvPr id="13" name="TextBox 12"/>
          <p:cNvSpPr txBox="1"/>
          <p:nvPr/>
        </p:nvSpPr>
        <p:spPr>
          <a:xfrm>
            <a:off x="3539058" y="6248400"/>
            <a:ext cx="2099742" cy="584775"/>
          </a:xfrm>
          <a:prstGeom prst="rect">
            <a:avLst/>
          </a:prstGeom>
          <a:noFill/>
        </p:spPr>
        <p:txBody>
          <a:bodyPr wrap="none" rtlCol="0">
            <a:spAutoFit/>
          </a:bodyPr>
          <a:lstStyle/>
          <a:p>
            <a:pPr algn="ctr"/>
            <a:r>
              <a:rPr lang="en-US" sz="1600" dirty="0" smtClean="0"/>
              <a:t>Below     Near    Above</a:t>
            </a:r>
          </a:p>
          <a:p>
            <a:pPr algn="ctr"/>
            <a:r>
              <a:rPr lang="en-US" sz="1600" dirty="0" smtClean="0"/>
              <a:t>Normal</a:t>
            </a:r>
            <a:endParaRPr lang="en-US" sz="1600" dirty="0"/>
          </a:p>
        </p:txBody>
      </p:sp>
      <p:sp>
        <p:nvSpPr>
          <p:cNvPr id="14" name="TextBox 13"/>
          <p:cNvSpPr txBox="1"/>
          <p:nvPr/>
        </p:nvSpPr>
        <p:spPr>
          <a:xfrm>
            <a:off x="3512024" y="5176011"/>
            <a:ext cx="797013" cy="584775"/>
          </a:xfrm>
          <a:prstGeom prst="rect">
            <a:avLst/>
          </a:prstGeom>
          <a:noFill/>
        </p:spPr>
        <p:txBody>
          <a:bodyPr wrap="none" rtlCol="0">
            <a:spAutoFit/>
          </a:bodyPr>
          <a:lstStyle/>
          <a:p>
            <a:pPr algn="ctr"/>
            <a:r>
              <a:rPr lang="en-US" sz="1600" b="1" dirty="0" smtClean="0">
                <a:solidFill>
                  <a:schemeClr val="accent5">
                    <a:lumMod val="75000"/>
                  </a:schemeClr>
                </a:solidFill>
              </a:rPr>
              <a:t>Below</a:t>
            </a:r>
          </a:p>
          <a:p>
            <a:pPr algn="ctr"/>
            <a:r>
              <a:rPr lang="en-US" sz="1600" b="1" dirty="0" smtClean="0">
                <a:solidFill>
                  <a:schemeClr val="accent5">
                    <a:lumMod val="75000"/>
                  </a:schemeClr>
                </a:solidFill>
              </a:rPr>
              <a:t>normal</a:t>
            </a:r>
            <a:endParaRPr lang="en-US" sz="1600" b="1" dirty="0">
              <a:solidFill>
                <a:schemeClr val="accent5">
                  <a:lumMod val="75000"/>
                </a:schemeClr>
              </a:solidFill>
            </a:endParaRPr>
          </a:p>
        </p:txBody>
      </p:sp>
      <p:cxnSp>
        <p:nvCxnSpPr>
          <p:cNvPr id="16" name="Straight Arrow Connector 15"/>
          <p:cNvCxnSpPr/>
          <p:nvPr/>
        </p:nvCxnSpPr>
        <p:spPr>
          <a:xfrm flipH="1">
            <a:off x="3200400" y="5461575"/>
            <a:ext cx="457200" cy="101025"/>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1589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TextBox 2"/>
          <p:cNvSpPr txBox="1"/>
          <p:nvPr/>
        </p:nvSpPr>
        <p:spPr>
          <a:xfrm>
            <a:off x="998840" y="819090"/>
            <a:ext cx="1058560" cy="707886"/>
          </a:xfrm>
          <a:prstGeom prst="rect">
            <a:avLst/>
          </a:prstGeom>
          <a:noFill/>
        </p:spPr>
        <p:txBody>
          <a:bodyPr wrap="none" rtlCol="0">
            <a:spAutoFit/>
          </a:bodyPr>
          <a:lstStyle/>
          <a:p>
            <a:r>
              <a:rPr lang="en-US" sz="2000" b="1" dirty="0" smtClean="0">
                <a:solidFill>
                  <a:schemeClr val="accent2"/>
                </a:solidFill>
              </a:rPr>
              <a:t>Tornado</a:t>
            </a:r>
          </a:p>
          <a:p>
            <a:r>
              <a:rPr lang="en-US" sz="2000" b="1" dirty="0" smtClean="0">
                <a:solidFill>
                  <a:schemeClr val="accent2"/>
                </a:solidFill>
              </a:rPr>
              <a:t>R=0.40</a:t>
            </a:r>
            <a:endParaRPr lang="en-US" sz="2000" b="1" dirty="0">
              <a:solidFill>
                <a:schemeClr val="accent2"/>
              </a:solidFill>
            </a:endParaRPr>
          </a:p>
        </p:txBody>
      </p:sp>
      <p:sp>
        <p:nvSpPr>
          <p:cNvPr id="4" name="TextBox 3"/>
          <p:cNvSpPr txBox="1"/>
          <p:nvPr/>
        </p:nvSpPr>
        <p:spPr>
          <a:xfrm>
            <a:off x="4507159" y="3657600"/>
            <a:ext cx="915635" cy="707886"/>
          </a:xfrm>
          <a:prstGeom prst="rect">
            <a:avLst/>
          </a:prstGeom>
          <a:noFill/>
        </p:spPr>
        <p:txBody>
          <a:bodyPr wrap="none" rtlCol="0">
            <a:spAutoFit/>
          </a:bodyPr>
          <a:lstStyle/>
          <a:p>
            <a:r>
              <a:rPr lang="en-US" sz="2000" b="1" dirty="0" smtClean="0">
                <a:solidFill>
                  <a:schemeClr val="accent2"/>
                </a:solidFill>
              </a:rPr>
              <a:t>Hail</a:t>
            </a:r>
          </a:p>
          <a:p>
            <a:r>
              <a:rPr lang="en-US" sz="2000" b="1" dirty="0" smtClean="0">
                <a:solidFill>
                  <a:schemeClr val="accent2"/>
                </a:solidFill>
              </a:rPr>
              <a:t>R=0.71</a:t>
            </a:r>
            <a:endParaRPr lang="en-US" sz="2000" b="1" dirty="0">
              <a:solidFill>
                <a:schemeClr val="accent2"/>
              </a:solidFill>
            </a:endParaRPr>
          </a:p>
        </p:txBody>
      </p:sp>
      <p:sp>
        <p:nvSpPr>
          <p:cNvPr id="5" name="TextBox 4"/>
          <p:cNvSpPr txBox="1"/>
          <p:nvPr/>
        </p:nvSpPr>
        <p:spPr>
          <a:xfrm>
            <a:off x="7162800" y="2490716"/>
            <a:ext cx="935321" cy="646331"/>
          </a:xfrm>
          <a:prstGeom prst="rect">
            <a:avLst/>
          </a:prstGeom>
          <a:noFill/>
        </p:spPr>
        <p:txBody>
          <a:bodyPr wrap="none" rtlCol="0">
            <a:spAutoFit/>
          </a:bodyPr>
          <a:lstStyle/>
          <a:p>
            <a:pPr algn="ctr"/>
            <a:r>
              <a:rPr lang="en-US" dirty="0" smtClean="0">
                <a:solidFill>
                  <a:srgbClr val="C00000"/>
                </a:solidFill>
              </a:rPr>
              <a:t>2016</a:t>
            </a:r>
          </a:p>
          <a:p>
            <a:pPr algn="ctr"/>
            <a:r>
              <a:rPr lang="en-US" dirty="0" smtClean="0">
                <a:solidFill>
                  <a:srgbClr val="C00000"/>
                </a:solidFill>
              </a:rPr>
              <a:t>forecast</a:t>
            </a:r>
            <a:endParaRPr lang="en-US" dirty="0">
              <a:solidFill>
                <a:srgbClr val="C00000"/>
              </a:solidFill>
            </a:endParaRPr>
          </a:p>
        </p:txBody>
      </p:sp>
      <p:cxnSp>
        <p:nvCxnSpPr>
          <p:cNvPr id="7" name="Straight Arrow Connector 6"/>
          <p:cNvCxnSpPr/>
          <p:nvPr/>
        </p:nvCxnSpPr>
        <p:spPr>
          <a:xfrm flipV="1">
            <a:off x="7772400" y="1828800"/>
            <a:ext cx="304800" cy="661916"/>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41879" y="5310116"/>
            <a:ext cx="935321" cy="646331"/>
          </a:xfrm>
          <a:prstGeom prst="rect">
            <a:avLst/>
          </a:prstGeom>
          <a:noFill/>
        </p:spPr>
        <p:txBody>
          <a:bodyPr wrap="none" rtlCol="0">
            <a:spAutoFit/>
          </a:bodyPr>
          <a:lstStyle/>
          <a:p>
            <a:pPr algn="ctr"/>
            <a:r>
              <a:rPr lang="en-US" dirty="0" smtClean="0">
                <a:solidFill>
                  <a:srgbClr val="C00000"/>
                </a:solidFill>
              </a:rPr>
              <a:t>2016</a:t>
            </a:r>
          </a:p>
          <a:p>
            <a:pPr algn="ctr"/>
            <a:r>
              <a:rPr lang="en-US" dirty="0" smtClean="0">
                <a:solidFill>
                  <a:srgbClr val="C00000"/>
                </a:solidFill>
              </a:rPr>
              <a:t>forecast</a:t>
            </a:r>
            <a:endParaRPr lang="en-US" dirty="0">
              <a:solidFill>
                <a:srgbClr val="C00000"/>
              </a:solidFill>
            </a:endParaRPr>
          </a:p>
        </p:txBody>
      </p:sp>
      <p:cxnSp>
        <p:nvCxnSpPr>
          <p:cNvPr id="13" name="Straight Arrow Connector 12"/>
          <p:cNvCxnSpPr/>
          <p:nvPr/>
        </p:nvCxnSpPr>
        <p:spPr>
          <a:xfrm flipV="1">
            <a:off x="7751479" y="4648200"/>
            <a:ext cx="304800" cy="661916"/>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456040" y="3941064"/>
            <a:ext cx="75376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47800" y="4206240"/>
            <a:ext cx="753760" cy="0"/>
          </a:xfrm>
          <a:prstGeom prst="line">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09800" y="3733800"/>
            <a:ext cx="1327864" cy="646331"/>
          </a:xfrm>
          <a:prstGeom prst="rect">
            <a:avLst/>
          </a:prstGeom>
          <a:noFill/>
        </p:spPr>
        <p:txBody>
          <a:bodyPr wrap="none" rtlCol="0">
            <a:spAutoFit/>
          </a:bodyPr>
          <a:lstStyle/>
          <a:p>
            <a:r>
              <a:rPr lang="en-US" dirty="0" smtClean="0"/>
              <a:t>Observation</a:t>
            </a:r>
          </a:p>
          <a:p>
            <a:r>
              <a:rPr lang="en-US" dirty="0" smtClean="0"/>
              <a:t>Forecast</a:t>
            </a:r>
            <a:endParaRPr lang="en-US" dirty="0"/>
          </a:p>
        </p:txBody>
      </p:sp>
      <p:sp>
        <p:nvSpPr>
          <p:cNvPr id="18" name="TextBox 17"/>
          <p:cNvSpPr txBox="1"/>
          <p:nvPr/>
        </p:nvSpPr>
        <p:spPr>
          <a:xfrm>
            <a:off x="2187932" y="304800"/>
            <a:ext cx="4822468" cy="461665"/>
          </a:xfrm>
          <a:prstGeom prst="rect">
            <a:avLst/>
          </a:prstGeom>
          <a:noFill/>
        </p:spPr>
        <p:txBody>
          <a:bodyPr wrap="square" rtlCol="0">
            <a:spAutoFit/>
          </a:bodyPr>
          <a:lstStyle/>
          <a:p>
            <a:pPr algn="ctr"/>
            <a:r>
              <a:rPr lang="en-US" sz="2400" b="1" dirty="0" smtClean="0"/>
              <a:t>Total Anomaly over CONUS     MAMJ</a:t>
            </a:r>
            <a:endParaRPr lang="en-US" sz="2400" b="1" dirty="0"/>
          </a:p>
        </p:txBody>
      </p:sp>
    </p:spTree>
    <p:extLst>
      <p:ext uri="{BB962C8B-B14F-4D97-AF65-F5344CB8AC3E}">
        <p14:creationId xmlns:p14="http://schemas.microsoft.com/office/powerpoint/2010/main" val="1706890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66608"/>
            <a:ext cx="8229600" cy="3305392"/>
          </a:xfrm>
          <a:prstGeom prst="rect">
            <a:avLst/>
          </a:prstGeom>
          <a:noFill/>
        </p:spPr>
        <p:txBody>
          <a:bodyPr wrap="square" rtlCol="0">
            <a:spAutoFit/>
          </a:bodyPr>
          <a:lstStyle/>
          <a:p>
            <a:pPr algn="ctr">
              <a:spcAft>
                <a:spcPts val="1200"/>
              </a:spcAft>
            </a:pPr>
            <a:r>
              <a:rPr lang="en-US" sz="3200" b="1" dirty="0" smtClean="0">
                <a:solidFill>
                  <a:srgbClr val="0070C0"/>
                </a:solidFill>
              </a:rPr>
              <a:t>Summary</a:t>
            </a:r>
          </a:p>
          <a:p>
            <a:pPr marL="457200" indent="-457200">
              <a:lnSpc>
                <a:spcPct val="114000"/>
              </a:lnSpc>
              <a:spcAft>
                <a:spcPts val="1800"/>
              </a:spcAft>
              <a:buFont typeface="+mj-lt"/>
              <a:buAutoNum type="arabicPeriod"/>
            </a:pPr>
            <a:r>
              <a:rPr lang="en-US" sz="2400" dirty="0" smtClean="0">
                <a:solidFill>
                  <a:srgbClr val="0070C0"/>
                </a:solidFill>
              </a:rPr>
              <a:t>A statistical model was developed for forecasting seasonal tornado and hail activity using January SST as a predictor.</a:t>
            </a:r>
          </a:p>
          <a:p>
            <a:pPr marL="457200" indent="-457200">
              <a:lnSpc>
                <a:spcPct val="114000"/>
              </a:lnSpc>
              <a:spcAft>
                <a:spcPts val="1800"/>
              </a:spcAft>
              <a:buFont typeface="+mj-lt"/>
              <a:buAutoNum type="arabicPeriod"/>
            </a:pPr>
            <a:r>
              <a:rPr lang="en-US" sz="2400" dirty="0" smtClean="0">
                <a:solidFill>
                  <a:srgbClr val="0070C0"/>
                </a:solidFill>
              </a:rPr>
              <a:t>Cross-validations indicate certain skill for the central and eastern U.S.</a:t>
            </a:r>
          </a:p>
          <a:p>
            <a:pPr marL="457200" indent="-457200">
              <a:lnSpc>
                <a:spcPct val="114000"/>
              </a:lnSpc>
              <a:spcAft>
                <a:spcPts val="1800"/>
              </a:spcAft>
              <a:buFont typeface="+mj-lt"/>
              <a:buAutoNum type="arabicPeriod"/>
            </a:pPr>
            <a:r>
              <a:rPr lang="en-US" sz="2400" dirty="0" smtClean="0">
                <a:solidFill>
                  <a:srgbClr val="0070C0"/>
                </a:solidFill>
              </a:rPr>
              <a:t>The forecasts show a better skill for hails than for tornadoes.</a:t>
            </a:r>
          </a:p>
        </p:txBody>
      </p:sp>
    </p:spTree>
    <p:extLst>
      <p:ext uri="{BB962C8B-B14F-4D97-AF65-F5344CB8AC3E}">
        <p14:creationId xmlns:p14="http://schemas.microsoft.com/office/powerpoint/2010/main" val="38080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191" y="130314"/>
            <a:ext cx="1183209" cy="707886"/>
          </a:xfrm>
          <a:prstGeom prst="rect">
            <a:avLst/>
          </a:prstGeom>
          <a:noFill/>
        </p:spPr>
        <p:txBody>
          <a:bodyPr wrap="none" rtlCol="0">
            <a:spAutoFit/>
          </a:bodyPr>
          <a:lstStyle/>
          <a:p>
            <a:r>
              <a:rPr lang="en-US" sz="4000" b="1" dirty="0" smtClean="0">
                <a:solidFill>
                  <a:schemeClr val="accent6">
                    <a:lumMod val="75000"/>
                  </a:schemeClr>
                </a:solidFill>
              </a:rPr>
              <a:t>Data</a:t>
            </a:r>
            <a:endParaRPr lang="en-US" sz="4000" b="1" dirty="0">
              <a:solidFill>
                <a:schemeClr val="accent6">
                  <a:lumMod val="75000"/>
                </a:schemeClr>
              </a:solidFill>
            </a:endParaRPr>
          </a:p>
        </p:txBody>
      </p:sp>
      <p:sp>
        <p:nvSpPr>
          <p:cNvPr id="6" name="TextBox 5"/>
          <p:cNvSpPr txBox="1"/>
          <p:nvPr/>
        </p:nvSpPr>
        <p:spPr>
          <a:xfrm>
            <a:off x="457200" y="796935"/>
            <a:ext cx="7878888" cy="2308324"/>
          </a:xfrm>
          <a:prstGeom prst="rect">
            <a:avLst/>
          </a:prstGeom>
          <a:noFill/>
        </p:spPr>
        <p:txBody>
          <a:bodyPr wrap="none" rtlCol="0">
            <a:spAutoFit/>
          </a:bodyPr>
          <a:lstStyle/>
          <a:p>
            <a:pPr marL="342900" indent="-342900">
              <a:lnSpc>
                <a:spcPct val="150000"/>
              </a:lnSpc>
              <a:buFont typeface="Wingdings" panose="05000000000000000000" pitchFamily="2" charset="2"/>
              <a:buChar char="§"/>
            </a:pPr>
            <a:r>
              <a:rPr lang="en-US" sz="2400" b="1" dirty="0" smtClean="0">
                <a:solidFill>
                  <a:srgbClr val="0070C0"/>
                </a:solidFill>
              </a:rPr>
              <a:t>Tornado and hail data are available from the SPC.</a:t>
            </a:r>
          </a:p>
          <a:p>
            <a:pPr marL="342900" indent="-342900">
              <a:lnSpc>
                <a:spcPct val="150000"/>
              </a:lnSpc>
              <a:buFont typeface="Wingdings" panose="05000000000000000000" pitchFamily="2" charset="2"/>
              <a:buChar char="§"/>
            </a:pPr>
            <a:r>
              <a:rPr lang="en-US" sz="2400" b="1" dirty="0" smtClean="0">
                <a:solidFill>
                  <a:srgbClr val="0070C0"/>
                </a:solidFill>
              </a:rPr>
              <a:t>Data period:  1950–2014 for tornado;  1955–2014 for hail</a:t>
            </a:r>
          </a:p>
          <a:p>
            <a:pPr marL="342900" indent="-342900">
              <a:lnSpc>
                <a:spcPct val="150000"/>
              </a:lnSpc>
              <a:buFont typeface="Wingdings" panose="05000000000000000000" pitchFamily="2" charset="2"/>
              <a:buChar char="§"/>
            </a:pPr>
            <a:r>
              <a:rPr lang="en-US" sz="2400" b="1" dirty="0" smtClean="0">
                <a:solidFill>
                  <a:srgbClr val="0070C0"/>
                </a:solidFill>
              </a:rPr>
              <a:t>Location (</a:t>
            </a:r>
            <a:r>
              <a:rPr lang="en-US" sz="2400" b="1" dirty="0" err="1" smtClean="0">
                <a:solidFill>
                  <a:srgbClr val="0070C0"/>
                </a:solidFill>
              </a:rPr>
              <a:t>lat</a:t>
            </a:r>
            <a:r>
              <a:rPr lang="en-US" sz="2400" b="1" dirty="0" smtClean="0">
                <a:solidFill>
                  <a:srgbClr val="0070C0"/>
                </a:solidFill>
              </a:rPr>
              <a:t>, </a:t>
            </a:r>
            <a:r>
              <a:rPr lang="en-US" sz="2400" b="1" dirty="0" err="1" smtClean="0">
                <a:solidFill>
                  <a:srgbClr val="0070C0"/>
                </a:solidFill>
              </a:rPr>
              <a:t>lon</a:t>
            </a:r>
            <a:r>
              <a:rPr lang="en-US" sz="2400" b="1" dirty="0" smtClean="0">
                <a:solidFill>
                  <a:srgbClr val="0070C0"/>
                </a:solidFill>
              </a:rPr>
              <a:t>) and date</a:t>
            </a:r>
          </a:p>
          <a:p>
            <a:pPr marL="342900" indent="-342900">
              <a:lnSpc>
                <a:spcPct val="150000"/>
              </a:lnSpc>
              <a:buFont typeface="Wingdings" panose="05000000000000000000" pitchFamily="2" charset="2"/>
              <a:buChar char="§"/>
            </a:pPr>
            <a:r>
              <a:rPr lang="en-US" sz="2400" b="1" dirty="0" smtClean="0">
                <a:solidFill>
                  <a:srgbClr val="0070C0"/>
                </a:solidFill>
              </a:rPr>
              <a:t>Gridding of data (1x1 resolution); MAMJ seasonal total</a:t>
            </a:r>
            <a:endParaRPr lang="en-US" sz="2400" b="1" dirty="0">
              <a:solidFill>
                <a:srgbClr val="0070C0"/>
              </a:solidFill>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006" t="56596" r="2649" b="8085"/>
          <a:stretch/>
        </p:blipFill>
        <p:spPr>
          <a:xfrm>
            <a:off x="152400" y="3740604"/>
            <a:ext cx="8883201" cy="2516373"/>
          </a:xfrm>
          <a:prstGeom prst="rect">
            <a:avLst/>
          </a:prstGeom>
        </p:spPr>
      </p:pic>
      <p:sp>
        <p:nvSpPr>
          <p:cNvPr id="8" name="TextBox 7"/>
          <p:cNvSpPr txBox="1"/>
          <p:nvPr/>
        </p:nvSpPr>
        <p:spPr>
          <a:xfrm>
            <a:off x="2590800" y="3200400"/>
            <a:ext cx="3962400" cy="400110"/>
          </a:xfrm>
          <a:prstGeom prst="rect">
            <a:avLst/>
          </a:prstGeom>
          <a:noFill/>
        </p:spPr>
        <p:txBody>
          <a:bodyPr wrap="square" rtlCol="0">
            <a:spAutoFit/>
          </a:bodyPr>
          <a:lstStyle/>
          <a:p>
            <a:pPr algn="ctr"/>
            <a:r>
              <a:rPr lang="en-US" sz="2000" b="1" dirty="0" smtClean="0"/>
              <a:t>Climatology     MAMJ     1955–2014</a:t>
            </a:r>
            <a:endParaRPr lang="en-US" sz="2000" b="1" dirty="0"/>
          </a:p>
        </p:txBody>
      </p:sp>
      <p:sp>
        <p:nvSpPr>
          <p:cNvPr id="9" name="TextBox 8"/>
          <p:cNvSpPr txBox="1"/>
          <p:nvPr/>
        </p:nvSpPr>
        <p:spPr>
          <a:xfrm>
            <a:off x="1371600" y="3516868"/>
            <a:ext cx="2230419" cy="369332"/>
          </a:xfrm>
          <a:prstGeom prst="rect">
            <a:avLst/>
          </a:prstGeom>
          <a:noFill/>
        </p:spPr>
        <p:txBody>
          <a:bodyPr wrap="none" rtlCol="0">
            <a:spAutoFit/>
          </a:bodyPr>
          <a:lstStyle/>
          <a:p>
            <a:r>
              <a:rPr lang="en-US" dirty="0" smtClean="0"/>
              <a:t>Number of Tornadoes</a:t>
            </a:r>
            <a:endParaRPr lang="en-US" dirty="0"/>
          </a:p>
        </p:txBody>
      </p:sp>
      <p:sp>
        <p:nvSpPr>
          <p:cNvPr id="10" name="TextBox 9"/>
          <p:cNvSpPr txBox="1"/>
          <p:nvPr/>
        </p:nvSpPr>
        <p:spPr>
          <a:xfrm>
            <a:off x="5334000" y="3516868"/>
            <a:ext cx="2902013" cy="369332"/>
          </a:xfrm>
          <a:prstGeom prst="rect">
            <a:avLst/>
          </a:prstGeom>
          <a:noFill/>
        </p:spPr>
        <p:txBody>
          <a:bodyPr wrap="none" rtlCol="0">
            <a:spAutoFit/>
          </a:bodyPr>
          <a:lstStyle/>
          <a:p>
            <a:r>
              <a:rPr lang="en-US" dirty="0" smtClean="0"/>
              <a:t>Number of Hail Observations</a:t>
            </a:r>
            <a:endParaRPr lang="en-US" dirty="0"/>
          </a:p>
        </p:txBody>
      </p:sp>
      <p:sp>
        <p:nvSpPr>
          <p:cNvPr id="11" name="TextBox 10"/>
          <p:cNvSpPr txBox="1"/>
          <p:nvPr/>
        </p:nvSpPr>
        <p:spPr>
          <a:xfrm>
            <a:off x="1506768" y="6248400"/>
            <a:ext cx="1998432" cy="338554"/>
          </a:xfrm>
          <a:prstGeom prst="rect">
            <a:avLst/>
          </a:prstGeom>
          <a:noFill/>
        </p:spPr>
        <p:txBody>
          <a:bodyPr wrap="none" rtlCol="0">
            <a:spAutoFit/>
          </a:bodyPr>
          <a:lstStyle/>
          <a:p>
            <a:r>
              <a:rPr lang="en-US" sz="1600" dirty="0" smtClean="0"/>
              <a:t>Number in 1</a:t>
            </a:r>
            <a:r>
              <a:rPr lang="en-US" sz="1600" baseline="30000" dirty="0" smtClean="0"/>
              <a:t>o</a:t>
            </a:r>
            <a:r>
              <a:rPr lang="en-US" sz="1600" dirty="0" smtClean="0"/>
              <a:t> x 1</a:t>
            </a:r>
            <a:r>
              <a:rPr lang="en-US" sz="1600" baseline="30000" dirty="0" smtClean="0"/>
              <a:t>o</a:t>
            </a:r>
            <a:r>
              <a:rPr lang="en-US" sz="1600" dirty="0" smtClean="0"/>
              <a:t> box</a:t>
            </a:r>
            <a:endParaRPr lang="en-US" sz="1600" dirty="0"/>
          </a:p>
        </p:txBody>
      </p:sp>
    </p:spTree>
    <p:extLst>
      <p:ext uri="{BB962C8B-B14F-4D97-AF65-F5344CB8AC3E}">
        <p14:creationId xmlns:p14="http://schemas.microsoft.com/office/powerpoint/2010/main" val="4059611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1495272" y="757535"/>
            <a:ext cx="6200928" cy="461665"/>
          </a:xfrm>
          <a:prstGeom prst="rect">
            <a:avLst/>
          </a:prstGeom>
          <a:noFill/>
        </p:spPr>
        <p:txBody>
          <a:bodyPr wrap="none" rtlCol="0">
            <a:spAutoFit/>
          </a:bodyPr>
          <a:lstStyle/>
          <a:p>
            <a:pPr algn="ctr"/>
            <a:r>
              <a:rPr lang="en-US" sz="2400" b="1" dirty="0" smtClean="0"/>
              <a:t>Time Series: CONUS Total     MAMJ 1955–2014</a:t>
            </a:r>
            <a:endParaRPr lang="en-US" sz="2400" b="1" dirty="0"/>
          </a:p>
        </p:txBody>
      </p:sp>
      <p:cxnSp>
        <p:nvCxnSpPr>
          <p:cNvPr id="6" name="Straight Connector 5"/>
          <p:cNvCxnSpPr/>
          <p:nvPr/>
        </p:nvCxnSpPr>
        <p:spPr>
          <a:xfrm>
            <a:off x="1495272" y="1524000"/>
            <a:ext cx="86692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95272" y="1828800"/>
            <a:ext cx="86692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362200" y="1334869"/>
            <a:ext cx="954428" cy="646331"/>
          </a:xfrm>
          <a:prstGeom prst="rect">
            <a:avLst/>
          </a:prstGeom>
          <a:noFill/>
        </p:spPr>
        <p:txBody>
          <a:bodyPr wrap="none" rtlCol="0">
            <a:spAutoFit/>
          </a:bodyPr>
          <a:lstStyle/>
          <a:p>
            <a:r>
              <a:rPr lang="en-US" dirty="0" smtClean="0"/>
              <a:t>Tornado</a:t>
            </a:r>
          </a:p>
          <a:p>
            <a:r>
              <a:rPr lang="en-US" dirty="0" smtClean="0"/>
              <a:t>Hail</a:t>
            </a:r>
            <a:endParaRPr lang="en-US" dirty="0"/>
          </a:p>
        </p:txBody>
      </p:sp>
      <p:sp>
        <p:nvSpPr>
          <p:cNvPr id="9" name="TextBox 8"/>
          <p:cNvSpPr txBox="1"/>
          <p:nvPr/>
        </p:nvSpPr>
        <p:spPr>
          <a:xfrm>
            <a:off x="4267200" y="6260068"/>
            <a:ext cx="586507" cy="369332"/>
          </a:xfrm>
          <a:prstGeom prst="rect">
            <a:avLst/>
          </a:prstGeom>
          <a:noFill/>
        </p:spPr>
        <p:txBody>
          <a:bodyPr wrap="none" rtlCol="0">
            <a:spAutoFit/>
          </a:bodyPr>
          <a:lstStyle/>
          <a:p>
            <a:r>
              <a:rPr lang="en-US" dirty="0" smtClean="0"/>
              <a:t>Year</a:t>
            </a:r>
            <a:endParaRPr lang="en-US" dirty="0"/>
          </a:p>
        </p:txBody>
      </p:sp>
      <p:cxnSp>
        <p:nvCxnSpPr>
          <p:cNvPr id="11" name="Straight Connector 10"/>
          <p:cNvCxnSpPr/>
          <p:nvPr/>
        </p:nvCxnSpPr>
        <p:spPr>
          <a:xfrm>
            <a:off x="4617720" y="1219200"/>
            <a:ext cx="0" cy="4800600"/>
          </a:xfrm>
          <a:prstGeom prst="line">
            <a:avLst/>
          </a:prstGeom>
          <a:ln w="28575">
            <a:solidFill>
              <a:schemeClr val="accent3"/>
            </a:solidFill>
            <a:prstDash val="lgDash"/>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617720" y="1658034"/>
            <a:ext cx="3209544" cy="0"/>
          </a:xfrm>
          <a:prstGeom prst="straightConnector1">
            <a:avLst/>
          </a:prstGeom>
          <a:ln w="28575">
            <a:solidFill>
              <a:schemeClr val="accent3"/>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893056" y="1295400"/>
            <a:ext cx="977575" cy="369332"/>
          </a:xfrm>
          <a:prstGeom prst="rect">
            <a:avLst/>
          </a:prstGeom>
          <a:noFill/>
        </p:spPr>
        <p:txBody>
          <a:bodyPr wrap="none" rtlCol="0">
            <a:spAutoFit/>
          </a:bodyPr>
          <a:lstStyle/>
          <a:p>
            <a:r>
              <a:rPr lang="en-US" b="1" dirty="0" smtClean="0">
                <a:solidFill>
                  <a:schemeClr val="accent3"/>
                </a:solidFill>
              </a:rPr>
              <a:t>30 years</a:t>
            </a:r>
            <a:endParaRPr lang="en-US" b="1" dirty="0">
              <a:solidFill>
                <a:schemeClr val="accent3"/>
              </a:solidFill>
            </a:endParaRPr>
          </a:p>
        </p:txBody>
      </p:sp>
      <p:sp>
        <p:nvSpPr>
          <p:cNvPr id="21" name="TextBox 20"/>
          <p:cNvSpPr txBox="1"/>
          <p:nvPr/>
        </p:nvSpPr>
        <p:spPr>
          <a:xfrm rot="16200000">
            <a:off x="-473343" y="3434833"/>
            <a:ext cx="2230419" cy="369332"/>
          </a:xfrm>
          <a:prstGeom prst="rect">
            <a:avLst/>
          </a:prstGeom>
          <a:noFill/>
        </p:spPr>
        <p:txBody>
          <a:bodyPr wrap="none" rtlCol="0">
            <a:spAutoFit/>
          </a:bodyPr>
          <a:lstStyle/>
          <a:p>
            <a:r>
              <a:rPr lang="en-US" dirty="0" smtClean="0"/>
              <a:t>Number of Tornadoes</a:t>
            </a:r>
            <a:endParaRPr lang="en-US" dirty="0"/>
          </a:p>
        </p:txBody>
      </p:sp>
      <p:sp>
        <p:nvSpPr>
          <p:cNvPr id="22" name="TextBox 21"/>
          <p:cNvSpPr txBox="1"/>
          <p:nvPr/>
        </p:nvSpPr>
        <p:spPr>
          <a:xfrm rot="16200000">
            <a:off x="7115660" y="3434833"/>
            <a:ext cx="2902013" cy="369332"/>
          </a:xfrm>
          <a:prstGeom prst="rect">
            <a:avLst/>
          </a:prstGeom>
          <a:noFill/>
        </p:spPr>
        <p:txBody>
          <a:bodyPr wrap="none" rtlCol="0">
            <a:spAutoFit/>
          </a:bodyPr>
          <a:lstStyle/>
          <a:p>
            <a:r>
              <a:rPr lang="en-US" dirty="0" smtClean="0"/>
              <a:t>Number of Hail Observations</a:t>
            </a:r>
            <a:endParaRPr lang="en-US" dirty="0"/>
          </a:p>
        </p:txBody>
      </p:sp>
    </p:spTree>
    <p:extLst>
      <p:ext uri="{BB962C8B-B14F-4D97-AF65-F5344CB8AC3E}">
        <p14:creationId xmlns:p14="http://schemas.microsoft.com/office/powerpoint/2010/main" val="2848396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191" y="130314"/>
            <a:ext cx="3058530" cy="707886"/>
          </a:xfrm>
          <a:prstGeom prst="rect">
            <a:avLst/>
          </a:prstGeom>
          <a:noFill/>
        </p:spPr>
        <p:txBody>
          <a:bodyPr wrap="none" rtlCol="0">
            <a:spAutoFit/>
          </a:bodyPr>
          <a:lstStyle/>
          <a:p>
            <a:r>
              <a:rPr lang="en-US" sz="4000" b="1" dirty="0" smtClean="0">
                <a:solidFill>
                  <a:schemeClr val="accent4"/>
                </a:solidFill>
              </a:rPr>
              <a:t>Methodology</a:t>
            </a:r>
            <a:endParaRPr lang="en-US" sz="4000" b="1" dirty="0">
              <a:solidFill>
                <a:schemeClr val="accent4"/>
              </a:solidFill>
            </a:endParaRPr>
          </a:p>
        </p:txBody>
      </p:sp>
      <p:sp>
        <p:nvSpPr>
          <p:cNvPr id="3" name="TextBox 2"/>
          <p:cNvSpPr txBox="1"/>
          <p:nvPr/>
        </p:nvSpPr>
        <p:spPr>
          <a:xfrm>
            <a:off x="381000" y="1219200"/>
            <a:ext cx="8546176" cy="3517758"/>
          </a:xfrm>
          <a:prstGeom prst="rect">
            <a:avLst/>
          </a:prstGeom>
          <a:noFill/>
        </p:spPr>
        <p:txBody>
          <a:bodyPr wrap="square" rtlCol="0">
            <a:spAutoFit/>
          </a:bodyPr>
          <a:lstStyle/>
          <a:p>
            <a:pPr marL="342900" indent="-342900">
              <a:lnSpc>
                <a:spcPct val="114000"/>
              </a:lnSpc>
              <a:spcAft>
                <a:spcPts val="2400"/>
              </a:spcAft>
              <a:buFont typeface="Wingdings" panose="05000000000000000000" pitchFamily="2" charset="2"/>
              <a:buChar char="§"/>
            </a:pPr>
            <a:r>
              <a:rPr lang="en-US" sz="2400" b="1" dirty="0" smtClean="0">
                <a:solidFill>
                  <a:schemeClr val="accent6">
                    <a:lumMod val="50000"/>
                  </a:schemeClr>
                </a:solidFill>
              </a:rPr>
              <a:t>The statistical forecast model is based on lagged relationships between </a:t>
            </a:r>
            <a:r>
              <a:rPr lang="en-US" sz="2400" b="1" u="sng" dirty="0" smtClean="0">
                <a:solidFill>
                  <a:schemeClr val="accent6">
                    <a:lumMod val="50000"/>
                  </a:schemeClr>
                </a:solidFill>
              </a:rPr>
              <a:t>January SST</a:t>
            </a:r>
            <a:r>
              <a:rPr lang="en-US" sz="2400" b="1" dirty="0" smtClean="0">
                <a:solidFill>
                  <a:schemeClr val="accent6">
                    <a:lumMod val="50000"/>
                  </a:schemeClr>
                </a:solidFill>
              </a:rPr>
              <a:t> and </a:t>
            </a:r>
            <a:r>
              <a:rPr lang="en-US" sz="2400" b="1" u="sng" dirty="0" smtClean="0">
                <a:solidFill>
                  <a:schemeClr val="accent6">
                    <a:lumMod val="50000"/>
                  </a:schemeClr>
                </a:solidFill>
              </a:rPr>
              <a:t>MAMJ tornado/hail</a:t>
            </a:r>
            <a:r>
              <a:rPr lang="en-US" sz="2400" b="1" dirty="0" smtClean="0">
                <a:solidFill>
                  <a:schemeClr val="accent6">
                    <a:lumMod val="50000"/>
                  </a:schemeClr>
                </a:solidFill>
              </a:rPr>
              <a:t> activity.</a:t>
            </a:r>
          </a:p>
          <a:p>
            <a:pPr marL="342900" indent="-342900">
              <a:lnSpc>
                <a:spcPct val="114000"/>
              </a:lnSpc>
              <a:spcAft>
                <a:spcPts val="2400"/>
              </a:spcAft>
              <a:buFont typeface="Wingdings" panose="05000000000000000000" pitchFamily="2" charset="2"/>
              <a:buChar char="§"/>
            </a:pPr>
            <a:r>
              <a:rPr lang="en-US" sz="2400" b="1" dirty="0" smtClean="0">
                <a:solidFill>
                  <a:schemeClr val="accent5">
                    <a:lumMod val="75000"/>
                  </a:schemeClr>
                </a:solidFill>
              </a:rPr>
              <a:t>The lagged relationships are objectively identified by the singular value decomposition (</a:t>
            </a:r>
            <a:r>
              <a:rPr lang="en-US" sz="2400" b="1" u="sng" dirty="0" smtClean="0">
                <a:solidFill>
                  <a:schemeClr val="accent5">
                    <a:lumMod val="75000"/>
                  </a:schemeClr>
                </a:solidFill>
              </a:rPr>
              <a:t>SVD</a:t>
            </a:r>
            <a:r>
              <a:rPr lang="en-US" sz="2400" b="1" dirty="0" smtClean="0">
                <a:solidFill>
                  <a:schemeClr val="accent5">
                    <a:lumMod val="75000"/>
                  </a:schemeClr>
                </a:solidFill>
              </a:rPr>
              <a:t>) method.</a:t>
            </a:r>
          </a:p>
          <a:p>
            <a:pPr marL="342900" indent="-342900">
              <a:lnSpc>
                <a:spcPct val="114000"/>
              </a:lnSpc>
              <a:spcAft>
                <a:spcPts val="2400"/>
              </a:spcAft>
              <a:buFont typeface="Wingdings" panose="05000000000000000000" pitchFamily="2" charset="2"/>
              <a:buChar char="§"/>
            </a:pPr>
            <a:r>
              <a:rPr lang="en-US" sz="2400" b="1" dirty="0" smtClean="0">
                <a:solidFill>
                  <a:schemeClr val="accent2"/>
                </a:solidFill>
              </a:rPr>
              <a:t>Leave-one-out </a:t>
            </a:r>
            <a:r>
              <a:rPr lang="en-US" sz="2400" b="1" u="sng" dirty="0" smtClean="0">
                <a:solidFill>
                  <a:schemeClr val="accent2"/>
                </a:solidFill>
              </a:rPr>
              <a:t>cross-validation</a:t>
            </a:r>
            <a:endParaRPr lang="en-US" sz="2400" b="1" dirty="0" smtClean="0">
              <a:solidFill>
                <a:schemeClr val="accent2"/>
              </a:solidFill>
            </a:endParaRPr>
          </a:p>
          <a:p>
            <a:pPr marL="342900" indent="-342900">
              <a:lnSpc>
                <a:spcPct val="114000"/>
              </a:lnSpc>
              <a:spcAft>
                <a:spcPts val="2400"/>
              </a:spcAft>
              <a:buFont typeface="Wingdings" panose="05000000000000000000" pitchFamily="2" charset="2"/>
              <a:buChar char="§"/>
            </a:pPr>
            <a:r>
              <a:rPr lang="en-US" sz="2400" b="1" u="sng" dirty="0" smtClean="0">
                <a:solidFill>
                  <a:schemeClr val="accent3">
                    <a:lumMod val="50000"/>
                  </a:schemeClr>
                </a:solidFill>
              </a:rPr>
              <a:t>Forecast skill</a:t>
            </a:r>
            <a:r>
              <a:rPr lang="en-US" sz="2400" b="1" dirty="0" smtClean="0">
                <a:solidFill>
                  <a:schemeClr val="accent3">
                    <a:lumMod val="50000"/>
                  </a:schemeClr>
                </a:solidFill>
              </a:rPr>
              <a:t> is measured by anomaly correlation and hit rate.</a:t>
            </a:r>
          </a:p>
        </p:txBody>
      </p:sp>
    </p:spTree>
    <p:extLst>
      <p:ext uri="{BB962C8B-B14F-4D97-AF65-F5344CB8AC3E}">
        <p14:creationId xmlns:p14="http://schemas.microsoft.com/office/powerpoint/2010/main" val="4116185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TextBox 2"/>
          <p:cNvSpPr txBox="1"/>
          <p:nvPr/>
        </p:nvSpPr>
        <p:spPr>
          <a:xfrm>
            <a:off x="3402444" y="57090"/>
            <a:ext cx="2312556" cy="400110"/>
          </a:xfrm>
          <a:prstGeom prst="rect">
            <a:avLst/>
          </a:prstGeom>
          <a:noFill/>
        </p:spPr>
        <p:txBody>
          <a:bodyPr wrap="none" rtlCol="0">
            <a:spAutoFit/>
          </a:bodyPr>
          <a:lstStyle/>
          <a:p>
            <a:r>
              <a:rPr lang="en-US" sz="2000" b="1" dirty="0" smtClean="0">
                <a:solidFill>
                  <a:schemeClr val="accent2"/>
                </a:solidFill>
              </a:rPr>
              <a:t>SVD: Spatial Pattern</a:t>
            </a:r>
            <a:endParaRPr lang="en-US" sz="2000" b="1" dirty="0">
              <a:solidFill>
                <a:schemeClr val="accent2"/>
              </a:solidFill>
            </a:endParaRPr>
          </a:p>
        </p:txBody>
      </p:sp>
      <p:sp>
        <p:nvSpPr>
          <p:cNvPr id="4" name="TextBox 3"/>
          <p:cNvSpPr txBox="1"/>
          <p:nvPr/>
        </p:nvSpPr>
        <p:spPr>
          <a:xfrm>
            <a:off x="488178" y="152400"/>
            <a:ext cx="1438471" cy="400110"/>
          </a:xfrm>
          <a:prstGeom prst="rect">
            <a:avLst/>
          </a:prstGeom>
          <a:noFill/>
        </p:spPr>
        <p:txBody>
          <a:bodyPr wrap="none" rtlCol="0">
            <a:spAutoFit/>
          </a:bodyPr>
          <a:lstStyle/>
          <a:p>
            <a:r>
              <a:rPr lang="en-US" sz="2000" b="1" dirty="0" smtClean="0">
                <a:solidFill>
                  <a:srgbClr val="0070C0"/>
                </a:solidFill>
              </a:rPr>
              <a:t>January SST</a:t>
            </a:r>
            <a:endParaRPr lang="en-US" sz="2000" b="1" dirty="0">
              <a:solidFill>
                <a:srgbClr val="0070C0"/>
              </a:solidFill>
            </a:endParaRPr>
          </a:p>
        </p:txBody>
      </p:sp>
      <p:sp>
        <p:nvSpPr>
          <p:cNvPr id="5" name="TextBox 4"/>
          <p:cNvSpPr txBox="1"/>
          <p:nvPr/>
        </p:nvSpPr>
        <p:spPr>
          <a:xfrm>
            <a:off x="6805041" y="152400"/>
            <a:ext cx="1805559" cy="400110"/>
          </a:xfrm>
          <a:prstGeom prst="rect">
            <a:avLst/>
          </a:prstGeom>
          <a:noFill/>
        </p:spPr>
        <p:txBody>
          <a:bodyPr wrap="none" rtlCol="0">
            <a:spAutoFit/>
          </a:bodyPr>
          <a:lstStyle/>
          <a:p>
            <a:r>
              <a:rPr lang="en-US" sz="2000" b="1" dirty="0" smtClean="0">
                <a:solidFill>
                  <a:srgbClr val="0070C0"/>
                </a:solidFill>
              </a:rPr>
              <a:t>MAMJ Tornado</a:t>
            </a:r>
            <a:endParaRPr lang="en-US" sz="2000" b="1" dirty="0">
              <a:solidFill>
                <a:srgbClr val="0070C0"/>
              </a:solidFill>
            </a:endParaRPr>
          </a:p>
        </p:txBody>
      </p:sp>
      <p:sp>
        <p:nvSpPr>
          <p:cNvPr id="6" name="TextBox 5"/>
          <p:cNvSpPr txBox="1"/>
          <p:nvPr/>
        </p:nvSpPr>
        <p:spPr>
          <a:xfrm>
            <a:off x="7620000" y="1524000"/>
            <a:ext cx="918841" cy="646331"/>
          </a:xfrm>
          <a:prstGeom prst="rect">
            <a:avLst/>
          </a:prstGeom>
          <a:noFill/>
        </p:spPr>
        <p:txBody>
          <a:bodyPr wrap="none" rtlCol="0">
            <a:spAutoFit/>
          </a:bodyPr>
          <a:lstStyle/>
          <a:p>
            <a:r>
              <a:rPr lang="en-US" b="1" dirty="0" smtClean="0">
                <a:solidFill>
                  <a:srgbClr val="0070C0"/>
                </a:solidFill>
              </a:rPr>
              <a:t>Mode 1</a:t>
            </a:r>
          </a:p>
          <a:p>
            <a:pPr algn="ctr"/>
            <a:r>
              <a:rPr lang="en-US" b="1" dirty="0" smtClean="0">
                <a:solidFill>
                  <a:srgbClr val="0070C0"/>
                </a:solidFill>
              </a:rPr>
              <a:t>34%</a:t>
            </a:r>
          </a:p>
        </p:txBody>
      </p:sp>
      <p:sp>
        <p:nvSpPr>
          <p:cNvPr id="7" name="TextBox 6"/>
          <p:cNvSpPr txBox="1"/>
          <p:nvPr/>
        </p:nvSpPr>
        <p:spPr>
          <a:xfrm>
            <a:off x="7635477" y="3593068"/>
            <a:ext cx="918841" cy="646331"/>
          </a:xfrm>
          <a:prstGeom prst="rect">
            <a:avLst/>
          </a:prstGeom>
          <a:noFill/>
        </p:spPr>
        <p:txBody>
          <a:bodyPr wrap="none" rtlCol="0">
            <a:spAutoFit/>
          </a:bodyPr>
          <a:lstStyle/>
          <a:p>
            <a:r>
              <a:rPr lang="en-US" b="1" dirty="0" smtClean="0">
                <a:solidFill>
                  <a:srgbClr val="0070C0"/>
                </a:solidFill>
              </a:rPr>
              <a:t>Mode 2</a:t>
            </a:r>
          </a:p>
          <a:p>
            <a:pPr algn="ctr"/>
            <a:r>
              <a:rPr lang="en-US" b="1" dirty="0" smtClean="0">
                <a:solidFill>
                  <a:srgbClr val="0070C0"/>
                </a:solidFill>
              </a:rPr>
              <a:t>12%</a:t>
            </a:r>
            <a:endParaRPr lang="en-US" b="1" dirty="0">
              <a:solidFill>
                <a:srgbClr val="0070C0"/>
              </a:solidFill>
            </a:endParaRPr>
          </a:p>
        </p:txBody>
      </p:sp>
      <p:sp>
        <p:nvSpPr>
          <p:cNvPr id="8" name="TextBox 7"/>
          <p:cNvSpPr txBox="1"/>
          <p:nvPr/>
        </p:nvSpPr>
        <p:spPr>
          <a:xfrm>
            <a:off x="7635477" y="5650468"/>
            <a:ext cx="918841" cy="646331"/>
          </a:xfrm>
          <a:prstGeom prst="rect">
            <a:avLst/>
          </a:prstGeom>
          <a:noFill/>
        </p:spPr>
        <p:txBody>
          <a:bodyPr wrap="none" rtlCol="0">
            <a:spAutoFit/>
          </a:bodyPr>
          <a:lstStyle/>
          <a:p>
            <a:r>
              <a:rPr lang="en-US" b="1" dirty="0" smtClean="0">
                <a:solidFill>
                  <a:srgbClr val="0070C0"/>
                </a:solidFill>
              </a:rPr>
              <a:t>Mode 3</a:t>
            </a:r>
          </a:p>
          <a:p>
            <a:pPr algn="ctr"/>
            <a:r>
              <a:rPr lang="en-US" b="1" dirty="0" smtClean="0">
                <a:solidFill>
                  <a:srgbClr val="0070C0"/>
                </a:solidFill>
              </a:rPr>
              <a:t>10%</a:t>
            </a:r>
            <a:endParaRPr lang="en-US" b="1" dirty="0">
              <a:solidFill>
                <a:srgbClr val="0070C0"/>
              </a:solidFill>
            </a:endParaRPr>
          </a:p>
        </p:txBody>
      </p:sp>
    </p:spTree>
    <p:extLst>
      <p:ext uri="{BB962C8B-B14F-4D97-AF65-F5344CB8AC3E}">
        <p14:creationId xmlns:p14="http://schemas.microsoft.com/office/powerpoint/2010/main" val="4131633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TextBox 2"/>
          <p:cNvSpPr txBox="1"/>
          <p:nvPr/>
        </p:nvSpPr>
        <p:spPr>
          <a:xfrm>
            <a:off x="3402444" y="57090"/>
            <a:ext cx="2312556" cy="400110"/>
          </a:xfrm>
          <a:prstGeom prst="rect">
            <a:avLst/>
          </a:prstGeom>
          <a:noFill/>
        </p:spPr>
        <p:txBody>
          <a:bodyPr wrap="none" rtlCol="0">
            <a:spAutoFit/>
          </a:bodyPr>
          <a:lstStyle/>
          <a:p>
            <a:r>
              <a:rPr lang="en-US" sz="2000" b="1" dirty="0" smtClean="0">
                <a:solidFill>
                  <a:schemeClr val="accent2"/>
                </a:solidFill>
              </a:rPr>
              <a:t>SVD: Spatial Pattern</a:t>
            </a:r>
            <a:endParaRPr lang="en-US" sz="2000" b="1" dirty="0">
              <a:solidFill>
                <a:schemeClr val="accent2"/>
              </a:solidFill>
            </a:endParaRPr>
          </a:p>
        </p:txBody>
      </p:sp>
      <p:sp>
        <p:nvSpPr>
          <p:cNvPr id="4" name="TextBox 3"/>
          <p:cNvSpPr txBox="1"/>
          <p:nvPr/>
        </p:nvSpPr>
        <p:spPr>
          <a:xfrm>
            <a:off x="488178" y="152400"/>
            <a:ext cx="1438471" cy="400110"/>
          </a:xfrm>
          <a:prstGeom prst="rect">
            <a:avLst/>
          </a:prstGeom>
          <a:noFill/>
        </p:spPr>
        <p:txBody>
          <a:bodyPr wrap="none" rtlCol="0">
            <a:spAutoFit/>
          </a:bodyPr>
          <a:lstStyle/>
          <a:p>
            <a:r>
              <a:rPr lang="en-US" sz="2000" b="1" dirty="0" smtClean="0">
                <a:solidFill>
                  <a:srgbClr val="0070C0"/>
                </a:solidFill>
              </a:rPr>
              <a:t>January SST</a:t>
            </a:r>
            <a:endParaRPr lang="en-US" sz="2000" b="1" dirty="0">
              <a:solidFill>
                <a:srgbClr val="0070C0"/>
              </a:solidFill>
            </a:endParaRPr>
          </a:p>
        </p:txBody>
      </p:sp>
      <p:sp>
        <p:nvSpPr>
          <p:cNvPr id="5" name="TextBox 4"/>
          <p:cNvSpPr txBox="1"/>
          <p:nvPr/>
        </p:nvSpPr>
        <p:spPr>
          <a:xfrm>
            <a:off x="7189160" y="152400"/>
            <a:ext cx="1345240" cy="400110"/>
          </a:xfrm>
          <a:prstGeom prst="rect">
            <a:avLst/>
          </a:prstGeom>
          <a:noFill/>
        </p:spPr>
        <p:txBody>
          <a:bodyPr wrap="none" rtlCol="0">
            <a:spAutoFit/>
          </a:bodyPr>
          <a:lstStyle/>
          <a:p>
            <a:r>
              <a:rPr lang="en-US" sz="2000" b="1" dirty="0" smtClean="0">
                <a:solidFill>
                  <a:srgbClr val="0070C0"/>
                </a:solidFill>
              </a:rPr>
              <a:t>MAMJ Hail</a:t>
            </a:r>
            <a:endParaRPr lang="en-US" sz="2000" b="1" dirty="0">
              <a:solidFill>
                <a:srgbClr val="0070C0"/>
              </a:solidFill>
            </a:endParaRPr>
          </a:p>
        </p:txBody>
      </p:sp>
      <p:sp>
        <p:nvSpPr>
          <p:cNvPr id="6" name="TextBox 5"/>
          <p:cNvSpPr txBox="1"/>
          <p:nvPr/>
        </p:nvSpPr>
        <p:spPr>
          <a:xfrm>
            <a:off x="7620000" y="1524000"/>
            <a:ext cx="918841" cy="646331"/>
          </a:xfrm>
          <a:prstGeom prst="rect">
            <a:avLst/>
          </a:prstGeom>
          <a:noFill/>
        </p:spPr>
        <p:txBody>
          <a:bodyPr wrap="none" rtlCol="0">
            <a:spAutoFit/>
          </a:bodyPr>
          <a:lstStyle/>
          <a:p>
            <a:r>
              <a:rPr lang="en-US" b="1" dirty="0" smtClean="0">
                <a:solidFill>
                  <a:srgbClr val="0070C0"/>
                </a:solidFill>
              </a:rPr>
              <a:t>Mode 1</a:t>
            </a:r>
          </a:p>
          <a:p>
            <a:pPr algn="ctr"/>
            <a:r>
              <a:rPr lang="en-US" b="1" dirty="0" smtClean="0">
                <a:solidFill>
                  <a:srgbClr val="0070C0"/>
                </a:solidFill>
              </a:rPr>
              <a:t>6</a:t>
            </a:r>
            <a:r>
              <a:rPr lang="en-US" b="1" dirty="0">
                <a:solidFill>
                  <a:srgbClr val="0070C0"/>
                </a:solidFill>
              </a:rPr>
              <a:t>6</a:t>
            </a:r>
            <a:r>
              <a:rPr lang="en-US" b="1" dirty="0" smtClean="0">
                <a:solidFill>
                  <a:srgbClr val="0070C0"/>
                </a:solidFill>
              </a:rPr>
              <a:t>%</a:t>
            </a:r>
          </a:p>
        </p:txBody>
      </p:sp>
      <p:sp>
        <p:nvSpPr>
          <p:cNvPr id="7" name="TextBox 6"/>
          <p:cNvSpPr txBox="1"/>
          <p:nvPr/>
        </p:nvSpPr>
        <p:spPr>
          <a:xfrm>
            <a:off x="7635477" y="3593068"/>
            <a:ext cx="918841" cy="646331"/>
          </a:xfrm>
          <a:prstGeom prst="rect">
            <a:avLst/>
          </a:prstGeom>
          <a:noFill/>
        </p:spPr>
        <p:txBody>
          <a:bodyPr wrap="none" rtlCol="0">
            <a:spAutoFit/>
          </a:bodyPr>
          <a:lstStyle/>
          <a:p>
            <a:r>
              <a:rPr lang="en-US" b="1" dirty="0" smtClean="0">
                <a:solidFill>
                  <a:srgbClr val="0070C0"/>
                </a:solidFill>
              </a:rPr>
              <a:t>Mode 2</a:t>
            </a:r>
          </a:p>
          <a:p>
            <a:pPr algn="ctr"/>
            <a:r>
              <a:rPr lang="en-US" b="1" dirty="0">
                <a:solidFill>
                  <a:srgbClr val="0070C0"/>
                </a:solidFill>
              </a:rPr>
              <a:t>4</a:t>
            </a:r>
            <a:r>
              <a:rPr lang="en-US" b="1" dirty="0" smtClean="0">
                <a:solidFill>
                  <a:srgbClr val="0070C0"/>
                </a:solidFill>
              </a:rPr>
              <a:t>%</a:t>
            </a:r>
            <a:endParaRPr lang="en-US" b="1" dirty="0">
              <a:solidFill>
                <a:srgbClr val="0070C0"/>
              </a:solidFill>
            </a:endParaRPr>
          </a:p>
        </p:txBody>
      </p:sp>
      <p:sp>
        <p:nvSpPr>
          <p:cNvPr id="8" name="TextBox 7"/>
          <p:cNvSpPr txBox="1"/>
          <p:nvPr/>
        </p:nvSpPr>
        <p:spPr>
          <a:xfrm>
            <a:off x="7635477" y="5650468"/>
            <a:ext cx="918841" cy="646331"/>
          </a:xfrm>
          <a:prstGeom prst="rect">
            <a:avLst/>
          </a:prstGeom>
          <a:noFill/>
        </p:spPr>
        <p:txBody>
          <a:bodyPr wrap="none" rtlCol="0">
            <a:spAutoFit/>
          </a:bodyPr>
          <a:lstStyle/>
          <a:p>
            <a:r>
              <a:rPr lang="en-US" b="1" dirty="0" smtClean="0">
                <a:solidFill>
                  <a:srgbClr val="0070C0"/>
                </a:solidFill>
              </a:rPr>
              <a:t>Mode 3</a:t>
            </a:r>
          </a:p>
          <a:p>
            <a:pPr algn="ctr"/>
            <a:r>
              <a:rPr lang="en-US" b="1" dirty="0" smtClean="0">
                <a:solidFill>
                  <a:srgbClr val="0070C0"/>
                </a:solidFill>
              </a:rPr>
              <a:t>10%</a:t>
            </a:r>
            <a:endParaRPr lang="en-US" b="1" dirty="0">
              <a:solidFill>
                <a:srgbClr val="0070C0"/>
              </a:solidFill>
            </a:endParaRPr>
          </a:p>
        </p:txBody>
      </p:sp>
    </p:spTree>
    <p:extLst>
      <p:ext uri="{BB962C8B-B14F-4D97-AF65-F5344CB8AC3E}">
        <p14:creationId xmlns:p14="http://schemas.microsoft.com/office/powerpoint/2010/main" val="1713964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3" name="Rectangle 2"/>
          <p:cNvSpPr/>
          <p:nvPr/>
        </p:nvSpPr>
        <p:spPr>
          <a:xfrm>
            <a:off x="7086600" y="1752600"/>
            <a:ext cx="381000" cy="76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7086600" y="1981200"/>
            <a:ext cx="381000" cy="762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467600" y="1600200"/>
            <a:ext cx="514885" cy="584775"/>
          </a:xfrm>
          <a:prstGeom prst="rect">
            <a:avLst/>
          </a:prstGeom>
          <a:noFill/>
        </p:spPr>
        <p:txBody>
          <a:bodyPr wrap="none" rtlCol="0">
            <a:spAutoFit/>
          </a:bodyPr>
          <a:lstStyle/>
          <a:p>
            <a:r>
              <a:rPr lang="en-US" sz="1600" b="1" dirty="0" smtClean="0"/>
              <a:t>SST</a:t>
            </a:r>
          </a:p>
          <a:p>
            <a:r>
              <a:rPr lang="en-US" sz="1600" b="1" dirty="0" smtClean="0"/>
              <a:t>Hail</a:t>
            </a:r>
            <a:endParaRPr lang="en-US" sz="1600" b="1" dirty="0"/>
          </a:p>
        </p:txBody>
      </p:sp>
      <p:sp>
        <p:nvSpPr>
          <p:cNvPr id="6" name="TextBox 5"/>
          <p:cNvSpPr txBox="1"/>
          <p:nvPr/>
        </p:nvSpPr>
        <p:spPr>
          <a:xfrm>
            <a:off x="3581400" y="57090"/>
            <a:ext cx="1969385" cy="400110"/>
          </a:xfrm>
          <a:prstGeom prst="rect">
            <a:avLst/>
          </a:prstGeom>
          <a:noFill/>
        </p:spPr>
        <p:txBody>
          <a:bodyPr wrap="none" rtlCol="0">
            <a:spAutoFit/>
          </a:bodyPr>
          <a:lstStyle/>
          <a:p>
            <a:r>
              <a:rPr lang="en-US" sz="2000" b="1" dirty="0" smtClean="0">
                <a:solidFill>
                  <a:schemeClr val="accent2"/>
                </a:solidFill>
              </a:rPr>
              <a:t>SVD: Time Series</a:t>
            </a:r>
            <a:endParaRPr lang="en-US" sz="2000" b="1" dirty="0">
              <a:solidFill>
                <a:schemeClr val="accent2"/>
              </a:solidFill>
            </a:endParaRPr>
          </a:p>
        </p:txBody>
      </p:sp>
      <p:sp>
        <p:nvSpPr>
          <p:cNvPr id="7" name="TextBox 6"/>
          <p:cNvSpPr txBox="1"/>
          <p:nvPr/>
        </p:nvSpPr>
        <p:spPr>
          <a:xfrm>
            <a:off x="533400" y="457200"/>
            <a:ext cx="918841" cy="646331"/>
          </a:xfrm>
          <a:prstGeom prst="rect">
            <a:avLst/>
          </a:prstGeom>
          <a:noFill/>
        </p:spPr>
        <p:txBody>
          <a:bodyPr wrap="none" rtlCol="0">
            <a:spAutoFit/>
          </a:bodyPr>
          <a:lstStyle/>
          <a:p>
            <a:r>
              <a:rPr lang="en-US" b="1" dirty="0" smtClean="0">
                <a:solidFill>
                  <a:srgbClr val="0070C0"/>
                </a:solidFill>
              </a:rPr>
              <a:t>Mode 1</a:t>
            </a:r>
          </a:p>
          <a:p>
            <a:r>
              <a:rPr lang="en-US" b="1" dirty="0" smtClean="0">
                <a:solidFill>
                  <a:srgbClr val="0070C0"/>
                </a:solidFill>
              </a:rPr>
              <a:t>R=0.74</a:t>
            </a:r>
            <a:endParaRPr lang="en-US" b="1" dirty="0">
              <a:solidFill>
                <a:srgbClr val="0070C0"/>
              </a:solidFill>
            </a:endParaRPr>
          </a:p>
        </p:txBody>
      </p:sp>
      <p:sp>
        <p:nvSpPr>
          <p:cNvPr id="8" name="TextBox 7"/>
          <p:cNvSpPr txBox="1"/>
          <p:nvPr/>
        </p:nvSpPr>
        <p:spPr>
          <a:xfrm>
            <a:off x="548877" y="2526268"/>
            <a:ext cx="918841" cy="646331"/>
          </a:xfrm>
          <a:prstGeom prst="rect">
            <a:avLst/>
          </a:prstGeom>
          <a:noFill/>
        </p:spPr>
        <p:txBody>
          <a:bodyPr wrap="none" rtlCol="0">
            <a:spAutoFit/>
          </a:bodyPr>
          <a:lstStyle/>
          <a:p>
            <a:r>
              <a:rPr lang="en-US" b="1" dirty="0" smtClean="0">
                <a:solidFill>
                  <a:srgbClr val="0070C0"/>
                </a:solidFill>
              </a:rPr>
              <a:t>Mode 2</a:t>
            </a:r>
          </a:p>
          <a:p>
            <a:r>
              <a:rPr lang="en-US" b="1" dirty="0" smtClean="0">
                <a:solidFill>
                  <a:srgbClr val="0070C0"/>
                </a:solidFill>
              </a:rPr>
              <a:t>R=0.57</a:t>
            </a:r>
            <a:endParaRPr lang="en-US" b="1" dirty="0">
              <a:solidFill>
                <a:srgbClr val="0070C0"/>
              </a:solidFill>
            </a:endParaRPr>
          </a:p>
        </p:txBody>
      </p:sp>
      <p:sp>
        <p:nvSpPr>
          <p:cNvPr id="9" name="TextBox 8"/>
          <p:cNvSpPr txBox="1"/>
          <p:nvPr/>
        </p:nvSpPr>
        <p:spPr>
          <a:xfrm>
            <a:off x="548877" y="4583668"/>
            <a:ext cx="918841" cy="646331"/>
          </a:xfrm>
          <a:prstGeom prst="rect">
            <a:avLst/>
          </a:prstGeom>
          <a:noFill/>
        </p:spPr>
        <p:txBody>
          <a:bodyPr wrap="none" rtlCol="0">
            <a:spAutoFit/>
          </a:bodyPr>
          <a:lstStyle/>
          <a:p>
            <a:r>
              <a:rPr lang="en-US" b="1" dirty="0" smtClean="0">
                <a:solidFill>
                  <a:srgbClr val="0070C0"/>
                </a:solidFill>
              </a:rPr>
              <a:t>Mode 3</a:t>
            </a:r>
          </a:p>
          <a:p>
            <a:r>
              <a:rPr lang="en-US" b="1" dirty="0" smtClean="0">
                <a:solidFill>
                  <a:srgbClr val="0070C0"/>
                </a:solidFill>
              </a:rPr>
              <a:t>R=0.64</a:t>
            </a:r>
            <a:endParaRPr lang="en-US" b="1" dirty="0">
              <a:solidFill>
                <a:srgbClr val="0070C0"/>
              </a:solidFill>
            </a:endParaRPr>
          </a:p>
        </p:txBody>
      </p:sp>
    </p:spTree>
    <p:extLst>
      <p:ext uri="{BB962C8B-B14F-4D97-AF65-F5344CB8AC3E}">
        <p14:creationId xmlns:p14="http://schemas.microsoft.com/office/powerpoint/2010/main" val="4055446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5310426"/>
            <a:ext cx="7772400" cy="861774"/>
          </a:xfrm>
          <a:prstGeom prst="rect">
            <a:avLst/>
          </a:prstGeom>
          <a:noFill/>
        </p:spPr>
        <p:txBody>
          <a:bodyPr wrap="square" rtlCol="0">
            <a:spAutoFit/>
          </a:bodyPr>
          <a:lstStyle/>
          <a:p>
            <a:r>
              <a:rPr lang="en-US" dirty="0" smtClean="0">
                <a:solidFill>
                  <a:schemeClr val="bg2">
                    <a:lumMod val="25000"/>
                  </a:schemeClr>
                </a:solidFill>
              </a:rPr>
              <a:t>Reference:</a:t>
            </a:r>
          </a:p>
          <a:p>
            <a:r>
              <a:rPr lang="en-US" sz="1600" dirty="0" smtClean="0">
                <a:solidFill>
                  <a:schemeClr val="bg2">
                    <a:lumMod val="25000"/>
                  </a:schemeClr>
                </a:solidFill>
              </a:rPr>
              <a:t>Wang, H., M. Ting, and M. Ji, 1999: Prediction of seasonal mean United States precipitation</a:t>
            </a:r>
          </a:p>
          <a:p>
            <a:r>
              <a:rPr lang="en-US" sz="1600" dirty="0">
                <a:solidFill>
                  <a:schemeClr val="bg2">
                    <a:lumMod val="25000"/>
                  </a:schemeClr>
                </a:solidFill>
              </a:rPr>
              <a:t> </a:t>
            </a:r>
            <a:r>
              <a:rPr lang="en-US" sz="1600" dirty="0" smtClean="0">
                <a:solidFill>
                  <a:schemeClr val="bg2">
                    <a:lumMod val="25000"/>
                  </a:schemeClr>
                </a:solidFill>
              </a:rPr>
              <a:t>            based on El Niño sea surface temperatures. </a:t>
            </a:r>
            <a:r>
              <a:rPr lang="en-US" sz="1600" i="1" dirty="0" err="1" smtClean="0">
                <a:solidFill>
                  <a:schemeClr val="bg2">
                    <a:lumMod val="25000"/>
                  </a:schemeClr>
                </a:solidFill>
              </a:rPr>
              <a:t>Geophys</a:t>
            </a:r>
            <a:r>
              <a:rPr lang="en-US" sz="1600" i="1" dirty="0" smtClean="0">
                <a:solidFill>
                  <a:schemeClr val="bg2">
                    <a:lumMod val="25000"/>
                  </a:schemeClr>
                </a:solidFill>
              </a:rPr>
              <a:t>. Res. Lett.</a:t>
            </a:r>
            <a:r>
              <a:rPr lang="en-US" sz="1600" dirty="0" smtClean="0">
                <a:solidFill>
                  <a:schemeClr val="bg2">
                    <a:lumMod val="25000"/>
                  </a:schemeClr>
                </a:solidFill>
              </a:rPr>
              <a:t>, 26, 1341–1344.</a:t>
            </a:r>
            <a:endParaRPr lang="en-US" sz="1600" dirty="0">
              <a:solidFill>
                <a:schemeClr val="bg2">
                  <a:lumMod val="25000"/>
                </a:schemeClr>
              </a:solidFill>
            </a:endParaRPr>
          </a:p>
        </p:txBody>
      </p:sp>
      <p:sp>
        <p:nvSpPr>
          <p:cNvPr id="4" name="TextBox 3"/>
          <p:cNvSpPr txBox="1"/>
          <p:nvPr/>
        </p:nvSpPr>
        <p:spPr>
          <a:xfrm>
            <a:off x="304800" y="613350"/>
            <a:ext cx="8382000" cy="4570482"/>
          </a:xfrm>
          <a:prstGeom prst="rect">
            <a:avLst/>
          </a:prstGeom>
          <a:noFill/>
        </p:spPr>
        <p:txBody>
          <a:bodyPr wrap="square" rtlCol="0">
            <a:spAutoFit/>
          </a:bodyPr>
          <a:lstStyle/>
          <a:p>
            <a:pPr>
              <a:spcAft>
                <a:spcPts val="1200"/>
              </a:spcAft>
            </a:pPr>
            <a:r>
              <a:rPr lang="en-US" sz="2400" b="1" dirty="0" smtClean="0">
                <a:solidFill>
                  <a:schemeClr val="bg2">
                    <a:lumMod val="50000"/>
                  </a:schemeClr>
                </a:solidFill>
              </a:rPr>
              <a:t>Statistical Forecast model</a:t>
            </a:r>
          </a:p>
          <a:p>
            <a:pPr>
              <a:spcAft>
                <a:spcPts val="1200"/>
              </a:spcAft>
            </a:pPr>
            <a:r>
              <a:rPr lang="en-US" sz="2000" dirty="0" smtClean="0">
                <a:solidFill>
                  <a:schemeClr val="bg2">
                    <a:lumMod val="50000"/>
                  </a:schemeClr>
                </a:solidFill>
              </a:rPr>
              <a:t>	</a:t>
            </a:r>
            <a:r>
              <a:rPr lang="en-US" sz="2000" b="1" dirty="0" smtClean="0">
                <a:solidFill>
                  <a:schemeClr val="bg2">
                    <a:lumMod val="50000"/>
                  </a:schemeClr>
                </a:solidFill>
              </a:rPr>
              <a:t>The methodology is same as Wang et al. (1999). The forecast model is cross-validated by the following steps.</a:t>
            </a:r>
          </a:p>
          <a:p>
            <a:pPr marL="342900" indent="-342900">
              <a:spcAft>
                <a:spcPts val="1800"/>
              </a:spcAft>
              <a:buFont typeface="+mj-lt"/>
              <a:buAutoNum type="arabicPeriod"/>
            </a:pPr>
            <a:r>
              <a:rPr lang="en-US" dirty="0" smtClean="0">
                <a:solidFill>
                  <a:schemeClr val="accent6">
                    <a:lumMod val="50000"/>
                  </a:schemeClr>
                </a:solidFill>
              </a:rPr>
              <a:t>To perform an SVD analysis between January SST and MAMJ tornado/hail activity to establish the </a:t>
            </a:r>
            <a:r>
              <a:rPr lang="en-US" u="sng" dirty="0" smtClean="0">
                <a:solidFill>
                  <a:schemeClr val="accent6">
                    <a:lumMod val="50000"/>
                  </a:schemeClr>
                </a:solidFill>
              </a:rPr>
              <a:t>lagged relationships</a:t>
            </a:r>
            <a:r>
              <a:rPr lang="en-US" dirty="0" smtClean="0">
                <a:solidFill>
                  <a:schemeClr val="accent6">
                    <a:lumMod val="50000"/>
                  </a:schemeClr>
                </a:solidFill>
              </a:rPr>
              <a:t>, with a target year removed from the SVD analysis.</a:t>
            </a:r>
          </a:p>
          <a:p>
            <a:pPr marL="342900" indent="-342900">
              <a:spcAft>
                <a:spcPts val="1800"/>
              </a:spcAft>
              <a:buFont typeface="+mj-lt"/>
              <a:buAutoNum type="arabicPeriod"/>
            </a:pPr>
            <a:r>
              <a:rPr lang="en-US" dirty="0" smtClean="0">
                <a:solidFill>
                  <a:schemeClr val="accent5">
                    <a:lumMod val="75000"/>
                  </a:schemeClr>
                </a:solidFill>
              </a:rPr>
              <a:t>January SST of the target year is projected onto each SVD SST pattern. The SST projection coefficient is multiplied by the correlation coefficient between the two SVD time series to obtain </a:t>
            </a:r>
            <a:r>
              <a:rPr lang="en-US" u="sng" dirty="0" smtClean="0">
                <a:solidFill>
                  <a:schemeClr val="accent5">
                    <a:lumMod val="75000"/>
                  </a:schemeClr>
                </a:solidFill>
              </a:rPr>
              <a:t>tornado/hail projection coefficient</a:t>
            </a:r>
            <a:r>
              <a:rPr lang="en-US" dirty="0" smtClean="0">
                <a:solidFill>
                  <a:schemeClr val="accent5">
                    <a:lumMod val="75000"/>
                  </a:schemeClr>
                </a:solidFill>
              </a:rPr>
              <a:t>.</a:t>
            </a:r>
          </a:p>
          <a:p>
            <a:pPr marL="342900" indent="-342900">
              <a:spcAft>
                <a:spcPts val="1800"/>
              </a:spcAft>
              <a:buFont typeface="+mj-lt"/>
              <a:buAutoNum type="arabicPeriod"/>
            </a:pPr>
            <a:r>
              <a:rPr lang="en-US" u="sng" dirty="0">
                <a:solidFill>
                  <a:schemeClr val="accent4">
                    <a:lumMod val="75000"/>
                  </a:schemeClr>
                </a:solidFill>
              </a:rPr>
              <a:t>T</a:t>
            </a:r>
            <a:r>
              <a:rPr lang="en-US" u="sng" dirty="0" smtClean="0">
                <a:solidFill>
                  <a:schemeClr val="accent4">
                    <a:lumMod val="75000"/>
                  </a:schemeClr>
                </a:solidFill>
              </a:rPr>
              <a:t>ornado/hail activity of the target year</a:t>
            </a:r>
            <a:r>
              <a:rPr lang="en-US" dirty="0" smtClean="0">
                <a:solidFill>
                  <a:schemeClr val="accent4">
                    <a:lumMod val="75000"/>
                  </a:schemeClr>
                </a:solidFill>
              </a:rPr>
              <a:t> is predicted by the regression pattern of tornado/hail activity associated with each SVD mode multiplied by the tornado/hail projection coefficient for the target year.</a:t>
            </a:r>
          </a:p>
          <a:p>
            <a:pPr marL="342900" indent="-342900">
              <a:spcAft>
                <a:spcPts val="1200"/>
              </a:spcAft>
              <a:buFont typeface="+mj-lt"/>
              <a:buAutoNum type="arabicPeriod"/>
            </a:pPr>
            <a:r>
              <a:rPr lang="en-US" u="sng" dirty="0">
                <a:solidFill>
                  <a:schemeClr val="accent1">
                    <a:lumMod val="75000"/>
                  </a:schemeClr>
                </a:solidFill>
              </a:rPr>
              <a:t>F</a:t>
            </a:r>
            <a:r>
              <a:rPr lang="en-US" u="sng" dirty="0" smtClean="0">
                <a:solidFill>
                  <a:schemeClr val="accent1">
                    <a:lumMod val="75000"/>
                  </a:schemeClr>
                </a:solidFill>
              </a:rPr>
              <a:t>orecast skill</a:t>
            </a:r>
            <a:r>
              <a:rPr lang="en-US" dirty="0" smtClean="0">
                <a:solidFill>
                  <a:schemeClr val="accent1">
                    <a:lumMod val="75000"/>
                  </a:schemeClr>
                </a:solidFill>
              </a:rPr>
              <a:t> is measured by anomaly correlation and hit rate over the 60/30 years.</a:t>
            </a:r>
          </a:p>
        </p:txBody>
      </p:sp>
    </p:spTree>
    <p:extLst>
      <p:ext uri="{BB962C8B-B14F-4D97-AF65-F5344CB8AC3E}">
        <p14:creationId xmlns:p14="http://schemas.microsoft.com/office/powerpoint/2010/main" val="4155190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
        <p:nvSpPr>
          <p:cNvPr id="4" name="TextBox 3"/>
          <p:cNvSpPr txBox="1"/>
          <p:nvPr/>
        </p:nvSpPr>
        <p:spPr>
          <a:xfrm>
            <a:off x="62508" y="73967"/>
            <a:ext cx="1842492" cy="461665"/>
          </a:xfrm>
          <a:prstGeom prst="rect">
            <a:avLst/>
          </a:prstGeom>
          <a:noFill/>
        </p:spPr>
        <p:txBody>
          <a:bodyPr wrap="none" rtlCol="0">
            <a:spAutoFit/>
          </a:bodyPr>
          <a:lstStyle/>
          <a:p>
            <a:r>
              <a:rPr lang="en-US" sz="2400" b="1" dirty="0" smtClean="0">
                <a:solidFill>
                  <a:schemeClr val="accent1"/>
                </a:solidFill>
              </a:rPr>
              <a:t>Forecast Skill</a:t>
            </a:r>
            <a:endParaRPr lang="en-US" sz="2400" b="1" dirty="0">
              <a:solidFill>
                <a:schemeClr val="accent1"/>
              </a:solidFill>
            </a:endParaRPr>
          </a:p>
        </p:txBody>
      </p:sp>
      <p:sp>
        <p:nvSpPr>
          <p:cNvPr id="5" name="TextBox 4"/>
          <p:cNvSpPr txBox="1"/>
          <p:nvPr/>
        </p:nvSpPr>
        <p:spPr>
          <a:xfrm>
            <a:off x="3352800" y="285690"/>
            <a:ext cx="2389950" cy="400110"/>
          </a:xfrm>
          <a:prstGeom prst="rect">
            <a:avLst/>
          </a:prstGeom>
          <a:noFill/>
        </p:spPr>
        <p:txBody>
          <a:bodyPr wrap="none" rtlCol="0">
            <a:spAutoFit/>
          </a:bodyPr>
          <a:lstStyle/>
          <a:p>
            <a:r>
              <a:rPr lang="en-US" sz="2000" b="1" dirty="0" smtClean="0"/>
              <a:t>Anomaly Correlation</a:t>
            </a:r>
            <a:endParaRPr lang="en-US" sz="2000" b="1" dirty="0"/>
          </a:p>
        </p:txBody>
      </p:sp>
      <p:sp>
        <p:nvSpPr>
          <p:cNvPr id="6" name="TextBox 5"/>
          <p:cNvSpPr txBox="1"/>
          <p:nvPr/>
        </p:nvSpPr>
        <p:spPr>
          <a:xfrm>
            <a:off x="3810000" y="3562290"/>
            <a:ext cx="1443921" cy="400110"/>
          </a:xfrm>
          <a:prstGeom prst="rect">
            <a:avLst/>
          </a:prstGeom>
          <a:noFill/>
        </p:spPr>
        <p:txBody>
          <a:bodyPr wrap="none" rtlCol="0">
            <a:spAutoFit/>
          </a:bodyPr>
          <a:lstStyle/>
          <a:p>
            <a:r>
              <a:rPr lang="en-US" sz="2000" b="1" dirty="0" smtClean="0"/>
              <a:t>Hit Rate (%)</a:t>
            </a:r>
            <a:endParaRPr lang="en-US" sz="2000" b="1" dirty="0"/>
          </a:p>
        </p:txBody>
      </p:sp>
      <p:sp>
        <p:nvSpPr>
          <p:cNvPr id="7" name="TextBox 6"/>
          <p:cNvSpPr txBox="1"/>
          <p:nvPr/>
        </p:nvSpPr>
        <p:spPr>
          <a:xfrm>
            <a:off x="1981200" y="590490"/>
            <a:ext cx="1058560" cy="400110"/>
          </a:xfrm>
          <a:prstGeom prst="rect">
            <a:avLst/>
          </a:prstGeom>
          <a:noFill/>
        </p:spPr>
        <p:txBody>
          <a:bodyPr wrap="none" rtlCol="0">
            <a:spAutoFit/>
          </a:bodyPr>
          <a:lstStyle/>
          <a:p>
            <a:r>
              <a:rPr lang="en-US" sz="2000" b="1" dirty="0" smtClean="0">
                <a:solidFill>
                  <a:schemeClr val="accent2"/>
                </a:solidFill>
              </a:rPr>
              <a:t>Tornado</a:t>
            </a:r>
            <a:endParaRPr lang="en-US" sz="2000" b="1" dirty="0">
              <a:solidFill>
                <a:schemeClr val="accent2"/>
              </a:solidFill>
            </a:endParaRPr>
          </a:p>
        </p:txBody>
      </p:sp>
      <p:sp>
        <p:nvSpPr>
          <p:cNvPr id="8" name="TextBox 7"/>
          <p:cNvSpPr txBox="1"/>
          <p:nvPr/>
        </p:nvSpPr>
        <p:spPr>
          <a:xfrm>
            <a:off x="1989440" y="3810000"/>
            <a:ext cx="1058560" cy="400110"/>
          </a:xfrm>
          <a:prstGeom prst="rect">
            <a:avLst/>
          </a:prstGeom>
          <a:noFill/>
        </p:spPr>
        <p:txBody>
          <a:bodyPr wrap="none" rtlCol="0">
            <a:spAutoFit/>
          </a:bodyPr>
          <a:lstStyle/>
          <a:p>
            <a:r>
              <a:rPr lang="en-US" sz="2000" b="1" dirty="0" smtClean="0">
                <a:solidFill>
                  <a:schemeClr val="accent2"/>
                </a:solidFill>
              </a:rPr>
              <a:t>Tornado</a:t>
            </a:r>
            <a:endParaRPr lang="en-US" sz="2000" b="1" dirty="0">
              <a:solidFill>
                <a:schemeClr val="accent2"/>
              </a:solidFill>
            </a:endParaRPr>
          </a:p>
        </p:txBody>
      </p:sp>
      <p:sp>
        <p:nvSpPr>
          <p:cNvPr id="9" name="TextBox 8"/>
          <p:cNvSpPr txBox="1"/>
          <p:nvPr/>
        </p:nvSpPr>
        <p:spPr>
          <a:xfrm>
            <a:off x="6400800" y="590490"/>
            <a:ext cx="598241" cy="400110"/>
          </a:xfrm>
          <a:prstGeom prst="rect">
            <a:avLst/>
          </a:prstGeom>
          <a:noFill/>
        </p:spPr>
        <p:txBody>
          <a:bodyPr wrap="none" rtlCol="0">
            <a:spAutoFit/>
          </a:bodyPr>
          <a:lstStyle/>
          <a:p>
            <a:r>
              <a:rPr lang="en-US" sz="2000" b="1" dirty="0" smtClean="0">
                <a:solidFill>
                  <a:schemeClr val="accent2"/>
                </a:solidFill>
              </a:rPr>
              <a:t>Hail</a:t>
            </a:r>
            <a:endParaRPr lang="en-US" sz="2000" b="1" dirty="0">
              <a:solidFill>
                <a:schemeClr val="accent2"/>
              </a:solidFill>
            </a:endParaRPr>
          </a:p>
        </p:txBody>
      </p:sp>
      <p:sp>
        <p:nvSpPr>
          <p:cNvPr id="10" name="TextBox 9"/>
          <p:cNvSpPr txBox="1"/>
          <p:nvPr/>
        </p:nvSpPr>
        <p:spPr>
          <a:xfrm>
            <a:off x="6400800" y="3810000"/>
            <a:ext cx="598241" cy="400110"/>
          </a:xfrm>
          <a:prstGeom prst="rect">
            <a:avLst/>
          </a:prstGeom>
          <a:noFill/>
        </p:spPr>
        <p:txBody>
          <a:bodyPr wrap="none" rtlCol="0">
            <a:spAutoFit/>
          </a:bodyPr>
          <a:lstStyle/>
          <a:p>
            <a:r>
              <a:rPr lang="en-US" sz="2000" b="1" dirty="0" smtClean="0">
                <a:solidFill>
                  <a:schemeClr val="accent2"/>
                </a:solidFill>
              </a:rPr>
              <a:t>Hail</a:t>
            </a:r>
            <a:endParaRPr lang="en-US" sz="2000" b="1" dirty="0">
              <a:solidFill>
                <a:schemeClr val="accent2"/>
              </a:solidFill>
            </a:endParaRPr>
          </a:p>
        </p:txBody>
      </p:sp>
      <p:cxnSp>
        <p:nvCxnSpPr>
          <p:cNvPr id="11" name="Straight Arrow Connector 10"/>
          <p:cNvCxnSpPr/>
          <p:nvPr/>
        </p:nvCxnSpPr>
        <p:spPr>
          <a:xfrm flipH="1" flipV="1">
            <a:off x="6999042" y="1780400"/>
            <a:ext cx="849558" cy="353200"/>
          </a:xfrm>
          <a:prstGeom prst="straightConnector1">
            <a:avLst/>
          </a:prstGeom>
          <a:ln w="19050">
            <a:solidFill>
              <a:srgbClr val="2235EA"/>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620000" y="1852136"/>
            <a:ext cx="1034386" cy="738664"/>
          </a:xfrm>
          <a:prstGeom prst="rect">
            <a:avLst/>
          </a:prstGeom>
          <a:noFill/>
        </p:spPr>
        <p:txBody>
          <a:bodyPr wrap="none" rtlCol="0">
            <a:spAutoFit/>
          </a:bodyPr>
          <a:lstStyle/>
          <a:p>
            <a:pPr algn="ctr"/>
            <a:r>
              <a:rPr lang="en-US" sz="1400" dirty="0" smtClean="0"/>
              <a:t>95% </a:t>
            </a:r>
          </a:p>
          <a:p>
            <a:pPr algn="ctr"/>
            <a:r>
              <a:rPr lang="en-US" sz="1400" dirty="0" smtClean="0"/>
              <a:t>significance</a:t>
            </a:r>
          </a:p>
          <a:p>
            <a:pPr algn="ctr"/>
            <a:r>
              <a:rPr lang="en-US" sz="1400" dirty="0" smtClean="0"/>
              <a:t>level</a:t>
            </a:r>
            <a:endParaRPr lang="en-US" sz="1400" dirty="0"/>
          </a:p>
        </p:txBody>
      </p:sp>
      <p:sp>
        <p:nvSpPr>
          <p:cNvPr id="19" name="TextBox 18"/>
          <p:cNvSpPr txBox="1"/>
          <p:nvPr/>
        </p:nvSpPr>
        <p:spPr>
          <a:xfrm>
            <a:off x="43129" y="3037582"/>
            <a:ext cx="1926746" cy="1077218"/>
          </a:xfrm>
          <a:prstGeom prst="rect">
            <a:avLst/>
          </a:prstGeom>
          <a:noFill/>
        </p:spPr>
        <p:txBody>
          <a:bodyPr wrap="none" rtlCol="0">
            <a:spAutoFit/>
          </a:bodyPr>
          <a:lstStyle/>
          <a:p>
            <a:r>
              <a:rPr lang="en-US" sz="1600" b="1" dirty="0">
                <a:solidFill>
                  <a:srgbClr val="7030A0"/>
                </a:solidFill>
              </a:rPr>
              <a:t>Three </a:t>
            </a:r>
            <a:r>
              <a:rPr lang="en-US" sz="1600" b="1" dirty="0" smtClean="0">
                <a:solidFill>
                  <a:srgbClr val="7030A0"/>
                </a:solidFill>
              </a:rPr>
              <a:t>categories</a:t>
            </a:r>
            <a:endParaRPr lang="en-US" sz="1600" b="1" dirty="0">
              <a:solidFill>
                <a:srgbClr val="7030A0"/>
              </a:solidFill>
            </a:endParaRPr>
          </a:p>
          <a:p>
            <a:r>
              <a:rPr lang="en-US" sz="1600" dirty="0">
                <a:solidFill>
                  <a:srgbClr val="0070C0"/>
                </a:solidFill>
              </a:rPr>
              <a:t>Above </a:t>
            </a:r>
            <a:r>
              <a:rPr lang="en-US" sz="1600" dirty="0" smtClean="0">
                <a:solidFill>
                  <a:srgbClr val="0070C0"/>
                </a:solidFill>
              </a:rPr>
              <a:t>normal:  33</a:t>
            </a:r>
            <a:r>
              <a:rPr lang="en-US" sz="1600" dirty="0">
                <a:solidFill>
                  <a:srgbClr val="0070C0"/>
                </a:solidFill>
              </a:rPr>
              <a:t>%</a:t>
            </a:r>
          </a:p>
          <a:p>
            <a:r>
              <a:rPr lang="en-US" sz="1600" dirty="0">
                <a:solidFill>
                  <a:srgbClr val="0070C0"/>
                </a:solidFill>
              </a:rPr>
              <a:t>Near </a:t>
            </a:r>
            <a:r>
              <a:rPr lang="en-US" sz="1600" dirty="0" smtClean="0">
                <a:solidFill>
                  <a:srgbClr val="0070C0"/>
                </a:solidFill>
              </a:rPr>
              <a:t>normal:     33</a:t>
            </a:r>
            <a:r>
              <a:rPr lang="en-US" sz="1600" dirty="0">
                <a:solidFill>
                  <a:srgbClr val="0070C0"/>
                </a:solidFill>
              </a:rPr>
              <a:t>%</a:t>
            </a:r>
          </a:p>
          <a:p>
            <a:r>
              <a:rPr lang="en-US" sz="1600" dirty="0">
                <a:solidFill>
                  <a:srgbClr val="0070C0"/>
                </a:solidFill>
              </a:rPr>
              <a:t>Below </a:t>
            </a:r>
            <a:r>
              <a:rPr lang="en-US" sz="1600" dirty="0" smtClean="0">
                <a:solidFill>
                  <a:srgbClr val="0070C0"/>
                </a:solidFill>
              </a:rPr>
              <a:t>normal:   33%</a:t>
            </a:r>
            <a:endParaRPr lang="en-US" sz="1600" dirty="0">
              <a:solidFill>
                <a:srgbClr val="0070C0"/>
              </a:solidFill>
            </a:endParaRPr>
          </a:p>
        </p:txBody>
      </p:sp>
    </p:spTree>
    <p:extLst>
      <p:ext uri="{BB962C8B-B14F-4D97-AF65-F5344CB8AC3E}">
        <p14:creationId xmlns:p14="http://schemas.microsoft.com/office/powerpoint/2010/main" val="3324808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chemeClr val="accent3"/>
          </a:solidFill>
          <a:headEnd type="triangle" w="lg" len="lg"/>
          <a:tailEnd type="triangle" w="lg" len="lg"/>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3260</TotalTime>
  <Words>351</Words>
  <Application>Microsoft Office PowerPoint</Application>
  <PresentationFormat>On-screen Show (4:3)</PresentationFormat>
  <Paragraphs>104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Hui Wang</dc:creator>
  <cp:lastModifiedBy>Hui Wang</cp:lastModifiedBy>
  <cp:revision>58</cp:revision>
  <dcterms:created xsi:type="dcterms:W3CDTF">2016-01-07T19:37:12Z</dcterms:created>
  <dcterms:modified xsi:type="dcterms:W3CDTF">2016-01-11T14:50:51Z</dcterms:modified>
</cp:coreProperties>
</file>