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6" r:id="rId10"/>
    <p:sldId id="269" r:id="rId11"/>
    <p:sldId id="268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1ADE6B2-9185-4CB9-8775-06003BDEB17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C41BC91-E4EE-4442-811D-7A59AEB62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75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85CE9-668F-40EB-B9C7-C164A690577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AA817-5D4A-4544-AAB0-47545C948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9CCE-D98E-4ACF-B5A3-1B23EABF2416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2091-AF5E-4413-B6F6-C58FE8AC8FE5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9E68-DB6B-464E-AA26-D31771CD0257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3288-94C9-404E-A645-57F1BEE0AB98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A39E-6207-495F-84D0-3A4C2B9E616E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F3FB-F39A-4591-B677-65BEB4C20AD5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70C0-1844-4142-B581-FB989AECF9E1}" type="datetime1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7FA3-909B-4B9C-B001-8AEE1E663126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8454-4571-4205-B93E-938C0B602952}" type="datetime1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5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257A-FC84-4BAD-A793-C45243315327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2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972A-AC2A-4994-9B28-4D7A174555C6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9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B176-FD98-411B-AC9D-28BDD665AFC3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7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90600"/>
            <a:ext cx="5940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Statistical Prediction of Seasonal Hail Activity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39131" y="5955268"/>
            <a:ext cx="1599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January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99" b="53342"/>
          <a:stretch/>
        </p:blipFill>
        <p:spPr>
          <a:xfrm>
            <a:off x="134470" y="0"/>
            <a:ext cx="3231300" cy="22665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29600" y="4114800"/>
            <a:ext cx="228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153400" y="39050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</a:rPr>
              <a:t>Above Normal</a:t>
            </a:r>
            <a:endParaRPr lang="en-US" sz="1200" b="1" dirty="0" smtClean="0"/>
          </a:p>
          <a:p>
            <a:r>
              <a:rPr lang="en-US" sz="1200" b="1" dirty="0" smtClean="0">
                <a:solidFill>
                  <a:srgbClr val="FFC000"/>
                </a:solidFill>
              </a:rPr>
              <a:t>Near Normal</a:t>
            </a:r>
            <a:endParaRPr lang="en-US" sz="1200" b="1" dirty="0" smtClean="0"/>
          </a:p>
          <a:p>
            <a:r>
              <a:rPr lang="en-US" sz="1200" b="1" dirty="0" smtClean="0">
                <a:solidFill>
                  <a:srgbClr val="0070C0"/>
                </a:solidFill>
              </a:rPr>
              <a:t>Below Normal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664023"/>
            <a:ext cx="11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Near Normal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873823"/>
            <a:ext cx="11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Near Normal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3273623"/>
            <a:ext cx="1247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Below Normal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7470" y="42446"/>
            <a:ext cx="3560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Forecast: MAMJ 2016      Hail (Anomaly)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3266182"/>
            <a:ext cx="23887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Three categories: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Above normal:	33%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Near normal:	33%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Below normal:	33%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5410200"/>
            <a:ext cx="23887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Three categories: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Above normal:	25%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Near normal:	50%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Below normal:	25%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2209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Assume that SSTA persists from December 2015 to January 2016</a:t>
            </a:r>
            <a:endParaRPr lang="en-U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066800" y="9906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066800" y="1219200"/>
            <a:ext cx="4572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66800" y="1447800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1676400"/>
            <a:ext cx="457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33846" y="457200"/>
            <a:ext cx="374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Anomalous Hail Activity over CONUS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1676400"/>
            <a:ext cx="457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54209" y="5410200"/>
            <a:ext cx="498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Year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71199" y="2863069"/>
            <a:ext cx="1919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Anomalous Hail Activity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76200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MAMJ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43213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Forecast for MAMJ 2016</a:t>
            </a:r>
          </a:p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Assuming that SSTA persists from December 2015 to January 2016</a:t>
            </a:r>
            <a:endParaRPr lang="en-U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934200" y="3429000"/>
            <a:ext cx="914400" cy="892314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10489" y="813137"/>
            <a:ext cx="25731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OBS</a:t>
            </a:r>
          </a:p>
          <a:p>
            <a:r>
              <a:rPr lang="en-US" sz="1500" dirty="0" smtClean="0">
                <a:solidFill>
                  <a:srgbClr val="00B050"/>
                </a:solidFill>
              </a:rPr>
              <a:t>SVD1</a:t>
            </a:r>
            <a:r>
              <a:rPr lang="en-US" sz="1500" dirty="0" smtClean="0"/>
              <a:t>		</a:t>
            </a:r>
            <a:r>
              <a:rPr lang="en-US" sz="1500" b="1" dirty="0" smtClean="0">
                <a:solidFill>
                  <a:srgbClr val="00B050"/>
                </a:solidFill>
              </a:rPr>
              <a:t>R=0.59</a:t>
            </a:r>
          </a:p>
          <a:p>
            <a:r>
              <a:rPr lang="en-US" sz="1500" dirty="0" smtClean="0">
                <a:solidFill>
                  <a:srgbClr val="0070C0"/>
                </a:solidFill>
              </a:rPr>
              <a:t>SVD1+SVD2	</a:t>
            </a:r>
            <a:r>
              <a:rPr lang="en-US" sz="1500" dirty="0" smtClean="0"/>
              <a:t>	</a:t>
            </a:r>
            <a:r>
              <a:rPr lang="en-US" sz="1500" b="1" dirty="0" smtClean="0">
                <a:solidFill>
                  <a:srgbClr val="0070C0"/>
                </a:solidFill>
              </a:rPr>
              <a:t>R=0.64</a:t>
            </a:r>
          </a:p>
          <a:p>
            <a:r>
              <a:rPr lang="en-US" sz="1500" dirty="0" smtClean="0">
                <a:solidFill>
                  <a:srgbClr val="C00000"/>
                </a:solidFill>
              </a:rPr>
              <a:t>SVD1+SVD2+SVD3</a:t>
            </a:r>
            <a:r>
              <a:rPr lang="en-US" sz="1500" dirty="0" smtClean="0"/>
              <a:t>	</a:t>
            </a:r>
            <a:r>
              <a:rPr lang="en-US" sz="1500" b="1" dirty="0" smtClean="0">
                <a:solidFill>
                  <a:srgbClr val="C00000"/>
                </a:solidFill>
              </a:rPr>
              <a:t>R=0.68</a:t>
            </a:r>
            <a:endParaRPr lang="en-US" sz="1500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ure3_TimeSeries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4" b="67110"/>
          <a:stretch/>
        </p:blipFill>
        <p:spPr>
          <a:xfrm>
            <a:off x="5943600" y="4876799"/>
            <a:ext cx="2596896" cy="1132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4016" y="5433911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John Allen (2015)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869133" y="3657600"/>
            <a:ext cx="2474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Data: 1955 – 2014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9133" y="3657600"/>
            <a:ext cx="2474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Data: 1990 – 2014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0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Forecast Skill</a:t>
            </a:r>
          </a:p>
          <a:p>
            <a:r>
              <a:rPr lang="en-US" sz="2000" b="1" u="sng" dirty="0" smtClean="0">
                <a:solidFill>
                  <a:srgbClr val="0070C0"/>
                </a:solidFill>
              </a:rPr>
              <a:t>Anomaly Correlation </a:t>
            </a:r>
            <a:r>
              <a:rPr lang="en-US" sz="2000" b="1" dirty="0" smtClean="0">
                <a:solidFill>
                  <a:srgbClr val="0070C0"/>
                </a:solidFill>
              </a:rPr>
              <a:t>between observed and predicted MAMJ hail activity during 1990 and 2014.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1748135"/>
            <a:ext cx="84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881735"/>
            <a:ext cx="165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8588" y="6015335"/>
            <a:ext cx="246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SVD1+SVD2+SVD3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705600" y="1219200"/>
            <a:ext cx="2286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371600"/>
            <a:ext cx="10343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95% </a:t>
            </a:r>
          </a:p>
          <a:p>
            <a:pPr algn="ctr"/>
            <a:r>
              <a:rPr lang="en-US" sz="1400" dirty="0" smtClean="0"/>
              <a:t>significance</a:t>
            </a:r>
          </a:p>
          <a:p>
            <a:pPr algn="ctr"/>
            <a:r>
              <a:rPr lang="en-US" sz="1400" dirty="0" smtClean="0"/>
              <a:t>level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0670" y="4617184"/>
            <a:ext cx="32183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accent4"/>
                </a:solidFill>
              </a:rPr>
              <a:t>F</a:t>
            </a:r>
            <a:r>
              <a:rPr lang="en-US" sz="2000" b="1" dirty="0" smtClean="0">
                <a:solidFill>
                  <a:schemeClr val="accent4"/>
                </a:solidFill>
              </a:rPr>
              <a:t>orecast skill </a:t>
            </a:r>
            <a:r>
              <a:rPr lang="en-US" sz="2000" b="1" dirty="0" smtClean="0">
                <a:solidFill>
                  <a:schemeClr val="accent4"/>
                </a:solidFill>
              </a:rPr>
              <a:t>is increased over the Midwest, </a:t>
            </a:r>
            <a:r>
              <a:rPr lang="en-US" sz="2000" b="1" dirty="0">
                <a:solidFill>
                  <a:schemeClr val="accent4"/>
                </a:solidFill>
              </a:rPr>
              <a:t>C</a:t>
            </a:r>
            <a:r>
              <a:rPr lang="en-US" sz="2000" b="1" dirty="0" smtClean="0">
                <a:solidFill>
                  <a:schemeClr val="accent4"/>
                </a:solidFill>
              </a:rPr>
              <a:t>entral and Northern Plains by including the second and third SVD modes.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470" y="2178784"/>
            <a:ext cx="32183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The forecast model is based on the lagged relationship between January SST and MAMJ hail activity depicted by the SVD analysis.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4785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Hit Rate (%)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Three categories: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Above normal:	33%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Near normal:	33%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Below normal:	33%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1748135"/>
            <a:ext cx="84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881735"/>
            <a:ext cx="165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8588" y="6015335"/>
            <a:ext cx="246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SVD1+SVD2+SVD3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4785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Hit Rate (%)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Three categories: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Above normal:	25%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Near normal:	50%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Below normal:	25%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1748135"/>
            <a:ext cx="84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881735"/>
            <a:ext cx="165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8588" y="6015335"/>
            <a:ext cx="246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SVD1+SVD2+SVD3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3846" y="457200"/>
            <a:ext cx="3690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Anomalous Hail Activity over CONUS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9906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1219200"/>
            <a:ext cx="4572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1447800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1676400"/>
            <a:ext cx="457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54209" y="5410200"/>
            <a:ext cx="498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Year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71199" y="2863069"/>
            <a:ext cx="1919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Anomalous Hail Activity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76200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MAMJ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0489" y="813137"/>
            <a:ext cx="25731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OBS</a:t>
            </a:r>
          </a:p>
          <a:p>
            <a:r>
              <a:rPr lang="en-US" sz="1500" dirty="0" smtClean="0">
                <a:solidFill>
                  <a:srgbClr val="00B050"/>
                </a:solidFill>
              </a:rPr>
              <a:t>SVD1</a:t>
            </a:r>
            <a:r>
              <a:rPr lang="en-US" sz="1500" dirty="0" smtClean="0"/>
              <a:t>		</a:t>
            </a:r>
            <a:r>
              <a:rPr lang="en-US" sz="1500" b="1" dirty="0" smtClean="0">
                <a:solidFill>
                  <a:srgbClr val="00B050"/>
                </a:solidFill>
              </a:rPr>
              <a:t>R=0.59</a:t>
            </a:r>
          </a:p>
          <a:p>
            <a:r>
              <a:rPr lang="en-US" sz="1500" dirty="0" smtClean="0">
                <a:solidFill>
                  <a:srgbClr val="0070C0"/>
                </a:solidFill>
              </a:rPr>
              <a:t>SVD1+SVD2	</a:t>
            </a:r>
            <a:r>
              <a:rPr lang="en-US" sz="1500" dirty="0" smtClean="0"/>
              <a:t>	</a:t>
            </a:r>
            <a:r>
              <a:rPr lang="en-US" sz="1500" b="1" dirty="0" smtClean="0">
                <a:solidFill>
                  <a:srgbClr val="0070C0"/>
                </a:solidFill>
              </a:rPr>
              <a:t>R=0.64</a:t>
            </a:r>
          </a:p>
          <a:p>
            <a:r>
              <a:rPr lang="en-US" sz="1500" dirty="0" smtClean="0">
                <a:solidFill>
                  <a:srgbClr val="C00000"/>
                </a:solidFill>
              </a:rPr>
              <a:t>SVD1+SVD2+SVD3</a:t>
            </a:r>
            <a:r>
              <a:rPr lang="en-US" sz="1500" dirty="0" smtClean="0"/>
              <a:t>	</a:t>
            </a:r>
            <a:r>
              <a:rPr lang="en-US" sz="1500" b="1" dirty="0" smtClean="0">
                <a:solidFill>
                  <a:srgbClr val="C00000"/>
                </a:solidFill>
              </a:rPr>
              <a:t>R=0.68</a:t>
            </a:r>
            <a:endParaRPr lang="en-US" sz="15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205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16</cp:revision>
  <cp:lastPrinted>2015-12-09T22:59:51Z</cp:lastPrinted>
  <dcterms:created xsi:type="dcterms:W3CDTF">2015-12-09T22:52:09Z</dcterms:created>
  <dcterms:modified xsi:type="dcterms:W3CDTF">2016-01-07T03:37:38Z</dcterms:modified>
</cp:coreProperties>
</file>