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90" r:id="rId8"/>
    <p:sldId id="291" r:id="rId9"/>
    <p:sldId id="292" r:id="rId10"/>
    <p:sldId id="267" r:id="rId11"/>
    <p:sldId id="268" r:id="rId12"/>
    <p:sldId id="269" r:id="rId13"/>
    <p:sldId id="293" r:id="rId14"/>
    <p:sldId id="294" r:id="rId15"/>
    <p:sldId id="295" r:id="rId16"/>
    <p:sldId id="296" r:id="rId17"/>
    <p:sldId id="274" r:id="rId18"/>
    <p:sldId id="275" r:id="rId19"/>
    <p:sldId id="276" r:id="rId20"/>
    <p:sldId id="277" r:id="rId21"/>
    <p:sldId id="278" r:id="rId22"/>
    <p:sldId id="297" r:id="rId23"/>
    <p:sldId id="298" r:id="rId24"/>
    <p:sldId id="299" r:id="rId25"/>
    <p:sldId id="300" r:id="rId26"/>
    <p:sldId id="301" r:id="rId27"/>
    <p:sldId id="281" r:id="rId28"/>
    <p:sldId id="282" r:id="rId29"/>
    <p:sldId id="302" r:id="rId30"/>
    <p:sldId id="285" r:id="rId3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1280"/>
    <a:srgbClr val="4B5BF7"/>
    <a:srgbClr val="0A1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18" autoAdjust="0"/>
  </p:normalViewPr>
  <p:slideViewPr>
    <p:cSldViewPr>
      <p:cViewPr>
        <p:scale>
          <a:sx n="90" d="100"/>
          <a:sy n="90" d="100"/>
        </p:scale>
        <p:origin x="-124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07D0B-315E-B64C-B963-816361D5F6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5044-D9AE-974A-A41F-1194F9904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6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1AEF023-4D1F-41CD-B202-A8E500604DD3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F2B1E0D-FA51-4437-BCDD-8498D135E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00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3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0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57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2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6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3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5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3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65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717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6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8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23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91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12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35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3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7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8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37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4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34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1E0D-FA51-4437-BCDD-8498D135E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4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0537-64E7-3F4C-87F0-26C1516BA9B4}" type="datetime1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807E-7518-9645-9745-B3080EFB7C5C}" type="datetime1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3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8D0C-E01D-0E49-955C-980829B27122}" type="datetime1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ABC6-3F01-584D-ABA2-7D6A12AE2073}" type="datetime1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EA5F-791D-0646-AA7A-EB2BD7A22AA0}" type="datetime1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3F72-EDDB-D547-AECA-C5B6ED9EB90B}" type="datetime1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7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6946-2E6D-2742-9E11-93308B310A96}" type="datetime1">
              <a:rPr lang="en-US" smtClean="0"/>
              <a:t>8/29/19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7167-F627-8D41-9D95-00FFC196D76A}" type="datetime1">
              <a:rPr lang="en-US" smtClean="0"/>
              <a:t>8/29/19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5D01-C709-3142-BCBE-D16E68541F87}" type="datetime1">
              <a:rPr lang="en-US" smtClean="0"/>
              <a:t>8/29/19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5E56-0266-6140-AD59-340D6299E067}" type="datetime1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5173-ACE1-844B-9AA9-D269863EE1FF}" type="datetime1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0428-3D90-074D-AB75-37F478CF92A6}" type="datetime1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8B3F-5493-4770-A2B2-BF146CEA4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522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Covariability of Central America/Mexico Precipitation and Tropical Sea Surface Temperature under a Warming Climate and Associated Hydrological Cycle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905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Yutong Pan</a:t>
            </a:r>
          </a:p>
          <a:p>
            <a:pPr algn="ctr"/>
            <a:endParaRPr lang="en-US" sz="1200" dirty="0"/>
          </a:p>
          <a:p>
            <a:pPr algn="ctr"/>
            <a:r>
              <a:rPr lang="en-US" sz="2400" b="1" dirty="0" smtClean="0"/>
              <a:t>Advisor:</a:t>
            </a:r>
            <a:r>
              <a:rPr lang="en-US" sz="2400" dirty="0" smtClean="0"/>
              <a:t> Dr. Ning Zeng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97939" y="3352800"/>
            <a:ext cx="3350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Examination Committee:</a:t>
            </a:r>
          </a:p>
          <a:p>
            <a:r>
              <a:rPr lang="en-US" sz="2400" dirty="0" smtClean="0"/>
              <a:t>Dr. E. Hugo </a:t>
            </a:r>
            <a:r>
              <a:rPr lang="en-US" sz="2400" dirty="0" err="1" smtClean="0"/>
              <a:t>Berbery</a:t>
            </a:r>
            <a:endParaRPr lang="en-US" sz="2400" dirty="0" smtClean="0"/>
          </a:p>
          <a:p>
            <a:r>
              <a:rPr lang="en-US" sz="2400" dirty="0" smtClean="0"/>
              <a:t>Dr. James A. Carton</a:t>
            </a:r>
          </a:p>
          <a:p>
            <a:r>
              <a:rPr lang="en-US" sz="2400" dirty="0" smtClean="0"/>
              <a:t>Dr. Zeng-Zhen Hu</a:t>
            </a:r>
          </a:p>
          <a:p>
            <a:r>
              <a:rPr lang="en-US" sz="2400" dirty="0" smtClean="0"/>
              <a:t>Dr. Da-Lin Zhang</a:t>
            </a:r>
          </a:p>
          <a:p>
            <a:endParaRPr lang="en-US" sz="2400" dirty="0"/>
          </a:p>
          <a:p>
            <a:endParaRPr lang="en-US" sz="2400" dirty="0" smtClean="0"/>
          </a:p>
          <a:p>
            <a:pPr algn="ctr"/>
            <a:r>
              <a:rPr lang="en-US" sz="2400" dirty="0" smtClean="0"/>
              <a:t>August 30, 2019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9469"/>
            <a:ext cx="5865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Methods of Statistical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839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Correlation, linear regression, and linear trend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7030A0"/>
                </a:solidFill>
              </a:rPr>
              <a:t>Singular value decomposition (</a:t>
            </a:r>
            <a:r>
              <a:rPr lang="en-US" sz="2800" dirty="0" smtClean="0">
                <a:solidFill>
                  <a:srgbClr val="FF0000"/>
                </a:solidFill>
              </a:rPr>
              <a:t>SVD</a:t>
            </a:r>
            <a:r>
              <a:rPr lang="en-US" sz="2800" dirty="0" smtClean="0">
                <a:solidFill>
                  <a:srgbClr val="7030A0"/>
                </a:solidFill>
              </a:rPr>
              <a:t>) method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</a:rPr>
              <a:t>Objectively identify </a:t>
            </a:r>
            <a:r>
              <a:rPr lang="en-US" sz="2400" dirty="0" smtClean="0">
                <a:solidFill>
                  <a:srgbClr val="FF0000"/>
                </a:solidFill>
              </a:rPr>
              <a:t>covariations between two fields </a:t>
            </a:r>
            <a:r>
              <a:rPr lang="en-US" sz="2400" dirty="0" smtClean="0">
                <a:solidFill>
                  <a:srgbClr val="7030A0"/>
                </a:solidFill>
              </a:rPr>
              <a:t>(e.g., SST and precipitation)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</a:rPr>
              <a:t>Each SVD mode consists of </a:t>
            </a:r>
            <a:r>
              <a:rPr lang="en-US" sz="2400" dirty="0" smtClean="0">
                <a:solidFill>
                  <a:srgbClr val="FF0000"/>
                </a:solidFill>
              </a:rPr>
              <a:t>a pair of spatial patterns </a:t>
            </a:r>
            <a:r>
              <a:rPr lang="en-US" sz="2400" dirty="0" smtClean="0">
                <a:solidFill>
                  <a:srgbClr val="7030A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two time series</a:t>
            </a:r>
            <a:r>
              <a:rPr lang="en-US" sz="2400" dirty="0" smtClean="0">
                <a:solidFill>
                  <a:srgbClr val="7030A0"/>
                </a:solidFill>
              </a:rPr>
              <a:t>, with an order determined by the covariance explained.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FF0000"/>
                </a:solidFill>
              </a:rPr>
              <a:t>Quantify</a:t>
            </a:r>
            <a:r>
              <a:rPr lang="en-US" sz="2400" dirty="0" smtClean="0">
                <a:solidFill>
                  <a:srgbClr val="7030A0"/>
                </a:solidFill>
              </a:rPr>
              <a:t> the relationship between the two fields </a:t>
            </a:r>
            <a:r>
              <a:rPr lang="en-US" sz="2400" dirty="0">
                <a:solidFill>
                  <a:srgbClr val="7030A0"/>
                </a:solidFill>
              </a:rPr>
              <a:t>with </a:t>
            </a:r>
            <a:r>
              <a:rPr lang="en-US" sz="2400" dirty="0" smtClean="0">
                <a:solidFill>
                  <a:srgbClr val="7030A0"/>
                </a:solidFill>
              </a:rPr>
              <a:t>the </a:t>
            </a:r>
            <a:r>
              <a:rPr lang="en-US" sz="2400" dirty="0">
                <a:solidFill>
                  <a:srgbClr val="7030A0"/>
                </a:solidFill>
              </a:rPr>
              <a:t>percentage of </a:t>
            </a:r>
            <a:r>
              <a:rPr lang="en-US" sz="2400" dirty="0">
                <a:solidFill>
                  <a:srgbClr val="FF0000"/>
                </a:solidFill>
              </a:rPr>
              <a:t>covariance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explained, </a:t>
            </a:r>
            <a:r>
              <a:rPr lang="en-US" sz="2400" dirty="0">
                <a:solidFill>
                  <a:srgbClr val="7030A0"/>
                </a:solidFill>
              </a:rPr>
              <a:t>as well as the percentage of </a:t>
            </a:r>
            <a:r>
              <a:rPr lang="en-US" sz="2400" dirty="0">
                <a:solidFill>
                  <a:srgbClr val="FF0000"/>
                </a:solidFill>
              </a:rPr>
              <a:t>variance</a:t>
            </a:r>
            <a:r>
              <a:rPr lang="en-US" sz="2400" dirty="0">
                <a:solidFill>
                  <a:srgbClr val="7030A0"/>
                </a:solidFill>
              </a:rPr>
              <a:t> for individual </a:t>
            </a:r>
            <a:r>
              <a:rPr lang="en-US" sz="2400" dirty="0" smtClean="0">
                <a:solidFill>
                  <a:srgbClr val="7030A0"/>
                </a:solidFill>
              </a:rPr>
              <a:t>fields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2060"/>
                </a:solidFill>
              </a:rPr>
              <a:t>The SVD analysis will be able to determine the relative importance of tropical Pacific and Atlantic SST to CAM precipitation.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422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 Preliminary Results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</a:t>
            </a:r>
            <a:r>
              <a:rPr lang="en-US" sz="2800" u="sng" dirty="0">
                <a:solidFill>
                  <a:srgbClr val="FF0000"/>
                </a:solidFill>
              </a:rPr>
              <a:t>W</a:t>
            </a:r>
            <a:r>
              <a:rPr lang="en-US" sz="2800" u="sng" dirty="0" smtClean="0">
                <a:solidFill>
                  <a:srgbClr val="FF0000"/>
                </a:solidFill>
              </a:rPr>
              <a:t>inter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2" y="1828800"/>
            <a:ext cx="8085715" cy="3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447800"/>
            <a:ext cx="594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Climatology and Variability  (JFM 1948 – 2015)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7543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Relatively wet over Central America and dry to the north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Winter precipitation </a:t>
            </a:r>
            <a:r>
              <a:rPr lang="en-US" sz="2000" dirty="0" smtClean="0">
                <a:sym typeface="Symbol"/>
              </a:rPr>
              <a:t> 10% – 30% of annual total rainfall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Strong variability in Central America and weak variability in </a:t>
            </a:r>
            <a:r>
              <a:rPr lang="en-US" sz="2000" dirty="0">
                <a:sym typeface="Symbol"/>
              </a:rPr>
              <a:t>M</a:t>
            </a:r>
            <a:r>
              <a:rPr lang="en-US" sz="2000" dirty="0" smtClean="0">
                <a:sym typeface="Symbol"/>
              </a:rPr>
              <a:t>exico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143000"/>
            <a:ext cx="2926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(Pan et al. </a:t>
            </a:r>
            <a:r>
              <a:rPr lang="en-US" sz="2000" dirty="0" err="1" smtClean="0">
                <a:solidFill>
                  <a:srgbClr val="0000FF"/>
                </a:solidFill>
              </a:rPr>
              <a:t>Clim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Dyn</a:t>
            </a:r>
            <a:r>
              <a:rPr lang="en-US" sz="2000" dirty="0" smtClean="0">
                <a:solidFill>
                  <a:srgbClr val="0000FF"/>
                </a:solidFill>
              </a:rPr>
              <a:t>, 2018)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" y="1086257"/>
            <a:ext cx="8095239" cy="32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3296057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3524657"/>
            <a:ext cx="838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6113" y="3092282"/>
            <a:ext cx="151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Central America</a:t>
            </a:r>
          </a:p>
          <a:p>
            <a:r>
              <a:rPr lang="en-US" sz="1600" dirty="0" smtClean="0"/>
              <a:t>Mexico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343400"/>
            <a:ext cx="7239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High standard deviation in Central America (0.40 mm/day) and low standard deviation in Mexico (0.24 mm/day)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Correlation between two time series:</a:t>
            </a:r>
            <a:r>
              <a:rPr lang="en-US" sz="2000" dirty="0">
                <a:sym typeface="Symbol"/>
              </a:rPr>
              <a:t> –</a:t>
            </a:r>
            <a:r>
              <a:rPr lang="en-US" sz="2000" dirty="0" smtClean="0"/>
              <a:t>0.02</a:t>
            </a:r>
            <a:endParaRPr lang="en-US" sz="2000" dirty="0" smtClean="0">
              <a:sym typeface="Symbo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Linear trend: –0.05 mm/day per decade in Central America and 0.005 mm/day per decade in Mexico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Prolonged drought since 2000 (negative values)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75620"/>
            <a:ext cx="1714500" cy="1386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914400"/>
            <a:ext cx="229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JFM 1948 – 2015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0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" y="1029352"/>
            <a:ext cx="8095239" cy="52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SVD Analysis (OBS)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9165" y="1051560"/>
            <a:ext cx="16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67% Covariance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2709" y="3135868"/>
            <a:ext cx="16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20% Covariance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1"/>
          <a:stretch/>
        </p:blipFill>
        <p:spPr>
          <a:xfrm>
            <a:off x="724380" y="1143000"/>
            <a:ext cx="7886220" cy="2559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SVD Analysis (OBS)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2143" y="936992"/>
            <a:ext cx="7620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2143" y="1167825"/>
            <a:ext cx="7620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4143" y="786825"/>
            <a:ext cx="769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SST</a:t>
            </a:r>
          </a:p>
          <a:p>
            <a:r>
              <a:rPr lang="en-US" sz="1600" b="1" dirty="0" smtClean="0"/>
              <a:t>Precip.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9819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R=0.70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25780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R=0.63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2"/>
          <a:stretch/>
        </p:blipFill>
        <p:spPr>
          <a:xfrm>
            <a:off x="762961" y="3886200"/>
            <a:ext cx="7847639" cy="27428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86600" y="5638800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R=0.63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2" b="57807"/>
          <a:stretch/>
        </p:blipFill>
        <p:spPr>
          <a:xfrm>
            <a:off x="1210180" y="3048000"/>
            <a:ext cx="3133220" cy="7318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9" b="18061"/>
          <a:stretch/>
        </p:blipFill>
        <p:spPr>
          <a:xfrm>
            <a:off x="1219200" y="4038600"/>
            <a:ext cx="3124200" cy="72430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990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</a:t>
            </a:r>
            <a:r>
              <a:rPr lang="en-US" sz="2400" dirty="0" smtClean="0"/>
              <a:t> 17%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72933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</a:t>
            </a:r>
            <a:r>
              <a:rPr lang="en-US" sz="2400" dirty="0" smtClean="0"/>
              <a:t> 15%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7239000" y="1066800"/>
            <a:ext cx="12192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39000" y="3772552"/>
            <a:ext cx="12192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5589625" cy="2541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8" y="3733800"/>
            <a:ext cx="4794602" cy="313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609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Circulation Anomalies </a:t>
            </a:r>
            <a:r>
              <a:rPr lang="en-US" sz="2400" dirty="0" smtClean="0">
                <a:solidFill>
                  <a:srgbClr val="FF0000"/>
                </a:solidFill>
              </a:rPr>
              <a:t>Associated with Mode 1 (OBS)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185446"/>
            <a:ext cx="1460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500-hPa Height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16" y="1143000"/>
            <a:ext cx="3007143" cy="351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1389" y="960120"/>
            <a:ext cx="165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850-hPa Wind and </a:t>
            </a:r>
          </a:p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925-hPa Divergence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07919"/>
            <a:ext cx="86391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 PNA pattern in response to La Niña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Local circulation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Positive height anomaly and low-level divergence in Mexico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/>
              <a:t>Negative height anomaly and low-level convergence in CA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Dynamically consistent with precipitation pattern in SVD Mode 1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2" t="1045" r="922" b="59019"/>
          <a:stretch/>
        </p:blipFill>
        <p:spPr>
          <a:xfrm>
            <a:off x="5867400" y="3581400"/>
            <a:ext cx="1375587" cy="12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5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43584"/>
            <a:ext cx="5589625" cy="2521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8" y="3733800"/>
            <a:ext cx="4794602" cy="313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1185446"/>
            <a:ext cx="1460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500-hPa Height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40" y="1143000"/>
            <a:ext cx="3021429" cy="3521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1389" y="960120"/>
            <a:ext cx="1658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850-hPa Wind and </a:t>
            </a:r>
          </a:p>
          <a:p>
            <a:pPr algn="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925-hPa Divergence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191000"/>
            <a:ext cx="843756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Positive height anomalies in the tropics,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smtClean="0"/>
              <a:t>    consistent with the warming of tropical SST in Mode 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Local circulation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Positive height anomaly in CAM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/>
              <a:t>Two centers of low-level divergence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atmosphere bridges the tropical SST and CAM precipitation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609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Circulation Anomalies </a:t>
            </a:r>
            <a:r>
              <a:rPr lang="en-US" sz="2400" dirty="0" smtClean="0">
                <a:solidFill>
                  <a:srgbClr val="FF0000"/>
                </a:solidFill>
              </a:rPr>
              <a:t>Associated with Mode 2 (OBS)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16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8" t="40980" r="921" b="18335"/>
          <a:stretch/>
        </p:blipFill>
        <p:spPr>
          <a:xfrm>
            <a:off x="5867400" y="3429000"/>
            <a:ext cx="1295400" cy="11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SVD Analysis (SST-forced AMIP)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" y="1219200"/>
            <a:ext cx="6071429" cy="5428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4551" y="1143000"/>
            <a:ext cx="158633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</a:rPr>
              <a:t>73% Covariance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6067" y="2743200"/>
            <a:ext cx="15863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solidFill>
                  <a:srgbClr val="FF0000"/>
                </a:solidFill>
              </a:rPr>
              <a:t>1</a:t>
            </a:r>
            <a:r>
              <a:rPr lang="en-US" sz="1700" dirty="0" smtClean="0">
                <a:solidFill>
                  <a:srgbClr val="FF0000"/>
                </a:solidFill>
              </a:rPr>
              <a:t>7% Covariance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7503" y="4294257"/>
            <a:ext cx="147572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FF0000"/>
                </a:solidFill>
              </a:rPr>
              <a:t>6% Covariance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0930" y="1456015"/>
            <a:ext cx="2677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SVD applied to 18-member ensemble mean precipitation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Mode 1: La Niña SST and out-of-phase Precipitation in CAM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Mode 2: Less rainfall in CA and SST warming in western Pacific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Mode 3: Less rainfall in Mexico and warming in </a:t>
            </a:r>
            <a:r>
              <a:rPr lang="en-US" dirty="0"/>
              <a:t>tropical Atlantic and Indian Ocean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winter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609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SVD Analysis (SST-forced AMIP)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6" y="1233199"/>
            <a:ext cx="5313334" cy="532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835967"/>
            <a:ext cx="7620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7620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685800"/>
            <a:ext cx="769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SST</a:t>
            </a:r>
          </a:p>
          <a:p>
            <a:r>
              <a:rPr lang="en-US" sz="1600" b="1" dirty="0" smtClean="0"/>
              <a:t>Precip.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R=0.61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09569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R=0.66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84829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R=0.73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456015"/>
            <a:ext cx="317738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Correlations: highly significant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Strong interannual variability in Mode 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 upward trend in both Mode 2 and Mode 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Model results suggest that droughts over CAM in past two decades are indeed a response to the warming of tropical SST, as well as La Niña SST.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54704" y="1047690"/>
            <a:ext cx="90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dirty="0" smtClean="0"/>
              <a:t> 44%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4572000" y="1066800"/>
            <a:ext cx="10668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54704" y="2800290"/>
            <a:ext cx="907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dirty="0" smtClean="0"/>
              <a:t> 28%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572000" y="2819400"/>
            <a:ext cx="10668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08498" y="4552890"/>
            <a:ext cx="77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Pr</a:t>
            </a:r>
            <a:r>
              <a:rPr lang="en-US" sz="2000" dirty="0" smtClean="0"/>
              <a:t> 9%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4572000" y="4572000"/>
            <a:ext cx="10668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913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</a:t>
            </a:r>
            <a:r>
              <a:rPr lang="en-US" sz="2800" u="sng" dirty="0">
                <a:solidFill>
                  <a:srgbClr val="FF0000"/>
                </a:solidFill>
              </a:rPr>
              <a:t>S</a:t>
            </a:r>
            <a:r>
              <a:rPr lang="en-US" sz="2800" u="sng" dirty="0" smtClean="0">
                <a:solidFill>
                  <a:srgbClr val="FF0000"/>
                </a:solidFill>
              </a:rPr>
              <a:t>ummer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022" y="685800"/>
            <a:ext cx="5808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Climatology and Variability  (JJA 1948 – 2018)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" y="1219200"/>
            <a:ext cx="8095239" cy="28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267200"/>
            <a:ext cx="8153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Summer mean precipitation exceeding 10 mm/day over Central America and southern Mexico, about twice as much as winter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Mean precipitation is less in central and northern Mexico, but contributes more than 50% to the annual total, indicating the importance of summer monsoon to this region.</a:t>
            </a:r>
            <a:endParaRPr lang="en-US" sz="2000" dirty="0" smtClean="0">
              <a:sym typeface="Symbo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Large variability in Central America and southern Mexico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0511"/>
            <a:ext cx="79248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Outline</a:t>
            </a:r>
          </a:p>
          <a:p>
            <a:endParaRPr lang="en-US" sz="800" dirty="0"/>
          </a:p>
          <a:p>
            <a:r>
              <a:rPr lang="en-US" sz="2000" b="1" dirty="0" smtClean="0"/>
              <a:t>1. 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Background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Motivation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Objectives</a:t>
            </a:r>
          </a:p>
          <a:p>
            <a:r>
              <a:rPr lang="en-US" sz="2000" b="1" dirty="0" smtClean="0"/>
              <a:t>2. Data and Methods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Observational analysis and modeling study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AMIP: SST-forced response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CMIP: historical experiments and future climate projections</a:t>
            </a:r>
          </a:p>
          <a:p>
            <a:r>
              <a:rPr lang="en-US" sz="2000" b="1" dirty="0" smtClean="0"/>
              <a:t>3. Preliminary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Covariability of CAM precipitation and tropical SST in winter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Covariability of CAM precipitation and tropical SST in summer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Regional hydrological cycle: present-day climate vs. future warmer climate</a:t>
            </a:r>
          </a:p>
          <a:p>
            <a:r>
              <a:rPr lang="en-US" sz="2000" b="1" dirty="0" smtClean="0"/>
              <a:t>4. Future Research Plan</a:t>
            </a:r>
            <a:endParaRPr lang="en-US" sz="20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5. Timeline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6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913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summer</a:t>
            </a:r>
            <a:endParaRPr lang="en-US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2" y="1086257"/>
            <a:ext cx="8085715" cy="32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75620"/>
            <a:ext cx="1714500" cy="13868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219200" y="3296057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9200" y="3524657"/>
            <a:ext cx="838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66113" y="3092282"/>
            <a:ext cx="1515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Central America</a:t>
            </a:r>
          </a:p>
          <a:p>
            <a:r>
              <a:rPr lang="en-US" sz="1600" dirty="0" smtClean="0"/>
              <a:t>Mexico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04900" y="4383375"/>
            <a:ext cx="70485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High standard deviation in Central America (0.98 mm/day) and low standard deviation in Mexico (0.51 mm/day)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Correlation between two time series: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0.51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Symbol"/>
              </a:rPr>
              <a:t>Linear trend: –0.19 mm/day per decade in Central America and –0.021 mm/day per decade in Mexico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Symbol"/>
              </a:rPr>
              <a:t>Prolonged drought since 2000 in both regions (negative values</a:t>
            </a:r>
            <a:r>
              <a:rPr lang="en-US" sz="2000" dirty="0" smtClean="0">
                <a:sym typeface="Symbol"/>
              </a:rPr>
              <a:t>)</a:t>
            </a:r>
            <a:endParaRPr lang="en-US" sz="2000" dirty="0">
              <a:sym typeface="Symbo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6686" y="986135"/>
            <a:ext cx="21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JJA 1948 – 2018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913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summer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SVD Analysis (OBS)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" y="1134114"/>
            <a:ext cx="8095239" cy="511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717" y="1143000"/>
            <a:ext cx="16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58% Covariance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7591" y="3250020"/>
            <a:ext cx="1671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26% Covariance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152400"/>
            <a:ext cx="913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Covariability of CAM precipitation and tropical SST in summer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SVD Analysis (OBS)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3"/>
          <a:stretch/>
        </p:blipFill>
        <p:spPr>
          <a:xfrm>
            <a:off x="448262" y="1600200"/>
            <a:ext cx="6104938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2143" y="936992"/>
            <a:ext cx="762000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2143" y="1167825"/>
            <a:ext cx="7620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74143" y="786825"/>
            <a:ext cx="769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SST</a:t>
            </a:r>
          </a:p>
          <a:p>
            <a:r>
              <a:rPr lang="en-US" sz="1600" b="1" dirty="0" smtClean="0"/>
              <a:t>Precip.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88654" y="2921913"/>
            <a:ext cx="9883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R=0.55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5328" r="-523" b="57887"/>
          <a:stretch/>
        </p:blipFill>
        <p:spPr>
          <a:xfrm>
            <a:off x="76200" y="1476231"/>
            <a:ext cx="3124200" cy="7260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0"/>
          <a:stretch/>
        </p:blipFill>
        <p:spPr>
          <a:xfrm>
            <a:off x="457200" y="4116583"/>
            <a:ext cx="6096000" cy="2131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3" b="17051"/>
          <a:stretch/>
        </p:blipFill>
        <p:spPr>
          <a:xfrm>
            <a:off x="76200" y="3799925"/>
            <a:ext cx="3124200" cy="7243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84421" y="4293513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R=0.60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6214" y="2938061"/>
            <a:ext cx="2567786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50" dirty="0" smtClean="0"/>
              <a:t>Dominant variability in summer is associated with long-term trend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50" dirty="0" smtClean="0"/>
              <a:t>Summer precipitation in Mexico </a:t>
            </a:r>
            <a:r>
              <a:rPr lang="en-US" sz="1450" dirty="0" err="1" smtClean="0"/>
              <a:t>covaries</a:t>
            </a:r>
            <a:r>
              <a:rPr lang="en-US" sz="1450" dirty="0" smtClean="0"/>
              <a:t> with both long-term trend and </a:t>
            </a:r>
            <a:r>
              <a:rPr lang="en-US" sz="1450" dirty="0" err="1" smtClean="0"/>
              <a:t>interannual</a:t>
            </a:r>
            <a:r>
              <a:rPr lang="en-US" sz="1450" dirty="0" smtClean="0"/>
              <a:t> change in tropical SST, while rainfall in winter mainly links to the </a:t>
            </a:r>
            <a:r>
              <a:rPr lang="en-US" sz="1450" dirty="0" err="1" smtClean="0"/>
              <a:t>interannual</a:t>
            </a:r>
            <a:r>
              <a:rPr lang="en-US" sz="1450" dirty="0" smtClean="0"/>
              <a:t> change in tropical SST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400" y="2016204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Summer analysis is </a:t>
            </a:r>
            <a:r>
              <a:rPr lang="en-US" sz="1600" dirty="0" smtClean="0"/>
              <a:t>very </a:t>
            </a:r>
          </a:p>
          <a:p>
            <a:r>
              <a:rPr lang="en-US" sz="1600" dirty="0" smtClean="0"/>
              <a:t>preliminary</a:t>
            </a:r>
            <a:r>
              <a:rPr lang="en-US" sz="1600" dirty="0"/>
              <a:t>, but we see </a:t>
            </a:r>
            <a:endParaRPr lang="en-US" sz="1600" dirty="0" smtClean="0"/>
          </a:p>
          <a:p>
            <a:r>
              <a:rPr lang="en-US" sz="1600" dirty="0" smtClean="0"/>
              <a:t>some seasonality</a:t>
            </a:r>
            <a:r>
              <a:rPr lang="en-US" sz="1600" dirty="0"/>
              <a:t>, e.g.: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136713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</a:t>
            </a:r>
            <a:r>
              <a:rPr lang="en-US" sz="2400" dirty="0" smtClean="0"/>
              <a:t> 23%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257800" y="1443335"/>
            <a:ext cx="12192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0" y="3881735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Pr</a:t>
            </a:r>
            <a:r>
              <a:rPr lang="en-US" sz="2400" dirty="0" smtClean="0"/>
              <a:t> 12%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257800" y="3957935"/>
            <a:ext cx="1219200" cy="34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0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71735"/>
            <a:ext cx="863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Regional hydrological cycle: </a:t>
            </a:r>
            <a:r>
              <a:rPr lang="en-US" sz="2000" b="1" u="sng" dirty="0" smtClean="0">
                <a:solidFill>
                  <a:srgbClr val="FF0000"/>
                </a:solidFill>
              </a:rPr>
              <a:t>Present-day climate </a:t>
            </a:r>
            <a:r>
              <a:rPr lang="en-US" sz="2400" u="sng" dirty="0" smtClean="0"/>
              <a:t>vs.</a:t>
            </a:r>
            <a:r>
              <a:rPr lang="en-US" sz="2000" u="sng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future warmer climate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09600" y="616803"/>
            <a:ext cx="100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                   CMIP5 </a:t>
            </a:r>
            <a:r>
              <a:rPr lang="en-US" sz="2000" b="1" dirty="0" smtClean="0"/>
              <a:t>M</a:t>
            </a:r>
            <a:r>
              <a:rPr lang="en-US" sz="2000" dirty="0" smtClean="0"/>
              <a:t>ulti-</a:t>
            </a:r>
            <a:r>
              <a:rPr lang="en-US" sz="2000" b="1" dirty="0" smtClean="0"/>
              <a:t>M</a:t>
            </a:r>
            <a:r>
              <a:rPr lang="en-US" sz="2000" dirty="0" smtClean="0"/>
              <a:t>odel </a:t>
            </a:r>
            <a:r>
              <a:rPr lang="en-US" sz="2000" b="1" dirty="0" smtClean="0"/>
              <a:t>E</a:t>
            </a:r>
            <a:r>
              <a:rPr lang="en-US" sz="2000" dirty="0" smtClean="0"/>
              <a:t>nsemble </a:t>
            </a:r>
            <a:r>
              <a:rPr lang="en-US" sz="2000" b="1" dirty="0" smtClean="0"/>
              <a:t>M</a:t>
            </a:r>
            <a:r>
              <a:rPr lang="en-US" sz="2000" dirty="0" smtClean="0"/>
              <a:t>ean:                      </a:t>
            </a:r>
            <a:r>
              <a:rPr lang="en-US" sz="2000" dirty="0" smtClean="0">
                <a:solidFill>
                  <a:srgbClr val="FF0000"/>
                </a:solidFill>
              </a:rPr>
              <a:t>RCP45 Runs –  Historical Runs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/>
              <a:t>(</a:t>
            </a:r>
            <a:r>
              <a:rPr lang="en-US" sz="2000" b="1" dirty="0" smtClean="0"/>
              <a:t>MMEM</a:t>
            </a:r>
            <a:r>
              <a:rPr lang="en-US" sz="2000" dirty="0" smtClean="0"/>
              <a:t>: representative of the forced climate response)  </a:t>
            </a:r>
            <a:r>
              <a:rPr lang="en-US" sz="2000" dirty="0" smtClean="0">
                <a:solidFill>
                  <a:srgbClr val="FF0000"/>
                </a:solidFill>
              </a:rPr>
              <a:t>(2071-2100)      (1980-2005)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57831"/>
            <a:ext cx="5931710" cy="4638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2093655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CMIP5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1 – 2 K warming of tropical SST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1.5 – 3 K warming of surface air temperature over CAM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 both winter and summer</a:t>
            </a:r>
          </a:p>
          <a:p>
            <a:r>
              <a:rPr lang="en-US" sz="2000" dirty="0"/>
              <a:t>b</a:t>
            </a:r>
            <a:r>
              <a:rPr lang="en-US" sz="2000" dirty="0" smtClean="0"/>
              <a:t>y the later 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century.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019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61280"/>
                </a:solidFill>
              </a:rPr>
              <a:t>Under such a warmer climate, how would the CAM precipitation and hydro- logical cycle change?</a:t>
            </a:r>
            <a:endParaRPr lang="en-US" sz="2000" b="1" dirty="0">
              <a:solidFill>
                <a:srgbClr val="06128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1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9" y="1617625"/>
            <a:ext cx="7708841" cy="4021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33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Precipitation Climatology:  CMIP5 Historical Runs </a:t>
            </a:r>
            <a:r>
              <a:rPr lang="en-US" sz="2400" dirty="0" smtClean="0"/>
              <a:t>vs.</a:t>
            </a:r>
            <a:r>
              <a:rPr lang="en-US" sz="2400" dirty="0" smtClean="0">
                <a:solidFill>
                  <a:srgbClr val="FF0000"/>
                </a:solidFill>
              </a:rPr>
              <a:t> OBS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(1980 – 2005)                       (MMEM)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30" y="71735"/>
            <a:ext cx="863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Regional hydrological cycle: </a:t>
            </a:r>
            <a:r>
              <a:rPr lang="en-US" sz="2000" b="1" u="sng" dirty="0" smtClean="0">
                <a:solidFill>
                  <a:srgbClr val="FF0000"/>
                </a:solidFill>
              </a:rPr>
              <a:t>Present-day climate </a:t>
            </a:r>
            <a:r>
              <a:rPr lang="en-US" sz="2400" u="sng" dirty="0" smtClean="0"/>
              <a:t>vs.</a:t>
            </a:r>
            <a:r>
              <a:rPr lang="en-US" sz="2000" u="sng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future warmer climate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295400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CMIP5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295400"/>
            <a:ext cx="79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OBS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2296180"/>
            <a:ext cx="69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DJF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114800"/>
            <a:ext cx="63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JJA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791200"/>
            <a:ext cx="76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61280"/>
                </a:solidFill>
              </a:rPr>
              <a:t>Overall, CMIP5 can reproduce the observed winter and summer mean precipitation reasonably well in CAM.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24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687" t="90127" r="154832" b="-1189"/>
          <a:stretch/>
        </p:blipFill>
        <p:spPr>
          <a:xfrm>
            <a:off x="140523" y="5167423"/>
            <a:ext cx="1993077" cy="4447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52725"/>
            <a:ext cx="1447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752725"/>
            <a:ext cx="1677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91050"/>
            <a:ext cx="16772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81525"/>
            <a:ext cx="1447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29200" y="2819400"/>
            <a:ext cx="1856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CRU (OBS): Mean </a:t>
            </a:r>
            <a:r>
              <a:rPr lang="en-US" sz="1300" b="1" dirty="0" err="1" smtClean="0"/>
              <a:t>Precip</a:t>
            </a:r>
            <a:endParaRPr lang="en-US" sz="1300" b="1" dirty="0" smtClean="0"/>
          </a:p>
          <a:p>
            <a:r>
              <a:rPr lang="en-US" sz="1300" b="1" dirty="0" smtClean="0"/>
              <a:t>       1980-2005</a:t>
            </a:r>
            <a:endParaRPr lang="en-US" sz="13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74284" y="2819400"/>
            <a:ext cx="159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CMIP5: Mean </a:t>
            </a:r>
            <a:r>
              <a:rPr lang="en-US" sz="1300" b="1" dirty="0" err="1" smtClean="0"/>
              <a:t>Precip</a:t>
            </a:r>
            <a:endParaRPr lang="en-US" sz="1300" b="1" dirty="0" smtClean="0"/>
          </a:p>
          <a:p>
            <a:r>
              <a:rPr lang="en-US" sz="1300" b="1" dirty="0" smtClean="0"/>
              <a:t>       1980-2005</a:t>
            </a:r>
            <a:endParaRPr lang="en-US" sz="1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4648200"/>
            <a:ext cx="159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CMIP5: Mean </a:t>
            </a:r>
            <a:r>
              <a:rPr lang="en-US" sz="1300" b="1" dirty="0" err="1" smtClean="0"/>
              <a:t>Precip</a:t>
            </a:r>
            <a:endParaRPr lang="en-US" sz="1300" b="1" dirty="0" smtClean="0"/>
          </a:p>
          <a:p>
            <a:r>
              <a:rPr lang="en-US" sz="1300" b="1" dirty="0" smtClean="0"/>
              <a:t>       1980-2005</a:t>
            </a:r>
            <a:endParaRPr lang="en-US" sz="13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4648200"/>
            <a:ext cx="18563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CRU (OBS): Mean </a:t>
            </a:r>
            <a:r>
              <a:rPr lang="en-US" sz="1300" b="1" dirty="0" err="1" smtClean="0"/>
              <a:t>Precip</a:t>
            </a:r>
            <a:endParaRPr lang="en-US" sz="1300" b="1" dirty="0" smtClean="0"/>
          </a:p>
          <a:p>
            <a:r>
              <a:rPr lang="en-US" sz="1300" b="1" dirty="0" smtClean="0"/>
              <a:t>       1980-2005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265860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30" y="71735"/>
            <a:ext cx="863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Regional hydrological cycle: </a:t>
            </a:r>
            <a:r>
              <a:rPr lang="en-US" sz="2000" b="1" u="sng" dirty="0" smtClean="0">
                <a:solidFill>
                  <a:srgbClr val="FF0000"/>
                </a:solidFill>
              </a:rPr>
              <a:t>Present-day climate </a:t>
            </a:r>
            <a:r>
              <a:rPr lang="en-US" sz="2400" u="sng" dirty="0" smtClean="0"/>
              <a:t>vs.</a:t>
            </a:r>
            <a:r>
              <a:rPr lang="en-US" sz="2000" u="sng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future warmer climate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1230" y="457200"/>
            <a:ext cx="574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CMIP5 MMEM: </a:t>
            </a:r>
            <a:r>
              <a:rPr lang="en-US" sz="2000" dirty="0" smtClean="0">
                <a:solidFill>
                  <a:srgbClr val="FF0000"/>
                </a:solidFill>
              </a:rPr>
              <a:t>RCP45 Runs –  Historical Runs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                   (2071-2100)       (1980-2005)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9" y="1217567"/>
            <a:ext cx="7708841" cy="4040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789884"/>
            <a:ext cx="69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DJF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618684"/>
            <a:ext cx="63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JJA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875484"/>
            <a:ext cx="1111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Precip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875484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 – E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257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RCP45 projects </a:t>
            </a:r>
            <a:r>
              <a:rPr lang="en-US" dirty="0"/>
              <a:t>decreases in precipitation </a:t>
            </a: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Up </a:t>
            </a:r>
            <a:r>
              <a:rPr lang="en-US" dirty="0"/>
              <a:t>to </a:t>
            </a:r>
            <a:r>
              <a:rPr lang="en-US" dirty="0" smtClean="0"/>
              <a:t>0.5 </a:t>
            </a:r>
            <a:r>
              <a:rPr lang="en-US" dirty="0"/>
              <a:t>mm/day in Mexico during winter, and </a:t>
            </a: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than 0.5  mm/day in Central America and Mexico during </a:t>
            </a:r>
            <a:r>
              <a:rPr lang="en-US" dirty="0" smtClean="0"/>
              <a:t>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projected </a:t>
            </a:r>
            <a:r>
              <a:rPr lang="en-US" dirty="0" smtClean="0"/>
              <a:t>P </a:t>
            </a:r>
            <a:r>
              <a:rPr lang="en-US" dirty="0"/>
              <a:t>– </a:t>
            </a:r>
            <a:r>
              <a:rPr lang="en-US" dirty="0" smtClean="0"/>
              <a:t>E </a:t>
            </a:r>
            <a:r>
              <a:rPr lang="en-US" dirty="0"/>
              <a:t>also decreases in both winter and summer.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CAM is </a:t>
            </a:r>
            <a:r>
              <a:rPr lang="en-US" dirty="0"/>
              <a:t>expected to experience loss of water and become drier in </a:t>
            </a:r>
            <a:r>
              <a:rPr lang="en-US" dirty="0" smtClean="0"/>
              <a:t>a warmer </a:t>
            </a:r>
            <a:r>
              <a:rPr lang="en-US" dirty="0"/>
              <a:t>climate.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1762125" cy="3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0215" y="2362200"/>
            <a:ext cx="995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    </a:t>
            </a:r>
            <a:r>
              <a:rPr lang="en-US" sz="1300" b="1" dirty="0" err="1" smtClean="0"/>
              <a:t>Precip</a:t>
            </a:r>
            <a:endParaRPr lang="en-US" sz="1300" b="1" dirty="0"/>
          </a:p>
          <a:p>
            <a:r>
              <a:rPr lang="en-US" sz="1300" b="1" dirty="0" smtClean="0"/>
              <a:t>MMEM Diff</a:t>
            </a:r>
            <a:endParaRPr lang="en-US" sz="13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4251932"/>
            <a:ext cx="1762125" cy="3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1762125" cy="3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51932"/>
            <a:ext cx="1762125" cy="39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00215" y="2362200"/>
            <a:ext cx="995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    P - E</a:t>
            </a:r>
            <a:endParaRPr lang="en-US" sz="1300" b="1" dirty="0"/>
          </a:p>
          <a:p>
            <a:r>
              <a:rPr lang="en-US" sz="1300" b="1" dirty="0" smtClean="0"/>
              <a:t>MMEM Diff</a:t>
            </a:r>
            <a:endParaRPr lang="en-US" sz="1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4231957"/>
            <a:ext cx="995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    </a:t>
            </a:r>
            <a:r>
              <a:rPr lang="en-US" sz="1300" b="1" dirty="0" err="1" smtClean="0"/>
              <a:t>Precip</a:t>
            </a:r>
            <a:endParaRPr lang="en-US" sz="1300" b="1" dirty="0"/>
          </a:p>
          <a:p>
            <a:r>
              <a:rPr lang="en-US" sz="1300" b="1" dirty="0" smtClean="0"/>
              <a:t>MMEM Diff</a:t>
            </a:r>
            <a:endParaRPr lang="en-US" sz="13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100215" y="4231957"/>
            <a:ext cx="9957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    P - E</a:t>
            </a:r>
            <a:endParaRPr lang="en-US" sz="1300" b="1" dirty="0"/>
          </a:p>
          <a:p>
            <a:r>
              <a:rPr lang="en-US" sz="1300" b="1" dirty="0" smtClean="0"/>
              <a:t>MMEM Diff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398788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7969" r="49559" b="50000"/>
          <a:stretch/>
        </p:blipFill>
        <p:spPr>
          <a:xfrm>
            <a:off x="685800" y="1258186"/>
            <a:ext cx="4000499" cy="1813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30" y="71735"/>
            <a:ext cx="863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Regional hydrological cycle: </a:t>
            </a:r>
            <a:r>
              <a:rPr lang="en-US" sz="2000" b="1" u="sng" dirty="0" smtClean="0">
                <a:solidFill>
                  <a:srgbClr val="FF0000"/>
                </a:solidFill>
              </a:rPr>
              <a:t>Present-day climate </a:t>
            </a:r>
            <a:r>
              <a:rPr lang="en-US" sz="2400" u="sng" dirty="0" smtClean="0"/>
              <a:t>vs.</a:t>
            </a:r>
            <a:r>
              <a:rPr lang="en-US" sz="2000" u="sng" dirty="0" smtClean="0"/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future warmer climate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CMIP5 MMEM Anomalies (Subtracted by the </a:t>
            </a:r>
            <a:r>
              <a:rPr lang="en-US" sz="2000" dirty="0" smtClean="0">
                <a:solidFill>
                  <a:srgbClr val="FF0000"/>
                </a:solidFill>
              </a:rPr>
              <a:t>1980–2005 climatology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1" y="5076286"/>
            <a:ext cx="8150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Persistent </a:t>
            </a:r>
            <a:r>
              <a:rPr lang="en-US" dirty="0"/>
              <a:t>warming and decrease in P–E in the 21</a:t>
            </a:r>
            <a:r>
              <a:rPr lang="en-US" baseline="30000" dirty="0"/>
              <a:t>st</a:t>
            </a:r>
            <a:r>
              <a:rPr lang="en-US" dirty="0"/>
              <a:t> century.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detailed study on the </a:t>
            </a:r>
            <a:r>
              <a:rPr lang="en-US" dirty="0"/>
              <a:t>projected changes in CAM precipitation and regional hydrological cycle </a:t>
            </a:r>
            <a:r>
              <a:rPr lang="en-US" dirty="0" smtClean="0"/>
              <a:t>with focuses </a:t>
            </a:r>
            <a:r>
              <a:rPr lang="en-US" dirty="0"/>
              <a:t>on </a:t>
            </a:r>
            <a:endParaRPr lang="en-US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</a:t>
            </a:r>
            <a:r>
              <a:rPr lang="en-US" dirty="0" smtClean="0"/>
              <a:t>easonality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</a:t>
            </a:r>
            <a:r>
              <a:rPr lang="en-US" dirty="0" smtClean="0"/>
              <a:t>ifference </a:t>
            </a:r>
            <a:r>
              <a:rPr lang="en-US" dirty="0"/>
              <a:t>between the northern and southern </a:t>
            </a:r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7804" r="1462" b="50000"/>
          <a:stretch/>
        </p:blipFill>
        <p:spPr>
          <a:xfrm>
            <a:off x="572904" y="3132555"/>
            <a:ext cx="4075296" cy="1820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1" r="49559" b="2816"/>
          <a:stretch/>
        </p:blipFill>
        <p:spPr>
          <a:xfrm>
            <a:off x="4648200" y="1269324"/>
            <a:ext cx="4352386" cy="1818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2" t="54935" b="2324"/>
          <a:stretch/>
        </p:blipFill>
        <p:spPr>
          <a:xfrm>
            <a:off x="4769403" y="3142803"/>
            <a:ext cx="4374597" cy="1886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55041" r="96782" b="2816"/>
          <a:stretch/>
        </p:blipFill>
        <p:spPr>
          <a:xfrm>
            <a:off x="4724400" y="3276600"/>
            <a:ext cx="137227" cy="1513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7969" r="96467" b="50000"/>
          <a:stretch/>
        </p:blipFill>
        <p:spPr>
          <a:xfrm>
            <a:off x="611371" y="3124200"/>
            <a:ext cx="226829" cy="18133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7969" r="96467" b="50000"/>
          <a:stretch/>
        </p:blipFill>
        <p:spPr>
          <a:xfrm>
            <a:off x="611371" y="1219200"/>
            <a:ext cx="226829" cy="18133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752600"/>
            <a:ext cx="69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DJF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767" y="3581400"/>
            <a:ext cx="632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JJA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97829" y="8382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6653" y="83820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 – E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2589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458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Future Research Plan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887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</a:rPr>
              <a:t>Covariability of CAM precipitation and tropical SST in winter</a:t>
            </a:r>
            <a:endParaRPr lang="en-US" sz="2800" u="sng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54527"/>
            <a:ext cx="8458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For consistency, the analysis similar to Pan et al. (2018) will be performed using the data </a:t>
            </a:r>
            <a:r>
              <a:rPr lang="en-US" sz="2400" b="1" dirty="0" smtClean="0">
                <a:solidFill>
                  <a:schemeClr val="accent2"/>
                </a:solidFill>
              </a:rPr>
              <a:t>extended to 2018 </a:t>
            </a:r>
            <a:r>
              <a:rPr lang="en-US" sz="2400" dirty="0" smtClean="0">
                <a:solidFill>
                  <a:schemeClr val="accent2"/>
                </a:solidFill>
              </a:rPr>
              <a:t>for </a:t>
            </a:r>
            <a:r>
              <a:rPr lang="en-US" sz="2400" b="1" dirty="0" smtClean="0">
                <a:solidFill>
                  <a:schemeClr val="accent2"/>
                </a:solidFill>
              </a:rPr>
              <a:t>winter (DJF)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SVD analysis of CAM precipitation and tropical SST with observational data (DJF 1948 –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Analysis of the associated atmospheric circulation anomaly using the NCEP–NCAR Reanalysis data (DJF 1948 –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SVD analysis using the AMIP data (DJF 1957 –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Comparison between observations and AMIP simulations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1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458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Future Research Plan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620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Covariability of CAM precipitation and tropical SST in summer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54527"/>
            <a:ext cx="8458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The analysis for summer will be in parallel with that for winter.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Analysis of the SVD-related atmospheric circulation anomalies (NCEP–NCAR Reanalysis data, JJA 1948 –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SVD analysis of summer CAM precipitation and tropical SST using the AMIP data (18-member mean, JJA 1957 – 2018)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Comparison between observations and the AMIP results to verify if the observed SVD precipitation patterns are the response to tropical SST forcing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Comparison between winter and summer to characterize the seasonality of the relationship between CAM precipitation and tropical SST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458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Future Research Plan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Regional hydrological Cycle: 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          </a:t>
            </a:r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</a:rPr>
              <a:t>Present-day climate vs. future warmer climate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848683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Analysis of the projected changes in soil moisture and runoff over CAM in response to global warming, in addition to precipitation and </a:t>
            </a:r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evaportranspiration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(CMIP5 MMEM)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Comparison of hydrological cycle changes between winter and summer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Comparison of changes of hydrological cycle between </a:t>
            </a:r>
            <a:r>
              <a:rPr lang="en-US" sz="2400" smtClean="0">
                <a:solidFill>
                  <a:schemeClr val="accent3">
                    <a:lumMod val="75000"/>
                  </a:schemeClr>
                </a:solidFill>
              </a:rPr>
              <a:t>the northern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region (Mexico, monsoon region) and southern region (Central America, tropical rainforest)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0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2970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  <a:r>
              <a:rPr lang="en-US" sz="3600" dirty="0" smtClean="0"/>
              <a:t>. Introduction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1929" y="609600"/>
            <a:ext cx="1911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</a:rPr>
              <a:t>Background</a:t>
            </a:r>
            <a:endParaRPr lang="en-US" sz="2800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234315"/>
            <a:ext cx="5019675" cy="3270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32760"/>
            <a:ext cx="3313748" cy="352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4" y="1119187"/>
            <a:ext cx="36252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 the past two decades, droughts repeatedly struck Central America and Mexico (CAM).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Devastating social and economic impacts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33800"/>
            <a:ext cx="5185315" cy="2632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33800" y="10668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2018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4403" y="3379857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61280"/>
                </a:solidFill>
              </a:rPr>
              <a:t>2019</a:t>
            </a:r>
            <a:endParaRPr lang="en-US" sz="4000" b="1" dirty="0">
              <a:solidFill>
                <a:srgbClr val="0612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388" y="424947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2019</a:t>
            </a:r>
            <a:endParaRPr lang="en-US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33800" y="941832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3800" y="1094232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38800" y="6163056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6327648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4023360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4187952"/>
            <a:ext cx="2440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5. Timeline</a:t>
            </a:r>
            <a:endParaRPr lang="en-US" sz="3600" dirty="0"/>
          </a:p>
        </p:txBody>
      </p:sp>
      <p:sp>
        <p:nvSpPr>
          <p:cNvPr id="3" name="Right Arrow 2"/>
          <p:cNvSpPr/>
          <p:nvPr/>
        </p:nvSpPr>
        <p:spPr>
          <a:xfrm>
            <a:off x="5867400" y="1066800"/>
            <a:ext cx="2667000" cy="9144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2/16/20 – 5/15/20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3124200" y="1295400"/>
            <a:ext cx="2667000" cy="46939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11/16/19 – 2/15/20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2286000" cy="469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9/1/19 – 11/15/19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914400"/>
            <a:ext cx="6541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2.5 Months                        3 Months                           3 Months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133600"/>
            <a:ext cx="2286000" cy="1981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400" y="2133600"/>
            <a:ext cx="2260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Analysis for winter season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Extended period (DJF 1948 – 2018)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Related thesis chapter writing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24200" y="2133600"/>
            <a:ext cx="2667000" cy="228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4201" y="2133600"/>
            <a:ext cx="2667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Analysis for summer season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Related thesis chapter writing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manuscript to be submitted to Climate Dynamics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7400" y="2133600"/>
            <a:ext cx="2667000" cy="22860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68971" y="2133600"/>
            <a:ext cx="26654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Analysis of regional hydrological cycle in CMIP5 simulations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Complete thesis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Another manuscript to be submitted to Climate Dynamics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257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Thesis defense: around May 18, 2020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3" y="152400"/>
            <a:ext cx="498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caused the CAM droughts?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77150" y="698174"/>
            <a:ext cx="861445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SST in the adjacent oceans have been identified as important factors modulating precipitation in CAM.</a:t>
            </a:r>
          </a:p>
          <a:p>
            <a:r>
              <a:rPr lang="en-US" sz="2000" b="1" u="sng" dirty="0" smtClean="0">
                <a:solidFill>
                  <a:srgbClr val="4B5BF7"/>
                </a:solidFill>
              </a:rPr>
              <a:t>ENSO in tropical Pacific</a:t>
            </a:r>
            <a:r>
              <a:rPr lang="en-US" sz="2000" u="sng" dirty="0" smtClean="0">
                <a:solidFill>
                  <a:srgbClr val="4B5BF7"/>
                </a:solidFill>
              </a:rPr>
              <a:t> (ENSO composite)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BF7"/>
                </a:solidFill>
              </a:rPr>
              <a:t>Wetter winter in Mexico during El Niño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4B5BF7"/>
                </a:solidFill>
              </a:rPr>
              <a:t>Opposite rainfall anomaly in Central America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</a:rPr>
              <a:t>Tropical Atlantic SST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High correlations between CAM precipitation and N. Atlantic SST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Influence of Atlantic SST at interannual timescale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20340"/>
            <a:ext cx="3207068" cy="2613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7256" y="4459069"/>
            <a:ext cx="171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 Niño Winter</a:t>
            </a:r>
          </a:p>
          <a:p>
            <a:r>
              <a:rPr lang="en-US" b="1" dirty="0" smtClean="0"/>
              <a:t>Precip. anomaly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44196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Melgarejo</a:t>
            </a:r>
            <a:r>
              <a:rPr lang="en-US" sz="1400" b="1" dirty="0" smtClean="0"/>
              <a:t> et al. (2017)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7000"/>
            <a:ext cx="2766060" cy="2430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85660" y="5029200"/>
            <a:ext cx="127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Enfield (1996)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2590800"/>
            <a:ext cx="4191000" cy="2819400"/>
          </a:xfrm>
          <a:prstGeom prst="rect">
            <a:avLst/>
          </a:prstGeom>
          <a:noFill/>
          <a:ln>
            <a:solidFill>
              <a:srgbClr val="4B5B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2590800"/>
            <a:ext cx="2971800" cy="28194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695980"/>
            <a:ext cx="4038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61280"/>
                </a:solidFill>
              </a:rPr>
              <a:t>Impact of Climate Change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1280"/>
                </a:solidFill>
              </a:rPr>
              <a:t>Strong warming trend in tropical Atlantic SST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How the Atlantic SST warming affects CAM precipitation and contributes to the droughts has not been thoroughly examined.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0" y="678180"/>
            <a:ext cx="4297680" cy="397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76200"/>
            <a:ext cx="224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4038600"/>
            <a:ext cx="151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 et al. (2015)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19600" y="533400"/>
            <a:ext cx="4495800" cy="426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72200" y="1853625"/>
            <a:ext cx="1579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Spatial pattern of SST trend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4258" y="2633246"/>
            <a:ext cx="243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Area-average SST anomaly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1" y="5029200"/>
            <a:ext cx="8686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It is also essential to quantify the relative importance of SSTs in the tropical Pacific and Atlantic in determining the CAM precipitation variability.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5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6547" y="191869"/>
            <a:ext cx="214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893088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quantify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relationships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between CAM precipitation and tropical SSTs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based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rgbClr val="FF0000"/>
                </a:solidFill>
              </a:rPr>
              <a:t>observations,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 characterize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seasonality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winter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summer)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relationships .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determine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relative importance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of tropical </a:t>
            </a:r>
            <a:r>
              <a:rPr lang="en-US" sz="2400" dirty="0">
                <a:solidFill>
                  <a:srgbClr val="FF0000"/>
                </a:solidFill>
              </a:rPr>
              <a:t>Pacific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2400" dirty="0">
                <a:solidFill>
                  <a:srgbClr val="FF0000"/>
                </a:solidFill>
              </a:rPr>
              <a:t>Atlantic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SSTs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to CAM precipitation, in particular, the contribution of the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tropical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SST </a:t>
            </a:r>
            <a:r>
              <a:rPr lang="en-US" sz="2400" dirty="0">
                <a:solidFill>
                  <a:srgbClr val="FF0000"/>
                </a:solidFill>
              </a:rPr>
              <a:t>warming trend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associated with global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warming.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rgbClr val="FF0000"/>
                </a:solidFill>
              </a:rPr>
              <a:t>understand </a:t>
            </a:r>
            <a:r>
              <a:rPr lang="en-US" sz="2400" dirty="0">
                <a:solidFill>
                  <a:srgbClr val="FF0000"/>
                </a:solidFill>
              </a:rPr>
              <a:t>the relationships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between CAM precipitation and tropical SSTs by examining the associated atmospheric circulation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observations and SST-forced </a:t>
            </a:r>
            <a:r>
              <a:rPr lang="en-US" sz="2400" dirty="0" smtClean="0">
                <a:solidFill>
                  <a:srgbClr val="FF0000"/>
                </a:solidFill>
              </a:rPr>
              <a:t>AMIP runs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assess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projected changes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in CAM precipitation and regional </a:t>
            </a:r>
            <a:r>
              <a:rPr lang="en-US" sz="2400" dirty="0">
                <a:solidFill>
                  <a:srgbClr val="FF0000"/>
                </a:solidFill>
              </a:rPr>
              <a:t>hydrological cycle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through the comparison between the present-day climate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future climate simulations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CMIP5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1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4107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2. Data and Methods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31532"/>
            <a:ext cx="8763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>
                <a:solidFill>
                  <a:schemeClr val="tx2"/>
                </a:solidFill>
              </a:rPr>
              <a:t>Observational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Precipitation:</a:t>
            </a:r>
            <a:r>
              <a:rPr lang="en-US" sz="2800" dirty="0" smtClean="0">
                <a:solidFill>
                  <a:schemeClr val="tx2"/>
                </a:solidFill>
              </a:rPr>
              <a:t> NOAA Precipitation Reconstruction over Land (PREC/L)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SST:</a:t>
            </a:r>
            <a:r>
              <a:rPr lang="en-US" sz="2800" dirty="0" smtClean="0">
                <a:solidFill>
                  <a:schemeClr val="tx2"/>
                </a:solidFill>
              </a:rPr>
              <a:t> NOAA Extended Reconstructed SST (ERSST) v3b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Wind &amp; Height: </a:t>
            </a:r>
            <a:r>
              <a:rPr lang="en-US" sz="2800" dirty="0" smtClean="0">
                <a:solidFill>
                  <a:schemeClr val="tx2"/>
                </a:solidFill>
              </a:rPr>
              <a:t>NCEP–NCAR Reanalysis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</a:rPr>
              <a:t>Other variables: </a:t>
            </a:r>
            <a:r>
              <a:rPr lang="en-US" sz="2800" dirty="0" smtClean="0">
                <a:solidFill>
                  <a:schemeClr val="tx2"/>
                </a:solidFill>
              </a:rPr>
              <a:t>T2m, </a:t>
            </a:r>
            <a:r>
              <a:rPr lang="en-US" sz="2800" dirty="0">
                <a:solidFill>
                  <a:schemeClr val="tx2"/>
                </a:solidFill>
              </a:rPr>
              <a:t>evaporation, soil </a:t>
            </a:r>
            <a:r>
              <a:rPr lang="en-US" sz="2800" dirty="0" smtClean="0">
                <a:solidFill>
                  <a:schemeClr val="tx2"/>
                </a:solidFill>
              </a:rPr>
              <a:t>moisture, runoff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Monthly mean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1948–2018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Longer records starting from 1850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Winter: DJF or JFM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Summer: JJA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9469"/>
            <a:ext cx="741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Modeling Study: 2 types of simulations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71984"/>
            <a:ext cx="8915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rgbClr val="0070C0"/>
                </a:solidFill>
              </a:rPr>
              <a:t>AMIP simulations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Atmospheric model: NCEP Global Forecast System (GFS)</a:t>
            </a:r>
            <a:endParaRPr lang="en-US" sz="2800" dirty="0">
              <a:solidFill>
                <a:srgbClr val="061280"/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1280"/>
                </a:solidFill>
                <a:sym typeface="Symbol"/>
              </a:rPr>
              <a:t>Driven by observed time-varying </a:t>
            </a:r>
            <a:r>
              <a:rPr lang="en-US" sz="2400" dirty="0" smtClean="0">
                <a:solidFill>
                  <a:srgbClr val="061280"/>
                </a:solidFill>
                <a:sym typeface="Symbol"/>
              </a:rPr>
              <a:t>SST from </a:t>
            </a:r>
            <a:r>
              <a:rPr lang="en-US" sz="2400" dirty="0">
                <a:solidFill>
                  <a:srgbClr val="061280"/>
                </a:solidFill>
                <a:sym typeface="Symbol"/>
              </a:rPr>
              <a:t>1957 to present </a:t>
            </a:r>
            <a:endParaRPr lang="en-US" sz="2400" dirty="0" smtClean="0">
              <a:solidFill>
                <a:srgbClr val="061280"/>
              </a:solidFill>
              <a:sym typeface="Symbol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61280"/>
                </a:solidFill>
              </a:rPr>
              <a:t>T126 </a:t>
            </a:r>
            <a:r>
              <a:rPr lang="en-US" sz="2400" dirty="0">
                <a:solidFill>
                  <a:srgbClr val="061280"/>
                </a:solidFill>
              </a:rPr>
              <a:t>(</a:t>
            </a:r>
            <a:r>
              <a:rPr lang="en-US" sz="2400" dirty="0">
                <a:solidFill>
                  <a:srgbClr val="061280"/>
                </a:solidFill>
                <a:sym typeface="Symbol"/>
              </a:rPr>
              <a:t>105 km) and 64 vertical </a:t>
            </a:r>
            <a:r>
              <a:rPr lang="en-US" sz="2400" dirty="0" smtClean="0">
                <a:solidFill>
                  <a:srgbClr val="061280"/>
                </a:solidFill>
                <a:sym typeface="Symbol"/>
              </a:rPr>
              <a:t>layers</a:t>
            </a:r>
            <a:endParaRPr lang="en-US" sz="2400" dirty="0">
              <a:solidFill>
                <a:srgbClr val="061280"/>
              </a:solidFill>
              <a:sym typeface="Symbol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1280"/>
                </a:solidFill>
                <a:sym typeface="Symbol"/>
              </a:rPr>
              <a:t>18 members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1280"/>
                </a:solidFill>
                <a:sym typeface="Symbol"/>
              </a:rPr>
              <a:t>Maintained b</a:t>
            </a:r>
            <a:r>
              <a:rPr lang="en-US" sz="2800" dirty="0">
                <a:solidFill>
                  <a:srgbClr val="061280"/>
                </a:solidFill>
                <a:sym typeface="Symbol"/>
              </a:rPr>
              <a:t>y Dr. </a:t>
            </a:r>
            <a:r>
              <a:rPr lang="en-US" sz="2800" dirty="0" err="1">
                <a:solidFill>
                  <a:srgbClr val="061280"/>
                </a:solidFill>
                <a:sym typeface="Symbol"/>
              </a:rPr>
              <a:t>Bhaskar</a:t>
            </a:r>
            <a:r>
              <a:rPr lang="en-US" sz="2800" dirty="0">
                <a:solidFill>
                  <a:srgbClr val="061280"/>
                </a:solidFill>
                <a:sym typeface="Symbol"/>
              </a:rPr>
              <a:t> </a:t>
            </a:r>
            <a:r>
              <a:rPr lang="en-US" sz="2800" dirty="0" err="1">
                <a:solidFill>
                  <a:srgbClr val="061280"/>
                </a:solidFill>
                <a:sym typeface="Symbol"/>
              </a:rPr>
              <a:t>Jha</a:t>
            </a:r>
            <a:r>
              <a:rPr lang="en-US" sz="2800" dirty="0">
                <a:solidFill>
                  <a:srgbClr val="061280"/>
                </a:solidFill>
                <a:sym typeface="Symbol"/>
              </a:rPr>
              <a:t> at </a:t>
            </a:r>
            <a:r>
              <a:rPr lang="en-US" sz="2800" dirty="0" smtClean="0">
                <a:solidFill>
                  <a:srgbClr val="061280"/>
                </a:solidFill>
                <a:sym typeface="Symbol"/>
              </a:rPr>
              <a:t>CPC</a:t>
            </a:r>
          </a:p>
          <a:p>
            <a:pPr lvl="1"/>
            <a:endParaRPr lang="en-US" sz="800" dirty="0" smtClean="0">
              <a:solidFill>
                <a:srgbClr val="0070C0"/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Ensemble mean: Atmospheric response to </a:t>
            </a:r>
            <a:r>
              <a:rPr lang="en-US" sz="2800" smtClean="0">
                <a:solidFill>
                  <a:srgbClr val="0070C0"/>
                </a:solidFill>
              </a:rPr>
              <a:t>SST forcing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9469"/>
            <a:ext cx="741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Modeling Study: 2 types of simulations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33021"/>
            <a:ext cx="8610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</a:rPr>
              <a:t>CMIP simulations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Coupled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CIMP5 runs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Historical experiments: 1860–2005 (present-day climate)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RCP45 scenario: 2005–2100 (future warmer climate)</a:t>
            </a:r>
          </a:p>
          <a:p>
            <a:pPr marL="914400" lvl="1" indent="-4572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Multi-model ensemble (MME): 25 models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The CMIP5 data have been used for studying climate change in the Mediterranean region (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my M.S. thesis at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UMD 2013;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Alessandri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et al. 2014;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Mariotti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et al. 2015)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Similar analysis will be conducted for Central America and Mexico region.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8B3F-5493-4770-A2B2-BF146CEA4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10399</TotalTime>
  <Words>2326</Words>
  <Application>Microsoft Macintosh PowerPoint</Application>
  <PresentationFormat>On-screen Show (4:3)</PresentationFormat>
  <Paragraphs>357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Climate</dc:creator>
  <cp:lastModifiedBy>Yutong Pan</cp:lastModifiedBy>
  <cp:revision>276</cp:revision>
  <cp:lastPrinted>2019-08-27T19:39:54Z</cp:lastPrinted>
  <dcterms:created xsi:type="dcterms:W3CDTF">2019-08-08T17:47:28Z</dcterms:created>
  <dcterms:modified xsi:type="dcterms:W3CDTF">2019-08-30T11:11:54Z</dcterms:modified>
</cp:coreProperties>
</file>