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4"/>
  </p:notesMasterIdLst>
  <p:handoutMasterIdLst>
    <p:handoutMasterId r:id="rId15"/>
  </p:handoutMasterIdLst>
  <p:sldIdLst>
    <p:sldId id="259" r:id="rId3"/>
    <p:sldId id="799" r:id="rId4"/>
    <p:sldId id="846" r:id="rId5"/>
    <p:sldId id="847" r:id="rId6"/>
    <p:sldId id="848" r:id="rId7"/>
    <p:sldId id="857" r:id="rId8"/>
    <p:sldId id="842" r:id="rId9"/>
    <p:sldId id="845" r:id="rId10"/>
    <p:sldId id="844" r:id="rId11"/>
    <p:sldId id="851" r:id="rId12"/>
    <p:sldId id="856" r:id="rId13"/>
  </p:sldIdLst>
  <p:sldSz cx="9144000" cy="6858000" type="screen4x3"/>
  <p:notesSz cx="9283700" cy="6985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06" autoAdjust="0"/>
    <p:restoredTop sz="94660"/>
  </p:normalViewPr>
  <p:slideViewPr>
    <p:cSldViewPr snapToGrid="0">
      <p:cViewPr varScale="1">
        <p:scale>
          <a:sx n="95" d="100"/>
          <a:sy n="95" d="100"/>
        </p:scale>
        <p:origin x="-282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3641" cy="348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7951" y="0"/>
            <a:ext cx="4023641" cy="348772"/>
          </a:xfrm>
          <a:prstGeom prst="rect">
            <a:avLst/>
          </a:prstGeom>
        </p:spPr>
        <p:txBody>
          <a:bodyPr vert="horz" lIns="91440" tIns="45720" rIns="91440" bIns="45720" rtlCol="0"/>
          <a:lstStyle>
            <a:lvl1pPr algn="r">
              <a:defRPr sz="1200"/>
            </a:lvl1pPr>
          </a:lstStyle>
          <a:p>
            <a:fld id="{0434F0AF-F95B-48EE-A060-A1FDC21C063F}" type="datetimeFigureOut">
              <a:rPr lang="en-US" smtClean="0"/>
              <a:t>4/25/19</a:t>
            </a:fld>
            <a:endParaRPr lang="en-US"/>
          </a:p>
        </p:txBody>
      </p:sp>
      <p:sp>
        <p:nvSpPr>
          <p:cNvPr id="4" name="Footer Placeholder 3"/>
          <p:cNvSpPr>
            <a:spLocks noGrp="1"/>
          </p:cNvSpPr>
          <p:nvPr>
            <p:ph type="ftr" sz="quarter" idx="2"/>
          </p:nvPr>
        </p:nvSpPr>
        <p:spPr>
          <a:xfrm>
            <a:off x="0" y="6635034"/>
            <a:ext cx="4023641" cy="348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7951" y="6635034"/>
            <a:ext cx="4023641" cy="348772"/>
          </a:xfrm>
          <a:prstGeom prst="rect">
            <a:avLst/>
          </a:prstGeom>
        </p:spPr>
        <p:txBody>
          <a:bodyPr vert="horz" lIns="91440" tIns="45720" rIns="91440" bIns="45720" rtlCol="0" anchor="b"/>
          <a:lstStyle>
            <a:lvl1pPr algn="r">
              <a:defRPr sz="1200"/>
            </a:lvl1pPr>
          </a:lstStyle>
          <a:p>
            <a:fld id="{45CDB666-08DD-43AF-8C42-33A969A231FA}" type="slidenum">
              <a:rPr lang="en-US" smtClean="0"/>
              <a:t>‹#›</a:t>
            </a:fld>
            <a:endParaRPr lang="en-US"/>
          </a:p>
        </p:txBody>
      </p:sp>
    </p:spTree>
    <p:extLst>
      <p:ext uri="{BB962C8B-B14F-4D97-AF65-F5344CB8AC3E}">
        <p14:creationId xmlns:p14="http://schemas.microsoft.com/office/powerpoint/2010/main" val="117773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2936" cy="350463"/>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6" cy="350463"/>
          </a:xfrm>
          <a:prstGeom prst="rect">
            <a:avLst/>
          </a:prstGeom>
        </p:spPr>
        <p:txBody>
          <a:bodyPr vert="horz" lIns="92958" tIns="46479" rIns="92958" bIns="46479" rtlCol="0"/>
          <a:lstStyle>
            <a:lvl1pPr algn="r">
              <a:defRPr sz="1200"/>
            </a:lvl1pPr>
          </a:lstStyle>
          <a:p>
            <a:fld id="{7CED01E5-D466-41B7-88C7-6DE150CB2B97}" type="datetimeFigureOut">
              <a:rPr lang="en-US" smtClean="0"/>
              <a:t>4/25/19</a:t>
            </a:fld>
            <a:endParaRPr lang="en-US"/>
          </a:p>
        </p:txBody>
      </p:sp>
      <p:sp>
        <p:nvSpPr>
          <p:cNvPr id="4" name="Slide Image Placeholder 3"/>
          <p:cNvSpPr>
            <a:spLocks noGrp="1" noRot="1" noChangeAspect="1"/>
          </p:cNvSpPr>
          <p:nvPr>
            <p:ph type="sldImg" idx="2"/>
          </p:nvPr>
        </p:nvSpPr>
        <p:spPr>
          <a:xfrm>
            <a:off x="3070225" y="873125"/>
            <a:ext cx="3143250" cy="2357438"/>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61532"/>
            <a:ext cx="7426960" cy="2750344"/>
          </a:xfrm>
          <a:prstGeom prst="rect">
            <a:avLst/>
          </a:prstGeom>
        </p:spPr>
        <p:txBody>
          <a:bodyPr vert="horz" lIns="92958" tIns="46479" rIns="92958" bIns="464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34538"/>
            <a:ext cx="4022936" cy="350462"/>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6" cy="350462"/>
          </a:xfrm>
          <a:prstGeom prst="rect">
            <a:avLst/>
          </a:prstGeom>
        </p:spPr>
        <p:txBody>
          <a:bodyPr vert="horz" lIns="92958" tIns="46479" rIns="92958" bIns="46479" rtlCol="0" anchor="b"/>
          <a:lstStyle>
            <a:lvl1pPr algn="r">
              <a:defRPr sz="1200"/>
            </a:lvl1pPr>
          </a:lstStyle>
          <a:p>
            <a:fld id="{5F2AEBB0-5B46-4EA1-B6BA-73745EEF3331}" type="slidenum">
              <a:rPr lang="en-US" smtClean="0"/>
              <a:t>‹#›</a:t>
            </a:fld>
            <a:endParaRPr lang="en-US"/>
          </a:p>
        </p:txBody>
      </p:sp>
    </p:spTree>
    <p:extLst>
      <p:ext uri="{BB962C8B-B14F-4D97-AF65-F5344CB8AC3E}">
        <p14:creationId xmlns:p14="http://schemas.microsoft.com/office/powerpoint/2010/main" val="3326899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1B7109-A4DF-4FE4-AA9A-29956C32597C}"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286069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B7109-A4DF-4FE4-AA9A-29956C32597C}"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352188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B7109-A4DF-4FE4-AA9A-29956C32597C}"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2359309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8768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82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7449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9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773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048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7575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269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B7109-A4DF-4FE4-AA9A-29956C32597C}"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2147354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8872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8352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C7079-D6F2-4F2F-95C6-4299C34CA650}" type="datetimeFigureOut">
              <a:rPr lang="en-US" smtClean="0">
                <a:solidFill>
                  <a:prstClr val="black">
                    <a:tint val="75000"/>
                  </a:prstClr>
                </a:solidFill>
              </a:rPr>
              <a:pPr/>
              <a:t>4/25/19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8D884B-5025-4441-99A1-D0250998835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723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1B7109-A4DF-4FE4-AA9A-29956C32597C}" type="datetimeFigureOut">
              <a:rPr lang="en-US" smtClean="0"/>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187638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1B7109-A4DF-4FE4-AA9A-29956C32597C}" type="datetimeFigureOut">
              <a:rPr lang="en-US" smtClean="0"/>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387145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1B7109-A4DF-4FE4-AA9A-29956C32597C}" type="datetimeFigureOut">
              <a:rPr lang="en-US" smtClean="0"/>
              <a:t>4/25/19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81497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1B7109-A4DF-4FE4-AA9A-29956C32597C}" type="datetimeFigureOut">
              <a:rPr lang="en-US" smtClean="0"/>
              <a:t>4/25/19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6403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B7109-A4DF-4FE4-AA9A-29956C32597C}" type="datetimeFigureOut">
              <a:rPr lang="en-US" smtClean="0"/>
              <a:t>4/25/19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131604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B7109-A4DF-4FE4-AA9A-29956C32597C}" type="datetimeFigureOut">
              <a:rPr lang="en-US" smtClean="0"/>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253241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B7109-A4DF-4FE4-AA9A-29956C32597C}" type="datetimeFigureOut">
              <a:rPr lang="en-US" smtClean="0"/>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ECBD2-885B-436D-A588-8BADB5E24601}" type="slidenum">
              <a:rPr lang="en-US" smtClean="0"/>
              <a:t>‹#›</a:t>
            </a:fld>
            <a:endParaRPr lang="en-US"/>
          </a:p>
        </p:txBody>
      </p:sp>
    </p:spTree>
    <p:extLst>
      <p:ext uri="{BB962C8B-B14F-4D97-AF65-F5344CB8AC3E}">
        <p14:creationId xmlns:p14="http://schemas.microsoft.com/office/powerpoint/2010/main" val="39946766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B7109-A4DF-4FE4-AA9A-29956C32597C}" type="datetimeFigureOut">
              <a:rPr lang="en-US" smtClean="0"/>
              <a:t>4/25/19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CBD2-885B-436D-A588-8BADB5E24601}" type="slidenum">
              <a:rPr lang="en-US" smtClean="0"/>
              <a:t>‹#›</a:t>
            </a:fld>
            <a:endParaRPr lang="en-US"/>
          </a:p>
        </p:txBody>
      </p:sp>
    </p:spTree>
    <p:extLst>
      <p:ext uri="{BB962C8B-B14F-4D97-AF65-F5344CB8AC3E}">
        <p14:creationId xmlns:p14="http://schemas.microsoft.com/office/powerpoint/2010/main" val="1501789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0AFC7079-D6F2-4F2F-95C6-4299C34CA650}" type="datetimeFigureOut">
              <a:rPr lang="en-US" smtClean="0">
                <a:solidFill>
                  <a:prstClr val="black">
                    <a:tint val="75000"/>
                  </a:prstClr>
                </a:solidFill>
              </a:rPr>
              <a:pPr defTabSz="914400"/>
              <a:t>4/25/19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8D884B-5025-4441-99A1-D02509988352}"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41050156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gif"/><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5.gif"/><Relationship Id="rId3"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0189CFE6-D3F8-43B4-9015-C38A31A0E350}"/>
              </a:ext>
            </a:extLst>
          </p:cNvPr>
          <p:cNvSpPr txBox="1"/>
          <p:nvPr/>
        </p:nvSpPr>
        <p:spPr>
          <a:xfrm>
            <a:off x="64836" y="1040665"/>
            <a:ext cx="9014326" cy="646331"/>
          </a:xfrm>
          <a:prstGeom prst="rect">
            <a:avLst/>
          </a:prstGeom>
          <a:noFill/>
        </p:spPr>
        <p:txBody>
          <a:bodyPr wrap="none" rtlCol="0">
            <a:spAutoFit/>
          </a:bodyPr>
          <a:lstStyle/>
          <a:p>
            <a:pPr algn="ctr"/>
            <a:r>
              <a:rPr lang="en-US" sz="3600" u="sng" dirty="0" smtClean="0"/>
              <a:t>SPC / CPC – Week 2 – Severe Weather Dialogue</a:t>
            </a:r>
            <a:endParaRPr lang="en-US" sz="3600" u="sng" dirty="0"/>
          </a:p>
        </p:txBody>
      </p:sp>
      <p:pic>
        <p:nvPicPr>
          <p:cNvPr id="1026" name="Picture 2" descr="National Weather Servic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OA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1068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0189CFE6-D3F8-43B4-9015-C38A31A0E350}"/>
              </a:ext>
            </a:extLst>
          </p:cNvPr>
          <p:cNvSpPr txBox="1"/>
          <p:nvPr/>
        </p:nvSpPr>
        <p:spPr>
          <a:xfrm>
            <a:off x="1867212" y="3458965"/>
            <a:ext cx="4765087" cy="523220"/>
          </a:xfrm>
          <a:prstGeom prst="rect">
            <a:avLst/>
          </a:prstGeom>
          <a:noFill/>
        </p:spPr>
        <p:txBody>
          <a:bodyPr wrap="none" rtlCol="0">
            <a:spAutoFit/>
          </a:bodyPr>
          <a:lstStyle/>
          <a:p>
            <a:pPr algn="ctr"/>
            <a:r>
              <a:rPr lang="en-US" sz="2800" dirty="0" smtClean="0"/>
              <a:t>Teleconference</a:t>
            </a:r>
            <a:r>
              <a:rPr lang="en-US" sz="2800" dirty="0"/>
              <a:t> </a:t>
            </a:r>
            <a:r>
              <a:rPr lang="en-US" sz="2800" dirty="0" smtClean="0"/>
              <a:t>– April 26, </a:t>
            </a:r>
            <a:r>
              <a:rPr lang="en-US" sz="2800" dirty="0"/>
              <a:t>2019</a:t>
            </a:r>
          </a:p>
        </p:txBody>
      </p:sp>
      <p:sp>
        <p:nvSpPr>
          <p:cNvPr id="8" name="TextBox 7">
            <a:extLst>
              <a:ext uri="{FF2B5EF4-FFF2-40B4-BE49-F238E27FC236}">
                <a16:creationId xmlns="" xmlns:a16="http://schemas.microsoft.com/office/drawing/2014/main" id="{0189CFE6-D3F8-43B4-9015-C38A31A0E350}"/>
              </a:ext>
            </a:extLst>
          </p:cNvPr>
          <p:cNvSpPr txBox="1"/>
          <p:nvPr/>
        </p:nvSpPr>
        <p:spPr>
          <a:xfrm>
            <a:off x="64836" y="2040715"/>
            <a:ext cx="9042404" cy="954107"/>
          </a:xfrm>
          <a:prstGeom prst="rect">
            <a:avLst/>
          </a:prstGeom>
          <a:noFill/>
          <a:ln>
            <a:solidFill>
              <a:schemeClr val="tx1"/>
            </a:solidFill>
          </a:ln>
        </p:spPr>
        <p:txBody>
          <a:bodyPr wrap="square" rtlCol="0">
            <a:spAutoFit/>
          </a:bodyPr>
          <a:lstStyle/>
          <a:p>
            <a:r>
              <a:rPr lang="en-US" sz="2800" u="sng" dirty="0" smtClean="0">
                <a:solidFill>
                  <a:srgbClr val="FF0000"/>
                </a:solidFill>
              </a:rPr>
              <a:t>SPC</a:t>
            </a:r>
            <a:r>
              <a:rPr lang="en-US" sz="2800" dirty="0" smtClean="0"/>
              <a:t>: Schneider, Bunting, </a:t>
            </a:r>
            <a:r>
              <a:rPr lang="en-US" sz="2800" dirty="0" err="1" smtClean="0"/>
              <a:t>Jirak</a:t>
            </a:r>
            <a:endParaRPr lang="en-US" sz="2800" dirty="0" smtClean="0"/>
          </a:p>
          <a:p>
            <a:r>
              <a:rPr lang="en-US" sz="2800" u="sng" dirty="0" smtClean="0">
                <a:solidFill>
                  <a:srgbClr val="FF0000"/>
                </a:solidFill>
              </a:rPr>
              <a:t>CPC</a:t>
            </a:r>
            <a:r>
              <a:rPr lang="en-US" sz="2800" dirty="0" smtClean="0"/>
              <a:t>: DeWitt, </a:t>
            </a:r>
            <a:r>
              <a:rPr lang="en-US" sz="2800" dirty="0" err="1" smtClean="0"/>
              <a:t>Gottschalck</a:t>
            </a:r>
            <a:r>
              <a:rPr lang="en-US" sz="2800" dirty="0" smtClean="0"/>
              <a:t>, Wang, Kumar, </a:t>
            </a:r>
            <a:r>
              <a:rPr lang="en-US" sz="2800" dirty="0"/>
              <a:t>R</a:t>
            </a:r>
            <a:r>
              <a:rPr lang="en-US" sz="2800" dirty="0" smtClean="0"/>
              <a:t>osencrans, Handel</a:t>
            </a:r>
            <a:endParaRPr lang="en-US" sz="2800" dirty="0"/>
          </a:p>
        </p:txBody>
      </p:sp>
    </p:spTree>
    <p:extLst>
      <p:ext uri="{BB962C8B-B14F-4D97-AF65-F5344CB8AC3E}">
        <p14:creationId xmlns:p14="http://schemas.microsoft.com/office/powerpoint/2010/main" val="3766800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11753"/>
            <a:ext cx="8839200" cy="3970318"/>
          </a:xfrm>
          <a:prstGeom prst="rect">
            <a:avLst/>
          </a:prstGeom>
          <a:noFill/>
        </p:spPr>
        <p:txBody>
          <a:bodyPr wrap="square" rtlCol="0">
            <a:spAutoFit/>
          </a:bodyPr>
          <a:lstStyle/>
          <a:p>
            <a:pPr algn="ctr" defTabSz="914400"/>
            <a:r>
              <a:rPr lang="en-US" sz="2400" b="1" dirty="0" smtClean="0">
                <a:solidFill>
                  <a:srgbClr val="0070C0"/>
                </a:solidFill>
              </a:rPr>
              <a:t>Real-time Week-2 Severe Weather Outlook</a:t>
            </a:r>
          </a:p>
          <a:p>
            <a:pPr defTabSz="914400"/>
            <a:endParaRPr lang="en-US" sz="1200" b="1" dirty="0" smtClean="0">
              <a:solidFill>
                <a:prstClr val="black"/>
              </a:solidFill>
            </a:endParaRPr>
          </a:p>
          <a:p>
            <a:pPr marL="342900" indent="-342900" defTabSz="914400">
              <a:buFont typeface="Wingdings" panose="05000000000000000000" pitchFamily="2" charset="2"/>
              <a:buChar char="§"/>
            </a:pPr>
            <a:r>
              <a:rPr lang="en-US" sz="2400" dirty="0" smtClean="0">
                <a:solidFill>
                  <a:prstClr val="black"/>
                </a:solidFill>
              </a:rPr>
              <a:t>Weekly LSR3</a:t>
            </a:r>
          </a:p>
          <a:p>
            <a:pPr marL="800100" lvl="1" indent="-342900" defTabSz="914400">
              <a:buFont typeface="Courier New" panose="02070309020205020404" pitchFamily="49" charset="0"/>
              <a:buChar char="o"/>
            </a:pPr>
            <a:r>
              <a:rPr lang="en-US" sz="2400" dirty="0" smtClean="0">
                <a:solidFill>
                  <a:prstClr val="black"/>
                </a:solidFill>
              </a:rPr>
              <a:t>Hail + Tornado + Damaging wind</a:t>
            </a:r>
          </a:p>
          <a:p>
            <a:pPr marL="800100" lvl="1" indent="-342900" defTabSz="914400">
              <a:buFont typeface="Courier New" panose="02070309020205020404" pitchFamily="49" charset="0"/>
              <a:buChar char="o"/>
            </a:pPr>
            <a:r>
              <a:rPr lang="en-US" sz="2400" dirty="0" smtClean="0">
                <a:solidFill>
                  <a:prstClr val="black"/>
                </a:solidFill>
              </a:rPr>
              <a:t>Total field</a:t>
            </a:r>
          </a:p>
          <a:p>
            <a:pPr marL="800100" lvl="1" indent="-342900" defTabSz="914400">
              <a:buFont typeface="Courier New" panose="02070309020205020404" pitchFamily="49" charset="0"/>
              <a:buChar char="o"/>
            </a:pPr>
            <a:r>
              <a:rPr lang="en-US" sz="2400" dirty="0" smtClean="0">
                <a:solidFill>
                  <a:prstClr val="black"/>
                </a:solidFill>
              </a:rPr>
              <a:t>Probability forecast</a:t>
            </a:r>
          </a:p>
          <a:p>
            <a:pPr marL="342900" indent="-342900" defTabSz="914400">
              <a:buFont typeface="Arial" panose="020B0604020202020204" pitchFamily="34" charset="0"/>
              <a:buChar char="•"/>
            </a:pPr>
            <a:endParaRPr lang="en-US" sz="2400" dirty="0">
              <a:solidFill>
                <a:prstClr val="black"/>
              </a:solidFill>
            </a:endParaRPr>
          </a:p>
          <a:p>
            <a:pPr marL="342900" indent="-342900" defTabSz="914400">
              <a:buFont typeface="Wingdings" panose="05000000000000000000" pitchFamily="2" charset="2"/>
              <a:buChar char="§"/>
            </a:pPr>
            <a:r>
              <a:rPr lang="en-US" sz="2400" dirty="0" smtClean="0">
                <a:solidFill>
                  <a:prstClr val="black"/>
                </a:solidFill>
              </a:rPr>
              <a:t>Individual types of severe weather</a:t>
            </a:r>
          </a:p>
          <a:p>
            <a:pPr marL="800100" lvl="1" indent="-342900" defTabSz="914400">
              <a:buFont typeface="Courier New" panose="02070309020205020404" pitchFamily="49" charset="0"/>
              <a:buChar char="o"/>
            </a:pPr>
            <a:r>
              <a:rPr lang="en-US" sz="2400" dirty="0" smtClean="0">
                <a:solidFill>
                  <a:prstClr val="black"/>
                </a:solidFill>
              </a:rPr>
              <a:t>Hail</a:t>
            </a:r>
          </a:p>
          <a:p>
            <a:pPr marL="800100" lvl="1" indent="-342900" defTabSz="914400">
              <a:buFont typeface="Courier New" panose="02070309020205020404" pitchFamily="49" charset="0"/>
              <a:buChar char="o"/>
            </a:pPr>
            <a:r>
              <a:rPr lang="en-US" sz="2400" dirty="0" smtClean="0">
                <a:solidFill>
                  <a:prstClr val="black"/>
                </a:solidFill>
              </a:rPr>
              <a:t>Tornado</a:t>
            </a:r>
          </a:p>
          <a:p>
            <a:pPr marL="800100" lvl="1" indent="-342900" defTabSz="914400">
              <a:buFont typeface="Courier New" panose="02070309020205020404" pitchFamily="49" charset="0"/>
              <a:buChar char="o"/>
            </a:pPr>
            <a:r>
              <a:rPr lang="en-US" sz="2400" dirty="0" smtClean="0">
                <a:solidFill>
                  <a:prstClr val="black"/>
                </a:solidFill>
              </a:rPr>
              <a:t>Damaging wind</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3779800"/>
            <a:ext cx="4833715" cy="2112000"/>
          </a:xfrm>
          <a:prstGeom prst="rect">
            <a:avLst/>
          </a:prstGeom>
        </p:spPr>
      </p:pic>
      <p:sp>
        <p:nvSpPr>
          <p:cNvPr id="4" name="Rectangle 3"/>
          <p:cNvSpPr/>
          <p:nvPr/>
        </p:nvSpPr>
        <p:spPr>
          <a:xfrm>
            <a:off x="3200400" y="3200400"/>
            <a:ext cx="5029200" cy="34290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 name="TextBox 4"/>
          <p:cNvSpPr txBox="1"/>
          <p:nvPr/>
        </p:nvSpPr>
        <p:spPr>
          <a:xfrm>
            <a:off x="4191000" y="3257490"/>
            <a:ext cx="2981394" cy="400110"/>
          </a:xfrm>
          <a:prstGeom prst="rect">
            <a:avLst/>
          </a:prstGeom>
          <a:noFill/>
        </p:spPr>
        <p:txBody>
          <a:bodyPr wrap="none" rtlCol="0">
            <a:spAutoFit/>
          </a:bodyPr>
          <a:lstStyle/>
          <a:p>
            <a:pPr defTabSz="914400"/>
            <a:r>
              <a:rPr lang="en-US" sz="2000" b="1" dirty="0" smtClean="0">
                <a:solidFill>
                  <a:srgbClr val="C0504D">
                    <a:lumMod val="75000"/>
                  </a:srgbClr>
                </a:solidFill>
              </a:rPr>
              <a:t>GEFS Week-2 SCP Forecast</a:t>
            </a:r>
            <a:endParaRPr lang="en-US" sz="2000" b="1" dirty="0">
              <a:solidFill>
                <a:srgbClr val="C0504D">
                  <a:lumMod val="75000"/>
                </a:srgbClr>
              </a:solidFill>
            </a:endParaRPr>
          </a:p>
        </p:txBody>
      </p:sp>
      <p:sp>
        <p:nvSpPr>
          <p:cNvPr id="6" name="TextBox 5"/>
          <p:cNvSpPr txBox="1"/>
          <p:nvPr/>
        </p:nvSpPr>
        <p:spPr>
          <a:xfrm>
            <a:off x="3581400" y="5983069"/>
            <a:ext cx="4191000" cy="646331"/>
          </a:xfrm>
          <a:prstGeom prst="rect">
            <a:avLst/>
          </a:prstGeom>
          <a:noFill/>
        </p:spPr>
        <p:txBody>
          <a:bodyPr wrap="square" rtlCol="0">
            <a:spAutoFit/>
          </a:bodyPr>
          <a:lstStyle/>
          <a:p>
            <a:pPr marL="0" lvl="1" defTabSz="914400"/>
            <a:r>
              <a:rPr lang="en-US" dirty="0" smtClean="0">
                <a:solidFill>
                  <a:prstClr val="black"/>
                </a:solidFill>
              </a:rPr>
              <a:t>Weekly SCP: 7-day average of daily mean 	      SCP from 12Z to 12Z.</a:t>
            </a:r>
          </a:p>
        </p:txBody>
      </p:sp>
    </p:spTree>
    <p:extLst>
      <p:ext uri="{BB962C8B-B14F-4D97-AF65-F5344CB8AC3E}">
        <p14:creationId xmlns:p14="http://schemas.microsoft.com/office/powerpoint/2010/main" val="40562896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 y="1438275"/>
            <a:ext cx="6915150" cy="53435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177086"/>
            <a:ext cx="2369714" cy="2413714"/>
          </a:xfrm>
          <a:prstGeom prst="rect">
            <a:avLst/>
          </a:prstGeom>
        </p:spPr>
      </p:pic>
      <p:sp>
        <p:nvSpPr>
          <p:cNvPr id="6" name="TextBox 5"/>
          <p:cNvSpPr txBox="1"/>
          <p:nvPr/>
        </p:nvSpPr>
        <p:spPr>
          <a:xfrm>
            <a:off x="762000" y="76200"/>
            <a:ext cx="5486400" cy="1200329"/>
          </a:xfrm>
          <a:prstGeom prst="rect">
            <a:avLst/>
          </a:prstGeom>
          <a:noFill/>
        </p:spPr>
        <p:txBody>
          <a:bodyPr wrap="square" rtlCol="0">
            <a:spAutoFit/>
          </a:bodyPr>
          <a:lstStyle/>
          <a:p>
            <a:pPr algn="ctr" defTabSz="914400"/>
            <a:r>
              <a:rPr lang="en-US" b="1" dirty="0" smtClean="0">
                <a:solidFill>
                  <a:srgbClr val="0070C0"/>
                </a:solidFill>
              </a:rPr>
              <a:t>Forecast Skill: Weekly vs. 3-day Mean</a:t>
            </a:r>
          </a:p>
          <a:p>
            <a:pPr marL="285750" indent="-285750" defTabSz="914400">
              <a:buFont typeface="Wingdings" panose="05000000000000000000" pitchFamily="2" charset="2"/>
              <a:buChar char="§"/>
            </a:pPr>
            <a:r>
              <a:rPr lang="en-US" dirty="0" smtClean="0">
                <a:solidFill>
                  <a:srgbClr val="0070C0"/>
                </a:solidFill>
              </a:rPr>
              <a:t>Week-1 </a:t>
            </a:r>
            <a:r>
              <a:rPr lang="en-US" dirty="0">
                <a:solidFill>
                  <a:srgbClr val="0070C0"/>
                </a:solidFill>
              </a:rPr>
              <a:t>skill is better than </a:t>
            </a:r>
            <a:r>
              <a:rPr lang="en-US" dirty="0" smtClean="0">
                <a:solidFill>
                  <a:srgbClr val="0070C0"/>
                </a:solidFill>
              </a:rPr>
              <a:t>Days </a:t>
            </a:r>
            <a:r>
              <a:rPr lang="en-US" dirty="0">
                <a:solidFill>
                  <a:srgbClr val="0070C0"/>
                </a:solidFill>
              </a:rPr>
              <a:t>2–4, 4–6, and 6–8</a:t>
            </a:r>
            <a:r>
              <a:rPr lang="en-US" dirty="0" smtClean="0">
                <a:solidFill>
                  <a:srgbClr val="0070C0"/>
                </a:solidFill>
              </a:rPr>
              <a:t>.</a:t>
            </a:r>
            <a:endParaRPr lang="en-US" dirty="0">
              <a:solidFill>
                <a:srgbClr val="0070C0"/>
              </a:solidFill>
            </a:endParaRPr>
          </a:p>
          <a:p>
            <a:pPr marL="285750" indent="-285750" defTabSz="914400">
              <a:buFont typeface="Wingdings" panose="05000000000000000000" pitchFamily="2" charset="2"/>
              <a:buChar char="§"/>
            </a:pPr>
            <a:r>
              <a:rPr lang="en-US" dirty="0">
                <a:solidFill>
                  <a:srgbClr val="0070C0"/>
                </a:solidFill>
              </a:rPr>
              <a:t>Week-2 skill is comparable to </a:t>
            </a:r>
            <a:r>
              <a:rPr lang="en-US" dirty="0" smtClean="0">
                <a:solidFill>
                  <a:srgbClr val="0070C0"/>
                </a:solidFill>
              </a:rPr>
              <a:t>Days </a:t>
            </a:r>
            <a:r>
              <a:rPr lang="en-US" dirty="0">
                <a:solidFill>
                  <a:srgbClr val="0070C0"/>
                </a:solidFill>
              </a:rPr>
              <a:t>8–10, but better than </a:t>
            </a:r>
            <a:r>
              <a:rPr lang="en-US" dirty="0" smtClean="0">
                <a:solidFill>
                  <a:srgbClr val="0070C0"/>
                </a:solidFill>
              </a:rPr>
              <a:t>Days </a:t>
            </a:r>
            <a:r>
              <a:rPr lang="en-US" dirty="0">
                <a:solidFill>
                  <a:srgbClr val="0070C0"/>
                </a:solidFill>
              </a:rPr>
              <a:t>10–12 and 12–14</a:t>
            </a:r>
            <a:r>
              <a:rPr lang="en-US" dirty="0" smtClean="0">
                <a:solidFill>
                  <a:srgbClr val="0070C0"/>
                </a:solidFill>
              </a:rPr>
              <a:t>.</a:t>
            </a:r>
            <a:endParaRPr lang="en-US" dirty="0">
              <a:solidFill>
                <a:srgbClr val="0070C0"/>
              </a:solidFill>
            </a:endParaRPr>
          </a:p>
        </p:txBody>
      </p:sp>
      <p:sp>
        <p:nvSpPr>
          <p:cNvPr id="2" name="Slide Number Placeholder 1"/>
          <p:cNvSpPr>
            <a:spLocks noGrp="1"/>
          </p:cNvSpPr>
          <p:nvPr>
            <p:ph type="sldNum" sz="quarter" idx="12"/>
          </p:nvPr>
        </p:nvSpPr>
        <p:spPr/>
        <p:txBody>
          <a:bodyPr/>
          <a:lstStyle/>
          <a:p>
            <a:fld id="{C49BEFA7-CC5D-4372-9E88-CAE2630B7E6B}"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8790862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ional Weather Servic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OA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1068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F6F13727-E663-45D0-86A6-BEA5157BB555}"/>
              </a:ext>
            </a:extLst>
          </p:cNvPr>
          <p:cNvSpPr txBox="1"/>
          <p:nvPr/>
        </p:nvSpPr>
        <p:spPr>
          <a:xfrm>
            <a:off x="104281" y="1051305"/>
            <a:ext cx="8873464" cy="3477875"/>
          </a:xfrm>
          <a:prstGeom prst="rect">
            <a:avLst/>
          </a:prstGeom>
          <a:noFill/>
          <a:ln>
            <a:solidFill>
              <a:schemeClr val="tx1"/>
            </a:solidFill>
          </a:ln>
        </p:spPr>
        <p:txBody>
          <a:bodyPr wrap="square" rtlCol="0">
            <a:spAutoFit/>
          </a:bodyPr>
          <a:lstStyle/>
          <a:p>
            <a:r>
              <a:rPr lang="en-US" sz="2000" dirty="0" smtClean="0"/>
              <a:t>1. Brief introduction and purpose/goals of the meeting (</a:t>
            </a:r>
            <a:r>
              <a:rPr lang="en-US" sz="2000" b="1" dirty="0" smtClean="0">
                <a:solidFill>
                  <a:srgbClr val="FF0000"/>
                </a:solidFill>
              </a:rPr>
              <a:t>DeWitt/Schneider</a:t>
            </a:r>
            <a:r>
              <a:rPr lang="en-US" sz="2000" dirty="0" smtClean="0"/>
              <a:t>):</a:t>
            </a:r>
          </a:p>
          <a:p>
            <a:pPr marL="457200" indent="-457200">
              <a:buAutoNum type="alphaLcPeriod"/>
            </a:pPr>
            <a:r>
              <a:rPr lang="en-US" sz="2000" dirty="0" smtClean="0"/>
              <a:t>Update SPC on work done by CPC to date and potential experimental evaluation in 2019.</a:t>
            </a:r>
          </a:p>
          <a:p>
            <a:pPr marL="457200" indent="-457200">
              <a:buAutoNum type="alphaLcPeriod"/>
            </a:pPr>
            <a:r>
              <a:rPr lang="en-US" sz="2000" dirty="0" smtClean="0"/>
              <a:t>Discuss week two severe weather research project and how to move forward</a:t>
            </a:r>
            <a:endParaRPr lang="en-US" sz="2000" dirty="0"/>
          </a:p>
          <a:p>
            <a:pPr marL="457200" indent="-457200">
              <a:buFont typeface="Wingdings" panose="05000000000000000000" pitchFamily="2" charset="2"/>
              <a:buChar char="§"/>
            </a:pPr>
            <a:endParaRPr lang="en-US" sz="2000" dirty="0"/>
          </a:p>
          <a:p>
            <a:r>
              <a:rPr lang="en-US" sz="2000" dirty="0" smtClean="0"/>
              <a:t>2</a:t>
            </a:r>
            <a:r>
              <a:rPr lang="en-US" sz="2000" dirty="0"/>
              <a:t>.</a:t>
            </a:r>
            <a:r>
              <a:rPr lang="en-US" sz="2000" dirty="0" smtClean="0"/>
              <a:t> Short presentation on CPC Week-2 severe weather forecast tool (</a:t>
            </a:r>
            <a:r>
              <a:rPr lang="en-US" sz="2000" b="1" dirty="0" smtClean="0">
                <a:solidFill>
                  <a:srgbClr val="FF0000"/>
                </a:solidFill>
              </a:rPr>
              <a:t>Wang/Kumar</a:t>
            </a:r>
            <a:r>
              <a:rPr lang="en-US" sz="2000" dirty="0" smtClean="0"/>
              <a:t>)</a:t>
            </a:r>
            <a:endParaRPr lang="en-US" sz="2000" dirty="0"/>
          </a:p>
          <a:p>
            <a:pPr marL="457200" indent="-457200">
              <a:buFont typeface="Wingdings" panose="05000000000000000000" pitchFamily="2" charset="2"/>
              <a:buChar char="§"/>
            </a:pPr>
            <a:endParaRPr lang="en-US" sz="2000" dirty="0">
              <a:solidFill>
                <a:srgbClr val="0070C0"/>
              </a:solidFill>
            </a:endParaRPr>
          </a:p>
          <a:p>
            <a:pPr marL="0" lvl="1"/>
            <a:r>
              <a:rPr lang="en-US" sz="2000" dirty="0" smtClean="0"/>
              <a:t>3. Proposed protocol for </a:t>
            </a:r>
            <a:r>
              <a:rPr lang="en-US" sz="2000" dirty="0" smtClean="0"/>
              <a:t>experimental evaluation </a:t>
            </a:r>
            <a:r>
              <a:rPr lang="en-US" sz="2000" dirty="0" smtClean="0"/>
              <a:t>and coordination between SPC and CPC for remainder of 2019 (</a:t>
            </a:r>
            <a:r>
              <a:rPr lang="en-US" sz="2000" b="1" dirty="0" err="1" smtClean="0">
                <a:solidFill>
                  <a:srgbClr val="FF0000"/>
                </a:solidFill>
              </a:rPr>
              <a:t>Gottschalck</a:t>
            </a:r>
            <a:r>
              <a:rPr lang="en-US" sz="2000" dirty="0" smtClean="0"/>
              <a:t>)</a:t>
            </a:r>
          </a:p>
          <a:p>
            <a:pPr marL="461963" lvl="1" indent="-461963">
              <a:buFont typeface="Wingdings" panose="05000000000000000000" pitchFamily="2" charset="2"/>
              <a:buChar char="§"/>
            </a:pPr>
            <a:endParaRPr lang="en-US" sz="2000" dirty="0"/>
          </a:p>
          <a:p>
            <a:pPr marL="0" lvl="1"/>
            <a:r>
              <a:rPr lang="en-US" sz="2000" dirty="0" smtClean="0"/>
              <a:t>4</a:t>
            </a:r>
            <a:r>
              <a:rPr lang="en-US" sz="2000" dirty="0"/>
              <a:t>.</a:t>
            </a:r>
            <a:r>
              <a:rPr lang="en-US" sz="2000" dirty="0" smtClean="0"/>
              <a:t> Further discussion </a:t>
            </a:r>
            <a:r>
              <a:rPr lang="en-US" sz="2000" dirty="0"/>
              <a:t>to determine next steps, actions, etc. (</a:t>
            </a:r>
            <a:r>
              <a:rPr lang="en-US" sz="2000" b="1" dirty="0">
                <a:solidFill>
                  <a:srgbClr val="FF0000"/>
                </a:solidFill>
              </a:rPr>
              <a:t>All</a:t>
            </a:r>
            <a:r>
              <a:rPr lang="en-US" sz="2000" dirty="0"/>
              <a:t>) </a:t>
            </a:r>
            <a:r>
              <a:rPr lang="en-US" sz="2000" dirty="0" smtClean="0"/>
              <a:t> </a:t>
            </a:r>
            <a:endParaRPr lang="en-US" sz="2000" dirty="0"/>
          </a:p>
        </p:txBody>
      </p:sp>
      <p:sp>
        <p:nvSpPr>
          <p:cNvPr id="8" name="TextBox 7">
            <a:extLst>
              <a:ext uri="{FF2B5EF4-FFF2-40B4-BE49-F238E27FC236}">
                <a16:creationId xmlns="" xmlns:a16="http://schemas.microsoft.com/office/drawing/2014/main" id="{220A1791-5E7D-4298-ADEC-0B0E602A6751}"/>
              </a:ext>
            </a:extLst>
          </p:cNvPr>
          <p:cNvSpPr txBox="1"/>
          <p:nvPr/>
        </p:nvSpPr>
        <p:spPr>
          <a:xfrm>
            <a:off x="1700685" y="9235"/>
            <a:ext cx="5781664" cy="707886"/>
          </a:xfrm>
          <a:prstGeom prst="rect">
            <a:avLst/>
          </a:prstGeom>
          <a:noFill/>
        </p:spPr>
        <p:txBody>
          <a:bodyPr wrap="square" rtlCol="0">
            <a:spAutoFit/>
          </a:bodyPr>
          <a:lstStyle/>
          <a:p>
            <a:pPr algn="ctr"/>
            <a:r>
              <a:rPr lang="en-US" sz="4000" u="sng" dirty="0"/>
              <a:t>Outline</a:t>
            </a:r>
          </a:p>
        </p:txBody>
      </p:sp>
    </p:spTree>
    <p:extLst>
      <p:ext uri="{BB962C8B-B14F-4D97-AF65-F5344CB8AC3E}">
        <p14:creationId xmlns:p14="http://schemas.microsoft.com/office/powerpoint/2010/main" val="91304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467380"/>
            <a:ext cx="5117363" cy="523220"/>
          </a:xfrm>
          <a:prstGeom prst="rect">
            <a:avLst/>
          </a:prstGeom>
          <a:noFill/>
        </p:spPr>
        <p:txBody>
          <a:bodyPr wrap="none" rtlCol="0">
            <a:spAutoFit/>
          </a:bodyPr>
          <a:lstStyle/>
          <a:p>
            <a:pPr defTabSz="914400"/>
            <a:r>
              <a:rPr lang="en-US" sz="2800" b="1" dirty="0" smtClean="0">
                <a:solidFill>
                  <a:srgbClr val="0070C0"/>
                </a:solidFill>
              </a:rPr>
              <a:t>Week-2 Severe Weather Forecast</a:t>
            </a:r>
            <a:endParaRPr lang="en-US" sz="2800" b="1" dirty="0">
              <a:solidFill>
                <a:srgbClr val="0070C0"/>
              </a:solidFill>
            </a:endParaRPr>
          </a:p>
        </p:txBody>
      </p:sp>
      <p:sp>
        <p:nvSpPr>
          <p:cNvPr id="5" name="TextBox 4"/>
          <p:cNvSpPr txBox="1"/>
          <p:nvPr/>
        </p:nvSpPr>
        <p:spPr>
          <a:xfrm>
            <a:off x="609600" y="1204317"/>
            <a:ext cx="7848600" cy="1538883"/>
          </a:xfrm>
          <a:prstGeom prst="rect">
            <a:avLst/>
          </a:prstGeom>
          <a:noFill/>
        </p:spPr>
        <p:txBody>
          <a:bodyPr wrap="square" rtlCol="0">
            <a:spAutoFit/>
          </a:bodyPr>
          <a:lstStyle/>
          <a:p>
            <a:pPr defTabSz="914400">
              <a:spcAft>
                <a:spcPts val="1200"/>
              </a:spcAft>
            </a:pPr>
            <a:r>
              <a:rPr lang="en-US" sz="2800" b="1" u="sng" dirty="0" smtClean="0">
                <a:solidFill>
                  <a:srgbClr val="0070C0"/>
                </a:solidFill>
              </a:rPr>
              <a:t>Forecast product:</a:t>
            </a:r>
            <a:r>
              <a:rPr lang="en-US" sz="2800" b="1" dirty="0" smtClean="0">
                <a:solidFill>
                  <a:srgbClr val="0070C0"/>
                </a:solidFill>
              </a:rPr>
              <a:t> </a:t>
            </a:r>
            <a:r>
              <a:rPr lang="en-US" sz="2800" dirty="0" smtClean="0">
                <a:solidFill>
                  <a:srgbClr val="0070C0"/>
                </a:solidFill>
              </a:rPr>
              <a:t>LSR3 (weekly total storm reports)</a:t>
            </a:r>
          </a:p>
          <a:p>
            <a:pPr defTabSz="914400"/>
            <a:r>
              <a:rPr lang="en-US" sz="2800" b="1" u="sng" dirty="0" smtClean="0">
                <a:solidFill>
                  <a:srgbClr val="0070C0"/>
                </a:solidFill>
              </a:rPr>
              <a:t>LSR3:</a:t>
            </a:r>
            <a:r>
              <a:rPr lang="en-US" sz="2800" dirty="0" smtClean="0">
                <a:solidFill>
                  <a:srgbClr val="0070C0"/>
                </a:solidFill>
              </a:rPr>
              <a:t> tornadoes, hail and damaging wind events</a:t>
            </a:r>
          </a:p>
          <a:p>
            <a:pPr defTabSz="914400"/>
            <a:r>
              <a:rPr lang="en-US" sz="2800" dirty="0">
                <a:solidFill>
                  <a:srgbClr val="0070C0"/>
                </a:solidFill>
              </a:rPr>
              <a:t>	</a:t>
            </a:r>
            <a:r>
              <a:rPr lang="en-US" sz="2800" dirty="0" smtClean="0">
                <a:solidFill>
                  <a:srgbClr val="0070C0"/>
                </a:solidFill>
              </a:rPr>
              <a:t>EF1–EF5     ≥ 1’ </a:t>
            </a:r>
            <a:endParaRPr lang="en-US" sz="2800" dirty="0">
              <a:solidFill>
                <a:srgbClr val="0070C0"/>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209"/>
          <a:stretch/>
        </p:blipFill>
        <p:spPr>
          <a:xfrm>
            <a:off x="2057400" y="2895600"/>
            <a:ext cx="5029200" cy="3568794"/>
          </a:xfrm>
          <a:prstGeom prst="rect">
            <a:avLst/>
          </a:prstGeom>
        </p:spPr>
      </p:pic>
      <p:sp>
        <p:nvSpPr>
          <p:cNvPr id="7" name="TextBox 6"/>
          <p:cNvSpPr txBox="1"/>
          <p:nvPr/>
        </p:nvSpPr>
        <p:spPr>
          <a:xfrm>
            <a:off x="5028823" y="4038600"/>
            <a:ext cx="990977" cy="584775"/>
          </a:xfrm>
          <a:prstGeom prst="rect">
            <a:avLst/>
          </a:prstGeom>
          <a:noFill/>
        </p:spPr>
        <p:txBody>
          <a:bodyPr wrap="none" rtlCol="0">
            <a:spAutoFit/>
          </a:bodyPr>
          <a:lstStyle/>
          <a:p>
            <a:pPr defTabSz="914400"/>
            <a:r>
              <a:rPr lang="en-US" sz="3200" b="1" dirty="0" smtClean="0">
                <a:solidFill>
                  <a:prstClr val="black"/>
                </a:solidFill>
              </a:rPr>
              <a:t>LSR3</a:t>
            </a:r>
            <a:endParaRPr lang="en-US" sz="3200" b="1" dirty="0">
              <a:solidFill>
                <a:prstClr val="black"/>
              </a:solidFill>
            </a:endParaRPr>
          </a:p>
        </p:txBody>
      </p:sp>
    </p:spTree>
    <p:extLst>
      <p:ext uri="{BB962C8B-B14F-4D97-AF65-F5344CB8AC3E}">
        <p14:creationId xmlns:p14="http://schemas.microsoft.com/office/powerpoint/2010/main" val="7994288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27" y="39469"/>
            <a:ext cx="1907382" cy="461665"/>
          </a:xfrm>
          <a:prstGeom prst="rect">
            <a:avLst/>
          </a:prstGeom>
          <a:noFill/>
        </p:spPr>
        <p:txBody>
          <a:bodyPr wrap="none" rtlCol="0">
            <a:spAutoFit/>
          </a:bodyPr>
          <a:lstStyle/>
          <a:p>
            <a:pPr defTabSz="914400"/>
            <a:r>
              <a:rPr lang="en-US" sz="2400" b="1" dirty="0" smtClean="0">
                <a:solidFill>
                  <a:srgbClr val="0070C0"/>
                </a:solidFill>
              </a:rPr>
              <a:t>Methodology</a:t>
            </a:r>
            <a:endParaRPr lang="en-US" sz="2400" b="1" dirty="0">
              <a:solidFill>
                <a:srgbClr val="0070C0"/>
              </a:solidFill>
            </a:endParaRPr>
          </a:p>
        </p:txBody>
      </p:sp>
      <p:sp>
        <p:nvSpPr>
          <p:cNvPr id="3" name="TextBox 2"/>
          <p:cNvSpPr txBox="1"/>
          <p:nvPr/>
        </p:nvSpPr>
        <p:spPr>
          <a:xfrm>
            <a:off x="228600" y="609600"/>
            <a:ext cx="6821291" cy="1154162"/>
          </a:xfrm>
          <a:prstGeom prst="rect">
            <a:avLst/>
          </a:prstGeom>
          <a:noFill/>
        </p:spPr>
        <p:txBody>
          <a:bodyPr wrap="none" rtlCol="0">
            <a:spAutoFit/>
          </a:bodyPr>
          <a:lstStyle/>
          <a:p>
            <a:pPr defTabSz="914400">
              <a:spcAft>
                <a:spcPts val="600"/>
              </a:spcAft>
            </a:pPr>
            <a:r>
              <a:rPr lang="en-US" sz="2400" b="1" u="sng" dirty="0" smtClean="0">
                <a:solidFill>
                  <a:srgbClr val="C0504D"/>
                </a:solidFill>
              </a:rPr>
              <a:t>Model:</a:t>
            </a:r>
            <a:r>
              <a:rPr lang="en-US" sz="2400" b="1" dirty="0" smtClean="0">
                <a:solidFill>
                  <a:srgbClr val="C0504D"/>
                </a:solidFill>
              </a:rPr>
              <a:t> </a:t>
            </a:r>
            <a:r>
              <a:rPr lang="en-US" sz="2400" dirty="0" smtClean="0">
                <a:solidFill>
                  <a:srgbClr val="C0504D"/>
                </a:solidFill>
              </a:rPr>
              <a:t>Hybrid dynamical–statistical model</a:t>
            </a:r>
          </a:p>
          <a:p>
            <a:pPr marL="342900" indent="-342900" defTabSz="914400">
              <a:buFont typeface="Wingdings" panose="05000000000000000000" pitchFamily="2" charset="2"/>
              <a:buChar char="§"/>
            </a:pPr>
            <a:r>
              <a:rPr lang="en-US" sz="2000" dirty="0" smtClean="0">
                <a:solidFill>
                  <a:srgbClr val="C0504D"/>
                </a:solidFill>
              </a:rPr>
              <a:t>Using GEFS predicted environmental variables as a predictor</a:t>
            </a:r>
          </a:p>
          <a:p>
            <a:pPr marL="342900" indent="-342900" defTabSz="914400">
              <a:buFont typeface="Wingdings" panose="05000000000000000000" pitchFamily="2" charset="2"/>
              <a:buChar char="§"/>
            </a:pPr>
            <a:r>
              <a:rPr lang="en-US" sz="2000" dirty="0" smtClean="0">
                <a:solidFill>
                  <a:srgbClr val="C0504D"/>
                </a:solidFill>
              </a:rPr>
              <a:t>Based on statistical relationship between </a:t>
            </a:r>
            <a:r>
              <a:rPr lang="en-US" sz="2000" u="sng" dirty="0" smtClean="0">
                <a:solidFill>
                  <a:srgbClr val="C0504D"/>
                </a:solidFill>
              </a:rPr>
              <a:t>predictor</a:t>
            </a:r>
            <a:r>
              <a:rPr lang="en-US" sz="2000" dirty="0" smtClean="0">
                <a:solidFill>
                  <a:srgbClr val="C0504D"/>
                </a:solidFill>
              </a:rPr>
              <a:t> and </a:t>
            </a:r>
            <a:r>
              <a:rPr lang="en-US" sz="2000" u="sng" dirty="0" smtClean="0">
                <a:solidFill>
                  <a:srgbClr val="C0504D"/>
                </a:solidFill>
              </a:rPr>
              <a:t>LSR3</a:t>
            </a:r>
          </a:p>
        </p:txBody>
      </p:sp>
      <p:sp>
        <p:nvSpPr>
          <p:cNvPr id="4" name="TextBox 3"/>
          <p:cNvSpPr txBox="1"/>
          <p:nvPr/>
        </p:nvSpPr>
        <p:spPr>
          <a:xfrm>
            <a:off x="4419600" y="1676400"/>
            <a:ext cx="3353739" cy="369332"/>
          </a:xfrm>
          <a:prstGeom prst="rect">
            <a:avLst/>
          </a:prstGeom>
          <a:noFill/>
        </p:spPr>
        <p:txBody>
          <a:bodyPr wrap="none" rtlCol="0">
            <a:spAutoFit/>
          </a:bodyPr>
          <a:lstStyle/>
          <a:p>
            <a:pPr defTabSz="914400"/>
            <a:r>
              <a:rPr lang="en-US" dirty="0" smtClean="0">
                <a:solidFill>
                  <a:srgbClr val="C0504D">
                    <a:lumMod val="50000"/>
                  </a:srgbClr>
                </a:solidFill>
              </a:rPr>
              <a:t>     GEFS Hindcast     Historical OBS</a:t>
            </a:r>
          </a:p>
        </p:txBody>
      </p:sp>
      <p:sp>
        <p:nvSpPr>
          <p:cNvPr id="5" name="TextBox 4"/>
          <p:cNvSpPr txBox="1"/>
          <p:nvPr/>
        </p:nvSpPr>
        <p:spPr>
          <a:xfrm>
            <a:off x="228600" y="2164140"/>
            <a:ext cx="7924800" cy="1569660"/>
          </a:xfrm>
          <a:prstGeom prst="rect">
            <a:avLst/>
          </a:prstGeom>
          <a:noFill/>
        </p:spPr>
        <p:txBody>
          <a:bodyPr wrap="square" rtlCol="0">
            <a:spAutoFit/>
          </a:bodyPr>
          <a:lstStyle/>
          <a:p>
            <a:pPr defTabSz="914400"/>
            <a:r>
              <a:rPr lang="en-US" sz="2400" b="1" u="sng" dirty="0" smtClean="0">
                <a:solidFill>
                  <a:srgbClr val="9BBB59">
                    <a:lumMod val="50000"/>
                  </a:srgbClr>
                </a:solidFill>
              </a:rPr>
              <a:t>Predictor:</a:t>
            </a:r>
            <a:r>
              <a:rPr lang="en-US" sz="2400" b="1" dirty="0" smtClean="0">
                <a:solidFill>
                  <a:srgbClr val="9BBB59">
                    <a:lumMod val="50000"/>
                  </a:srgbClr>
                </a:solidFill>
              </a:rPr>
              <a:t> </a:t>
            </a:r>
            <a:r>
              <a:rPr lang="en-US" sz="2400" dirty="0" smtClean="0">
                <a:solidFill>
                  <a:srgbClr val="9BBB59">
                    <a:lumMod val="50000"/>
                  </a:srgbClr>
                </a:solidFill>
              </a:rPr>
              <a:t>SCP</a:t>
            </a:r>
            <a:r>
              <a:rPr lang="en-US" sz="2400" b="1" dirty="0" smtClean="0">
                <a:solidFill>
                  <a:srgbClr val="9BBB59">
                    <a:lumMod val="50000"/>
                  </a:srgbClr>
                </a:solidFill>
              </a:rPr>
              <a:t> </a:t>
            </a:r>
            <a:r>
              <a:rPr lang="en-US" dirty="0">
                <a:solidFill>
                  <a:srgbClr val="9BBB59">
                    <a:lumMod val="50000"/>
                  </a:srgbClr>
                </a:solidFill>
              </a:rPr>
              <a:t>(Supercell Composite Parameter)</a:t>
            </a:r>
          </a:p>
          <a:p>
            <a:pPr defTabSz="914400"/>
            <a:r>
              <a:rPr lang="en-US" sz="2400" b="1" dirty="0">
                <a:solidFill>
                  <a:srgbClr val="9BBB59">
                    <a:lumMod val="50000"/>
                  </a:srgbClr>
                </a:solidFill>
              </a:rPr>
              <a:t>    </a:t>
            </a:r>
            <a:r>
              <a:rPr lang="en-US" b="1" dirty="0" smtClean="0">
                <a:solidFill>
                  <a:srgbClr val="9BBB59">
                    <a:lumMod val="50000"/>
                  </a:srgbClr>
                </a:solidFill>
              </a:rPr>
              <a:t>SCP</a:t>
            </a:r>
            <a:r>
              <a:rPr lang="en-US" dirty="0" smtClean="0">
                <a:solidFill>
                  <a:srgbClr val="9BBB59">
                    <a:lumMod val="50000"/>
                  </a:srgbClr>
                </a:solidFill>
              </a:rPr>
              <a:t> </a:t>
            </a:r>
            <a:r>
              <a:rPr lang="en-US" dirty="0">
                <a:solidFill>
                  <a:srgbClr val="9BBB59">
                    <a:lumMod val="50000"/>
                  </a:srgbClr>
                </a:solidFill>
              </a:rPr>
              <a:t>= (</a:t>
            </a:r>
            <a:r>
              <a:rPr lang="en-US" b="1" dirty="0">
                <a:solidFill>
                  <a:srgbClr val="9BBB59">
                    <a:lumMod val="50000"/>
                  </a:srgbClr>
                </a:solidFill>
              </a:rPr>
              <a:t>CAPE</a:t>
            </a:r>
            <a:r>
              <a:rPr lang="en-US" dirty="0">
                <a:solidFill>
                  <a:srgbClr val="9BBB59">
                    <a:lumMod val="50000"/>
                  </a:srgbClr>
                </a:solidFill>
              </a:rPr>
              <a:t>/1000 J kg</a:t>
            </a:r>
            <a:r>
              <a:rPr lang="en-US" baseline="30000" dirty="0">
                <a:solidFill>
                  <a:srgbClr val="9BBB59">
                    <a:lumMod val="50000"/>
                  </a:srgbClr>
                </a:solidFill>
                <a:sym typeface="Symbol"/>
              </a:rPr>
              <a:t></a:t>
            </a:r>
            <a:r>
              <a:rPr lang="en-US" baseline="30000" dirty="0">
                <a:solidFill>
                  <a:srgbClr val="9BBB59">
                    <a:lumMod val="50000"/>
                  </a:srgbClr>
                </a:solidFill>
              </a:rPr>
              <a:t>1</a:t>
            </a:r>
            <a:r>
              <a:rPr lang="en-US" dirty="0">
                <a:solidFill>
                  <a:srgbClr val="9BBB59">
                    <a:lumMod val="50000"/>
                  </a:srgbClr>
                </a:solidFill>
              </a:rPr>
              <a:t>)×(</a:t>
            </a:r>
            <a:r>
              <a:rPr lang="en-US" b="1" dirty="0">
                <a:solidFill>
                  <a:srgbClr val="9BBB59">
                    <a:lumMod val="50000"/>
                  </a:srgbClr>
                </a:solidFill>
              </a:rPr>
              <a:t>SRH</a:t>
            </a:r>
            <a:r>
              <a:rPr lang="en-US" dirty="0">
                <a:solidFill>
                  <a:srgbClr val="9BBB59">
                    <a:lumMod val="50000"/>
                  </a:srgbClr>
                </a:solidFill>
              </a:rPr>
              <a:t>/50 m</a:t>
            </a:r>
            <a:r>
              <a:rPr lang="en-US" baseline="30000" dirty="0">
                <a:solidFill>
                  <a:srgbClr val="9BBB59">
                    <a:lumMod val="50000"/>
                  </a:srgbClr>
                </a:solidFill>
                <a:sym typeface="Symbol"/>
              </a:rPr>
              <a:t></a:t>
            </a:r>
            <a:r>
              <a:rPr lang="en-US" baseline="30000" dirty="0">
                <a:solidFill>
                  <a:srgbClr val="9BBB59">
                    <a:lumMod val="50000"/>
                  </a:srgbClr>
                </a:solidFill>
              </a:rPr>
              <a:t>2</a:t>
            </a:r>
            <a:r>
              <a:rPr lang="en-US" dirty="0">
                <a:solidFill>
                  <a:srgbClr val="9BBB59">
                    <a:lumMod val="50000"/>
                  </a:srgbClr>
                </a:solidFill>
              </a:rPr>
              <a:t> s</a:t>
            </a:r>
            <a:r>
              <a:rPr lang="en-US" baseline="30000" dirty="0">
                <a:solidFill>
                  <a:srgbClr val="9BBB59">
                    <a:lumMod val="50000"/>
                  </a:srgbClr>
                </a:solidFill>
                <a:sym typeface="Symbol"/>
              </a:rPr>
              <a:t></a:t>
            </a:r>
            <a:r>
              <a:rPr lang="en-US" baseline="30000" dirty="0">
                <a:solidFill>
                  <a:srgbClr val="9BBB59">
                    <a:lumMod val="50000"/>
                  </a:srgbClr>
                </a:solidFill>
              </a:rPr>
              <a:t>2</a:t>
            </a:r>
            <a:r>
              <a:rPr lang="en-US" dirty="0">
                <a:solidFill>
                  <a:srgbClr val="9BBB59">
                    <a:lumMod val="50000"/>
                  </a:srgbClr>
                </a:solidFill>
              </a:rPr>
              <a:t>)×(</a:t>
            </a:r>
            <a:r>
              <a:rPr lang="en-US" b="1" dirty="0">
                <a:solidFill>
                  <a:srgbClr val="9BBB59">
                    <a:lumMod val="50000"/>
                  </a:srgbClr>
                </a:solidFill>
              </a:rPr>
              <a:t>BWD</a:t>
            </a:r>
            <a:r>
              <a:rPr lang="en-US" dirty="0">
                <a:solidFill>
                  <a:srgbClr val="9BBB59">
                    <a:lumMod val="50000"/>
                  </a:srgbClr>
                </a:solidFill>
              </a:rPr>
              <a:t>/20 m s</a:t>
            </a:r>
            <a:r>
              <a:rPr lang="en-US" baseline="30000" dirty="0">
                <a:solidFill>
                  <a:srgbClr val="9BBB59">
                    <a:lumMod val="50000"/>
                  </a:srgbClr>
                </a:solidFill>
                <a:sym typeface="Symbol"/>
              </a:rPr>
              <a:t></a:t>
            </a:r>
            <a:r>
              <a:rPr lang="en-US" baseline="30000" dirty="0">
                <a:solidFill>
                  <a:srgbClr val="9BBB59">
                    <a:lumMod val="50000"/>
                  </a:srgbClr>
                </a:solidFill>
              </a:rPr>
              <a:t>1</a:t>
            </a:r>
            <a:r>
              <a:rPr lang="en-US" dirty="0">
                <a:solidFill>
                  <a:srgbClr val="9BBB59">
                    <a:lumMod val="50000"/>
                  </a:srgbClr>
                </a:solidFill>
              </a:rPr>
              <a:t>)</a:t>
            </a:r>
            <a:endParaRPr lang="en-US" b="1" dirty="0">
              <a:solidFill>
                <a:srgbClr val="9BBB59">
                  <a:lumMod val="50000"/>
                </a:srgbClr>
              </a:solidFill>
            </a:endParaRPr>
          </a:p>
          <a:p>
            <a:pPr marL="342900" indent="-342900" defTabSz="914400">
              <a:buFont typeface="Wingdings" panose="05000000000000000000" pitchFamily="2" charset="2"/>
              <a:buChar char="§"/>
            </a:pPr>
            <a:r>
              <a:rPr lang="en-US" sz="1600" dirty="0">
                <a:solidFill>
                  <a:srgbClr val="9BBB59">
                    <a:lumMod val="50000"/>
                  </a:srgbClr>
                </a:solidFill>
              </a:rPr>
              <a:t>CAPE: C</a:t>
            </a:r>
            <a:r>
              <a:rPr lang="en-US" sz="1600" dirty="0" smtClean="0">
                <a:solidFill>
                  <a:srgbClr val="9BBB59">
                    <a:lumMod val="50000"/>
                  </a:srgbClr>
                </a:solidFill>
              </a:rPr>
              <a:t>onvective </a:t>
            </a:r>
            <a:r>
              <a:rPr lang="en-US" sz="1600" dirty="0">
                <a:solidFill>
                  <a:srgbClr val="9BBB59">
                    <a:lumMod val="50000"/>
                  </a:srgbClr>
                </a:solidFill>
              </a:rPr>
              <a:t>available potential energy</a:t>
            </a:r>
          </a:p>
          <a:p>
            <a:pPr marL="342900" indent="-342900" defTabSz="914400">
              <a:buFont typeface="Wingdings" panose="05000000000000000000" pitchFamily="2" charset="2"/>
              <a:buChar char="§"/>
            </a:pPr>
            <a:r>
              <a:rPr lang="en-US" sz="1600" dirty="0">
                <a:solidFill>
                  <a:srgbClr val="9BBB59">
                    <a:lumMod val="50000"/>
                  </a:srgbClr>
                </a:solidFill>
              </a:rPr>
              <a:t>SRH: </a:t>
            </a:r>
            <a:r>
              <a:rPr lang="en-US" sz="1600" dirty="0" smtClean="0">
                <a:solidFill>
                  <a:srgbClr val="9BBB59">
                    <a:lumMod val="50000"/>
                  </a:srgbClr>
                </a:solidFill>
              </a:rPr>
              <a:t>   </a:t>
            </a:r>
            <a:r>
              <a:rPr lang="en-US" sz="1600" dirty="0">
                <a:solidFill>
                  <a:srgbClr val="9BBB59">
                    <a:lumMod val="50000"/>
                  </a:srgbClr>
                </a:solidFill>
              </a:rPr>
              <a:t>S</a:t>
            </a:r>
            <a:r>
              <a:rPr lang="en-US" sz="1600" dirty="0" smtClean="0">
                <a:solidFill>
                  <a:srgbClr val="9BBB59">
                    <a:lumMod val="50000"/>
                  </a:srgbClr>
                </a:solidFill>
              </a:rPr>
              <a:t>torm-relative </a:t>
            </a:r>
            <a:r>
              <a:rPr lang="en-US" sz="1600" dirty="0">
                <a:solidFill>
                  <a:srgbClr val="9BBB59">
                    <a:lumMod val="50000"/>
                  </a:srgbClr>
                </a:solidFill>
              </a:rPr>
              <a:t>helicity</a:t>
            </a:r>
          </a:p>
          <a:p>
            <a:pPr marL="342900" indent="-342900" defTabSz="914400">
              <a:buFont typeface="Wingdings" panose="05000000000000000000" pitchFamily="2" charset="2"/>
              <a:buChar char="§"/>
            </a:pPr>
            <a:r>
              <a:rPr lang="en-US" sz="1600" dirty="0" smtClean="0">
                <a:solidFill>
                  <a:srgbClr val="9BBB59">
                    <a:lumMod val="50000"/>
                  </a:srgbClr>
                </a:solidFill>
              </a:rPr>
              <a:t>BWD</a:t>
            </a:r>
            <a:r>
              <a:rPr lang="en-US" sz="1600" dirty="0">
                <a:solidFill>
                  <a:srgbClr val="9BBB59">
                    <a:lumMod val="50000"/>
                  </a:srgbClr>
                </a:solidFill>
              </a:rPr>
              <a:t>: </a:t>
            </a:r>
            <a:r>
              <a:rPr lang="en-US" sz="1600" dirty="0" smtClean="0">
                <a:solidFill>
                  <a:srgbClr val="9BBB59">
                    <a:lumMod val="50000"/>
                  </a:srgbClr>
                </a:solidFill>
              </a:rPr>
              <a:t> </a:t>
            </a:r>
            <a:r>
              <a:rPr lang="en-US" sz="1600" dirty="0">
                <a:solidFill>
                  <a:srgbClr val="9BBB59">
                    <a:lumMod val="50000"/>
                  </a:srgbClr>
                </a:solidFill>
              </a:rPr>
              <a:t>B</a:t>
            </a:r>
            <a:r>
              <a:rPr lang="en-US" sz="1600" dirty="0" smtClean="0">
                <a:solidFill>
                  <a:srgbClr val="9BBB59">
                    <a:lumMod val="50000"/>
                  </a:srgbClr>
                </a:solidFill>
              </a:rPr>
              <a:t>ulk </a:t>
            </a:r>
            <a:r>
              <a:rPr lang="en-US" sz="1600" dirty="0">
                <a:solidFill>
                  <a:srgbClr val="9BBB59">
                    <a:lumMod val="50000"/>
                  </a:srgbClr>
                </a:solidFill>
              </a:rPr>
              <a:t>wind </a:t>
            </a:r>
            <a:r>
              <a:rPr lang="en-US" sz="1600" dirty="0" smtClean="0">
                <a:solidFill>
                  <a:srgbClr val="9BBB59">
                    <a:lumMod val="50000"/>
                  </a:srgbClr>
                </a:solidFill>
              </a:rPr>
              <a:t>difference</a:t>
            </a:r>
          </a:p>
        </p:txBody>
      </p:sp>
      <p:sp>
        <p:nvSpPr>
          <p:cNvPr id="7" name="TextBox 6"/>
          <p:cNvSpPr txBox="1"/>
          <p:nvPr/>
        </p:nvSpPr>
        <p:spPr>
          <a:xfrm>
            <a:off x="5029200" y="3087469"/>
            <a:ext cx="3276600" cy="646331"/>
          </a:xfrm>
          <a:prstGeom prst="rect">
            <a:avLst/>
          </a:prstGeom>
          <a:noFill/>
        </p:spPr>
        <p:txBody>
          <a:bodyPr wrap="square" rtlCol="0">
            <a:spAutoFit/>
          </a:bodyPr>
          <a:lstStyle/>
          <a:p>
            <a:pPr defTabSz="914400"/>
            <a:r>
              <a:rPr lang="en-US" dirty="0" smtClean="0">
                <a:solidFill>
                  <a:srgbClr val="FF0000"/>
                </a:solidFill>
              </a:rPr>
              <a:t>When SCP &gt; 1, the chance for severe weather to occur is high.</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22150"/>
            <a:ext cx="9144000" cy="2335850"/>
          </a:xfrm>
          <a:prstGeom prst="rect">
            <a:avLst/>
          </a:prstGeom>
        </p:spPr>
      </p:pic>
      <p:sp>
        <p:nvSpPr>
          <p:cNvPr id="9" name="TextBox 8"/>
          <p:cNvSpPr txBox="1"/>
          <p:nvPr/>
        </p:nvSpPr>
        <p:spPr>
          <a:xfrm>
            <a:off x="242334" y="4110335"/>
            <a:ext cx="8749265" cy="461665"/>
          </a:xfrm>
          <a:prstGeom prst="rect">
            <a:avLst/>
          </a:prstGeom>
          <a:noFill/>
        </p:spPr>
        <p:txBody>
          <a:bodyPr wrap="square" rtlCol="0">
            <a:spAutoFit/>
          </a:bodyPr>
          <a:lstStyle/>
          <a:p>
            <a:pPr defTabSz="914400"/>
            <a:r>
              <a:rPr lang="en-US" sz="2400" b="1" u="sng" dirty="0" smtClean="0">
                <a:solidFill>
                  <a:srgbClr val="002060"/>
                </a:solidFill>
              </a:rPr>
              <a:t>Forecast Skill</a:t>
            </a:r>
            <a:r>
              <a:rPr lang="en-US" sz="2400" b="1" dirty="0" smtClean="0">
                <a:solidFill>
                  <a:srgbClr val="002060"/>
                </a:solidFill>
              </a:rPr>
              <a:t>:</a:t>
            </a:r>
            <a:r>
              <a:rPr lang="en-US" sz="2400" dirty="0" smtClean="0">
                <a:solidFill>
                  <a:srgbClr val="002060"/>
                </a:solidFill>
              </a:rPr>
              <a:t> Week-2 LSR3 </a:t>
            </a:r>
            <a:r>
              <a:rPr lang="en-US" dirty="0" smtClean="0">
                <a:solidFill>
                  <a:srgbClr val="002060"/>
                </a:solidFill>
              </a:rPr>
              <a:t>(Cross-validated over MAM 1996–2012)</a:t>
            </a:r>
            <a:endParaRPr lang="en-US" dirty="0">
              <a:solidFill>
                <a:srgbClr val="002060"/>
              </a:solidFill>
            </a:endParaRPr>
          </a:p>
        </p:txBody>
      </p:sp>
      <p:sp>
        <p:nvSpPr>
          <p:cNvPr id="10" name="TextBox 9"/>
          <p:cNvSpPr txBox="1"/>
          <p:nvPr/>
        </p:nvSpPr>
        <p:spPr>
          <a:xfrm>
            <a:off x="2299922" y="5602069"/>
            <a:ext cx="900478" cy="646331"/>
          </a:xfrm>
          <a:prstGeom prst="rect">
            <a:avLst/>
          </a:prstGeom>
          <a:noFill/>
        </p:spPr>
        <p:txBody>
          <a:bodyPr wrap="square" rtlCol="0">
            <a:spAutoFit/>
          </a:bodyPr>
          <a:lstStyle/>
          <a:p>
            <a:pPr algn="r" defTabSz="914400"/>
            <a:r>
              <a:rPr lang="en-US" sz="1200" b="1" dirty="0" smtClean="0">
                <a:solidFill>
                  <a:prstClr val="black"/>
                </a:solidFill>
              </a:rPr>
              <a:t>Linear regression model</a:t>
            </a:r>
            <a:endParaRPr lang="en-US" sz="1200" b="1" dirty="0">
              <a:solidFill>
                <a:prstClr val="black"/>
              </a:solidFill>
            </a:endParaRPr>
          </a:p>
        </p:txBody>
      </p:sp>
      <p:sp>
        <p:nvSpPr>
          <p:cNvPr id="11" name="TextBox 10"/>
          <p:cNvSpPr txBox="1"/>
          <p:nvPr/>
        </p:nvSpPr>
        <p:spPr>
          <a:xfrm>
            <a:off x="8183880" y="5786735"/>
            <a:ext cx="900478" cy="461665"/>
          </a:xfrm>
          <a:prstGeom prst="rect">
            <a:avLst/>
          </a:prstGeom>
          <a:noFill/>
        </p:spPr>
        <p:txBody>
          <a:bodyPr wrap="square" rtlCol="0">
            <a:spAutoFit/>
          </a:bodyPr>
          <a:lstStyle/>
          <a:p>
            <a:pPr algn="r" defTabSz="914400"/>
            <a:r>
              <a:rPr lang="en-US" sz="1200" b="1" dirty="0" smtClean="0">
                <a:solidFill>
                  <a:prstClr val="black"/>
                </a:solidFill>
              </a:rPr>
              <a:t>SVD-based model</a:t>
            </a:r>
            <a:endParaRPr lang="en-US" sz="1200" b="1" dirty="0">
              <a:solidFill>
                <a:prstClr val="black"/>
              </a:solidFill>
            </a:endParaRPr>
          </a:p>
        </p:txBody>
      </p:sp>
      <p:sp>
        <p:nvSpPr>
          <p:cNvPr id="12" name="TextBox 11"/>
          <p:cNvSpPr txBox="1"/>
          <p:nvPr/>
        </p:nvSpPr>
        <p:spPr>
          <a:xfrm>
            <a:off x="5257800" y="5602069"/>
            <a:ext cx="900478" cy="646331"/>
          </a:xfrm>
          <a:prstGeom prst="rect">
            <a:avLst/>
          </a:prstGeom>
          <a:noFill/>
        </p:spPr>
        <p:txBody>
          <a:bodyPr wrap="square" rtlCol="0">
            <a:spAutoFit/>
          </a:bodyPr>
          <a:lstStyle/>
          <a:p>
            <a:pPr algn="r" defTabSz="914400"/>
            <a:r>
              <a:rPr lang="en-US" sz="1200" b="1" dirty="0" smtClean="0">
                <a:solidFill>
                  <a:prstClr val="black"/>
                </a:solidFill>
              </a:rPr>
              <a:t>Linear regression model</a:t>
            </a:r>
            <a:endParaRPr lang="en-US" sz="1200" b="1" dirty="0">
              <a:solidFill>
                <a:prstClr val="black"/>
              </a:solidFill>
            </a:endParaRPr>
          </a:p>
        </p:txBody>
      </p:sp>
    </p:spTree>
    <p:extLst>
      <p:ext uri="{BB962C8B-B14F-4D97-AF65-F5344CB8AC3E}">
        <p14:creationId xmlns:p14="http://schemas.microsoft.com/office/powerpoint/2010/main" val="39105250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0" y="0"/>
            <a:ext cx="4868320" cy="400110"/>
          </a:xfrm>
          <a:prstGeom prst="rect">
            <a:avLst/>
          </a:prstGeom>
          <a:noFill/>
        </p:spPr>
        <p:txBody>
          <a:bodyPr wrap="none" rtlCol="0">
            <a:spAutoFit/>
          </a:bodyPr>
          <a:lstStyle/>
          <a:p>
            <a:pPr defTabSz="914400"/>
            <a:r>
              <a:rPr lang="en-US" sz="2000" b="1" dirty="0" smtClean="0">
                <a:solidFill>
                  <a:srgbClr val="C00000"/>
                </a:solidFill>
              </a:rPr>
              <a:t>Extreme Severe Weather Event: 04/19/2019</a:t>
            </a:r>
            <a:endParaRPr lang="en-US" sz="2000" b="1" dirty="0">
              <a:solidFill>
                <a:srgbClr val="C00000"/>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76"/>
          <a:stretch/>
        </p:blipFill>
        <p:spPr>
          <a:xfrm>
            <a:off x="4495800" y="2507478"/>
            <a:ext cx="4306825" cy="3055122"/>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1676400" y="1600200"/>
            <a:ext cx="1524000" cy="0"/>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1905000"/>
            <a:ext cx="3581400" cy="0"/>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6107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0414" y="0"/>
            <a:ext cx="4323171" cy="461665"/>
          </a:xfrm>
          <a:prstGeom prst="rect">
            <a:avLst/>
          </a:prstGeom>
          <a:noFill/>
        </p:spPr>
        <p:txBody>
          <a:bodyPr wrap="none" rtlCol="0">
            <a:spAutoFit/>
          </a:bodyPr>
          <a:lstStyle/>
          <a:p>
            <a:pPr defTabSz="914400"/>
            <a:r>
              <a:rPr lang="en-US" sz="2400" b="1" u="sng" dirty="0" smtClean="0"/>
              <a:t>Experimental Real-time Forecast</a:t>
            </a:r>
            <a:endParaRPr lang="en-US" sz="2400" b="1" u="sng" dirty="0"/>
          </a:p>
        </p:txBody>
      </p:sp>
      <p:sp>
        <p:nvSpPr>
          <p:cNvPr id="3" name="Rectangle 2"/>
          <p:cNvSpPr/>
          <p:nvPr/>
        </p:nvSpPr>
        <p:spPr>
          <a:xfrm>
            <a:off x="2182235" y="5842628"/>
            <a:ext cx="4779530" cy="369332"/>
          </a:xfrm>
          <a:prstGeom prst="rect">
            <a:avLst/>
          </a:prstGeom>
          <a:solidFill>
            <a:srgbClr val="002060"/>
          </a:solidFill>
          <a:ln>
            <a:solidFill>
              <a:schemeClr val="tx1"/>
            </a:solidFill>
          </a:ln>
        </p:spPr>
        <p:txBody>
          <a:bodyPr wrap="square">
            <a:spAutoFit/>
          </a:bodyPr>
          <a:lstStyle/>
          <a:p>
            <a:r>
              <a:rPr lang="en-US" dirty="0">
                <a:solidFill>
                  <a:srgbClr val="FFFF00"/>
                </a:solidFill>
              </a:rPr>
              <a:t>https://ftp.cpc.ncep.noaa.gov/hwang/week2sw/</a:t>
            </a:r>
          </a:p>
        </p:txBody>
      </p:sp>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605" t="22216" r="63043" b="19853"/>
          <a:stretch/>
        </p:blipFill>
        <p:spPr bwMode="auto">
          <a:xfrm>
            <a:off x="1144491" y="539436"/>
            <a:ext cx="6855015" cy="5096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76922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ional Weather Servic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OA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1068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423" y="975137"/>
            <a:ext cx="9042397" cy="4985980"/>
          </a:xfrm>
          <a:prstGeom prst="rect">
            <a:avLst/>
          </a:prstGeom>
          <a:noFill/>
          <a:ln>
            <a:solidFill>
              <a:schemeClr val="tx1"/>
            </a:solidFill>
          </a:ln>
        </p:spPr>
        <p:txBody>
          <a:bodyPr wrap="square" rtlCol="0">
            <a:spAutoFit/>
          </a:bodyPr>
          <a:lstStyle/>
          <a:p>
            <a:r>
              <a:rPr lang="en-US" sz="2400" b="1" u="sng" dirty="0" smtClean="0">
                <a:solidFill>
                  <a:srgbClr val="FF0000"/>
                </a:solidFill>
              </a:rPr>
              <a:t>Mid-late morning ET</a:t>
            </a:r>
            <a:r>
              <a:rPr lang="en-US" sz="2400" dirty="0" smtClean="0"/>
              <a:t>: CPC Week-2 U.S. Hazards forecaster assesses any potential severe weather threats during period through following means:</a:t>
            </a:r>
          </a:p>
          <a:p>
            <a:pPr marL="342900" indent="-342900">
              <a:buAutoNum type="arabicPeriod"/>
            </a:pPr>
            <a:endParaRPr lang="en-US" dirty="0" smtClean="0"/>
          </a:p>
          <a:p>
            <a:pPr marL="800100" lvl="1" indent="-342900">
              <a:buFont typeface="Wingdings" panose="05000000000000000000" pitchFamily="2" charset="2"/>
              <a:buChar char="§"/>
            </a:pPr>
            <a:r>
              <a:rPr lang="en-US" sz="2000" dirty="0" smtClean="0"/>
              <a:t>Review previous and current SPC Days 4-8 severe weather discussions</a:t>
            </a:r>
          </a:p>
          <a:p>
            <a:pPr marL="800100" lvl="1" indent="-342900">
              <a:buFont typeface="Wingdings" panose="05000000000000000000" pitchFamily="2" charset="2"/>
              <a:buChar char="§"/>
            </a:pPr>
            <a:r>
              <a:rPr lang="en-US" sz="2000" dirty="0"/>
              <a:t>Assess </a:t>
            </a:r>
            <a:r>
              <a:rPr lang="en-US" sz="2000" dirty="0" smtClean="0"/>
              <a:t>available deterministic and ensemble model guidance for key parameter guidelines and overall pattern recognition techniques</a:t>
            </a:r>
            <a:endParaRPr lang="en-US" sz="2000" dirty="0"/>
          </a:p>
          <a:p>
            <a:pPr marL="800100" lvl="1" indent="-342900">
              <a:buFont typeface="Wingdings" panose="05000000000000000000" pitchFamily="2" charset="2"/>
              <a:buChar char="§"/>
            </a:pPr>
            <a:r>
              <a:rPr lang="en-US" sz="2000" dirty="0" smtClean="0"/>
              <a:t>Review and assess Week-2 experimental severe weather forecast tool</a:t>
            </a:r>
          </a:p>
          <a:p>
            <a:pPr marL="342900" indent="-342900">
              <a:buFontTx/>
              <a:buAutoNum type="arabicPeriod"/>
            </a:pPr>
            <a:endParaRPr lang="en-US" dirty="0"/>
          </a:p>
          <a:p>
            <a:r>
              <a:rPr lang="en-US" sz="2400" b="1" u="sng" dirty="0" smtClean="0">
                <a:solidFill>
                  <a:srgbClr val="FF0000"/>
                </a:solidFill>
              </a:rPr>
              <a:t>Late morning ET</a:t>
            </a:r>
            <a:r>
              <a:rPr lang="en-US" sz="2400" dirty="0" smtClean="0"/>
              <a:t>: CPC or SPC initiate collaboration through contact with the official operational forecasters on duty at SPC and CPC at this time. Options include:</a:t>
            </a:r>
          </a:p>
          <a:p>
            <a:r>
              <a:rPr lang="en-US" dirty="0" smtClean="0"/>
              <a:t> </a:t>
            </a:r>
          </a:p>
          <a:p>
            <a:pPr marL="742950" lvl="1" indent="-285750">
              <a:buFont typeface="Wingdings" panose="05000000000000000000" pitchFamily="2" charset="2"/>
              <a:buChar char="§"/>
            </a:pPr>
            <a:r>
              <a:rPr lang="en-US" sz="2000" dirty="0" err="1" smtClean="0"/>
              <a:t>NWSchat</a:t>
            </a:r>
            <a:endParaRPr lang="en-US" sz="2000" dirty="0"/>
          </a:p>
          <a:p>
            <a:pPr marL="742950" lvl="1" indent="-285750">
              <a:buFont typeface="Wingdings" panose="05000000000000000000" pitchFamily="2" charset="2"/>
              <a:buChar char="§"/>
            </a:pPr>
            <a:r>
              <a:rPr lang="en-US" sz="2000" dirty="0" smtClean="0"/>
              <a:t>Forecaster group e-mail (similar to what CPC does with NHC)</a:t>
            </a:r>
          </a:p>
        </p:txBody>
      </p:sp>
      <p:sp>
        <p:nvSpPr>
          <p:cNvPr id="6" name="TextBox 5">
            <a:extLst>
              <a:ext uri="{FF2B5EF4-FFF2-40B4-BE49-F238E27FC236}">
                <a16:creationId xmlns="" xmlns:a16="http://schemas.microsoft.com/office/drawing/2014/main" id="{220A1791-5E7D-4298-ADEC-0B0E602A6751}"/>
              </a:ext>
            </a:extLst>
          </p:cNvPr>
          <p:cNvSpPr txBox="1"/>
          <p:nvPr/>
        </p:nvSpPr>
        <p:spPr>
          <a:xfrm>
            <a:off x="548105" y="9235"/>
            <a:ext cx="7288818" cy="461665"/>
          </a:xfrm>
          <a:prstGeom prst="rect">
            <a:avLst/>
          </a:prstGeom>
          <a:noFill/>
        </p:spPr>
        <p:txBody>
          <a:bodyPr wrap="square" rtlCol="0">
            <a:spAutoFit/>
          </a:bodyPr>
          <a:lstStyle/>
          <a:p>
            <a:pPr algn="ctr"/>
            <a:r>
              <a:rPr lang="en-US" sz="2400" u="sng" dirty="0" smtClean="0"/>
              <a:t>Potential </a:t>
            </a:r>
            <a:r>
              <a:rPr lang="en-US" sz="2400" u="sng" dirty="0" smtClean="0"/>
              <a:t>Experimenta</a:t>
            </a:r>
            <a:r>
              <a:rPr lang="en-US" sz="2400" u="sng" dirty="0"/>
              <a:t>l</a:t>
            </a:r>
            <a:r>
              <a:rPr lang="en-US" sz="2400" u="sng" dirty="0" smtClean="0"/>
              <a:t> Coordination </a:t>
            </a:r>
            <a:r>
              <a:rPr lang="en-US" sz="2400" u="sng" dirty="0" smtClean="0"/>
              <a:t>Process</a:t>
            </a:r>
            <a:endParaRPr lang="en-US" sz="2400" u="sng" dirty="0"/>
          </a:p>
        </p:txBody>
      </p:sp>
    </p:spTree>
    <p:extLst>
      <p:ext uri="{BB962C8B-B14F-4D97-AF65-F5344CB8AC3E}">
        <p14:creationId xmlns:p14="http://schemas.microsoft.com/office/powerpoint/2010/main" val="76025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ional Weather Servic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OA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1068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423" y="975137"/>
            <a:ext cx="9042397" cy="4062651"/>
          </a:xfrm>
          <a:prstGeom prst="rect">
            <a:avLst/>
          </a:prstGeom>
          <a:noFill/>
          <a:ln>
            <a:solidFill>
              <a:schemeClr val="tx1"/>
            </a:solidFill>
          </a:ln>
        </p:spPr>
        <p:txBody>
          <a:bodyPr wrap="square" rtlCol="0">
            <a:spAutoFit/>
          </a:bodyPr>
          <a:lstStyle/>
          <a:p>
            <a:r>
              <a:rPr lang="en-US" sz="2400" b="1" u="sng" dirty="0" smtClean="0">
                <a:solidFill>
                  <a:srgbClr val="FF0000"/>
                </a:solidFill>
              </a:rPr>
              <a:t>Early afternoon ET</a:t>
            </a:r>
            <a:r>
              <a:rPr lang="en-US" sz="2400" dirty="0" smtClean="0"/>
              <a:t>: SPC forecaster calls in to 1 PM ET CPC forecast discussion to briefly discuss the best way to handle the specific situation. If no threats, SPC forecaster does not call in. Final options for the that forecast day could be:</a:t>
            </a:r>
          </a:p>
          <a:p>
            <a:endParaRPr lang="en-US" dirty="0"/>
          </a:p>
          <a:p>
            <a:pPr marL="800100" lvl="1" indent="-342900">
              <a:buFont typeface="Wingdings" panose="05000000000000000000" pitchFamily="2" charset="2"/>
              <a:buChar char="§"/>
            </a:pPr>
            <a:r>
              <a:rPr lang="en-US" sz="2000" dirty="0" smtClean="0"/>
              <a:t>Severe weather highlighted area on Week-2 U.S. Hazards composite map</a:t>
            </a:r>
          </a:p>
          <a:p>
            <a:pPr marL="800100" lvl="1" indent="-342900">
              <a:buFont typeface="Wingdings" panose="05000000000000000000" pitchFamily="2" charset="2"/>
              <a:buChar char="§"/>
            </a:pPr>
            <a:r>
              <a:rPr lang="en-US" sz="2000" dirty="0" smtClean="0"/>
              <a:t>The potential threat Included in product text discussion only</a:t>
            </a:r>
          </a:p>
          <a:p>
            <a:pPr marL="800100" lvl="1" indent="-342900">
              <a:buFont typeface="Wingdings" panose="05000000000000000000" pitchFamily="2" charset="2"/>
              <a:buChar char="§"/>
            </a:pPr>
            <a:r>
              <a:rPr lang="en-US" sz="2000" dirty="0" smtClean="0"/>
              <a:t>Threat deemed not significant and not included in the product in any form</a:t>
            </a:r>
          </a:p>
          <a:p>
            <a:pPr marL="342900" indent="-342900">
              <a:buAutoNum type="arabicPeriod"/>
            </a:pPr>
            <a:endParaRPr lang="en-US" dirty="0" smtClean="0"/>
          </a:p>
          <a:p>
            <a:r>
              <a:rPr lang="en-US" sz="2200" dirty="0" smtClean="0">
                <a:solidFill>
                  <a:srgbClr val="0070C0"/>
                </a:solidFill>
              </a:rPr>
              <a:t>CPC would perform an initial qualitative evaluation and report back to SPC after any events discussed and placed on CPC composite map for relatively realtime review in order to modify the process if deemed necessary</a:t>
            </a:r>
            <a:endParaRPr lang="en-US" sz="2200" dirty="0">
              <a:solidFill>
                <a:srgbClr val="0070C0"/>
              </a:solidFill>
            </a:endParaRPr>
          </a:p>
        </p:txBody>
      </p:sp>
      <p:sp>
        <p:nvSpPr>
          <p:cNvPr id="6" name="TextBox 5">
            <a:extLst>
              <a:ext uri="{FF2B5EF4-FFF2-40B4-BE49-F238E27FC236}">
                <a16:creationId xmlns="" xmlns:a16="http://schemas.microsoft.com/office/drawing/2014/main" id="{220A1791-5E7D-4298-ADEC-0B0E602A6751}"/>
              </a:ext>
            </a:extLst>
          </p:cNvPr>
          <p:cNvSpPr txBox="1"/>
          <p:nvPr/>
        </p:nvSpPr>
        <p:spPr>
          <a:xfrm>
            <a:off x="882316" y="9235"/>
            <a:ext cx="6954607" cy="400110"/>
          </a:xfrm>
          <a:prstGeom prst="rect">
            <a:avLst/>
          </a:prstGeom>
          <a:noFill/>
        </p:spPr>
        <p:txBody>
          <a:bodyPr wrap="square" rtlCol="0">
            <a:spAutoFit/>
          </a:bodyPr>
          <a:lstStyle/>
          <a:p>
            <a:pPr algn="ctr"/>
            <a:r>
              <a:rPr lang="en-US" sz="2000" u="sng" dirty="0" smtClean="0"/>
              <a:t>Potential </a:t>
            </a:r>
            <a:r>
              <a:rPr lang="en-US" sz="2000" u="sng" dirty="0" smtClean="0"/>
              <a:t>Experimental Coordination </a:t>
            </a:r>
            <a:r>
              <a:rPr lang="en-US" sz="2000" u="sng" dirty="0" smtClean="0"/>
              <a:t>Process</a:t>
            </a:r>
            <a:endParaRPr lang="en-US" sz="2000" u="sng" dirty="0"/>
          </a:p>
        </p:txBody>
      </p:sp>
    </p:spTree>
    <p:extLst>
      <p:ext uri="{BB962C8B-B14F-4D97-AF65-F5344CB8AC3E}">
        <p14:creationId xmlns:p14="http://schemas.microsoft.com/office/powerpoint/2010/main" val="2843673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ional Weather Servic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NOA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1068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8545" y="1330035"/>
            <a:ext cx="8857673" cy="2185214"/>
          </a:xfrm>
          <a:prstGeom prst="rect">
            <a:avLst/>
          </a:prstGeom>
          <a:noFill/>
          <a:ln>
            <a:solidFill>
              <a:schemeClr val="tx1"/>
            </a:solidFill>
          </a:ln>
        </p:spPr>
        <p:txBody>
          <a:bodyPr wrap="square" rtlCol="0">
            <a:spAutoFit/>
          </a:bodyPr>
          <a:lstStyle/>
          <a:p>
            <a:r>
              <a:rPr lang="en-US" sz="3400" dirty="0" smtClean="0"/>
              <a:t>See April 13-14 and April 18-19 event review </a:t>
            </a:r>
            <a:r>
              <a:rPr lang="en-US" sz="3400" dirty="0" err="1" smtClean="0"/>
              <a:t>ppt</a:t>
            </a:r>
            <a:endParaRPr lang="en-US" sz="3400" dirty="0" smtClean="0"/>
          </a:p>
          <a:p>
            <a:endParaRPr lang="en-US" sz="3400" dirty="0"/>
          </a:p>
          <a:p>
            <a:r>
              <a:rPr lang="en-US" sz="3400" i="1" u="sng" dirty="0" smtClean="0"/>
              <a:t>OPTIONAL</a:t>
            </a:r>
          </a:p>
          <a:p>
            <a:r>
              <a:rPr lang="en-US" sz="2400" dirty="0" smtClean="0">
                <a:solidFill>
                  <a:srgbClr val="FF0000"/>
                </a:solidFill>
              </a:rPr>
              <a:t>2cases-april2019.ppt</a:t>
            </a:r>
            <a:r>
              <a:rPr lang="en-US" sz="3400" dirty="0" smtClean="0"/>
              <a:t> </a:t>
            </a:r>
          </a:p>
        </p:txBody>
      </p:sp>
    </p:spTree>
    <p:extLst>
      <p:ext uri="{BB962C8B-B14F-4D97-AF65-F5344CB8AC3E}">
        <p14:creationId xmlns:p14="http://schemas.microsoft.com/office/powerpoint/2010/main" val="40141205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2980</TotalTime>
  <Words>674</Words>
  <Application>Microsoft Macintosh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Gottschalck</dc:creator>
  <cp:lastModifiedBy>David G. DeWitt</cp:lastModifiedBy>
  <cp:revision>199</cp:revision>
  <cp:lastPrinted>2019-04-23T12:11:07Z</cp:lastPrinted>
  <dcterms:created xsi:type="dcterms:W3CDTF">2018-12-16T14:11:51Z</dcterms:created>
  <dcterms:modified xsi:type="dcterms:W3CDTF">2019-04-26T00:05:25Z</dcterms:modified>
</cp:coreProperties>
</file>