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1" r:id="rId3"/>
    <p:sldId id="303" r:id="rId4"/>
    <p:sldId id="304" r:id="rId5"/>
    <p:sldId id="305" r:id="rId6"/>
    <p:sldId id="306" r:id="rId7"/>
    <p:sldId id="307" r:id="rId8"/>
    <p:sldId id="308" r:id="rId9"/>
    <p:sldId id="310" r:id="rId10"/>
    <p:sldId id="312" r:id="rId11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2A7E"/>
    <a:srgbClr val="005EA4"/>
    <a:srgbClr val="A32D19"/>
    <a:srgbClr val="004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7" autoAdjust="0"/>
    <p:restoredTop sz="94660"/>
  </p:normalViewPr>
  <p:slideViewPr>
    <p:cSldViewPr>
      <p:cViewPr>
        <p:scale>
          <a:sx n="100" d="100"/>
          <a:sy n="100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F444-41C7-4F41-86A3-DDB578BC960F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013A7-5696-4B8A-AAB2-983259938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22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10DE8C3-7001-42DA-ACA5-79B67C0388D0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33D032B6-2BFC-4D08-9B12-C9916810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83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cpc</a:t>
            </a:r>
            <a:r>
              <a:rPr lang="en-US" dirty="0" smtClean="0"/>
              <a:t>/home/</a:t>
            </a:r>
            <a:r>
              <a:rPr lang="en-US" dirty="0" err="1" smtClean="0"/>
              <a:t>hwang</a:t>
            </a:r>
            <a:r>
              <a:rPr lang="en-US" smtClean="0"/>
              <a:t>/2017_wk34SWx/GEFS_0.5/LSR_fcst.5x5.JFM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032B6-2BFC-4D08-9B12-C9916810A54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04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FEA-6CB6-4850-AE22-30BF70DA42EB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1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EEC0-ABCA-4DC1-93FB-1BF871E48459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3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614C-F0FD-49C2-8053-33DF8FC61452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7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3B68-12B8-4761-B823-4F74392E68A7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6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AD58-EE2B-4DD1-BC30-8A75E694CB8C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90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EF5C-D44C-4C68-BDDB-529C80F3811B}" type="datetime1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1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D83B-91FF-4E84-9E2B-FDC3CB4F8CC8}" type="datetime1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5DD43-1E41-489E-9CE2-A8E892FFD533}" type="datetime1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86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F8FC-C14F-4A62-9BFA-1770039E27A2}" type="datetime1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9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09A-97D6-4ACC-99E4-8A2602DA05B7}" type="datetime1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7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A4DD-62C4-444D-AF15-A6643E375A23}" type="datetime1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0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2EADD-E5B3-43A3-88F2-3067A7557C8E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4A96E-1993-47A0-8572-3339E906F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0993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dirty="0" smtClean="0">
                <a:solidFill>
                  <a:srgbClr val="005EA4"/>
                </a:solidFill>
              </a:rPr>
              <a:t>Update on Week 3–4  Severe Weather Project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81838" y="5791200"/>
            <a:ext cx="1561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A7E"/>
                </a:solidFill>
              </a:rPr>
              <a:t>9 February 2018</a:t>
            </a:r>
            <a:endParaRPr lang="en-US" sz="1600" b="1" dirty="0">
              <a:solidFill>
                <a:srgbClr val="002A7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4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11411"/>
            <a:ext cx="80772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b="1" dirty="0" smtClean="0">
                <a:solidFill>
                  <a:srgbClr val="005EA4"/>
                </a:solidFill>
              </a:rPr>
              <a:t>Probabilistic Outlook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5EA4"/>
                </a:solidFill>
              </a:rPr>
              <a:t>Distribution of LSR3 hindcasts (or observations) determines the thresholds for above-normal, near-normal, and below-normal categories, each 33%.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5EA4"/>
                </a:solidFill>
              </a:rPr>
              <a:t>The distribution of individual 80-member forecasts in the three categories provides the probabilistic forecast for LSR3.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43434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In few months, we can start providing real-time week </a:t>
            </a:r>
            <a:r>
              <a:rPr lang="en-US" sz="2400" b="1" dirty="0" smtClean="0">
                <a:solidFill>
                  <a:schemeClr val="accent2"/>
                </a:solidFill>
              </a:rPr>
              <a:t>1–2 </a:t>
            </a:r>
            <a:r>
              <a:rPr lang="en-US" sz="2400" b="1" dirty="0">
                <a:solidFill>
                  <a:schemeClr val="accent2"/>
                </a:solidFill>
              </a:rPr>
              <a:t>severe weather forecasts based on GEFS to OPB.</a:t>
            </a:r>
          </a:p>
          <a:p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8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550075"/>
            <a:ext cx="685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2400" b="1" dirty="0" smtClean="0">
                <a:solidFill>
                  <a:srgbClr val="005EA4"/>
                </a:solidFill>
              </a:rPr>
              <a:t>Week 3–4 Severe Weather Project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5EA4"/>
                </a:solidFill>
              </a:rPr>
              <a:t>Forecasts for weeks 1–2 are just a stepping stone.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5EA4"/>
                </a:solidFill>
              </a:rPr>
              <a:t>Work is under progress for weeks 3–4 using the CFSv2 45-day hindcasts and real-time forecasts.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0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7724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b="1" dirty="0" smtClean="0">
                <a:solidFill>
                  <a:srgbClr val="005EA4"/>
                </a:solidFill>
              </a:rPr>
              <a:t>Methodology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5EA4"/>
                </a:solidFill>
              </a:rPr>
              <a:t>Hybrid dynamical–statistical forecast model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5EA4"/>
                </a:solidFill>
              </a:rPr>
              <a:t>Using the Supercell Composite Parameter (SCP) from the GEFS forecasts as a predictor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5EA4"/>
                </a:solidFill>
              </a:rPr>
              <a:t>Week 1–2 SW forecast based on the statistical relationship between model SCP (GEFS hindcast) and OBS LSR (Local Storm Report), including hail, tornado, and damaging wind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5EA4"/>
                </a:solidFill>
              </a:rPr>
              <a:t>Forecast </a:t>
            </a:r>
            <a:r>
              <a:rPr lang="en-US" sz="2400" dirty="0" smtClean="0">
                <a:solidFill>
                  <a:srgbClr val="005EA4"/>
                </a:solidFill>
              </a:rPr>
              <a:t>improvements: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5EA4"/>
                </a:solidFill>
              </a:rPr>
              <a:t>5</a:t>
            </a:r>
            <a:r>
              <a:rPr lang="en-US" sz="2400" baseline="30000" dirty="0" smtClean="0">
                <a:solidFill>
                  <a:srgbClr val="005EA4"/>
                </a:solidFill>
              </a:rPr>
              <a:t>o</a:t>
            </a:r>
            <a:r>
              <a:rPr lang="en-US" sz="2400" dirty="0" smtClean="0">
                <a:solidFill>
                  <a:srgbClr val="005EA4"/>
                </a:solidFill>
              </a:rPr>
              <a:t>×5</a:t>
            </a:r>
            <a:r>
              <a:rPr lang="en-US" sz="2400" baseline="30000" dirty="0" smtClean="0">
                <a:solidFill>
                  <a:srgbClr val="005EA4"/>
                </a:solidFill>
              </a:rPr>
              <a:t>o</a:t>
            </a:r>
            <a:r>
              <a:rPr lang="en-US" sz="2400" dirty="0" smtClean="0">
                <a:solidFill>
                  <a:srgbClr val="005EA4"/>
                </a:solidFill>
              </a:rPr>
              <a:t> area-average anomalies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5EA4"/>
                </a:solidFill>
              </a:rPr>
              <a:t>Adjustment for the amplitude of forecasted anomalies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5EA4"/>
                </a:solidFill>
              </a:rPr>
              <a:t>Forecast skill (AC) assessed with cross-validations over the 1996–2012 GEFS hindcast period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4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81000"/>
            <a:ext cx="686700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SCP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(Supercell Composite Parameter)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        SCP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 = (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CAPE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/1000 J kg</a:t>
            </a:r>
            <a:r>
              <a:rPr lang="en-US" sz="2000" baseline="300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</a:t>
            </a:r>
            <a:r>
              <a:rPr lang="en-US" sz="2000" baseline="30000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)×(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SRH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/50 m</a:t>
            </a:r>
            <a:r>
              <a:rPr lang="en-US" sz="2000" baseline="300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</a:t>
            </a:r>
            <a:r>
              <a:rPr lang="en-US" sz="2000" baseline="30000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 s</a:t>
            </a:r>
            <a:r>
              <a:rPr lang="en-US" sz="2000" baseline="300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</a:t>
            </a:r>
            <a:r>
              <a:rPr lang="en-US" sz="2000" baseline="30000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)×(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BWD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/20 m s</a:t>
            </a:r>
            <a:r>
              <a:rPr lang="en-US" sz="2000" baseline="300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</a:t>
            </a:r>
            <a:r>
              <a:rPr lang="en-US" sz="2000" baseline="30000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en-US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CAPE: 	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convective available potential energy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SRH: 	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storm-relative helicity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BWD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: 	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bulk wind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difference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398859"/>
            <a:ext cx="8077200" cy="1770459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26" r="14772" b="47639"/>
          <a:stretch/>
        </p:blipFill>
        <p:spPr>
          <a:xfrm>
            <a:off x="1026666" y="2316701"/>
            <a:ext cx="4307334" cy="43888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85982" y="3916901"/>
            <a:ext cx="897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Week 1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85982" y="5898101"/>
            <a:ext cx="897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Week 2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35792" y="2310748"/>
            <a:ext cx="277499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GEFS Skill for SCP</a:t>
            </a:r>
          </a:p>
          <a:p>
            <a:pPr algn="ctr"/>
            <a:r>
              <a:rPr lang="en-US" sz="1600" dirty="0" smtClean="0"/>
              <a:t>AC: GEFS vs. CFSR   1996–2012 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486400" y="2773501"/>
            <a:ext cx="3048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A7E"/>
                </a:solidFill>
              </a:rPr>
              <a:t>GEFS Hindcasts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2A7E"/>
                </a:solidFill>
              </a:rPr>
              <a:t>16-day forecast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2A7E"/>
                </a:solidFill>
              </a:rPr>
              <a:t>1996–2012 (17yrs)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2A7E"/>
                </a:solidFill>
              </a:rPr>
              <a:t>4 days apart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2A7E"/>
                </a:solidFill>
              </a:rPr>
              <a:t>5 members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2A7E"/>
                </a:solidFill>
              </a:rPr>
              <a:t>0.5</a:t>
            </a:r>
            <a:r>
              <a:rPr lang="en-US" sz="2000" baseline="30000" dirty="0" smtClean="0">
                <a:solidFill>
                  <a:srgbClr val="002A7E"/>
                </a:solidFill>
              </a:rPr>
              <a:t>o</a:t>
            </a:r>
            <a:r>
              <a:rPr lang="en-US" sz="2000" dirty="0" smtClean="0">
                <a:solidFill>
                  <a:srgbClr val="002A7E"/>
                </a:solidFill>
              </a:rPr>
              <a:t>×0.5</a:t>
            </a:r>
            <a:r>
              <a:rPr lang="en-US" sz="2000" baseline="30000" dirty="0" smtClean="0">
                <a:solidFill>
                  <a:srgbClr val="002A7E"/>
                </a:solidFill>
              </a:rPr>
              <a:t>o</a:t>
            </a:r>
            <a:r>
              <a:rPr lang="en-US" sz="2000" dirty="0" smtClean="0">
                <a:solidFill>
                  <a:srgbClr val="002A7E"/>
                </a:solidFill>
              </a:rPr>
              <a:t> resolution</a:t>
            </a:r>
          </a:p>
          <a:p>
            <a:endParaRPr lang="en-US" sz="2000" b="1" dirty="0" smtClean="0">
              <a:solidFill>
                <a:srgbClr val="002A7E"/>
              </a:solidFill>
            </a:endParaRPr>
          </a:p>
          <a:p>
            <a:endParaRPr lang="en-US" sz="2000" b="1" dirty="0">
              <a:solidFill>
                <a:srgbClr val="002A7E"/>
              </a:solidFill>
            </a:endParaRPr>
          </a:p>
          <a:p>
            <a:r>
              <a:rPr lang="en-US" sz="2000" b="1" dirty="0" smtClean="0">
                <a:solidFill>
                  <a:srgbClr val="002A7E"/>
                </a:solidFill>
              </a:rPr>
              <a:t>Week-2 skill is much lower than the Week-1.</a:t>
            </a:r>
            <a:endParaRPr lang="en-US" sz="2000" b="1" dirty="0">
              <a:solidFill>
                <a:srgbClr val="002A7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1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529" b="63239"/>
          <a:stretch/>
        </p:blipFill>
        <p:spPr>
          <a:xfrm>
            <a:off x="304800" y="1406166"/>
            <a:ext cx="3762408" cy="38516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236" b="63239"/>
          <a:stretch/>
        </p:blipFill>
        <p:spPr>
          <a:xfrm>
            <a:off x="4976870" y="1406166"/>
            <a:ext cx="3786130" cy="38516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791200" y="5257800"/>
            <a:ext cx="24821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5EA4"/>
                </a:solidFill>
              </a:rPr>
              <a:t>Cross-validation over </a:t>
            </a:r>
          </a:p>
          <a:p>
            <a:pPr algn="ctr"/>
            <a:r>
              <a:rPr lang="en-US" sz="2000" dirty="0" smtClean="0">
                <a:solidFill>
                  <a:srgbClr val="005EA4"/>
                </a:solidFill>
              </a:rPr>
              <a:t>MAM 1996–2012</a:t>
            </a:r>
          </a:p>
          <a:p>
            <a:pPr algn="ctr"/>
            <a:r>
              <a:rPr lang="en-US" sz="2000" dirty="0" smtClean="0">
                <a:solidFill>
                  <a:srgbClr val="005EA4"/>
                </a:solidFill>
              </a:rPr>
              <a:t>5</a:t>
            </a:r>
            <a:r>
              <a:rPr lang="en-US" sz="2000" baseline="30000" dirty="0" smtClean="0">
                <a:solidFill>
                  <a:srgbClr val="005EA4"/>
                </a:solidFill>
              </a:rPr>
              <a:t>o</a:t>
            </a:r>
            <a:r>
              <a:rPr lang="en-US" sz="2000" dirty="0" smtClean="0">
                <a:solidFill>
                  <a:srgbClr val="005EA4"/>
                </a:solidFill>
              </a:rPr>
              <a:t>×5</a:t>
            </a:r>
            <a:r>
              <a:rPr lang="en-US" sz="2000" baseline="30000" dirty="0" smtClean="0">
                <a:solidFill>
                  <a:srgbClr val="005EA4"/>
                </a:solidFill>
              </a:rPr>
              <a:t>o</a:t>
            </a:r>
            <a:r>
              <a:rPr lang="en-US" sz="2000" dirty="0" smtClean="0">
                <a:solidFill>
                  <a:srgbClr val="005EA4"/>
                </a:solidFill>
              </a:rPr>
              <a:t> area average</a:t>
            </a:r>
            <a:endParaRPr lang="en-US" sz="2000" dirty="0">
              <a:solidFill>
                <a:srgbClr val="005EA4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29" t="20795" r="45294" b="44659"/>
          <a:stretch/>
        </p:blipFill>
        <p:spPr>
          <a:xfrm>
            <a:off x="4343400" y="1981200"/>
            <a:ext cx="561975" cy="2895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257800" y="1219200"/>
            <a:ext cx="3553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Hybrid Model Forecast Skill for LSR3</a:t>
            </a:r>
          </a:p>
          <a:p>
            <a:pPr algn="ctr"/>
            <a:r>
              <a:rPr lang="en-US" dirty="0" smtClean="0"/>
              <a:t>Anomaly Correlation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13181" y="1219200"/>
            <a:ext cx="2393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Relationship between </a:t>
            </a:r>
          </a:p>
          <a:p>
            <a:pPr algn="ctr"/>
            <a:r>
              <a:rPr lang="en-US" dirty="0" smtClean="0"/>
              <a:t>GEFS SCP and OBS LSR3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3379" y="5486400"/>
            <a:ext cx="3106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5EA4"/>
                </a:solidFill>
              </a:rPr>
              <a:t>LSR3</a:t>
            </a:r>
            <a:r>
              <a:rPr lang="en-US" sz="2000" dirty="0" smtClean="0">
                <a:solidFill>
                  <a:srgbClr val="005EA4"/>
                </a:solidFill>
              </a:rPr>
              <a:t>: Hail + Tornado + Wind</a:t>
            </a:r>
            <a:endParaRPr lang="en-US" sz="2000" dirty="0">
              <a:solidFill>
                <a:srgbClr val="005EA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7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54" b="38857"/>
          <a:stretch/>
        </p:blipFill>
        <p:spPr>
          <a:xfrm>
            <a:off x="152400" y="685800"/>
            <a:ext cx="6663327" cy="57656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87918" y="285690"/>
            <a:ext cx="4327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Tornado Outbreaks     May 24–30, 2011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78125" y="2514600"/>
            <a:ext cx="20174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Week-1 Forecast LSR3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2514600"/>
            <a:ext cx="20174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Week-2 Forecast LSR3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41533" y="4233446"/>
            <a:ext cx="24826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Week-1 Forecast (Adjusted)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841933" y="4233446"/>
            <a:ext cx="24826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Week-2 Forecast (Adjusted)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833875" y="1871246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5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1600" b="1" dirty="0" smtClean="0">
                <a:solidFill>
                  <a:srgbClr val="FF0000"/>
                </a:solidFill>
              </a:rPr>
              <a:t>×5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o</a:t>
            </a:r>
            <a:endParaRPr lang="en-US" sz="1600" b="1" baseline="30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8481" y="1871246"/>
            <a:ext cx="960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0.5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1600" b="1" dirty="0" smtClean="0">
                <a:solidFill>
                  <a:srgbClr val="FF0000"/>
                </a:solidFill>
              </a:rPr>
              <a:t>×0.5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o</a:t>
            </a:r>
            <a:endParaRPr lang="en-US" sz="1600" b="1" baseline="30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804446"/>
            <a:ext cx="16310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OBS Weekly LSR3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312512" y="804446"/>
            <a:ext cx="16310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OBS Weekly LSR3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781800" y="2895600"/>
            <a:ext cx="2057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Forecast = </a:t>
            </a:r>
          </a:p>
          <a:p>
            <a:r>
              <a:rPr lang="en-US" dirty="0" err="1" smtClean="0"/>
              <a:t>Anomaly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FCST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 + </a:t>
            </a:r>
            <a:r>
              <a:rPr lang="en-US" dirty="0" err="1" smtClean="0"/>
              <a:t>Climatology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OBS</a:t>
            </a:r>
            <a:endParaRPr lang="en-US" b="1" baseline="-25000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sz="1200" dirty="0" smtClean="0"/>
          </a:p>
          <a:p>
            <a:r>
              <a:rPr lang="en-US" dirty="0" smtClean="0"/>
              <a:t>Adjustment = </a:t>
            </a:r>
          </a:p>
          <a:p>
            <a:r>
              <a:rPr lang="en-US" dirty="0" err="1" smtClean="0"/>
              <a:t>Anomaly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FCST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00FF"/>
                </a:solidFill>
              </a:rPr>
              <a:t>× Ratio</a:t>
            </a:r>
            <a:r>
              <a:rPr lang="en-US" dirty="0" smtClean="0"/>
              <a:t> </a:t>
            </a:r>
          </a:p>
          <a:p>
            <a:r>
              <a:rPr lang="en-US" dirty="0" smtClean="0"/>
              <a:t>+ </a:t>
            </a:r>
            <a:r>
              <a:rPr lang="en-US" dirty="0" err="1" smtClean="0"/>
              <a:t>Climatology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OBS</a:t>
            </a:r>
            <a:endParaRPr lang="en-US" b="1" baseline="-25000" dirty="0" smtClean="0">
              <a:solidFill>
                <a:srgbClr val="FF0000"/>
              </a:solidFill>
            </a:endParaRPr>
          </a:p>
          <a:p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Ratio </a:t>
            </a:r>
            <a:r>
              <a:rPr lang="en-US" dirty="0" smtClean="0"/>
              <a:t>= SD</a:t>
            </a:r>
            <a:r>
              <a:rPr lang="en-US" b="1" baseline="-25000" dirty="0" smtClean="0">
                <a:solidFill>
                  <a:srgbClr val="FF0000"/>
                </a:solidFill>
              </a:rPr>
              <a:t>OBS</a:t>
            </a:r>
            <a:r>
              <a:rPr lang="en-US" dirty="0" smtClean="0"/>
              <a:t>/SD</a:t>
            </a:r>
            <a:r>
              <a:rPr lang="en-US" b="1" baseline="-25000" dirty="0" smtClean="0">
                <a:solidFill>
                  <a:srgbClr val="FF0000"/>
                </a:solidFill>
              </a:rPr>
              <a:t>FCST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3"/>
          <p:cNvSpPr txBox="1"/>
          <p:nvPr/>
        </p:nvSpPr>
        <p:spPr>
          <a:xfrm>
            <a:off x="1028700" y="728260"/>
            <a:ext cx="70866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  <a:p>
            <a:pPr>
              <a:spcAft>
                <a:spcPts val="600"/>
              </a:spcAft>
            </a:pPr>
            <a:r>
              <a:rPr lang="en-US" sz="2400" b="1" dirty="0" smtClean="0"/>
              <a:t>GEFS Real-time </a:t>
            </a:r>
            <a:r>
              <a:rPr lang="en-US" sz="2400" b="1" dirty="0"/>
              <a:t>F</a:t>
            </a:r>
            <a:r>
              <a:rPr lang="en-US" sz="2400" b="1" dirty="0" smtClean="0"/>
              <a:t>orecast for SCP</a:t>
            </a:r>
            <a:endParaRPr lang="en-US" sz="2400" b="1" dirty="0"/>
          </a:p>
          <a:p>
            <a:pPr lvl="1">
              <a:spcAft>
                <a:spcPts val="600"/>
              </a:spcAft>
            </a:pPr>
            <a:r>
              <a:rPr lang="en-US" sz="2400" dirty="0" smtClean="0"/>
              <a:t>Weekly SCP is the 7-day average of daily mean SCP from 12Z to 12Z.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	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b="1" dirty="0" smtClean="0"/>
              <a:t>Day </a:t>
            </a:r>
            <a:r>
              <a:rPr lang="en-US" sz="2400" b="1" dirty="0" smtClean="0">
                <a:sym typeface="Symbol"/>
              </a:rPr>
              <a:t></a:t>
            </a:r>
            <a:r>
              <a:rPr lang="en-US" sz="2400" b="1" dirty="0" smtClean="0"/>
              <a:t>1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12Z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	</a:t>
            </a:r>
            <a:r>
              <a:rPr lang="en-US" sz="2400" dirty="0" smtClean="0"/>
              <a:t>18Z</a:t>
            </a:r>
          </a:p>
          <a:p>
            <a:pPr>
              <a:spcAft>
                <a:spcPts val="600"/>
              </a:spcAft>
            </a:pPr>
            <a:r>
              <a:rPr lang="en-US" sz="2400" b="1" dirty="0" smtClean="0"/>
              <a:t>		Day 0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	</a:t>
            </a:r>
            <a:r>
              <a:rPr lang="en-US" sz="2400" b="1" dirty="0" smtClean="0"/>
              <a:t>	</a:t>
            </a:r>
            <a:r>
              <a:rPr lang="en-US" sz="2400" dirty="0" smtClean="0"/>
              <a:t>00Z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	</a:t>
            </a:r>
            <a:r>
              <a:rPr lang="en-US" sz="2400" b="1" dirty="0" smtClean="0"/>
              <a:t>		</a:t>
            </a:r>
            <a:r>
              <a:rPr lang="en-US" sz="2400" dirty="0" smtClean="0"/>
              <a:t>06Z</a:t>
            </a:r>
            <a:r>
              <a:rPr lang="en-US" sz="2400" b="1" dirty="0" smtClean="0"/>
              <a:t>	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314950" y="3021195"/>
            <a:ext cx="0" cy="215320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76800" y="2286000"/>
            <a:ext cx="8956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Day 0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12Z</a:t>
            </a:r>
            <a:endParaRPr lang="en-US" sz="2400" b="1" dirty="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676400" y="3291840"/>
            <a:ext cx="363855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90800" y="3726597"/>
            <a:ext cx="272415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400550" y="5047488"/>
            <a:ext cx="93345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467100" y="4590288"/>
            <a:ext cx="18669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71800" y="5648980"/>
            <a:ext cx="3256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A7E"/>
                </a:solidFill>
              </a:rPr>
              <a:t>20 x 4 = 80 members</a:t>
            </a:r>
            <a:endParaRPr lang="en-US" sz="2800" b="1" dirty="0">
              <a:solidFill>
                <a:srgbClr val="002A7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58384" y="3021195"/>
            <a:ext cx="1447800" cy="215320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858000" y="3017520"/>
            <a:ext cx="1447800" cy="215320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515627" y="3810000"/>
            <a:ext cx="2637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 1        Week 2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3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68521" y="76200"/>
            <a:ext cx="3279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GEFS 80-member Mean Forecast</a:t>
            </a:r>
          </a:p>
          <a:p>
            <a:pPr algn="ctr"/>
            <a:r>
              <a:rPr lang="en-US" sz="1600" dirty="0" smtClean="0"/>
              <a:t>04Feb 12Z 18Z     05Feb 00Z 06Z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2358972"/>
            <a:ext cx="886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Week 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5421868"/>
            <a:ext cx="886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Week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9469"/>
            <a:ext cx="891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SCP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3439" y="152400"/>
            <a:ext cx="982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5</a:t>
            </a:r>
            <a:r>
              <a:rPr lang="en-US" sz="2800" baseline="30000" dirty="0" smtClean="0">
                <a:solidFill>
                  <a:srgbClr val="C00000"/>
                </a:solidFill>
              </a:rPr>
              <a:t>o</a:t>
            </a:r>
            <a:r>
              <a:rPr lang="en-US" sz="2800" dirty="0" smtClean="0">
                <a:solidFill>
                  <a:srgbClr val="C00000"/>
                </a:solidFill>
              </a:rPr>
              <a:t>×5</a:t>
            </a:r>
            <a:r>
              <a:rPr lang="en-US" sz="2800" baseline="30000" dirty="0" smtClean="0">
                <a:solidFill>
                  <a:srgbClr val="C00000"/>
                </a:solidFill>
              </a:rPr>
              <a:t>o</a:t>
            </a:r>
            <a:endParaRPr lang="en-US" sz="2800" baseline="30000" dirty="0">
              <a:solidFill>
                <a:srgbClr val="C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766872"/>
            <a:ext cx="2586038" cy="17610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53" y="2671872"/>
            <a:ext cx="2561749" cy="17445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089" y="4576872"/>
            <a:ext cx="2561749" cy="174450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104956" y="381000"/>
            <a:ext cx="2415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SPC Convective Outlook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36238" y="978932"/>
            <a:ext cx="7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36106" y="2883932"/>
            <a:ext cx="7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36106" y="4788932"/>
            <a:ext cx="7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Day 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0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960"/>
          <a:stretch/>
        </p:blipFill>
        <p:spPr>
          <a:xfrm>
            <a:off x="914400" y="0"/>
            <a:ext cx="657113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02973" y="348734"/>
            <a:ext cx="2683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Week-1 Forecast    LSR3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47782" y="3581400"/>
            <a:ext cx="4805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Week-1 Forecast    Category and Probability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3675529" y="6553200"/>
            <a:ext cx="914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18329" y="6488668"/>
            <a:ext cx="2557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Below      Near      Above  Normal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6454" y="18871"/>
            <a:ext cx="14013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Week 1:</a:t>
            </a:r>
          </a:p>
          <a:p>
            <a:r>
              <a:rPr lang="en-US" sz="2400" b="1" dirty="0" smtClean="0"/>
              <a:t>5–11 FEB </a:t>
            </a:r>
          </a:p>
          <a:p>
            <a:r>
              <a:rPr lang="en-US" sz="2400" b="1" dirty="0" smtClean="0"/>
              <a:t>2018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29400" y="6858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A7E"/>
                </a:solidFill>
              </a:rPr>
              <a:t>80-member ensemble mean forecast</a:t>
            </a:r>
            <a:endParaRPr lang="en-US" sz="2400" dirty="0">
              <a:solidFill>
                <a:srgbClr val="002A7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32812" y="3950732"/>
            <a:ext cx="22825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A7E"/>
                </a:solidFill>
              </a:rPr>
              <a:t>Based on the distribution of the 80-member forecasts</a:t>
            </a:r>
            <a:endParaRPr lang="en-US" sz="2400" dirty="0">
              <a:solidFill>
                <a:srgbClr val="002A7E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A96E-1993-47A0-8572-3339E906FF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8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3011</TotalTime>
  <Words>429</Words>
  <Application>Microsoft Office PowerPoint</Application>
  <PresentationFormat>On-screen Show (4:3)</PresentationFormat>
  <Paragraphs>107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186</cp:revision>
  <cp:lastPrinted>2017-10-20T17:46:59Z</cp:lastPrinted>
  <dcterms:created xsi:type="dcterms:W3CDTF">2017-07-17T15:44:52Z</dcterms:created>
  <dcterms:modified xsi:type="dcterms:W3CDTF">2018-04-02T17:51:36Z</dcterms:modified>
</cp:coreProperties>
</file>