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43891200" cy="32918400"/>
  <p:notesSz cx="9271000" cy="6997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165C1"/>
    <a:srgbClr val="CC9900"/>
    <a:srgbClr val="CC3300"/>
    <a:srgbClr val="FF0000"/>
    <a:srgbClr val="FFCCFF"/>
    <a:srgbClr val="FFFF66"/>
    <a:srgbClr val="A50021"/>
    <a:srgbClr val="CC0000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4752" autoAdjust="0"/>
    <p:restoredTop sz="99478" autoAdjust="0"/>
  </p:normalViewPr>
  <p:slideViewPr>
    <p:cSldViewPr>
      <p:cViewPr>
        <p:scale>
          <a:sx n="20" d="100"/>
          <a:sy n="20" d="100"/>
        </p:scale>
        <p:origin x="-1224" y="-66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17963" cy="3492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1450" y="0"/>
            <a:ext cx="4017963" cy="3492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BF084D-4F38-4329-80D9-8F975C795023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86075" y="525463"/>
            <a:ext cx="3498850" cy="2624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7100" y="3324225"/>
            <a:ext cx="7416800" cy="3148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46863"/>
            <a:ext cx="4017963" cy="349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1450" y="6646863"/>
            <a:ext cx="4017963" cy="349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3000D-7465-4239-AFFF-DE236296D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656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3000D-7465-4239-AFFF-DE236296DC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13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3A23CF-2B37-4E9E-814F-922D0C1ABA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9170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45813D-006B-4B7E-92B6-B19568EB11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6324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1317625"/>
            <a:ext cx="9875837" cy="280876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1317625"/>
            <a:ext cx="29475113" cy="280876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9D89C-A03A-464C-8A71-593318CB02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1063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193925" y="1317625"/>
            <a:ext cx="39503350" cy="5486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93925" y="7680325"/>
            <a:ext cx="19675475" cy="10785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021800" y="7680325"/>
            <a:ext cx="19675475" cy="10785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193925" y="18618200"/>
            <a:ext cx="19675475" cy="10787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021800" y="18618200"/>
            <a:ext cx="19675475" cy="10787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193925" y="29976763"/>
            <a:ext cx="10242550" cy="22860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995525" y="29976763"/>
            <a:ext cx="13900150" cy="22860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1454725" y="29976763"/>
            <a:ext cx="10242550" cy="2286000"/>
          </a:xfrm>
        </p:spPr>
        <p:txBody>
          <a:bodyPr/>
          <a:lstStyle>
            <a:lvl1pPr>
              <a:defRPr/>
            </a:lvl1pPr>
          </a:lstStyle>
          <a:p>
            <a:fld id="{40C52653-E9C1-4F2B-9528-1F30A49D68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6021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9E19F7-D704-4804-A46F-5770FC6B7C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6545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C832B-F4C1-4C56-B902-172A28BA6C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647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5" y="7680325"/>
            <a:ext cx="19675475" cy="21724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7680325"/>
            <a:ext cx="19675475" cy="21724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1CDD9-DAE8-4BF7-9DC6-BDD972131E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979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62850-C622-410A-92E4-FE4A85C798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6760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C4322-403F-4253-A580-7CF9464E96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084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B0DE39-B29A-49C9-B726-099C161E9F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5721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9EF34E-1F5A-4216-BFB1-F3DF602584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8202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9C9A38-FAF7-40D4-845E-6D8104E0D8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6318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1317625"/>
            <a:ext cx="3950335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7680325"/>
            <a:ext cx="39503350" cy="2172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25" y="29976763"/>
            <a:ext cx="1024255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>
            <a:lvl1pPr defTabSz="4389438">
              <a:defRPr sz="67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29976763"/>
            <a:ext cx="1390015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>
            <a:lvl1pPr algn="ctr" defTabSz="4389438">
              <a:defRPr sz="67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29976763"/>
            <a:ext cx="1024255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>
            <a:lvl1pPr algn="r" defTabSz="4389438">
              <a:defRPr sz="6700">
                <a:latin typeface="+mn-lt"/>
              </a:defRPr>
            </a:lvl1pPr>
          </a:lstStyle>
          <a:p>
            <a:fld id="{C07DF4B3-D92A-4B6E-837E-0C9BA393A92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2pPr>
      <a:lvl3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3pPr>
      <a:lvl4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4pPr>
      <a:lvl5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5pPr>
      <a:lvl6pPr marL="4572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6pPr>
      <a:lvl7pPr marL="9144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7pPr>
      <a:lvl8pPr marL="13716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8pPr>
      <a:lvl9pPr marL="18288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9pPr>
    </p:titleStyle>
    <p:bodyStyle>
      <a:lvl1pPr marL="1646238" indent="-1646238" algn="l" defTabSz="4389438" rtl="0" fontAlgn="base">
        <a:spcBef>
          <a:spcPct val="20000"/>
        </a:spcBef>
        <a:spcAft>
          <a:spcPct val="0"/>
        </a:spcAft>
        <a:buChar char="•"/>
        <a:defRPr sz="154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1600" algn="l" defTabSz="4389438" rtl="0" fontAlgn="base">
        <a:spcBef>
          <a:spcPct val="20000"/>
        </a:spcBef>
        <a:spcAft>
          <a:spcPct val="0"/>
        </a:spcAft>
        <a:buChar char="–"/>
        <a:defRPr sz="13400">
          <a:solidFill>
            <a:schemeClr val="tx1"/>
          </a:solidFill>
          <a:latin typeface="+mn-lt"/>
        </a:defRPr>
      </a:lvl2pPr>
      <a:lvl3pPr marL="5486400" indent="-1096963" algn="l" defTabSz="4389438" rtl="0" fontAlgn="base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</a:defRPr>
      </a:lvl3pPr>
      <a:lvl4pPr marL="7680325" indent="-1096963" algn="l" defTabSz="4389438" rtl="0" fontAlgn="base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4pPr>
      <a:lvl5pPr marL="98758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5pPr>
      <a:lvl6pPr marL="103330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6pPr>
      <a:lvl7pPr marL="107902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7pPr>
      <a:lvl8pPr marL="112474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8pPr>
      <a:lvl9pPr marL="117046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1.gif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11" Type="http://schemas.openxmlformats.org/officeDocument/2006/relationships/image" Target="../media/image9.gif"/><Relationship Id="rId5" Type="http://schemas.openxmlformats.org/officeDocument/2006/relationships/image" Target="../media/image3.gif"/><Relationship Id="rId10" Type="http://schemas.openxmlformats.org/officeDocument/2006/relationships/image" Target="../media/image8.gif"/><Relationship Id="rId4" Type="http://schemas.openxmlformats.org/officeDocument/2006/relationships/image" Target="../media/image2.gif"/><Relationship Id="rId9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24" name="Text Box 156"/>
          <p:cNvSpPr txBox="1">
            <a:spLocks noChangeArrowheads="1"/>
          </p:cNvSpPr>
          <p:nvPr/>
        </p:nvSpPr>
        <p:spPr bwMode="auto">
          <a:xfrm>
            <a:off x="6858000" y="982176"/>
            <a:ext cx="30099000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4389438">
              <a:defRPr>
                <a:solidFill>
                  <a:schemeClr val="tx1"/>
                </a:solidFill>
                <a:latin typeface="Arial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300"/>
              </a:spcAft>
            </a:pPr>
            <a:r>
              <a:rPr lang="en-US" altLang="en-US" sz="6000" b="1" dirty="0" smtClean="0">
                <a:latin typeface="+mj-lt"/>
              </a:rPr>
              <a:t>Statistical Predictions of Seasonal Tornado and Hail Activity in the United States</a:t>
            </a:r>
            <a:endParaRPr lang="en-US" altLang="en-US" dirty="0">
              <a:latin typeface="+mj-lt"/>
            </a:endParaRPr>
          </a:p>
          <a:p>
            <a:pPr algn="ctr">
              <a:spcAft>
                <a:spcPts val="300"/>
              </a:spcAft>
            </a:pPr>
            <a:r>
              <a:rPr lang="en-US" altLang="en-US" sz="4800" b="1" dirty="0" smtClean="0">
                <a:latin typeface="+mj-lt"/>
              </a:rPr>
              <a:t>Hui Wang, Kirstin </a:t>
            </a:r>
            <a:r>
              <a:rPr lang="en-US" altLang="en-US" sz="4800" b="1" dirty="0" err="1" smtClean="0">
                <a:latin typeface="+mj-lt"/>
              </a:rPr>
              <a:t>Harnos</a:t>
            </a:r>
            <a:r>
              <a:rPr lang="en-US" altLang="en-US" sz="4800" b="1" dirty="0" smtClean="0">
                <a:latin typeface="+mj-lt"/>
              </a:rPr>
              <a:t>, and </a:t>
            </a:r>
            <a:r>
              <a:rPr lang="en-US" altLang="en-US" sz="4800" b="1" dirty="0" err="1" smtClean="0">
                <a:latin typeface="+mj-lt"/>
              </a:rPr>
              <a:t>Arun</a:t>
            </a:r>
            <a:r>
              <a:rPr lang="en-US" altLang="en-US" sz="4800" b="1" dirty="0" smtClean="0">
                <a:latin typeface="+mj-lt"/>
              </a:rPr>
              <a:t> Kumar</a:t>
            </a:r>
            <a:endParaRPr lang="en-US" altLang="en-US" sz="4800" b="1" baseline="30000" dirty="0">
              <a:latin typeface="+mj-lt"/>
            </a:endParaRPr>
          </a:p>
          <a:p>
            <a:pPr algn="ctr">
              <a:spcAft>
                <a:spcPts val="300"/>
              </a:spcAft>
            </a:pPr>
            <a:r>
              <a:rPr lang="en-US" altLang="en-US" sz="4000" b="1" i="1" dirty="0" smtClean="0">
                <a:latin typeface="+mj-lt"/>
              </a:rPr>
              <a:t>NOAA/NWS/NCEP Climate Prediction Center, College Park, MD 20740 </a:t>
            </a:r>
            <a:endParaRPr lang="en-US" altLang="en-US" sz="4000" b="1" i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4495800"/>
            <a:ext cx="124968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en-US" sz="4000" b="1" dirty="0" smtClean="0">
                <a:latin typeface="+mj-lt"/>
              </a:rPr>
              <a:t>1. Background</a:t>
            </a:r>
            <a:endParaRPr lang="en-US" dirty="0" smtClean="0"/>
          </a:p>
          <a:p>
            <a:pPr algn="just">
              <a:spcAft>
                <a:spcPts val="2400"/>
              </a:spcAft>
            </a:pPr>
            <a:r>
              <a:rPr lang="en-US" sz="3600" dirty="0" smtClean="0"/>
              <a:t>SST anomalies, including those associated with ENSO, are a major </a:t>
            </a:r>
            <a:r>
              <a:rPr lang="en-US" sz="3600" dirty="0"/>
              <a:t>source of </a:t>
            </a:r>
            <a:r>
              <a:rPr lang="en-US" sz="3600" dirty="0" smtClean="0"/>
              <a:t>extratropical circulation variability </a:t>
            </a:r>
            <a:r>
              <a:rPr lang="en-US" sz="3600" dirty="0"/>
              <a:t>on </a:t>
            </a:r>
            <a:r>
              <a:rPr lang="en-US" sz="3600" dirty="0" smtClean="0"/>
              <a:t>seasonal to interannual timescales. The seasonal mean circulation acts as an environment in which tornadoes and hails develop and thus links the SSTs to the seasonal tornado and hail activity. </a:t>
            </a:r>
            <a:endParaRPr lang="en-US" sz="3600" dirty="0"/>
          </a:p>
          <a:p>
            <a:pPr algn="just">
              <a:spcAft>
                <a:spcPts val="2400"/>
              </a:spcAft>
            </a:pPr>
            <a:r>
              <a:rPr lang="en-US" sz="3600" b="1" dirty="0" smtClean="0"/>
              <a:t>Objective:</a:t>
            </a:r>
            <a:r>
              <a:rPr lang="en-US" sz="3600" dirty="0" smtClean="0"/>
              <a:t> To develop a statistical model for forecasting spring season U.S. tornado and hail activity based on global SST and assess forecast skill.</a:t>
            </a:r>
            <a:endParaRPr lang="en-US" sz="3600" dirty="0"/>
          </a:p>
        </p:txBody>
      </p:sp>
      <p:sp>
        <p:nvSpPr>
          <p:cNvPr id="58" name="TextBox 57"/>
          <p:cNvSpPr txBox="1"/>
          <p:nvPr/>
        </p:nvSpPr>
        <p:spPr>
          <a:xfrm>
            <a:off x="1066800" y="10744200"/>
            <a:ext cx="124968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en-US" sz="4000" b="1" dirty="0">
                <a:latin typeface="+mj-lt"/>
              </a:rPr>
              <a:t>2</a:t>
            </a:r>
            <a:r>
              <a:rPr lang="en-US" sz="4000" b="1" dirty="0" smtClean="0">
                <a:latin typeface="+mj-lt"/>
              </a:rPr>
              <a:t>. Data and methodology</a:t>
            </a:r>
            <a:endParaRPr lang="en-US" dirty="0" smtClean="0"/>
          </a:p>
          <a:p>
            <a:pPr algn="just">
              <a:spcAft>
                <a:spcPts val="1200"/>
              </a:spcAft>
            </a:pPr>
            <a:r>
              <a:rPr lang="en-US" sz="3600" b="1" dirty="0" smtClean="0"/>
              <a:t>Data:</a:t>
            </a:r>
            <a:r>
              <a:rPr lang="en-US" sz="3600" dirty="0" smtClean="0"/>
              <a:t> 1955–2014 (60 years)</a:t>
            </a:r>
          </a:p>
          <a:p>
            <a:pPr marL="571500" indent="-5715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600" dirty="0" smtClean="0"/>
              <a:t>NOAA ERSST V3b: Jan SST</a:t>
            </a:r>
          </a:p>
          <a:p>
            <a:pPr marL="571500" indent="-5715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600" dirty="0" smtClean="0"/>
              <a:t>Storm Prediction Center Severe Weather Database</a:t>
            </a:r>
            <a:r>
              <a:rPr lang="en-US" sz="3600" dirty="0"/>
              <a:t>: </a:t>
            </a:r>
            <a:r>
              <a:rPr lang="en-US" sz="3600" dirty="0" smtClean="0"/>
              <a:t>Mar–May </a:t>
            </a:r>
            <a:r>
              <a:rPr lang="en-US" sz="3600" dirty="0"/>
              <a:t>(MAM) tornadoes </a:t>
            </a:r>
            <a:r>
              <a:rPr lang="en-US" sz="3600" dirty="0" smtClean="0"/>
              <a:t>(EF1–EF5) and </a:t>
            </a:r>
            <a:r>
              <a:rPr lang="en-US" sz="3600" dirty="0"/>
              <a:t>hail </a:t>
            </a:r>
            <a:r>
              <a:rPr lang="en-US" sz="3600" dirty="0" smtClean="0"/>
              <a:t>(≥ 1”) events </a:t>
            </a:r>
          </a:p>
          <a:p>
            <a:pPr algn="just">
              <a:spcAft>
                <a:spcPts val="1200"/>
              </a:spcAft>
            </a:pPr>
            <a:r>
              <a:rPr lang="en-US" sz="3600" b="1" dirty="0" smtClean="0"/>
              <a:t>Methodology:</a:t>
            </a:r>
          </a:p>
          <a:p>
            <a:pPr marL="571500" indent="-5715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600" dirty="0" smtClean="0"/>
              <a:t>The forecast model is based on lagged relationships between Jan SST and MAM tornado and hail activity.</a:t>
            </a:r>
          </a:p>
          <a:p>
            <a:pPr marL="571500" indent="-5715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600" dirty="0" smtClean="0"/>
              <a:t>The relationships are objectively identified by the singular value decomposition (SVD) technique.</a:t>
            </a:r>
          </a:p>
          <a:p>
            <a:pPr marL="571500" indent="-5715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600" dirty="0" smtClean="0"/>
              <a:t>The forecast skill is cross-validated over the 60 years.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0327600" y="4495800"/>
            <a:ext cx="12496800" cy="2065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en-US" sz="3600" b="1" i="1" dirty="0">
                <a:latin typeface="+mj-lt"/>
              </a:rPr>
              <a:t>3.3 P</a:t>
            </a:r>
            <a:r>
              <a:rPr lang="en-US" sz="3600" b="1" i="1" dirty="0" smtClean="0">
                <a:latin typeface="+mj-lt"/>
              </a:rPr>
              <a:t>redictions </a:t>
            </a:r>
            <a:r>
              <a:rPr lang="en-US" sz="3600" b="1" i="1" dirty="0">
                <a:latin typeface="+mj-lt"/>
              </a:rPr>
              <a:t>of seasonal </a:t>
            </a:r>
            <a:r>
              <a:rPr lang="en-US" sz="3600" b="1" i="1" dirty="0" smtClean="0">
                <a:latin typeface="+mj-lt"/>
              </a:rPr>
              <a:t>tornado and hail </a:t>
            </a:r>
            <a:r>
              <a:rPr lang="en-US" sz="3600" b="1" i="1" dirty="0">
                <a:latin typeface="+mj-lt"/>
              </a:rPr>
              <a:t>activity</a:t>
            </a:r>
          </a:p>
          <a:p>
            <a:pPr>
              <a:spcAft>
                <a:spcPts val="2400"/>
              </a:spcAft>
            </a:pPr>
            <a:endParaRPr lang="en-US" sz="3600" b="1" i="1" dirty="0" smtClean="0">
              <a:latin typeface="+mj-lt"/>
            </a:endParaRPr>
          </a:p>
          <a:p>
            <a:pPr>
              <a:spcAft>
                <a:spcPts val="2400"/>
              </a:spcAft>
            </a:pPr>
            <a:endParaRPr lang="en-US" sz="3600" b="1" i="1" dirty="0" smtClean="0">
              <a:latin typeface="+mj-lt"/>
            </a:endParaRPr>
          </a:p>
          <a:p>
            <a:pPr>
              <a:spcAft>
                <a:spcPts val="2400"/>
              </a:spcAft>
            </a:pPr>
            <a:endParaRPr lang="en-US" sz="3600" b="1" i="1" dirty="0">
              <a:latin typeface="+mj-lt"/>
            </a:endParaRPr>
          </a:p>
          <a:p>
            <a:pPr>
              <a:spcAft>
                <a:spcPts val="2400"/>
              </a:spcAft>
            </a:pPr>
            <a:endParaRPr lang="en-US" sz="3600" b="1" i="1" dirty="0" smtClean="0">
              <a:latin typeface="+mj-lt"/>
            </a:endParaRPr>
          </a:p>
          <a:p>
            <a:pPr>
              <a:spcAft>
                <a:spcPts val="2400"/>
              </a:spcAft>
            </a:pPr>
            <a:endParaRPr lang="en-US" sz="3600" b="1" i="1" dirty="0">
              <a:latin typeface="+mj-lt"/>
            </a:endParaRPr>
          </a:p>
          <a:p>
            <a:pPr>
              <a:spcAft>
                <a:spcPts val="2400"/>
              </a:spcAft>
            </a:pPr>
            <a:endParaRPr lang="en-US" sz="3600" b="1" i="1" dirty="0" smtClean="0">
              <a:latin typeface="+mj-lt"/>
            </a:endParaRPr>
          </a:p>
          <a:p>
            <a:pPr>
              <a:spcAft>
                <a:spcPts val="2400"/>
              </a:spcAft>
            </a:pPr>
            <a:endParaRPr lang="en-US" sz="3600" b="1" i="1" dirty="0">
              <a:latin typeface="+mj-lt"/>
            </a:endParaRPr>
          </a:p>
          <a:p>
            <a:pPr>
              <a:spcAft>
                <a:spcPts val="2400"/>
              </a:spcAft>
            </a:pPr>
            <a:endParaRPr lang="en-US" sz="3600" b="1" i="1" dirty="0" smtClean="0">
              <a:latin typeface="+mj-lt"/>
            </a:endParaRPr>
          </a:p>
          <a:p>
            <a:pPr>
              <a:spcAft>
                <a:spcPts val="2400"/>
              </a:spcAft>
            </a:pPr>
            <a:endParaRPr lang="en-US" sz="3600" b="1" i="1" dirty="0" smtClean="0">
              <a:latin typeface="+mj-lt"/>
            </a:endParaRPr>
          </a:p>
          <a:p>
            <a:pPr>
              <a:spcAft>
                <a:spcPts val="2400"/>
              </a:spcAft>
            </a:pPr>
            <a:endParaRPr lang="en-US" sz="2000" b="1" i="1" dirty="0" smtClean="0">
              <a:latin typeface="+mj-lt"/>
            </a:endParaRPr>
          </a:p>
          <a:p>
            <a:pPr>
              <a:spcAft>
                <a:spcPts val="2400"/>
              </a:spcAft>
            </a:pPr>
            <a:endParaRPr lang="en-US" sz="2000" b="1" i="1" dirty="0">
              <a:latin typeface="+mj-lt"/>
            </a:endParaRPr>
          </a:p>
          <a:p>
            <a:pPr>
              <a:spcAft>
                <a:spcPts val="2400"/>
              </a:spcAft>
            </a:pPr>
            <a:r>
              <a:rPr lang="en-US" sz="3600" b="1" i="1" dirty="0" smtClean="0">
                <a:latin typeface="+mj-lt"/>
              </a:rPr>
              <a:t>3.4 </a:t>
            </a:r>
            <a:r>
              <a:rPr lang="en-US" sz="3600" b="1" i="1" dirty="0">
                <a:latin typeface="+mj-lt"/>
              </a:rPr>
              <a:t>F</a:t>
            </a:r>
            <a:r>
              <a:rPr lang="en-US" sz="3600" b="1" i="1" dirty="0" smtClean="0">
                <a:latin typeface="+mj-lt"/>
              </a:rPr>
              <a:t>orecast for MAM 2016</a:t>
            </a:r>
          </a:p>
          <a:p>
            <a:pPr algn="just">
              <a:spcAft>
                <a:spcPts val="2400"/>
              </a:spcAft>
            </a:pPr>
            <a:endParaRPr lang="en-US" sz="3600" dirty="0" smtClean="0"/>
          </a:p>
          <a:p>
            <a:pPr algn="just">
              <a:spcAft>
                <a:spcPts val="2400"/>
              </a:spcAft>
            </a:pPr>
            <a:endParaRPr lang="en-US" sz="3600" dirty="0" smtClean="0"/>
          </a:p>
          <a:p>
            <a:pPr algn="just">
              <a:spcAft>
                <a:spcPts val="2400"/>
              </a:spcAft>
            </a:pPr>
            <a:endParaRPr lang="en-US" sz="3600" dirty="0" smtClean="0"/>
          </a:p>
          <a:p>
            <a:pPr algn="just">
              <a:spcAft>
                <a:spcPts val="2400"/>
              </a:spcAft>
            </a:pPr>
            <a:endParaRPr lang="en-US" sz="3600" dirty="0" smtClean="0"/>
          </a:p>
          <a:p>
            <a:pPr algn="just">
              <a:spcAft>
                <a:spcPts val="2400"/>
              </a:spcAft>
            </a:pPr>
            <a:endParaRPr lang="en-US" sz="3600" dirty="0"/>
          </a:p>
          <a:p>
            <a:pPr algn="just">
              <a:spcAft>
                <a:spcPts val="2400"/>
              </a:spcAft>
            </a:pPr>
            <a:endParaRPr lang="en-US" sz="3600" dirty="0" smtClean="0"/>
          </a:p>
          <a:p>
            <a:pPr algn="just">
              <a:spcAft>
                <a:spcPts val="2400"/>
              </a:spcAft>
            </a:pPr>
            <a:endParaRPr lang="en-US" sz="3600" dirty="0" smtClean="0"/>
          </a:p>
          <a:p>
            <a:pPr algn="just">
              <a:spcAft>
                <a:spcPts val="2400"/>
              </a:spcAft>
            </a:pPr>
            <a:endParaRPr lang="en-US" sz="3600" dirty="0" smtClean="0"/>
          </a:p>
          <a:p>
            <a:pPr algn="just">
              <a:spcAft>
                <a:spcPts val="2400"/>
              </a:spcAft>
            </a:pPr>
            <a:endParaRPr lang="en-US" sz="3600" dirty="0" smtClean="0"/>
          </a:p>
          <a:p>
            <a:pPr algn="just">
              <a:spcAft>
                <a:spcPts val="2400"/>
              </a:spcAft>
            </a:pPr>
            <a:endParaRPr lang="en-US" sz="2800" dirty="0" smtClean="0"/>
          </a:p>
          <a:p>
            <a:pPr algn="just">
              <a:spcAft>
                <a:spcPts val="2400"/>
              </a:spcAft>
            </a:pPr>
            <a:endParaRPr lang="en-US" sz="2800" dirty="0" smtClean="0"/>
          </a:p>
          <a:p>
            <a:pPr algn="just">
              <a:spcAft>
                <a:spcPts val="2400"/>
              </a:spcAft>
            </a:pPr>
            <a:r>
              <a:rPr lang="en-US" sz="4000" b="1" dirty="0" smtClean="0">
                <a:latin typeface="+mj-lt"/>
              </a:rPr>
              <a:t>4. Conclusions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4935200" y="4495800"/>
            <a:ext cx="1402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2400"/>
              </a:spcAft>
            </a:pPr>
            <a:r>
              <a:rPr lang="en-US" sz="3600" b="1" i="1" dirty="0" smtClean="0">
                <a:latin typeface="+mj-lt"/>
              </a:rPr>
              <a:t>3.2 Relationships between tornado/hail activity and SST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14249400" y="5410200"/>
            <a:ext cx="0" cy="256794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Straight Connector 64"/>
          <p:cNvCxnSpPr/>
          <p:nvPr/>
        </p:nvCxnSpPr>
        <p:spPr bwMode="auto">
          <a:xfrm>
            <a:off x="29641800" y="5410200"/>
            <a:ext cx="0" cy="256794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Box 65"/>
          <p:cNvSpPr txBox="1"/>
          <p:nvPr/>
        </p:nvSpPr>
        <p:spPr>
          <a:xfrm>
            <a:off x="1066800" y="18821400"/>
            <a:ext cx="12496800" cy="932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en-US" sz="4000" b="1" dirty="0">
                <a:latin typeface="+mj-lt"/>
              </a:rPr>
              <a:t>3</a:t>
            </a:r>
            <a:r>
              <a:rPr lang="en-US" sz="4000" b="1" dirty="0" smtClean="0">
                <a:latin typeface="+mj-lt"/>
              </a:rPr>
              <a:t>. Results</a:t>
            </a:r>
            <a:endParaRPr lang="en-US" dirty="0" smtClean="0"/>
          </a:p>
          <a:p>
            <a:pPr algn="just">
              <a:spcAft>
                <a:spcPts val="2400"/>
              </a:spcAft>
            </a:pPr>
            <a:r>
              <a:rPr lang="en-US" sz="3600" b="1" i="1" dirty="0" smtClean="0">
                <a:latin typeface="+mj-lt"/>
              </a:rPr>
              <a:t>3.1 Tornado and hail climatology and variability</a:t>
            </a:r>
          </a:p>
          <a:p>
            <a:pPr algn="just">
              <a:spcAft>
                <a:spcPts val="2400"/>
              </a:spcAft>
            </a:pPr>
            <a:endParaRPr lang="en-US" sz="3600" dirty="0" smtClean="0"/>
          </a:p>
          <a:p>
            <a:pPr algn="just">
              <a:spcAft>
                <a:spcPts val="2400"/>
              </a:spcAft>
            </a:pPr>
            <a:endParaRPr lang="en-US" sz="3600" dirty="0"/>
          </a:p>
          <a:p>
            <a:pPr algn="just">
              <a:spcAft>
                <a:spcPts val="2400"/>
              </a:spcAft>
            </a:pPr>
            <a:endParaRPr lang="en-US" sz="3600" dirty="0" smtClean="0"/>
          </a:p>
          <a:p>
            <a:pPr algn="just">
              <a:spcAft>
                <a:spcPts val="2400"/>
              </a:spcAft>
            </a:pPr>
            <a:endParaRPr lang="en-US" sz="3600" dirty="0"/>
          </a:p>
          <a:p>
            <a:pPr algn="just">
              <a:spcAft>
                <a:spcPts val="2400"/>
              </a:spcAft>
            </a:pPr>
            <a:endParaRPr lang="en-US" sz="3600" dirty="0" smtClean="0"/>
          </a:p>
          <a:p>
            <a:pPr algn="just">
              <a:spcAft>
                <a:spcPts val="2400"/>
              </a:spcAft>
            </a:pPr>
            <a:endParaRPr lang="en-US" sz="3600" dirty="0" smtClean="0"/>
          </a:p>
          <a:p>
            <a:pPr algn="just">
              <a:spcAft>
                <a:spcPts val="2400"/>
              </a:spcAft>
            </a:pPr>
            <a:endParaRPr lang="en-US" sz="3600" dirty="0" smtClean="0"/>
          </a:p>
          <a:p>
            <a:pPr algn="just">
              <a:spcAft>
                <a:spcPts val="2400"/>
              </a:spcAft>
            </a:pPr>
            <a:endParaRPr lang="en-US" sz="3600" dirty="0"/>
          </a:p>
          <a:p>
            <a:pPr algn="just">
              <a:spcAft>
                <a:spcPts val="2400"/>
              </a:spcAft>
            </a:pP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3062786" y="30146625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+mj-lt"/>
              </a:rPr>
              <a:t>Fig. 1</a:t>
            </a:r>
            <a:endParaRPr lang="en-US" sz="40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43800" y="21479768"/>
            <a:ext cx="5943600" cy="877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2400"/>
              </a:spcAft>
            </a:pPr>
            <a:r>
              <a:rPr lang="en-US" sz="3600" b="1" dirty="0" smtClean="0"/>
              <a:t>Fig. 1. </a:t>
            </a:r>
            <a:r>
              <a:rPr lang="en-US" sz="3600" dirty="0" smtClean="0"/>
              <a:t>Climatology of MAM seasonal total number of (a) tornadoes and (b) hail events in 5</a:t>
            </a:r>
            <a:r>
              <a:rPr lang="en-US" sz="3600" baseline="30000" dirty="0" smtClean="0"/>
              <a:t>o</a:t>
            </a:r>
            <a:r>
              <a:rPr lang="en-US" sz="3600" dirty="0" smtClean="0"/>
              <a:t>×5</a:t>
            </a:r>
            <a:r>
              <a:rPr lang="en-US" sz="3600" baseline="30000" dirty="0" smtClean="0"/>
              <a:t>o</a:t>
            </a:r>
            <a:r>
              <a:rPr lang="en-US" sz="3600" dirty="0" smtClean="0"/>
              <a:t> box, and (c)  time series of total number of tornadoes (red) and hail events (blue) in the U.S. from 1955 to 2014. </a:t>
            </a:r>
          </a:p>
          <a:p>
            <a:pPr algn="just">
              <a:spcAft>
                <a:spcPts val="2400"/>
              </a:spcAft>
            </a:pPr>
            <a:endParaRPr lang="en-US" sz="3600" dirty="0" smtClean="0"/>
          </a:p>
          <a:p>
            <a:pPr algn="just">
              <a:spcAft>
                <a:spcPts val="2400"/>
              </a:spcAft>
            </a:pPr>
            <a:endParaRPr lang="en-US" sz="2800" dirty="0" smtClean="0"/>
          </a:p>
          <a:p>
            <a:pPr algn="just">
              <a:spcAft>
                <a:spcPts val="2400"/>
              </a:spcAft>
            </a:pPr>
            <a:r>
              <a:rPr lang="en-US" sz="3600" dirty="0"/>
              <a:t>O</a:t>
            </a:r>
            <a:r>
              <a:rPr lang="en-US" sz="3600" dirty="0" smtClean="0"/>
              <a:t>bservational data show weak interannual variability of hail activity in the early years. Data from 1985 to 2014 are used for hail.</a:t>
            </a:r>
            <a:endParaRPr lang="en-US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23622000" y="6192619"/>
            <a:ext cx="5334000" cy="10495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2400"/>
              </a:spcAft>
            </a:pPr>
            <a:r>
              <a:rPr lang="en-US" sz="3600" b="1" dirty="0" smtClean="0"/>
              <a:t>Fig. 2. </a:t>
            </a:r>
            <a:r>
              <a:rPr lang="en-US" sz="3600" dirty="0" smtClean="0"/>
              <a:t>Spatial patterns of homogenous correlation for the first three SVD modes between Jan global SST (30</a:t>
            </a:r>
            <a:r>
              <a:rPr lang="en-US" sz="3600" baseline="30000" dirty="0" smtClean="0"/>
              <a:t>o</a:t>
            </a:r>
            <a:r>
              <a:rPr lang="en-US" sz="3600" dirty="0" smtClean="0"/>
              <a:t>S–60</a:t>
            </a:r>
            <a:r>
              <a:rPr lang="en-US" sz="3600" baseline="30000" dirty="0" smtClean="0"/>
              <a:t>o</a:t>
            </a:r>
            <a:r>
              <a:rPr lang="en-US" sz="3600" dirty="0" smtClean="0"/>
              <a:t>N) and MAM EF1–EF5 tornadoes in the United States.</a:t>
            </a:r>
          </a:p>
          <a:p>
            <a:pPr algn="just">
              <a:spcAft>
                <a:spcPts val="2400"/>
              </a:spcAft>
            </a:pPr>
            <a:endParaRPr lang="en-US" sz="3600" dirty="0"/>
          </a:p>
          <a:p>
            <a:pPr algn="just">
              <a:spcAft>
                <a:spcPts val="2400"/>
              </a:spcAft>
            </a:pPr>
            <a:endParaRPr lang="en-US" sz="3600" dirty="0" smtClean="0"/>
          </a:p>
          <a:p>
            <a:pPr algn="just">
              <a:spcAft>
                <a:spcPts val="2400"/>
              </a:spcAft>
            </a:pPr>
            <a:endParaRPr lang="en-US" sz="3600" dirty="0"/>
          </a:p>
          <a:p>
            <a:pPr algn="just">
              <a:spcAft>
                <a:spcPts val="2400"/>
              </a:spcAft>
            </a:pPr>
            <a:endParaRPr lang="en-US" sz="4000" dirty="0" smtClean="0"/>
          </a:p>
          <a:p>
            <a:pPr algn="just">
              <a:spcAft>
                <a:spcPts val="2400"/>
              </a:spcAft>
            </a:pPr>
            <a:r>
              <a:rPr lang="en-US" sz="3600" b="1" dirty="0" smtClean="0"/>
              <a:t>Fig. 3. </a:t>
            </a:r>
            <a:r>
              <a:rPr lang="en-US" sz="3600" dirty="0" smtClean="0"/>
              <a:t>Normalized time series of the first three SVD modes between Jan SST (blue bar) and MAM U.S. tornadoes (red bar).</a:t>
            </a:r>
            <a:endParaRPr lang="en-US" sz="3600" dirty="0"/>
          </a:p>
        </p:txBody>
      </p:sp>
      <p:sp>
        <p:nvSpPr>
          <p:cNvPr id="40" name="TextBox 39"/>
          <p:cNvSpPr txBox="1"/>
          <p:nvPr/>
        </p:nvSpPr>
        <p:spPr>
          <a:xfrm>
            <a:off x="30327600" y="25244822"/>
            <a:ext cx="12496800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600" dirty="0" smtClean="0"/>
              <a:t>A statistical model was developed for forecasting U.S. spring seasonal tornado and hail activity based on January SST.</a:t>
            </a:r>
          </a:p>
          <a:p>
            <a:pPr marL="571500" indent="-571500" algn="just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600" dirty="0" smtClean="0"/>
              <a:t>Lagged relationships between January SST and March–May tornado and hail activity were objectively depicted by the leading SVD modes.</a:t>
            </a:r>
          </a:p>
          <a:p>
            <a:pPr marL="571500" indent="-571500" algn="just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600" dirty="0" smtClean="0"/>
              <a:t>Associated with El Niño, both seasonal activities of tornadoes and hails are below normal in the eastern and central U.S.</a:t>
            </a:r>
          </a:p>
          <a:p>
            <a:pPr marL="571500" indent="-571500" algn="just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600" dirty="0" smtClean="0"/>
              <a:t>Cross</a:t>
            </a:r>
            <a:r>
              <a:rPr lang="en-US" sz="3600" dirty="0"/>
              <a:t>-</a:t>
            </a:r>
            <a:r>
              <a:rPr lang="en-US" sz="3600" dirty="0" smtClean="0"/>
              <a:t>validations indicate certain forecast skills for the eastern and central U.S.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69" t="8600" r="15246" b="14990"/>
          <a:stretch/>
        </p:blipFill>
        <p:spPr>
          <a:xfrm>
            <a:off x="791571" y="21035902"/>
            <a:ext cx="6295030" cy="5938898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1600200" y="20574000"/>
            <a:ext cx="434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+mj-lt"/>
              </a:rPr>
              <a:t>Climatology     MAM 1955–2014</a:t>
            </a:r>
            <a:endParaRPr lang="en-US" sz="2000" b="1" dirty="0"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295400" y="20932487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(a) Tornado</a:t>
            </a:r>
            <a:endParaRPr lang="en-US" sz="2000" dirty="0">
              <a:latin typeface="+mj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295400" y="239076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(b) Hail</a:t>
            </a:r>
            <a:endParaRPr lang="en-US" sz="2000" dirty="0"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66" t="14707" r="17024" b="44624"/>
          <a:stretch/>
        </p:blipFill>
        <p:spPr>
          <a:xfrm>
            <a:off x="731520" y="27051000"/>
            <a:ext cx="6176789" cy="3160986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1295400" y="26879490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(c) Time Series: CONUS total</a:t>
            </a:r>
            <a:endParaRPr lang="en-US" sz="2000" dirty="0">
              <a:latin typeface="+mj-lt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524000" y="27508200"/>
            <a:ext cx="6858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Connector 44"/>
          <p:cNvCxnSpPr/>
          <p:nvPr/>
        </p:nvCxnSpPr>
        <p:spPr bwMode="auto">
          <a:xfrm>
            <a:off x="1524000" y="27736800"/>
            <a:ext cx="6858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TextBox 46"/>
          <p:cNvSpPr txBox="1"/>
          <p:nvPr/>
        </p:nvSpPr>
        <p:spPr>
          <a:xfrm>
            <a:off x="2209800" y="27355800"/>
            <a:ext cx="2682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j-lt"/>
              </a:rPr>
              <a:t>Tornado (EF1–EF 5)</a:t>
            </a:r>
          </a:p>
          <a:p>
            <a:r>
              <a:rPr lang="en-US" sz="1600" dirty="0" smtClean="0">
                <a:latin typeface="+mj-lt"/>
              </a:rPr>
              <a:t>Hail (≥ 1”)</a:t>
            </a:r>
            <a:endParaRPr lang="en-US" sz="1600" dirty="0">
              <a:latin typeface="+mj-lt"/>
            </a:endParaRPr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6009" y="5556848"/>
            <a:ext cx="8875059" cy="6858000"/>
          </a:xfrm>
          <a:prstGeom prst="rect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17145000" y="5562600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+mj-lt"/>
              </a:rPr>
              <a:t>SVD: Spatial Correlation Map</a:t>
            </a:r>
            <a:endParaRPr lang="en-US" sz="2000" b="1" dirty="0">
              <a:latin typeface="+mj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4979717" y="5695890"/>
            <a:ext cx="16674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January SST</a:t>
            </a:r>
            <a:endParaRPr lang="en-US" sz="2000" dirty="0">
              <a:latin typeface="+mj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1389314" y="5695890"/>
            <a:ext cx="17754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MAM Tornado</a:t>
            </a:r>
            <a:endParaRPr lang="en-US" sz="2000" dirty="0">
              <a:latin typeface="+mj-l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2021800" y="7010400"/>
            <a:ext cx="10679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Mode 1</a:t>
            </a:r>
          </a:p>
          <a:p>
            <a:pPr algn="ctr"/>
            <a:r>
              <a:rPr lang="en-US" sz="2000" dirty="0" smtClean="0">
                <a:latin typeface="+mj-lt"/>
              </a:rPr>
              <a:t>37%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2021800" y="9067800"/>
            <a:ext cx="10679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Mode 2</a:t>
            </a:r>
          </a:p>
          <a:p>
            <a:pPr algn="ctr"/>
            <a:r>
              <a:rPr lang="en-US" sz="2000" dirty="0" smtClean="0">
                <a:latin typeface="+mj-lt"/>
              </a:rPr>
              <a:t>10%</a:t>
            </a:r>
            <a:endParaRPr lang="en-US" sz="2000" dirty="0">
              <a:latin typeface="+mj-lt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2021800" y="11125200"/>
            <a:ext cx="10679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Mode 3</a:t>
            </a:r>
          </a:p>
          <a:p>
            <a:pPr algn="ctr"/>
            <a:r>
              <a:rPr lang="en-US" sz="2000" dirty="0">
                <a:latin typeface="+mj-lt"/>
              </a:rPr>
              <a:t>8</a:t>
            </a:r>
            <a:r>
              <a:rPr lang="en-US" sz="2000" dirty="0" smtClean="0">
                <a:latin typeface="+mj-lt"/>
              </a:rPr>
              <a:t>%</a:t>
            </a:r>
            <a:endParaRPr lang="en-US" sz="2000" dirty="0">
              <a:latin typeface="+mj-lt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5081221" y="7010400"/>
            <a:ext cx="10679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Mode 1</a:t>
            </a:r>
          </a:p>
          <a:p>
            <a:pPr algn="ctr"/>
            <a:r>
              <a:rPr lang="en-US" sz="2000" dirty="0" smtClean="0">
                <a:latin typeface="+mj-lt"/>
              </a:rPr>
              <a:t>21%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5096698" y="9067800"/>
            <a:ext cx="10679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Mode 2</a:t>
            </a:r>
          </a:p>
          <a:p>
            <a:pPr algn="ctr"/>
            <a:r>
              <a:rPr lang="en-US" sz="2000" dirty="0" smtClean="0">
                <a:latin typeface="+mj-lt"/>
              </a:rPr>
              <a:t>20%</a:t>
            </a:r>
            <a:endParaRPr lang="en-US" sz="2000" dirty="0">
              <a:latin typeface="+mj-lt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5096698" y="11125200"/>
            <a:ext cx="10679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Mode 3</a:t>
            </a:r>
          </a:p>
          <a:p>
            <a:pPr algn="ctr"/>
            <a:r>
              <a:rPr lang="en-US" sz="2000" dirty="0">
                <a:latin typeface="+mj-lt"/>
              </a:rPr>
              <a:t>4</a:t>
            </a:r>
            <a:r>
              <a:rPr lang="en-US" sz="2000" dirty="0" smtClean="0">
                <a:latin typeface="+mj-lt"/>
              </a:rPr>
              <a:t>%</a:t>
            </a:r>
            <a:endParaRPr lang="en-US" sz="2000" dirty="0">
              <a:latin typeface="+mj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9292139" y="7385648"/>
            <a:ext cx="13340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+mj-lt"/>
              </a:rPr>
              <a:t>EF1–EF5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5087600" y="120396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+mj-lt"/>
              </a:rPr>
              <a:t>Fig. 2</a:t>
            </a:r>
            <a:endParaRPr lang="en-US" sz="4000" b="1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75" name="Picture 7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5741" y="21042166"/>
            <a:ext cx="8875059" cy="6858000"/>
          </a:xfrm>
          <a:prstGeom prst="rect">
            <a:avLst/>
          </a:prstGeom>
        </p:spPr>
      </p:pic>
      <p:sp>
        <p:nvSpPr>
          <p:cNvPr id="76" name="TextBox 75"/>
          <p:cNvSpPr txBox="1"/>
          <p:nvPr/>
        </p:nvSpPr>
        <p:spPr>
          <a:xfrm>
            <a:off x="27279600" y="27562314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+mj-lt"/>
              </a:rPr>
              <a:t>Fig. 4</a:t>
            </a:r>
            <a:endParaRPr lang="en-US" sz="40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2855824" y="21031200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+mj-lt"/>
              </a:rPr>
              <a:t>SVD: Spatial Correlation Map</a:t>
            </a:r>
            <a:endParaRPr lang="en-US" sz="2000" b="1" dirty="0">
              <a:latin typeface="+mj-lt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0690541" y="21196518"/>
            <a:ext cx="16674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January SST</a:t>
            </a:r>
            <a:endParaRPr lang="en-US" sz="2000" dirty="0">
              <a:latin typeface="+mj-lt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7548541" y="21196518"/>
            <a:ext cx="12971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MAM Hail</a:t>
            </a:r>
            <a:endParaRPr lang="en-US" sz="2000" dirty="0">
              <a:latin typeface="+mj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7732624" y="22896403"/>
            <a:ext cx="10679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Mode 1</a:t>
            </a:r>
          </a:p>
          <a:p>
            <a:pPr algn="ctr"/>
            <a:r>
              <a:rPr lang="en-US" sz="2000" dirty="0" smtClean="0">
                <a:latin typeface="+mj-lt"/>
              </a:rPr>
              <a:t>59%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7732624" y="24568428"/>
            <a:ext cx="10679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Mode 2</a:t>
            </a:r>
          </a:p>
          <a:p>
            <a:pPr algn="ctr"/>
            <a:r>
              <a:rPr lang="en-US" sz="2000" dirty="0">
                <a:latin typeface="+mj-lt"/>
              </a:rPr>
              <a:t>6</a:t>
            </a:r>
            <a:r>
              <a:rPr lang="en-US" sz="2000" dirty="0" smtClean="0">
                <a:latin typeface="+mj-lt"/>
              </a:rPr>
              <a:t>%</a:t>
            </a:r>
            <a:endParaRPr lang="en-US" sz="2000" dirty="0">
              <a:latin typeface="+mj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7732624" y="26625828"/>
            <a:ext cx="10679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Mode 3</a:t>
            </a:r>
          </a:p>
          <a:p>
            <a:pPr algn="ctr"/>
            <a:r>
              <a:rPr lang="en-US" sz="2000" dirty="0" smtClean="0">
                <a:latin typeface="+mj-lt"/>
              </a:rPr>
              <a:t>11%</a:t>
            </a:r>
            <a:endParaRPr lang="en-US" sz="2000" dirty="0">
              <a:latin typeface="+mj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0792045" y="22511028"/>
            <a:ext cx="10679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Mode 1</a:t>
            </a:r>
          </a:p>
          <a:p>
            <a:pPr algn="ctr"/>
            <a:r>
              <a:rPr lang="en-US" sz="2000" dirty="0" smtClean="0">
                <a:latin typeface="+mj-lt"/>
              </a:rPr>
              <a:t>22%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0807522" y="24568428"/>
            <a:ext cx="10679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Mode 2</a:t>
            </a:r>
          </a:p>
          <a:p>
            <a:pPr algn="ctr"/>
            <a:r>
              <a:rPr lang="en-US" sz="2000" dirty="0" smtClean="0">
                <a:latin typeface="+mj-lt"/>
              </a:rPr>
              <a:t>23%</a:t>
            </a:r>
            <a:endParaRPr lang="en-US" sz="2000" dirty="0">
              <a:latin typeface="+mj-lt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0807522" y="26625828"/>
            <a:ext cx="10679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Mode 3</a:t>
            </a:r>
          </a:p>
          <a:p>
            <a:pPr algn="ctr"/>
            <a:r>
              <a:rPr lang="en-US" sz="2000" dirty="0">
                <a:latin typeface="+mj-lt"/>
              </a:rPr>
              <a:t>5</a:t>
            </a:r>
            <a:r>
              <a:rPr lang="en-US" sz="2000" dirty="0" smtClean="0">
                <a:latin typeface="+mj-lt"/>
              </a:rPr>
              <a:t>%</a:t>
            </a:r>
            <a:endParaRPr lang="en-US" sz="2000" dirty="0">
              <a:latin typeface="+mj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5002963" y="22783800"/>
            <a:ext cx="1200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+mj-lt"/>
              </a:rPr>
              <a:t>≥ 1 inch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endParaRPr lang="en-US" sz="2000" b="1" dirty="0">
              <a:solidFill>
                <a:srgbClr val="C000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0400" y="13212901"/>
            <a:ext cx="8905875" cy="6881813"/>
          </a:xfrm>
          <a:prstGeom prst="rect">
            <a:avLst/>
          </a:prstGeom>
        </p:spPr>
      </p:pic>
      <p:sp>
        <p:nvSpPr>
          <p:cNvPr id="94" name="TextBox 93"/>
          <p:cNvSpPr txBox="1"/>
          <p:nvPr/>
        </p:nvSpPr>
        <p:spPr>
          <a:xfrm>
            <a:off x="17145000" y="13217604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+mj-lt"/>
              </a:rPr>
              <a:t>SVD: Time Series</a:t>
            </a:r>
            <a:endParaRPr lang="en-US" sz="2000" b="1" dirty="0">
              <a:latin typeface="+mj-lt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5086479" y="13693914"/>
            <a:ext cx="10679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Mode 1</a:t>
            </a:r>
          </a:p>
          <a:p>
            <a:r>
              <a:rPr lang="en-US" sz="2000" dirty="0" smtClean="0">
                <a:latin typeface="+mj-lt"/>
              </a:rPr>
              <a:t>R=0.49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15087600" y="15751314"/>
            <a:ext cx="10679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Mode 2</a:t>
            </a:r>
          </a:p>
          <a:p>
            <a:r>
              <a:rPr lang="en-US" sz="2000" dirty="0" smtClean="0">
                <a:latin typeface="+mj-lt"/>
              </a:rPr>
              <a:t>R=0.59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15087600" y="17865804"/>
            <a:ext cx="10679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Mode 3</a:t>
            </a:r>
          </a:p>
          <a:p>
            <a:r>
              <a:rPr lang="en-US" sz="2000" dirty="0" smtClean="0">
                <a:latin typeface="+mj-lt"/>
              </a:rPr>
              <a:t>R=0.67</a:t>
            </a:r>
          </a:p>
        </p:txBody>
      </p:sp>
      <p:cxnSp>
        <p:nvCxnSpPr>
          <p:cNvPr id="98" name="Straight Connector 97"/>
          <p:cNvCxnSpPr/>
          <p:nvPr/>
        </p:nvCxnSpPr>
        <p:spPr bwMode="auto">
          <a:xfrm>
            <a:off x="15240000" y="14989314"/>
            <a:ext cx="52892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>
            <a:off x="15240000" y="15217914"/>
            <a:ext cx="52892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TextBox 99"/>
          <p:cNvSpPr txBox="1"/>
          <p:nvPr/>
        </p:nvSpPr>
        <p:spPr>
          <a:xfrm>
            <a:off x="15737239" y="14803386"/>
            <a:ext cx="17125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j-lt"/>
              </a:rPr>
              <a:t>Jan SST</a:t>
            </a:r>
          </a:p>
          <a:p>
            <a:r>
              <a:rPr lang="en-US" sz="1600" dirty="0" smtClean="0">
                <a:latin typeface="+mj-lt"/>
              </a:rPr>
              <a:t>MAM Tornado</a:t>
            </a:r>
            <a:endParaRPr lang="en-US" sz="1600" dirty="0">
              <a:latin typeface="+mj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5011400" y="19789914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+mj-lt"/>
              </a:rPr>
              <a:t>Fig. 3</a:t>
            </a:r>
            <a:endParaRPr lang="en-US" sz="40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808304" y="19786937"/>
            <a:ext cx="546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Year</a:t>
            </a:r>
            <a:endParaRPr lang="en-US" sz="1400" dirty="0">
              <a:latin typeface="+mn-lt"/>
            </a:endParaRPr>
          </a:p>
        </p:txBody>
      </p:sp>
      <p:pic>
        <p:nvPicPr>
          <p:cNvPr id="58500" name="Picture 58499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13" t="2471" r="5818" b="28255"/>
          <a:stretch/>
        </p:blipFill>
        <p:spPr>
          <a:xfrm>
            <a:off x="29929790" y="6049952"/>
            <a:ext cx="6189010" cy="5608648"/>
          </a:xfrm>
          <a:prstGeom prst="rect">
            <a:avLst/>
          </a:prstGeom>
        </p:spPr>
      </p:pic>
      <p:sp>
        <p:nvSpPr>
          <p:cNvPr id="113" name="TextBox 112"/>
          <p:cNvSpPr txBox="1"/>
          <p:nvPr/>
        </p:nvSpPr>
        <p:spPr>
          <a:xfrm>
            <a:off x="30403800" y="5562600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+mj-lt"/>
              </a:rPr>
              <a:t>Forecast Skill: Anomaly Correlation</a:t>
            </a:r>
            <a:endParaRPr lang="en-US" sz="2000" b="1" dirty="0">
              <a:latin typeface="+mj-lt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0437958" y="5924490"/>
            <a:ext cx="3242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(a) Tornado 1955–2014 </a:t>
            </a:r>
            <a:endParaRPr lang="en-US" sz="2000" dirty="0">
              <a:latin typeface="+mj-lt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30437959" y="8743890"/>
            <a:ext cx="267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(b) Hail 1985–2014</a:t>
            </a:r>
            <a:endParaRPr lang="en-US" sz="2000" dirty="0">
              <a:latin typeface="+mj-lt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3890607" y="7628039"/>
            <a:ext cx="13596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+mj-lt"/>
              </a:rPr>
              <a:t>95% significance level</a:t>
            </a:r>
          </a:p>
        </p:txBody>
      </p:sp>
      <p:cxnSp>
        <p:nvCxnSpPr>
          <p:cNvPr id="117" name="Straight Arrow Connector 116"/>
          <p:cNvCxnSpPr/>
          <p:nvPr/>
        </p:nvCxnSpPr>
        <p:spPr bwMode="auto">
          <a:xfrm flipH="1" flipV="1">
            <a:off x="33964144" y="7364343"/>
            <a:ext cx="283746" cy="463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8502" name="Picture 58501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02" t="15525" r="7009" b="14093"/>
          <a:stretch/>
        </p:blipFill>
        <p:spPr>
          <a:xfrm>
            <a:off x="36360938" y="5556289"/>
            <a:ext cx="6768262" cy="5470387"/>
          </a:xfrm>
          <a:prstGeom prst="rect">
            <a:avLst/>
          </a:prstGeom>
        </p:spPr>
      </p:pic>
      <p:sp>
        <p:nvSpPr>
          <p:cNvPr id="121" name="TextBox 120"/>
          <p:cNvSpPr txBox="1"/>
          <p:nvPr/>
        </p:nvSpPr>
        <p:spPr>
          <a:xfrm>
            <a:off x="37795200" y="8283476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+mj-lt"/>
              </a:rPr>
              <a:t>Fig. </a:t>
            </a:r>
            <a:r>
              <a:rPr lang="en-US" sz="4000" b="1" dirty="0">
                <a:solidFill>
                  <a:srgbClr val="0070C0"/>
                </a:solidFill>
                <a:latin typeface="+mj-lt"/>
              </a:rPr>
              <a:t>6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35356800" y="10417314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+mj-lt"/>
              </a:rPr>
              <a:t>Fig. 5</a:t>
            </a:r>
            <a:endParaRPr lang="en-US" sz="40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36804600" y="5749766"/>
            <a:ext cx="3242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(a) Tornado  R=0.26</a:t>
            </a:r>
            <a:endParaRPr lang="en-US" sz="2000" dirty="0">
              <a:latin typeface="+mj-lt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39843416" y="8492966"/>
            <a:ext cx="267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(b) Hail  R=0.70</a:t>
            </a:r>
            <a:endParaRPr lang="en-US" sz="2000" dirty="0">
              <a:latin typeface="+mj-lt"/>
            </a:endParaRPr>
          </a:p>
        </p:txBody>
      </p:sp>
      <p:cxnSp>
        <p:nvCxnSpPr>
          <p:cNvPr id="130" name="Straight Connector 129"/>
          <p:cNvCxnSpPr/>
          <p:nvPr/>
        </p:nvCxnSpPr>
        <p:spPr bwMode="auto">
          <a:xfrm>
            <a:off x="39827988" y="6031004"/>
            <a:ext cx="52892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Straight Connector 130"/>
          <p:cNvCxnSpPr/>
          <p:nvPr/>
        </p:nvCxnSpPr>
        <p:spPr bwMode="auto">
          <a:xfrm>
            <a:off x="39827988" y="6259604"/>
            <a:ext cx="52892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2" name="TextBox 131"/>
          <p:cNvSpPr txBox="1"/>
          <p:nvPr/>
        </p:nvSpPr>
        <p:spPr>
          <a:xfrm>
            <a:off x="40325227" y="5845076"/>
            <a:ext cx="17125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j-lt"/>
              </a:rPr>
              <a:t>Observation</a:t>
            </a:r>
          </a:p>
          <a:p>
            <a:r>
              <a:rPr lang="en-US" sz="1600" dirty="0" smtClean="0">
                <a:latin typeface="+mj-lt"/>
              </a:rPr>
              <a:t>Forecast</a:t>
            </a:r>
            <a:endParaRPr lang="en-US" sz="1600" dirty="0">
              <a:latin typeface="+mj-lt"/>
            </a:endParaRPr>
          </a:p>
        </p:txBody>
      </p:sp>
      <p:pic>
        <p:nvPicPr>
          <p:cNvPr id="58505" name="Picture 58504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65" r="44697" b="58111"/>
          <a:stretch/>
        </p:blipFill>
        <p:spPr>
          <a:xfrm>
            <a:off x="37414200" y="15030509"/>
            <a:ext cx="5562600" cy="2473405"/>
          </a:xfrm>
          <a:prstGeom prst="rect">
            <a:avLst/>
          </a:prstGeom>
        </p:spPr>
      </p:pic>
      <p:sp>
        <p:nvSpPr>
          <p:cNvPr id="135" name="TextBox 134"/>
          <p:cNvSpPr txBox="1"/>
          <p:nvPr/>
        </p:nvSpPr>
        <p:spPr>
          <a:xfrm>
            <a:off x="40690800" y="144780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+mj-lt"/>
              </a:rPr>
              <a:t>Fig. 7</a:t>
            </a:r>
            <a:endParaRPr lang="en-US" sz="40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30327600" y="15468600"/>
            <a:ext cx="6781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2400"/>
              </a:spcAft>
            </a:pPr>
            <a:r>
              <a:rPr lang="en-US" sz="3600" b="1" dirty="0" smtClean="0"/>
              <a:t>Fig. 7. </a:t>
            </a:r>
            <a:r>
              <a:rPr lang="en-US" sz="3600" dirty="0" smtClean="0"/>
              <a:t>Observed January 2016 SST anomalies, used as a predictor for MAM tornado and hail activity.</a:t>
            </a:r>
            <a:endParaRPr lang="en-US" sz="3600" dirty="0"/>
          </a:p>
        </p:txBody>
      </p:sp>
      <p:pic>
        <p:nvPicPr>
          <p:cNvPr id="58506" name="Picture 58505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77" r="2619" b="19113"/>
          <a:stretch/>
        </p:blipFill>
        <p:spPr>
          <a:xfrm>
            <a:off x="30113170" y="18240609"/>
            <a:ext cx="8672630" cy="4852366"/>
          </a:xfrm>
          <a:prstGeom prst="rect">
            <a:avLst/>
          </a:prstGeom>
        </p:spPr>
      </p:pic>
      <p:sp>
        <p:nvSpPr>
          <p:cNvPr id="138" name="TextBox 137"/>
          <p:cNvSpPr txBox="1"/>
          <p:nvPr/>
        </p:nvSpPr>
        <p:spPr>
          <a:xfrm>
            <a:off x="37033200" y="23142714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+mj-lt"/>
              </a:rPr>
              <a:t>Fig. </a:t>
            </a:r>
            <a:r>
              <a:rPr lang="en-US" sz="4000" b="1" dirty="0">
                <a:solidFill>
                  <a:srgbClr val="0070C0"/>
                </a:solidFill>
                <a:latin typeface="+mj-lt"/>
              </a:rPr>
              <a:t>8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14782800" y="21499056"/>
            <a:ext cx="533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2400"/>
              </a:spcAft>
            </a:pPr>
            <a:r>
              <a:rPr lang="en-US" sz="3600" b="1" dirty="0" smtClean="0"/>
              <a:t>Fig. 4. </a:t>
            </a:r>
            <a:r>
              <a:rPr lang="en-US" sz="3600" dirty="0" smtClean="0"/>
              <a:t>Spatial patterns of homogenous correlation for the first three SVD modes between Jan global SST (30</a:t>
            </a:r>
            <a:r>
              <a:rPr lang="en-US" sz="3600" baseline="30000" dirty="0" smtClean="0"/>
              <a:t>o</a:t>
            </a:r>
            <a:r>
              <a:rPr lang="en-US" sz="3600" dirty="0" smtClean="0"/>
              <a:t>S–60</a:t>
            </a:r>
            <a:r>
              <a:rPr lang="en-US" sz="3600" baseline="30000" dirty="0" smtClean="0"/>
              <a:t>o</a:t>
            </a:r>
            <a:r>
              <a:rPr lang="en-US" sz="3600" dirty="0" smtClean="0"/>
              <a:t>N) and MAM hail (≥ 1 inch) events in the United States.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15058972" y="28746242"/>
            <a:ext cx="138208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2400"/>
              </a:spcAft>
            </a:pPr>
            <a:r>
              <a:rPr lang="en-US" sz="3600" dirty="0" smtClean="0"/>
              <a:t>For both tornado and hail, the first SVD mode is associated with the ENSO variability, whereas the second SVD mode is associated with the warming trend in tropical SSTs.  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0327600" y="11734800"/>
            <a:ext cx="60333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2400"/>
              </a:spcAft>
            </a:pPr>
            <a:r>
              <a:rPr lang="en-US" sz="3600" b="1" dirty="0" smtClean="0"/>
              <a:t>Fig. </a:t>
            </a:r>
            <a:r>
              <a:rPr lang="en-US" sz="3600" b="1" dirty="0"/>
              <a:t>5</a:t>
            </a:r>
            <a:r>
              <a:rPr lang="en-US" sz="3600" b="1" dirty="0" smtClean="0"/>
              <a:t>. </a:t>
            </a:r>
            <a:r>
              <a:rPr lang="en-US" sz="3600" dirty="0" smtClean="0"/>
              <a:t>Anomaly correlation skill based on cross-validations for (a) tornado and (b) hail. </a:t>
            </a:r>
            <a:endParaRPr lang="en-US" sz="3600" dirty="0"/>
          </a:p>
        </p:txBody>
      </p:sp>
      <p:sp>
        <p:nvSpPr>
          <p:cNvPr id="90" name="TextBox 89"/>
          <p:cNvSpPr txBox="1"/>
          <p:nvPr/>
        </p:nvSpPr>
        <p:spPr>
          <a:xfrm>
            <a:off x="36576000" y="11255276"/>
            <a:ext cx="640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2400"/>
              </a:spcAft>
            </a:pPr>
            <a:r>
              <a:rPr lang="en-US" sz="3600" b="1" dirty="0" smtClean="0"/>
              <a:t>Fig. 6. </a:t>
            </a:r>
            <a:r>
              <a:rPr lang="en-US" sz="3600" dirty="0" smtClean="0"/>
              <a:t>Time series of observed and predicted total number of (a) tornadoes and (b) hail events in the U.S.</a:t>
            </a:r>
            <a:endParaRPr lang="en-US" sz="3600" dirty="0"/>
          </a:p>
        </p:txBody>
      </p:sp>
      <p:sp>
        <p:nvSpPr>
          <p:cNvPr id="91" name="TextBox 90"/>
          <p:cNvSpPr txBox="1"/>
          <p:nvPr/>
        </p:nvSpPr>
        <p:spPr>
          <a:xfrm>
            <a:off x="30520927" y="18040554"/>
            <a:ext cx="3242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(a) Tornado (mode1) </a:t>
            </a:r>
            <a:endParaRPr lang="en-US" sz="2000" dirty="0">
              <a:latin typeface="+mj-l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4781358" y="18044665"/>
            <a:ext cx="3242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(b) Hail (mode 1) </a:t>
            </a:r>
            <a:endParaRPr lang="en-US" sz="2000" dirty="0">
              <a:latin typeface="+mj-lt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0520927" y="20326554"/>
            <a:ext cx="3242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(c) Tornado (3 modes) </a:t>
            </a:r>
            <a:endParaRPr lang="en-US" sz="2000" dirty="0">
              <a:latin typeface="+mj-lt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4781358" y="20330665"/>
            <a:ext cx="3242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(b) Hail (3 modes) </a:t>
            </a:r>
            <a:endParaRPr lang="en-US" sz="2000" dirty="0">
              <a:latin typeface="+mj-lt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8848462" y="18508682"/>
            <a:ext cx="397593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2400"/>
              </a:spcAft>
            </a:pPr>
            <a:r>
              <a:rPr lang="en-US" sz="3600" b="1" dirty="0" smtClean="0"/>
              <a:t>Fig. </a:t>
            </a:r>
            <a:r>
              <a:rPr lang="en-US" sz="3600" b="1" dirty="0"/>
              <a:t>8</a:t>
            </a:r>
            <a:r>
              <a:rPr lang="en-US" sz="3600" b="1" dirty="0" smtClean="0"/>
              <a:t>. </a:t>
            </a:r>
            <a:r>
              <a:rPr lang="en-US" sz="3600" dirty="0" smtClean="0"/>
              <a:t>Forecasts of MAM 2016 tornado and hail activity based on (a, b) the first SVD mode and (c, d) the three SVD modes, respectively.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82200" y="31463159"/>
            <a:ext cx="245203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2</a:t>
            </a:r>
            <a:r>
              <a:rPr lang="en-US" sz="4400" baseline="30000" dirty="0" smtClean="0"/>
              <a:t>nd</a:t>
            </a:r>
            <a:r>
              <a:rPr lang="en-US" sz="4400" dirty="0" smtClean="0"/>
              <a:t> Workshop on Severe Convection and Climate, March 9– 10, 2016, Columbia University, New York, NY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4579</TotalTime>
  <Words>839</Words>
  <Application>Microsoft Office PowerPoint</Application>
  <PresentationFormat>Custom</PresentationFormat>
  <Paragraphs>139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gatech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dickinson</dc:creator>
  <cp:lastModifiedBy>Hui Wang</cp:lastModifiedBy>
  <cp:revision>668</cp:revision>
  <dcterms:created xsi:type="dcterms:W3CDTF">2003-06-18T15:56:55Z</dcterms:created>
  <dcterms:modified xsi:type="dcterms:W3CDTF">2017-03-17T19:51:35Z</dcterms:modified>
</cp:coreProperties>
</file>