
<file path=[Content_Types].xml><?xml version="1.0" encoding="utf-8"?>
<Types xmlns="http://schemas.openxmlformats.org/package/2006/content-types">
  <Default Extension="tmp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60" r:id="rId2"/>
  </p:sldMasterIdLst>
  <p:notesMasterIdLst>
    <p:notesMasterId r:id="rId18"/>
  </p:notesMasterIdLst>
  <p:sldIdLst>
    <p:sldId id="256" r:id="rId3"/>
    <p:sldId id="266" r:id="rId4"/>
    <p:sldId id="267" r:id="rId5"/>
    <p:sldId id="271" r:id="rId6"/>
    <p:sldId id="262" r:id="rId7"/>
    <p:sldId id="268" r:id="rId8"/>
    <p:sldId id="258" r:id="rId9"/>
    <p:sldId id="274" r:id="rId10"/>
    <p:sldId id="269" r:id="rId11"/>
    <p:sldId id="263" r:id="rId12"/>
    <p:sldId id="264" r:id="rId13"/>
    <p:sldId id="272" r:id="rId14"/>
    <p:sldId id="273" r:id="rId15"/>
    <p:sldId id="276" r:id="rId16"/>
    <p:sldId id="275" r:id="rId1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126" y="-7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5212230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5956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5489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587610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45740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8021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C65DB-A030-4B2C-9AFB-952C091D674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8961F-45C0-4971-9D08-9E5DCA67E12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6891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C65DB-A030-4B2C-9AFB-952C091D674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8961F-45C0-4971-9D08-9E5DCA67E12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2543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C65DB-A030-4B2C-9AFB-952C091D674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8961F-45C0-4971-9D08-9E5DCA67E12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5910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C65DB-A030-4B2C-9AFB-952C091D674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8961F-45C0-4971-9D08-9E5DCA67E12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8906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C65DB-A030-4B2C-9AFB-952C091D674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8961F-45C0-4971-9D08-9E5DCA67E12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0226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C65DB-A030-4B2C-9AFB-952C091D674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8961F-45C0-4971-9D08-9E5DCA67E12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1400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C65DB-A030-4B2C-9AFB-952C091D674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8961F-45C0-4971-9D08-9E5DCA67E12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0727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C65DB-A030-4B2C-9AFB-952C091D674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8961F-45C0-4971-9D08-9E5DCA67E12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387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C65DB-A030-4B2C-9AFB-952C091D674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8961F-45C0-4971-9D08-9E5DCA67E12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7761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C65DB-A030-4B2C-9AFB-952C091D674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8961F-45C0-4971-9D08-9E5DCA67E12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13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C65DB-A030-4B2C-9AFB-952C091D674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8961F-45C0-4971-9D08-9E5DCA67E12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185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C65DB-A030-4B2C-9AFB-952C091D6742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/>
              <a:t>5/25/2018</a:t>
            </a:fld>
            <a:endParaRPr lang="en-US" kern="1200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kern="1200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8961F-45C0-4971-9D08-9E5DCA67E12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/>
              <a:t>‹#›</a:t>
            </a:fld>
            <a:endParaRPr lang="en-US" kern="1200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6417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800" dirty="0" smtClean="0">
                <a:solidFill>
                  <a:srgbClr val="0000FF"/>
                </a:solidFill>
              </a:rPr>
              <a:t>GEOPROCESSING BASICS AND MODELING</a:t>
            </a:r>
            <a:endParaRPr lang="en" sz="4800" dirty="0">
              <a:solidFill>
                <a:srgbClr val="0000FF"/>
              </a:solidFill>
            </a:endParaRPr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1285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 dirty="0"/>
              <a:t>Miliaritiana Robjhon</a:t>
            </a:r>
          </a:p>
          <a:p>
            <a:pPr lvl="0">
              <a:spcBef>
                <a:spcPts val="0"/>
              </a:spcBef>
              <a:buNone/>
            </a:pPr>
            <a:r>
              <a:rPr lang="en" sz="2400" dirty="0" smtClean="0"/>
              <a:t>Nick Novella</a:t>
            </a:r>
            <a:endParaRPr lang="en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>
                <a:solidFill>
                  <a:srgbClr val="0000FF"/>
                </a:solidFill>
              </a:rPr>
              <a:t>Modeling</a:t>
            </a:r>
            <a:endParaRPr lang="en" dirty="0">
              <a:solidFill>
                <a:srgbClr val="0000FF"/>
              </a:solidFill>
            </a:endParaRPr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8575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Accessed through the </a:t>
            </a:r>
            <a:r>
              <a:rPr lang="en-US" i="1" dirty="0" smtClean="0">
                <a:solidFill>
                  <a:schemeClr val="tx1"/>
                </a:solidFill>
              </a:rPr>
              <a:t>Processing</a:t>
            </a:r>
            <a:r>
              <a:rPr lang="en-US" dirty="0" smtClean="0">
                <a:solidFill>
                  <a:schemeClr val="tx1"/>
                </a:solidFill>
              </a:rPr>
              <a:t> menu or toolbox in QGIS.</a:t>
            </a:r>
          </a:p>
          <a:p>
            <a:pPr marL="28575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Allows users to utilize multiple geoprocessing tools in one session.</a:t>
            </a:r>
          </a:p>
          <a:p>
            <a:pPr marL="28575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Users can automate geoprocessing of large datasets.</a:t>
            </a:r>
          </a:p>
          <a:p>
            <a:pPr marL="28575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Conduct more efficient analysis</a:t>
            </a:r>
          </a:p>
          <a:p>
            <a:pPr marL="28575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Ability to export workflow to python scripts that can be expanded and used later.</a:t>
            </a:r>
            <a:endParaRPr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Modeling Continued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79219" b="4384"/>
          <a:stretch/>
        </p:blipFill>
        <p:spPr>
          <a:xfrm>
            <a:off x="4838054" y="1156639"/>
            <a:ext cx="3296093" cy="3753999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 rotWithShape="1">
          <a:blip r:embed="rId4"/>
          <a:srcRect r="45862" b="4871"/>
          <a:stretch/>
        </p:blipFill>
        <p:spPr>
          <a:xfrm>
            <a:off x="628650" y="1156639"/>
            <a:ext cx="3171499" cy="3643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Modeling Cont.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3132859"/>
          </a:xfrm>
        </p:spPr>
        <p:txBody>
          <a:bodyPr>
            <a:normAutofit fontScale="92500" lnSpcReduction="10000"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 smtClean="0"/>
              <a:t>Limited to using tools in processing toolbox for modeling in QGIS.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 smtClean="0"/>
              <a:t>Add tools using menu to the left when opening.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 smtClean="0"/>
              <a:t>Can’t* preset some parameters, they are selected/set as you run the model*.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 smtClean="0"/>
              <a:t>Can create temporary datasets that are not saved to disk.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 smtClean="0"/>
              <a:t>Useful because you don’t run Algorithms on actual output files but rather the output in memory.</a:t>
            </a:r>
            <a:endParaRPr lang="en-US" sz="16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/>
          <a:srcRect l="287" t="5525" r="3366" b="11627"/>
          <a:stretch/>
        </p:blipFill>
        <p:spPr>
          <a:xfrm>
            <a:off x="3618322" y="999391"/>
            <a:ext cx="5525678" cy="3402350"/>
          </a:xfrm>
          <a:prstGeom prst="rect">
            <a:avLst/>
          </a:prstGeom>
        </p:spPr>
      </p:pic>
      <p:cxnSp>
        <p:nvCxnSpPr>
          <p:cNvPr id="21" name="Straight Arrow Connector 20"/>
          <p:cNvCxnSpPr/>
          <p:nvPr/>
        </p:nvCxnSpPr>
        <p:spPr>
          <a:xfrm flipV="1">
            <a:off x="3579019" y="4291445"/>
            <a:ext cx="161708" cy="394855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930236" y="4675909"/>
            <a:ext cx="2234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Input and Algorithm Tabs</a:t>
            </a:r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1200000">
            <a:off x="3919232" y="2490769"/>
            <a:ext cx="256054" cy="481626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3844590" y="3001661"/>
            <a:ext cx="855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Inputs</a:t>
            </a:r>
            <a:endParaRPr lang="en-US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900000">
            <a:off x="5901510" y="1160969"/>
            <a:ext cx="567552" cy="10675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4816549" y="1360967"/>
            <a:ext cx="9832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Inputs</a:t>
            </a:r>
          </a:p>
          <a:p>
            <a:pPr algn="ctr"/>
            <a:r>
              <a:rPr lang="en-US" dirty="0" smtClean="0"/>
              <a:t>(Blue)</a:t>
            </a:r>
            <a:endParaRPr lang="en-US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900000">
            <a:off x="6402411" y="2114894"/>
            <a:ext cx="694985" cy="1307235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5040665" y="2506983"/>
            <a:ext cx="11446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Algorithms</a:t>
            </a:r>
          </a:p>
          <a:p>
            <a:pPr algn="ctr"/>
            <a:r>
              <a:rPr lang="en-US" dirty="0" smtClean="0"/>
              <a:t>(White)</a:t>
            </a:r>
            <a:endParaRPr lang="en-US" dirty="0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1200000">
            <a:off x="8098040" y="4012536"/>
            <a:ext cx="308778" cy="580798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7680118" y="4568187"/>
            <a:ext cx="11446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Algorithms</a:t>
            </a:r>
          </a:p>
          <a:p>
            <a:pPr algn="ctr"/>
            <a:r>
              <a:rPr lang="en-US" dirty="0" smtClean="0"/>
              <a:t>Outputs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15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Export Model to Python Script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-1401" t="-1947" r="49143" b="6331"/>
          <a:stretch/>
        </p:blipFill>
        <p:spPr>
          <a:xfrm>
            <a:off x="628650" y="1268015"/>
            <a:ext cx="3677536" cy="3630007"/>
          </a:xfrm>
          <a:prstGeom prst="rect">
            <a:avLst/>
          </a:prstGeom>
        </p:spPr>
      </p:pic>
      <p:pic>
        <p:nvPicPr>
          <p:cNvPr id="14" name="Content Placeholder 13"/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b="4871"/>
          <a:stretch/>
        </p:blipFill>
        <p:spPr>
          <a:xfrm>
            <a:off x="4668909" y="1305229"/>
            <a:ext cx="3846441" cy="3555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95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Exporting Mode</a:t>
            </a:r>
            <a:r>
              <a:rPr lang="en-US" dirty="0" smtClean="0">
                <a:solidFill>
                  <a:srgbClr val="0000FF"/>
                </a:solidFill>
              </a:rPr>
              <a:t>ls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An exported model cannot be run right away independent of QGIS python console.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You must set the environment correctly first.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QGIS somewhat limited at this time in that you must do work on scripts before running after model output.</a:t>
            </a:r>
          </a:p>
        </p:txBody>
      </p:sp>
    </p:spTree>
    <p:extLst>
      <p:ext uri="{BB962C8B-B14F-4D97-AF65-F5344CB8AC3E}">
        <p14:creationId xmlns:p14="http://schemas.microsoft.com/office/powerpoint/2010/main" val="299409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Geoprocessing - Scripting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Scripts can expand the power of the geoprocessing tools.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Using programming languages like python can allow for the automation of processing of large data sets and multiple feature classes by utilizing iterative tools and conditional statements.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With python you can take a dataset through an entire processing workflow, data retrieval, dissemination, mapping with newer modules is possible (mainly with proprietary software).</a:t>
            </a:r>
          </a:p>
        </p:txBody>
      </p:sp>
    </p:spTree>
    <p:extLst>
      <p:ext uri="{BB962C8B-B14F-4D97-AF65-F5344CB8AC3E}">
        <p14:creationId xmlns:p14="http://schemas.microsoft.com/office/powerpoint/2010/main" val="96753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Agenda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88664"/>
            <a:ext cx="7886700" cy="377428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Benefits</a:t>
            </a:r>
          </a:p>
          <a:p>
            <a:r>
              <a:rPr lang="en-US" sz="2400" dirty="0" smtClean="0"/>
              <a:t>Tools</a:t>
            </a:r>
          </a:p>
          <a:p>
            <a:pPr lvl="1"/>
            <a:r>
              <a:rPr lang="en-US" sz="2400" dirty="0" smtClean="0"/>
              <a:t>Buffer</a:t>
            </a:r>
            <a:endParaRPr lang="en-US" sz="2400" dirty="0" smtClean="0">
              <a:solidFill>
                <a:srgbClr val="0070C0"/>
              </a:solidFill>
            </a:endParaRPr>
          </a:p>
          <a:p>
            <a:pPr lvl="1"/>
            <a:r>
              <a:rPr lang="en-US" sz="2400" dirty="0" smtClean="0"/>
              <a:t>Merge</a:t>
            </a:r>
            <a:endParaRPr lang="en-US" sz="2400" dirty="0" smtClean="0">
              <a:solidFill>
                <a:srgbClr val="0070C0"/>
              </a:solidFill>
            </a:endParaRPr>
          </a:p>
          <a:p>
            <a:pPr lvl="1"/>
            <a:r>
              <a:rPr lang="en-US" sz="2400" dirty="0" smtClean="0"/>
              <a:t>Union</a:t>
            </a:r>
          </a:p>
          <a:p>
            <a:pPr lvl="1"/>
            <a:r>
              <a:rPr lang="en-US" sz="2400" dirty="0" smtClean="0"/>
              <a:t>Contouring</a:t>
            </a:r>
          </a:p>
          <a:p>
            <a:r>
              <a:rPr lang="en-US" sz="2400" dirty="0" smtClean="0"/>
              <a:t>Modeling</a:t>
            </a:r>
          </a:p>
          <a:p>
            <a:pPr lvl="1"/>
            <a:r>
              <a:rPr lang="en-US" sz="2400" dirty="0" smtClean="0"/>
              <a:t>Exporting to Python</a:t>
            </a:r>
          </a:p>
          <a:p>
            <a:r>
              <a:rPr lang="en-US" sz="2400" dirty="0" smtClean="0"/>
              <a:t>Python scripting</a:t>
            </a:r>
          </a:p>
          <a:p>
            <a:pPr marL="342900" lvl="1" indent="0">
              <a:buNone/>
            </a:pPr>
            <a:endParaRPr lang="en-US" dirty="0" smtClean="0"/>
          </a:p>
          <a:p>
            <a:pPr marL="342900" lvl="1" indent="0">
              <a:buNone/>
            </a:pPr>
            <a:endParaRPr lang="en-US" dirty="0" smtClean="0"/>
          </a:p>
          <a:p>
            <a:pPr marL="34290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24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Applications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85750" lvl="3" indent="-285750">
              <a:lnSpc>
                <a:spcPct val="150000"/>
              </a:lnSpc>
              <a:spcBef>
                <a:spcPts val="0"/>
              </a:spcBef>
            </a:pPr>
            <a:r>
              <a:rPr lang="en-US" sz="1600" dirty="0" smtClean="0"/>
              <a:t>Geoprocessing can be used to solve meteorological problems.</a:t>
            </a:r>
          </a:p>
          <a:p>
            <a:pPr marL="285750" lvl="3" indent="-285750">
              <a:lnSpc>
                <a:spcPct val="150000"/>
              </a:lnSpc>
              <a:spcBef>
                <a:spcPts val="0"/>
              </a:spcBef>
            </a:pPr>
            <a:r>
              <a:rPr lang="en-US" sz="1600" dirty="0" smtClean="0"/>
              <a:t>Also used in other real world environments.</a:t>
            </a:r>
          </a:p>
          <a:p>
            <a:pPr marL="628650" lvl="4" indent="-285750">
              <a:lnSpc>
                <a:spcPct val="150000"/>
              </a:lnSpc>
              <a:spcBef>
                <a:spcPts val="0"/>
              </a:spcBef>
            </a:pPr>
            <a:r>
              <a:rPr lang="en-US" sz="1600" dirty="0" smtClean="0"/>
              <a:t>Emergency </a:t>
            </a:r>
            <a:r>
              <a:rPr lang="en-US" sz="1600" dirty="0" smtClean="0"/>
              <a:t>Management, urban planning, etc.</a:t>
            </a:r>
            <a:endParaRPr lang="en-US" sz="1600" dirty="0" smtClean="0"/>
          </a:p>
          <a:p>
            <a:pPr marL="285750" lvl="3" indent="-285750">
              <a:lnSpc>
                <a:spcPct val="150000"/>
              </a:lnSpc>
              <a:spcBef>
                <a:spcPts val="0"/>
              </a:spcBef>
            </a:pPr>
            <a:r>
              <a:rPr lang="en-US" sz="1600" dirty="0" smtClean="0"/>
              <a:t>Tools commonly-used at CPC.</a:t>
            </a:r>
          </a:p>
          <a:p>
            <a:pPr marL="628650" lvl="4" indent="-285750">
              <a:lnSpc>
                <a:spcPct val="150000"/>
              </a:lnSpc>
              <a:spcBef>
                <a:spcPts val="0"/>
              </a:spcBef>
            </a:pPr>
            <a:r>
              <a:rPr lang="en-US" sz="1600" dirty="0" smtClean="0"/>
              <a:t>Intersection</a:t>
            </a:r>
          </a:p>
          <a:p>
            <a:pPr marL="628650" lvl="4" indent="-285750">
              <a:lnSpc>
                <a:spcPct val="150000"/>
              </a:lnSpc>
              <a:spcBef>
                <a:spcPts val="0"/>
              </a:spcBef>
            </a:pPr>
            <a:r>
              <a:rPr lang="en-US" sz="1600" dirty="0" smtClean="0"/>
              <a:t>Clipping</a:t>
            </a:r>
          </a:p>
          <a:p>
            <a:pPr marL="628650" lvl="4" indent="-285750">
              <a:lnSpc>
                <a:spcPct val="150000"/>
              </a:lnSpc>
              <a:spcBef>
                <a:spcPts val="0"/>
              </a:spcBef>
            </a:pPr>
            <a:r>
              <a:rPr lang="en-US" sz="1600" dirty="0" smtClean="0"/>
              <a:t>Interpolation</a:t>
            </a:r>
          </a:p>
          <a:p>
            <a:pPr marL="628650" lvl="4" indent="-285750">
              <a:lnSpc>
                <a:spcPct val="150000"/>
              </a:lnSpc>
              <a:spcBef>
                <a:spcPts val="0"/>
              </a:spcBef>
            </a:pPr>
            <a:r>
              <a:rPr lang="en-US" sz="1600" dirty="0" smtClean="0"/>
              <a:t>Contouring</a:t>
            </a:r>
          </a:p>
          <a:p>
            <a:pPr marL="628650" lvl="4" indent="-285750">
              <a:lnSpc>
                <a:spcPct val="150000"/>
              </a:lnSpc>
              <a:spcBef>
                <a:spcPts val="0"/>
              </a:spcBef>
            </a:pPr>
            <a:r>
              <a:rPr lang="en-US" sz="1600" dirty="0" smtClean="0"/>
              <a:t>Buffering</a:t>
            </a:r>
          </a:p>
          <a:p>
            <a:pPr marL="34290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21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0" y="233916"/>
            <a:ext cx="7950633" cy="542261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Buffer Tool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6" name="Content Placeholder 5" descr="QGIS 2.18.2 - 2ndproject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23" t="17755" r="-230" b="427"/>
          <a:stretch/>
        </p:blipFill>
        <p:spPr>
          <a:xfrm>
            <a:off x="4848444" y="1020726"/>
            <a:ext cx="3189769" cy="3944679"/>
          </a:xfrm>
        </p:spPr>
      </p:pic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542260" y="1020726"/>
            <a:ext cx="3317359" cy="3944679"/>
          </a:xfrm>
        </p:spPr>
        <p:txBody>
          <a:bodyPr>
            <a:normAutofit fontScale="92500" lnSpcReduction="1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800" dirty="0" smtClean="0"/>
              <a:t>Accessed in newer versions by going through Geoprocessing menu</a:t>
            </a:r>
          </a:p>
          <a:p>
            <a:pPr marL="457200" lvl="0" indent="-228600">
              <a:lnSpc>
                <a:spcPct val="100000"/>
              </a:lnSpc>
              <a:spcBef>
                <a:spcPts val="0"/>
              </a:spcBef>
              <a:buChar char="●"/>
            </a:pPr>
            <a:r>
              <a:rPr lang="en" sz="1800" b="1" dirty="0" smtClean="0"/>
              <a:t>2 types of buffer</a:t>
            </a:r>
          </a:p>
          <a:p>
            <a:pPr marL="914400" lvl="1" indent="-228600">
              <a:lnSpc>
                <a:spcPct val="100000"/>
              </a:lnSpc>
              <a:spcBef>
                <a:spcPts val="0"/>
              </a:spcBef>
              <a:buChar char="○"/>
            </a:pPr>
            <a:r>
              <a:rPr lang="en" sz="1800" dirty="0" smtClean="0"/>
              <a:t>Single Ring buffer</a:t>
            </a:r>
          </a:p>
          <a:p>
            <a:pPr marL="1371600" lvl="2" indent="-228600">
              <a:lnSpc>
                <a:spcPct val="100000"/>
              </a:lnSpc>
              <a:spcBef>
                <a:spcPts val="0"/>
              </a:spcBef>
              <a:buChar char="■"/>
            </a:pPr>
            <a:r>
              <a:rPr lang="en" sz="1800" dirty="0" smtClean="0"/>
              <a:t>Will have single buffer distance</a:t>
            </a:r>
          </a:p>
          <a:p>
            <a:pPr marL="914400" lvl="1" indent="-228600">
              <a:lnSpc>
                <a:spcPct val="100000"/>
              </a:lnSpc>
              <a:spcBef>
                <a:spcPts val="0"/>
              </a:spcBef>
              <a:buChar char="○"/>
            </a:pPr>
            <a:r>
              <a:rPr lang="en" sz="1800" dirty="0" smtClean="0"/>
              <a:t>Multi distance buffer</a:t>
            </a:r>
          </a:p>
          <a:p>
            <a:pPr marL="1371600" lvl="2" indent="-228600">
              <a:lnSpc>
                <a:spcPct val="100000"/>
              </a:lnSpc>
              <a:spcBef>
                <a:spcPts val="0"/>
              </a:spcBef>
              <a:buChar char="■"/>
            </a:pPr>
            <a:r>
              <a:rPr lang="en" sz="1800" dirty="0" smtClean="0"/>
              <a:t>Will have multiple buffer distances</a:t>
            </a:r>
          </a:p>
          <a:p>
            <a:pPr marL="1371600" lvl="2" indent="-228600">
              <a:lnSpc>
                <a:spcPct val="100000"/>
              </a:lnSpc>
              <a:spcBef>
                <a:spcPts val="0"/>
              </a:spcBef>
              <a:buChar char="■"/>
            </a:pPr>
            <a:r>
              <a:rPr lang="en" sz="1800" dirty="0" smtClean="0"/>
              <a:t>Ex. 5mi, 10mi, 15mi, 20mi</a:t>
            </a:r>
          </a:p>
          <a:p>
            <a:pPr marL="457200" lvl="0" indent="-228600">
              <a:lnSpc>
                <a:spcPct val="100000"/>
              </a:lnSpc>
              <a:spcBef>
                <a:spcPts val="0"/>
              </a:spcBef>
              <a:buChar char="●"/>
            </a:pPr>
            <a:r>
              <a:rPr lang="en" sz="1800" dirty="0" smtClean="0"/>
              <a:t>Real world applications</a:t>
            </a:r>
          </a:p>
          <a:p>
            <a:pPr marL="914400" lvl="1" indent="-228600">
              <a:lnSpc>
                <a:spcPct val="100000"/>
              </a:lnSpc>
              <a:spcBef>
                <a:spcPts val="0"/>
              </a:spcBef>
              <a:buChar char="○"/>
            </a:pPr>
            <a:r>
              <a:rPr lang="en" sz="1800" dirty="0" smtClean="0"/>
              <a:t>Flood zones(Floodplain)</a:t>
            </a:r>
          </a:p>
          <a:p>
            <a:pPr marL="914400" lvl="1" indent="-228600">
              <a:lnSpc>
                <a:spcPct val="100000"/>
              </a:lnSpc>
              <a:spcBef>
                <a:spcPts val="0"/>
              </a:spcBef>
              <a:buChar char="○"/>
            </a:pPr>
            <a:r>
              <a:rPr lang="en" sz="1800" dirty="0" smtClean="0"/>
              <a:t>Disaster areas</a:t>
            </a:r>
          </a:p>
          <a:p>
            <a:pPr marL="914400" lvl="1" indent="-228600">
              <a:lnSpc>
                <a:spcPct val="100000"/>
              </a:lnSpc>
              <a:spcBef>
                <a:spcPts val="0"/>
              </a:spcBef>
              <a:buChar char="○"/>
            </a:pPr>
            <a:r>
              <a:rPr lang="en" sz="1800" dirty="0" smtClean="0"/>
              <a:t>Others</a:t>
            </a:r>
          </a:p>
          <a:p>
            <a:pPr marL="34290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92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>
                <a:solidFill>
                  <a:srgbClr val="0000FF"/>
                </a:solidFill>
              </a:rPr>
              <a:t>Buffers Cont.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311700" y="1561550"/>
            <a:ext cx="3669900" cy="3007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body" idx="2"/>
          </p:nvPr>
        </p:nvSpPr>
        <p:spPr>
          <a:xfrm>
            <a:off x="5002875" y="2235025"/>
            <a:ext cx="3829500" cy="233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93" name="Shape 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561550"/>
            <a:ext cx="3669900" cy="300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Shape 9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68275" y="1657900"/>
            <a:ext cx="3964400" cy="291112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Shape 95"/>
          <p:cNvSpPr txBox="1"/>
          <p:nvPr/>
        </p:nvSpPr>
        <p:spPr>
          <a:xfrm>
            <a:off x="5021475" y="1154500"/>
            <a:ext cx="3792300" cy="50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Single Buffer</a:t>
            </a:r>
          </a:p>
        </p:txBody>
      </p:sp>
      <p:sp>
        <p:nvSpPr>
          <p:cNvPr id="96" name="Shape 96"/>
          <p:cNvSpPr txBox="1"/>
          <p:nvPr/>
        </p:nvSpPr>
        <p:spPr>
          <a:xfrm>
            <a:off x="355225" y="1154500"/>
            <a:ext cx="3669900" cy="50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Multi-Ring Buffer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Buffer Applications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85750" lvl="3" indent="-285750">
              <a:lnSpc>
                <a:spcPct val="150000"/>
              </a:lnSpc>
            </a:pPr>
            <a:r>
              <a:rPr lang="en-US" sz="1600" b="1" dirty="0" smtClean="0"/>
              <a:t>Real World Applications</a:t>
            </a:r>
          </a:p>
          <a:p>
            <a:pPr marL="628650" lvl="4" indent="-285750">
              <a:lnSpc>
                <a:spcPct val="150000"/>
              </a:lnSpc>
            </a:pPr>
            <a:r>
              <a:rPr lang="en-US" sz="1600" b="1" dirty="0" smtClean="0"/>
              <a:t>Flood Zones</a:t>
            </a:r>
          </a:p>
          <a:p>
            <a:pPr marL="971550" lvl="5" indent="-285750">
              <a:lnSpc>
                <a:spcPct val="150000"/>
              </a:lnSpc>
            </a:pPr>
            <a:r>
              <a:rPr lang="en-US" sz="1600" dirty="0" smtClean="0"/>
              <a:t>Identify areas close to rivers and streams which are likely to flood. (Floodplains)</a:t>
            </a:r>
          </a:p>
          <a:p>
            <a:pPr marL="628650" lvl="4" indent="-285750">
              <a:lnSpc>
                <a:spcPct val="150000"/>
              </a:lnSpc>
            </a:pPr>
            <a:r>
              <a:rPr lang="en-US" sz="1600" dirty="0" smtClean="0"/>
              <a:t> </a:t>
            </a:r>
            <a:r>
              <a:rPr lang="en-US" sz="1600" b="1" dirty="0" smtClean="0"/>
              <a:t>Destruction Radius</a:t>
            </a:r>
          </a:p>
          <a:p>
            <a:pPr marL="971550" lvl="5" indent="-285750">
              <a:lnSpc>
                <a:spcPct val="150000"/>
              </a:lnSpc>
            </a:pPr>
            <a:r>
              <a:rPr lang="en-US" sz="1600" dirty="0" smtClean="0"/>
              <a:t>Could be used in the case of a tornado or earthquake for damage forecasting or assessment. </a:t>
            </a:r>
          </a:p>
          <a:p>
            <a:pPr marL="971550" lvl="5" indent="-285750">
              <a:lnSpc>
                <a:spcPct val="150000"/>
              </a:lnSpc>
            </a:pPr>
            <a:r>
              <a:rPr lang="en-US" sz="1600" dirty="0" smtClean="0"/>
              <a:t>Could benefit from using single or multiple distance buffers.</a:t>
            </a:r>
          </a:p>
          <a:p>
            <a:pPr marL="628650" lvl="4" indent="-285750">
              <a:lnSpc>
                <a:spcPct val="150000"/>
              </a:lnSpc>
            </a:pPr>
            <a:r>
              <a:rPr lang="en-US" sz="1600" b="1" dirty="0" smtClean="0"/>
              <a:t>Other</a:t>
            </a:r>
            <a:r>
              <a:rPr lang="en-US" sz="1600" dirty="0" smtClean="0"/>
              <a:t>	</a:t>
            </a:r>
          </a:p>
          <a:p>
            <a:pPr marL="971550" lvl="5" indent="-285750">
              <a:lnSpc>
                <a:spcPct val="150000"/>
              </a:lnSpc>
            </a:pPr>
            <a:endParaRPr lang="en-US" dirty="0" smtClean="0"/>
          </a:p>
          <a:p>
            <a:pPr marL="34290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06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8418466" cy="52578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0000FF"/>
                </a:solidFill>
              </a:rPr>
              <a:t>MERGE (DISSOLVE) TOOL</a:t>
            </a:r>
            <a:endParaRPr b="1" dirty="0">
              <a:solidFill>
                <a:srgbClr val="0000FF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70251" y="1392865"/>
            <a:ext cx="4646289" cy="218285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9307" y="1392865"/>
            <a:ext cx="4448175" cy="2182858"/>
          </a:xfrm>
          <a:prstGeom prst="rect">
            <a:avLst/>
          </a:prstGeom>
        </p:spPr>
      </p:pic>
      <p:sp>
        <p:nvSpPr>
          <p:cNvPr id="67" name="Shape 67"/>
          <p:cNvSpPr txBox="1">
            <a:spLocks noGrp="1"/>
          </p:cNvSpPr>
          <p:nvPr>
            <p:ph type="body" sz="half" idx="2"/>
          </p:nvPr>
        </p:nvSpPr>
        <p:spPr>
          <a:xfrm>
            <a:off x="435935" y="861237"/>
            <a:ext cx="2951698" cy="402974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i="0" dirty="0" smtClean="0">
                <a:solidFill>
                  <a:srgbClr val="4D4D4D"/>
                </a:solidFill>
                <a:effectLst/>
                <a:latin typeface="Lucida Grande"/>
              </a:rPr>
              <a:t>Tool to combine vector datasets.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i="0" dirty="0" smtClean="0">
                <a:solidFill>
                  <a:srgbClr val="4D4D4D"/>
                </a:solidFill>
                <a:effectLst/>
                <a:latin typeface="Lucida Grande"/>
              </a:rPr>
              <a:t>Use this tool to combine datasets from multiple sources into a new, single output dataset. All input datasets must have the same geometry type.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4D4D4D"/>
                </a:solidFill>
                <a:latin typeface="Lucida Grande"/>
              </a:rPr>
              <a:t>Dissolve tool works for vector data only.</a:t>
            </a:r>
            <a:endParaRPr lang="en-US" sz="1400" b="0" i="0" dirty="0" smtClean="0">
              <a:solidFill>
                <a:srgbClr val="4D4D4D"/>
              </a:solidFill>
              <a:effectLst/>
              <a:latin typeface="Lucida Grande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i="0" dirty="0" smtClean="0">
                <a:solidFill>
                  <a:srgbClr val="4D4D4D"/>
                </a:solidFill>
                <a:effectLst/>
                <a:latin typeface="Lucida Grande"/>
              </a:rPr>
              <a:t>In order to merge </a:t>
            </a:r>
            <a:r>
              <a:rPr lang="en-US" sz="1400" b="0" i="0" dirty="0" err="1" smtClean="0">
                <a:solidFill>
                  <a:srgbClr val="4D4D4D"/>
                </a:solidFill>
                <a:effectLst/>
                <a:latin typeface="Lucida Grande"/>
              </a:rPr>
              <a:t>rasters</a:t>
            </a:r>
            <a:r>
              <a:rPr lang="en-US" sz="1400" b="0" i="0" dirty="0" smtClean="0">
                <a:solidFill>
                  <a:srgbClr val="4D4D4D"/>
                </a:solidFill>
                <a:effectLst/>
                <a:latin typeface="Lucida Grande"/>
              </a:rPr>
              <a:t> you can merge or mosaic raster tool!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4D4D4D"/>
                </a:solidFill>
                <a:latin typeface="Lucida Grande"/>
              </a:rPr>
              <a:t>Append tool sounds similar but  will add attributes of one layer to another without creating a brand new dataset.</a:t>
            </a:r>
            <a:endParaRPr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8088132" cy="613064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Union tool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99164" y="1184564"/>
            <a:ext cx="4678868" cy="2791331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629841" y="1039092"/>
            <a:ext cx="2949178" cy="3362650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</a:t>
            </a:r>
            <a:r>
              <a:rPr lang="en-US" sz="1600" dirty="0" smtClean="0">
                <a:effectLst/>
              </a:rPr>
              <a:t>reates a  single layer from multiple input layers.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effectLst/>
              </a:rPr>
              <a:t> Resulting layer will contain all attributes from both input layers.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effectLst/>
              </a:rPr>
              <a:t> In the case of polygon layers, separate features are created for overlapping and non-overlapping features. The attribute table of the union layer contains attribute values from the respective input layer for non-overlapping features, and attribute values from both input layers for overlapping features.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5953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Contouring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/>
            <a:r>
              <a:rPr lang="en-US" dirty="0" smtClean="0"/>
              <a:t>Contour tools create a line feature class of contours (</a:t>
            </a:r>
            <a:r>
              <a:rPr lang="en-US" dirty="0" err="1" smtClean="0"/>
              <a:t>isolines</a:t>
            </a:r>
            <a:r>
              <a:rPr lang="en-US" dirty="0" smtClean="0"/>
              <a:t>) from a raster surface.</a:t>
            </a:r>
          </a:p>
          <a:p>
            <a:pPr marL="285750" indent="-285750"/>
            <a:r>
              <a:rPr lang="en-US" dirty="0" smtClean="0"/>
              <a:t>Commonly used to show separation of interpolated values.</a:t>
            </a:r>
          </a:p>
          <a:p>
            <a:pPr marL="285750" indent="-285750"/>
            <a:r>
              <a:rPr lang="en-US" dirty="0" smtClean="0"/>
              <a:t>Used at CPC for a variety of maps and levels.</a:t>
            </a:r>
          </a:p>
          <a:p>
            <a:pPr marL="285750" indent="-285750"/>
            <a:r>
              <a:rPr lang="en-US" dirty="0" smtClean="0"/>
              <a:t>Can automate contour levels or set specific values</a:t>
            </a:r>
          </a:p>
          <a:p>
            <a:pPr marL="628650" lvl="1" indent="-285750"/>
            <a:r>
              <a:rPr lang="en-US" dirty="0" smtClean="0"/>
              <a:t>Ex. Temperature contouring at 90, 100 degrees F. for apparent temperature maps.</a:t>
            </a:r>
          </a:p>
          <a:p>
            <a:pPr marL="34290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30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14653</TotalTime>
  <Words>633</Words>
  <Application>Microsoft Office PowerPoint</Application>
  <PresentationFormat>On-screen Show (16:9)</PresentationFormat>
  <Paragraphs>95</Paragraphs>
  <Slides>15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simple-light-2</vt:lpstr>
      <vt:lpstr>Office Theme</vt:lpstr>
      <vt:lpstr>GEOPROCESSING BASICS AND MODELING</vt:lpstr>
      <vt:lpstr>Agenda</vt:lpstr>
      <vt:lpstr>Applications</vt:lpstr>
      <vt:lpstr>Buffer Tool</vt:lpstr>
      <vt:lpstr>Buffers Cont.</vt:lpstr>
      <vt:lpstr>Buffer Applications</vt:lpstr>
      <vt:lpstr>MERGE (DISSOLVE) TOOL</vt:lpstr>
      <vt:lpstr>Union tool</vt:lpstr>
      <vt:lpstr>Contouring</vt:lpstr>
      <vt:lpstr>Modeling</vt:lpstr>
      <vt:lpstr>Modeling Continued</vt:lpstr>
      <vt:lpstr>Modeling Cont.</vt:lpstr>
      <vt:lpstr>Export Model to Python Script</vt:lpstr>
      <vt:lpstr>Exporting Models</vt:lpstr>
      <vt:lpstr>Geoprocessing - Scripting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GEOPROCESSING BASICS</dc:title>
  <dc:creator>JaWest86</dc:creator>
  <cp:lastModifiedBy>Miliaritiana Robjhon</cp:lastModifiedBy>
  <cp:revision>56</cp:revision>
  <dcterms:modified xsi:type="dcterms:W3CDTF">2018-05-25T19:06:02Z</dcterms:modified>
</cp:coreProperties>
</file>