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7" r:id="rId11"/>
    <p:sldId id="290" r:id="rId12"/>
    <p:sldId id="288" r:id="rId13"/>
    <p:sldId id="289" r:id="rId14"/>
    <p:sldId id="276" r:id="rId15"/>
    <p:sldId id="291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7FBF3-AD5C-4C66-8106-9F902379B9D2}">
  <a:tblStyle styleId="{0FF7FBF3-AD5C-4C66-8106-9F902379B9D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6" d="100"/>
          <a:sy n="116" d="100"/>
        </p:scale>
        <p:origin x="1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81128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Common Geoprocessing for Weather and </a:t>
            </a:r>
            <a:r>
              <a:rPr lang="en-US" sz="4400" b="0" i="0" u="none" strike="noStrike" cap="none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dirty="0">
              <a:solidFill>
                <a:srgbClr val="0070C0"/>
              </a:solidFill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b="0" i="0" u="none" strike="noStrike" cap="none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Miliaritiana</a:t>
            </a:r>
            <a:r>
              <a:rPr lang="en-US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Robjhon</a:t>
            </a:r>
            <a:r>
              <a:rPr lang="en-US" b="0" i="0" u="none" strike="noStrike" cap="none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b="0" i="0" u="none" strike="noStrike" cap="none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Nick Novella</a:t>
            </a:r>
            <a:endParaRPr lang="en-US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4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Raster to Vector Transformation</a:t>
            </a:r>
            <a:endParaRPr lang="en-US" sz="44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250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possible to </a:t>
            </a:r>
            <a:r>
              <a:rPr lang="en-US" sz="32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vectorize</a:t>
            </a: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gridded data</a:t>
            </a:r>
          </a:p>
          <a:p>
            <a:pPr marL="342900" lvl="5" indent="-34290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Create contour from a raster data</a:t>
            </a:r>
          </a:p>
          <a:p>
            <a:pPr lvl="5">
              <a:buClr>
                <a:schemeClr val="dk1"/>
              </a:buClr>
              <a:buSzPct val="100000"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 &gt;&gt; Extraction &gt;&gt; Contour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200400"/>
            <a:ext cx="47815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53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315200" cy="462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24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Contour from DEM raster data</a:t>
            </a:r>
            <a:endParaRPr lang="en-US" sz="44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814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 err="1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Georeferencing</a:t>
            </a:r>
            <a:r>
              <a:rPr lang="en-US" sz="44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an imagery</a:t>
            </a:r>
            <a:endParaRPr lang="en-US" sz="44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Georeferencing</a:t>
            </a:r>
            <a:r>
              <a:rPr lang="en-US" dirty="0" smtClean="0"/>
              <a:t> is the process by which coordinates are assigned to pixels on the raster data.</a:t>
            </a:r>
          </a:p>
          <a:p>
            <a:r>
              <a:rPr lang="en-US" dirty="0" smtClean="0"/>
              <a:t>Make sure </a:t>
            </a:r>
            <a:r>
              <a:rPr lang="en-US" dirty="0" err="1" smtClean="0"/>
              <a:t>georeference</a:t>
            </a:r>
            <a:r>
              <a:rPr lang="en-US" dirty="0" smtClean="0"/>
              <a:t> plugin is activated</a:t>
            </a:r>
          </a:p>
          <a:p>
            <a:r>
              <a:rPr lang="en-US" dirty="0" smtClean="0"/>
              <a:t>Raster &gt;&gt; </a:t>
            </a:r>
            <a:r>
              <a:rPr lang="en-US" dirty="0" err="1" smtClean="0"/>
              <a:t>Georeferencer</a:t>
            </a:r>
            <a:r>
              <a:rPr lang="en-US" dirty="0" smtClean="0"/>
              <a:t> &gt;&gt; </a:t>
            </a:r>
            <a:r>
              <a:rPr lang="en-US" dirty="0" err="1" smtClean="0"/>
              <a:t>Georeferencer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572000" cy="353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44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 err="1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Georeferencing</a:t>
            </a:r>
            <a:r>
              <a:rPr lang="en-US" sz="44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an imagery</a:t>
            </a:r>
            <a:endParaRPr lang="en-US" sz="44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/>
              <a:t>Georeferencing</a:t>
            </a:r>
            <a:r>
              <a:rPr lang="en-US" dirty="0" smtClean="0"/>
              <a:t> is performed by choosing the proper CRS and adding </a:t>
            </a:r>
            <a:r>
              <a:rPr lang="en-US" i="1" dirty="0" smtClean="0"/>
              <a:t>Ground</a:t>
            </a:r>
            <a:r>
              <a:rPr lang="en-US" dirty="0" smtClean="0"/>
              <a:t> </a:t>
            </a:r>
            <a:r>
              <a:rPr lang="en-US" i="1" dirty="0" smtClean="0"/>
              <a:t>Control</a:t>
            </a:r>
            <a:r>
              <a:rPr lang="en-US" dirty="0" smtClean="0"/>
              <a:t> </a:t>
            </a:r>
            <a:r>
              <a:rPr lang="en-US" i="1" dirty="0" smtClean="0"/>
              <a:t>Points</a:t>
            </a:r>
            <a:r>
              <a:rPr lang="en-US" dirty="0" smtClean="0"/>
              <a:t> for easily identifiable locations on the map.</a:t>
            </a:r>
            <a:endParaRPr lang="en-US" i="1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572000" cy="353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138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Resampling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of interpolating the pixel values, while transforming the raster dataset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Relates to spatial resolution</a:t>
            </a:r>
          </a:p>
          <a:p>
            <a:pPr marL="742950" marR="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 up: Fine =&gt; coarse</a:t>
            </a:r>
          </a:p>
          <a:p>
            <a:pPr marL="742950" marR="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 down: Coarse =&gt; fine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Resampling/</a:t>
            </a:r>
            <a:r>
              <a:rPr lang="en-US" sz="4400" dirty="0" err="1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Reprojecting</a:t>
            </a:r>
            <a:endParaRPr lang="en-US" sz="44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7200" y="1600200"/>
            <a:ext cx="4038599" cy="45259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Possibility to change CRS and or cell size of raster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Menu </a:t>
            </a:r>
            <a:r>
              <a:rPr lang="en-US" sz="2800" i="1" dirty="0" smtClean="0">
                <a:latin typeface="Calibri" panose="020F0502020204030204" pitchFamily="34" charset="0"/>
              </a:rPr>
              <a:t>Raster</a:t>
            </a:r>
            <a:r>
              <a:rPr lang="en-US" sz="2800" dirty="0" smtClean="0">
                <a:latin typeface="Calibri" panose="020F0502020204030204" pitchFamily="34" charset="0"/>
              </a:rPr>
              <a:t> &gt;&gt; </a:t>
            </a:r>
            <a:r>
              <a:rPr lang="en-US" sz="2800" i="1" dirty="0" smtClean="0">
                <a:latin typeface="Calibri" panose="020F0502020204030204" pitchFamily="34" charset="0"/>
              </a:rPr>
              <a:t>Projections</a:t>
            </a:r>
            <a:r>
              <a:rPr lang="en-US" sz="2800" dirty="0" smtClean="0">
                <a:latin typeface="Calibri" panose="020F0502020204030204" pitchFamily="34" charset="0"/>
              </a:rPr>
              <a:t> &gt;&gt; </a:t>
            </a:r>
            <a:r>
              <a:rPr lang="en-US" sz="2800" i="1" dirty="0" smtClean="0">
                <a:latin typeface="Calibri" panose="020F0502020204030204" pitchFamily="34" charset="0"/>
              </a:rPr>
              <a:t>Warp</a:t>
            </a:r>
            <a:r>
              <a:rPr lang="en-US" sz="2800" dirty="0" smtClean="0">
                <a:latin typeface="Calibri" panose="020F0502020204030204" pitchFamily="34" charset="0"/>
              </a:rPr>
              <a:t> (</a:t>
            </a:r>
            <a:r>
              <a:rPr lang="en-US" sz="2800" i="1" dirty="0" err="1" smtClean="0">
                <a:latin typeface="Calibri" panose="020F0502020204030204" pitchFamily="34" charset="0"/>
              </a:rPr>
              <a:t>Reproject</a:t>
            </a:r>
            <a:r>
              <a:rPr lang="en-US" sz="28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But other resampling tools available as well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52" y="1362075"/>
            <a:ext cx="37147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24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Resampling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Toolbox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1225" y="2168324"/>
            <a:ext cx="6547075" cy="430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457200" y="1219200"/>
            <a:ext cx="8229600" cy="144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&gt;&gt;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Toolbox</a:t>
            </a:r>
            <a:r>
              <a:rPr lang="en-US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&gt;&gt;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SAGA &gt;&gt; Raster Tools &gt;&gt; Resampling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 adequate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parameters, choose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Cellsize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click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Zonal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zonal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meteorological sense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 of a raster over each </a:t>
            </a:r>
            <a:r>
              <a:rPr lang="en-US" sz="320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 vector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Zonal statistics Plugin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 data to perform statistics on and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 data, which defines the zones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Illustration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rain fell in each province?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Gridded precipitation + Maps Provinces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Zonal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</a:p>
        </p:txBody>
      </p:sp>
      <p:graphicFrame>
        <p:nvGraphicFramePr>
          <p:cNvPr id="257" name="Shape 257"/>
          <p:cNvGraphicFramePr/>
          <p:nvPr/>
        </p:nvGraphicFramePr>
        <p:xfrm>
          <a:off x="396902" y="3297582"/>
          <a:ext cx="4267200" cy="2966800"/>
        </p:xfrm>
        <a:graphic>
          <a:graphicData uri="http://schemas.openxmlformats.org/drawingml/2006/table">
            <a:tbl>
              <a:tblPr firstRow="1" bandRow="1">
                <a:noFill/>
                <a:tableStyleId>{0FF7FBF3-AD5C-4C66-8106-9F902379B9D2}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8" name="Shape 258"/>
          <p:cNvSpPr/>
          <p:nvPr/>
        </p:nvSpPr>
        <p:spPr>
          <a:xfrm>
            <a:off x="381000" y="3200400"/>
            <a:ext cx="2438399" cy="121919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2819400" y="3200400"/>
            <a:ext cx="1828800" cy="1219199"/>
          </a:xfrm>
          <a:prstGeom prst="rect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381000" y="4419600"/>
            <a:ext cx="1219199" cy="1828800"/>
          </a:xfrm>
          <a:prstGeom prst="rect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1594337" y="4419598"/>
            <a:ext cx="1219199" cy="1066799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1623644" y="5486398"/>
            <a:ext cx="1219199" cy="789709"/>
          </a:xfrm>
          <a:prstGeom prst="rect">
            <a:avLst/>
          </a:prstGeom>
          <a:noFill/>
          <a:ln w="254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2842843" y="4419600"/>
            <a:ext cx="1805355" cy="1828800"/>
          </a:xfrm>
          <a:prstGeom prst="rect">
            <a:avLst/>
          </a:prstGeom>
          <a:noFill/>
          <a:ln w="25400" cap="flat" cmpd="sng">
            <a:solidFill>
              <a:srgbClr val="92C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4" name="Shape 264"/>
          <p:cNvGraphicFramePr/>
          <p:nvPr/>
        </p:nvGraphicFramePr>
        <p:xfrm>
          <a:off x="5638800" y="3641558"/>
          <a:ext cx="2895600" cy="2225100"/>
        </p:xfrm>
        <a:graphic>
          <a:graphicData uri="http://schemas.openxmlformats.org/drawingml/2006/table">
            <a:tbl>
              <a:tblPr>
                <a:noFill/>
                <a:tableStyleId>{0FF7FBF3-AD5C-4C66-8106-9F902379B9D2}</a:tableStyleId>
              </a:tblPr>
              <a:tblGrid>
                <a:gridCol w="1447800"/>
                <a:gridCol w="14478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Red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NW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Blue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SW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Yellow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Center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Green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SouthCentral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Purple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NE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Light Blue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Zonal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</a:p>
        </p:txBody>
      </p:sp>
      <p:graphicFrame>
        <p:nvGraphicFramePr>
          <p:cNvPr id="270" name="Shape 270"/>
          <p:cNvGraphicFramePr/>
          <p:nvPr/>
        </p:nvGraphicFramePr>
        <p:xfrm>
          <a:off x="381000" y="3053080"/>
          <a:ext cx="4267200" cy="2966800"/>
        </p:xfrm>
        <a:graphic>
          <a:graphicData uri="http://schemas.openxmlformats.org/drawingml/2006/table">
            <a:tbl>
              <a:tblPr firstRow="1" bandRow="1">
                <a:noFill/>
                <a:tableStyleId>{0FF7FBF3-AD5C-4C66-8106-9F902379B9D2}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1" name="Shape 271"/>
          <p:cNvSpPr/>
          <p:nvPr/>
        </p:nvSpPr>
        <p:spPr>
          <a:xfrm>
            <a:off x="381000" y="2927403"/>
            <a:ext cx="2438399" cy="121919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2819400" y="2927403"/>
            <a:ext cx="1828800" cy="1219199"/>
          </a:xfrm>
          <a:prstGeom prst="rect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381000" y="4146603"/>
            <a:ext cx="1219199" cy="1828800"/>
          </a:xfrm>
          <a:prstGeom prst="rect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1594337" y="4146603"/>
            <a:ext cx="1219199" cy="1066799"/>
          </a:xfrm>
          <a:prstGeom prst="rect">
            <a:avLst/>
          </a:prstGeom>
          <a:noFill/>
          <a:ln w="254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1623644" y="5213403"/>
            <a:ext cx="1219199" cy="789709"/>
          </a:xfrm>
          <a:prstGeom prst="rect">
            <a:avLst/>
          </a:prstGeom>
          <a:noFill/>
          <a:ln w="25400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2842843" y="4146603"/>
            <a:ext cx="1805355" cy="1828800"/>
          </a:xfrm>
          <a:prstGeom prst="rect">
            <a:avLst/>
          </a:prstGeom>
          <a:noFill/>
          <a:ln w="25400" cap="flat" cmpd="sng">
            <a:solidFill>
              <a:srgbClr val="92C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7" name="Shape 277"/>
          <p:cNvGraphicFramePr/>
          <p:nvPr/>
        </p:nvGraphicFramePr>
        <p:xfrm>
          <a:off x="4876800" y="3281680"/>
          <a:ext cx="4082550" cy="2225100"/>
        </p:xfrm>
        <a:graphic>
          <a:graphicData uri="http://schemas.openxmlformats.org/drawingml/2006/table">
            <a:tbl>
              <a:tblPr>
                <a:noFill/>
                <a:tableStyleId>{0FF7FBF3-AD5C-4C66-8106-9F902379B9D2}</a:tableStyleId>
              </a:tblPr>
              <a:tblGrid>
                <a:gridCol w="1360850"/>
                <a:gridCol w="1610950"/>
                <a:gridCol w="111075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Red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NW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2.83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Blue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SW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3.9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Yellow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Center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3.93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Green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SouthCentral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7.5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Purple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NE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4.22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Light Blue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6.53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8" name="Shape 278"/>
          <p:cNvSpPr txBox="1"/>
          <p:nvPr/>
        </p:nvSpPr>
        <p:spPr>
          <a:xfrm>
            <a:off x="457200" y="1752600"/>
            <a:ext cx="830579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-  get the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values, appended to the attributes of the polygons.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functions available as well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r>
              <a:rPr lang="en-US" sz="4400" b="0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Geoprocessing?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Table join and spatial </a:t>
            </a:r>
            <a:r>
              <a:rPr lang="en-US" dirty="0" smtClean="0"/>
              <a:t>join</a:t>
            </a:r>
            <a:endParaRPr lang="en-US" dirty="0">
              <a:solidFill>
                <a:srgbClr val="0070C0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Interpolating Point Measurement Data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Sampling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 lang="en-US" sz="32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Resampling</a:t>
            </a:r>
            <a:endParaRPr lang="en-US" dirty="0">
              <a:solidFill>
                <a:srgbClr val="0070C0"/>
              </a:solidFill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Zonal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  <a:endParaRPr lang="en-US" sz="32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Enabling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Zonal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Plugin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6237" y="1901951"/>
            <a:ext cx="7007162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/>
          <p:nvPr/>
        </p:nvSpPr>
        <p:spPr>
          <a:xfrm>
            <a:off x="457200" y="1219200"/>
            <a:ext cx="8229600" cy="4924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Plugins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&gt;&gt;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 and Install Plugins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&gt;&gt; </a:t>
            </a: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Installed</a:t>
            </a:r>
          </a:p>
        </p:txBody>
      </p:sp>
      <p:sp>
        <p:nvSpPr>
          <p:cNvPr id="286" name="Shape 286"/>
          <p:cNvSpPr/>
          <p:nvPr/>
        </p:nvSpPr>
        <p:spPr>
          <a:xfrm>
            <a:off x="2209800" y="5943600"/>
            <a:ext cx="990599" cy="15239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Zonal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457200" y="1219200"/>
            <a:ext cx="8229600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&gt;&gt;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Zonal statistics &gt;&gt; Zonal statistics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column prefix that will help identify statistics in the output’s attribute table, e.g., </a:t>
            </a: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ZS_</a:t>
            </a: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86125" y="2457450"/>
            <a:ext cx="2571749" cy="340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Zonal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457200" y="1219200"/>
            <a:ext cx="8229600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Zonal statistics added to the attribute table of the vector layer</a:t>
            </a: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828800"/>
            <a:ext cx="6400799" cy="47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/>
          <p:nvPr/>
        </p:nvSpPr>
        <p:spPr>
          <a:xfrm>
            <a:off x="7134306" y="2133600"/>
            <a:ext cx="609599" cy="41148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Styling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Zonal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457200" y="1219200"/>
            <a:ext cx="8229600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Zonal statistics added to the attribute table of the vector layer</a:t>
            </a: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0773" y="1752600"/>
            <a:ext cx="558062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/>
          <p:nvPr/>
        </p:nvSpPr>
        <p:spPr>
          <a:xfrm>
            <a:off x="2871747" y="1920901"/>
            <a:ext cx="609599" cy="2286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3429000" y="2165403"/>
            <a:ext cx="609599" cy="2286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Zonal</a:t>
            </a:r>
            <a:r>
              <a:rPr lang="en-US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Statistics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376916"/>
            <a:ext cx="7315200" cy="4947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Laboratory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762000" y="1417652"/>
            <a:ext cx="7620000" cy="387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 work will cover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 Joins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Intersections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Loading in CSV data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Interpolations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Styling (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Symbology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Querying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points (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Samplin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g)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Resampling</a:t>
            </a:r>
          </a:p>
          <a:p>
            <a:pPr marL="742950" marR="0" lvl="1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Zonal statistics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Geoprocessing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that can be done on and to GIS data</a:t>
            </a:r>
          </a:p>
          <a:p>
            <a:pPr marL="742950" marR="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methods that are possible because of the geospatial nature of the data</a:t>
            </a:r>
          </a:p>
          <a:p>
            <a:pPr marL="742950" marR="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</a:t>
            </a:r>
          </a:p>
          <a:p>
            <a:pPr lvl="2">
              <a:spcBef>
                <a:spcPts val="518"/>
              </a:spcBef>
              <a:buSzPct val="117727"/>
            </a:pPr>
            <a:r>
              <a:rPr lang="en-US" sz="222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Joins </a:t>
            </a: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(Spatial, non-Spatial)</a:t>
            </a:r>
          </a:p>
          <a:p>
            <a:pPr lvl="2" indent="-228600">
              <a:spcBef>
                <a:spcPts val="444"/>
              </a:spcBef>
              <a:buSzPct val="100909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Intersections</a:t>
            </a:r>
          </a:p>
          <a:p>
            <a:pPr marL="1143000" marR="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Dissolves, Clips, Buffers</a:t>
            </a:r>
          </a:p>
          <a:p>
            <a:pPr marL="742950" marR="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Raster/Vector</a:t>
            </a:r>
          </a:p>
          <a:p>
            <a:pPr marL="1143000" marR="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Bulk Statistics</a:t>
            </a:r>
          </a:p>
          <a:p>
            <a:pPr marL="1143000" marR="0" lvl="2" indent="-228600" algn="l" rtl="0">
              <a:spcBef>
                <a:spcPts val="444"/>
              </a:spcBef>
              <a:buClr>
                <a:schemeClr val="dk1"/>
              </a:buClr>
              <a:buSzPct val="100909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Zonal Statistics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Geoprocessing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Intersections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Deal with areas where spatial data overlap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Roads intersect with Counties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Forecasts intersect with counties/provinces</a:t>
            </a:r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help with impacted facilities, populations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 Join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Joins attributes, based on colocation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solidFill>
                  <a:srgbClr val="0000FF"/>
                </a:solidFill>
              </a:rPr>
              <a:t>Table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Join (Data)</a:t>
            </a:r>
          </a:p>
        </p:txBody>
      </p:sp>
      <p:sp>
        <p:nvSpPr>
          <p:cNvPr id="109" name="Shape 109"/>
          <p:cNvSpPr/>
          <p:nvPr/>
        </p:nvSpPr>
        <p:spPr>
          <a:xfrm>
            <a:off x="553925" y="1600200"/>
            <a:ext cx="8209200" cy="77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common GIS task to join the attributes from one spatial data layer to another.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0" name="Shape 110"/>
          <p:cNvGraphicFramePr/>
          <p:nvPr/>
        </p:nvGraphicFramePr>
        <p:xfrm>
          <a:off x="304800" y="3276600"/>
          <a:ext cx="1981200" cy="2225100"/>
        </p:xfrm>
        <a:graphic>
          <a:graphicData uri="http://schemas.openxmlformats.org/drawingml/2006/table">
            <a:tbl>
              <a:tblPr firstRow="1" bandRow="1">
                <a:noFill/>
                <a:tableStyleId>{0FF7FBF3-AD5C-4C66-8106-9F902379B9D2}</a:tableStyleId>
              </a:tblPr>
              <a:tblGrid>
                <a:gridCol w="990600"/>
                <a:gridCol w="9906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dk1"/>
                          </a:solidFill>
                        </a:rPr>
                        <a:t>Name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Number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Tom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123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Matt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456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Wassila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789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Joe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321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Dave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 dirty="0">
                          <a:solidFill>
                            <a:schemeClr val="dk1"/>
                          </a:solidFill>
                        </a:rPr>
                        <a:t>654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1" name="Shape 111"/>
          <p:cNvGraphicFramePr/>
          <p:nvPr/>
        </p:nvGraphicFramePr>
        <p:xfrm>
          <a:off x="2667000" y="3276600"/>
          <a:ext cx="2057400" cy="2225100"/>
        </p:xfrm>
        <a:graphic>
          <a:graphicData uri="http://schemas.openxmlformats.org/drawingml/2006/table">
            <a:tbl>
              <a:tblPr firstRow="1" bandRow="1">
                <a:noFill/>
                <a:tableStyleId>{0FF7FBF3-AD5C-4C66-8106-9F902379B9D2}</a:tableStyleId>
              </a:tblPr>
              <a:tblGrid>
                <a:gridCol w="1028700"/>
                <a:gridCol w="10287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Grade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Number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A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123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B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789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B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321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C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654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D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456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2" name="Shape 112"/>
          <p:cNvGraphicFramePr/>
          <p:nvPr/>
        </p:nvGraphicFramePr>
        <p:xfrm>
          <a:off x="5867400" y="3352800"/>
          <a:ext cx="3048000" cy="2225100"/>
        </p:xfrm>
        <a:graphic>
          <a:graphicData uri="http://schemas.openxmlformats.org/drawingml/2006/table">
            <a:tbl>
              <a:tblPr firstRow="1" bandRow="1">
                <a:noFill/>
                <a:tableStyleId>{0FF7FBF3-AD5C-4C66-8106-9F902379B9D2}</a:tableStyleId>
              </a:tblPr>
              <a:tblGrid>
                <a:gridCol w="1016000"/>
                <a:gridCol w="1016000"/>
                <a:gridCol w="10160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Name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Number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Grade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Tom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123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A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Matt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456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D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Wassila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789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B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Joe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321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B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Dave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654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C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" name="Shape 113"/>
          <p:cNvSpPr/>
          <p:nvPr/>
        </p:nvSpPr>
        <p:spPr>
          <a:xfrm>
            <a:off x="4953000" y="4267200"/>
            <a:ext cx="6858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3192162"/>
            <a:ext cx="990600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82314" y="3200400"/>
            <a:ext cx="1042086" cy="2430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solidFill>
                  <a:srgbClr val="0000FF"/>
                </a:solidFill>
              </a:rPr>
              <a:t>Spatial</a:t>
            </a:r>
            <a:r>
              <a:rPr lang="en-US" dirty="0"/>
              <a:t> 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Join</a:t>
            </a:r>
          </a:p>
        </p:txBody>
      </p:sp>
      <p:sp>
        <p:nvSpPr>
          <p:cNvPr id="119" name="Shape 119"/>
          <p:cNvSpPr/>
          <p:nvPr/>
        </p:nvSpPr>
        <p:spPr>
          <a:xfrm>
            <a:off x="553925" y="1371600"/>
            <a:ext cx="8209200" cy="155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Involves matching rows in the attribute table from the join layer to the target layer, based on a spatial relationship and writing to an output feature class.</a:t>
            </a:r>
          </a:p>
          <a:p>
            <a:pPr marL="457200" lvl="0" indent="-34925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Like a join based on </a:t>
            </a:r>
            <a:r>
              <a:rPr lang="en-US" sz="1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but based on the location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3657600" y="2514600"/>
            <a:ext cx="1680000" cy="145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595" y="9397"/>
                </a:moveTo>
                <a:lnTo>
                  <a:pt x="34595" y="9397"/>
                </a:lnTo>
                <a:cubicBezTo>
                  <a:pt x="27059" y="14939"/>
                  <a:pt x="18755" y="19295"/>
                  <a:pt x="11988" y="26024"/>
                </a:cubicBezTo>
                <a:cubicBezTo>
                  <a:pt x="9294" y="28701"/>
                  <a:pt x="8555" y="33203"/>
                  <a:pt x="6964" y="36867"/>
                </a:cubicBezTo>
                <a:cubicBezTo>
                  <a:pt x="4786" y="41880"/>
                  <a:pt x="2777" y="46987"/>
                  <a:pt x="684" y="52048"/>
                </a:cubicBezTo>
                <a:cubicBezTo>
                  <a:pt x="101" y="62788"/>
                  <a:pt x="-761" y="69706"/>
                  <a:pt x="1312" y="80963"/>
                </a:cubicBezTo>
                <a:cubicBezTo>
                  <a:pt x="2044" y="84934"/>
                  <a:pt x="7944" y="92641"/>
                  <a:pt x="10104" y="94698"/>
                </a:cubicBezTo>
                <a:cubicBezTo>
                  <a:pt x="14041" y="98449"/>
                  <a:pt x="18376" y="101618"/>
                  <a:pt x="22663" y="104819"/>
                </a:cubicBezTo>
                <a:cubicBezTo>
                  <a:pt x="30949" y="111006"/>
                  <a:pt x="38067" y="115399"/>
                  <a:pt x="47782" y="118554"/>
                </a:cubicBezTo>
                <a:cubicBezTo>
                  <a:pt x="51031" y="119608"/>
                  <a:pt x="54481" y="119518"/>
                  <a:pt x="57830" y="119999"/>
                </a:cubicBezTo>
                <a:cubicBezTo>
                  <a:pt x="72611" y="119369"/>
                  <a:pt x="74482" y="121985"/>
                  <a:pt x="86089" y="112771"/>
                </a:cubicBezTo>
                <a:cubicBezTo>
                  <a:pt x="88769" y="110642"/>
                  <a:pt x="91081" y="107850"/>
                  <a:pt x="92996" y="104819"/>
                </a:cubicBezTo>
                <a:cubicBezTo>
                  <a:pt x="100785" y="92492"/>
                  <a:pt x="100244" y="90560"/>
                  <a:pt x="104928" y="78795"/>
                </a:cubicBezTo>
                <a:cubicBezTo>
                  <a:pt x="105903" y="76346"/>
                  <a:pt x="107228" y="74080"/>
                  <a:pt x="108068" y="71566"/>
                </a:cubicBezTo>
                <a:cubicBezTo>
                  <a:pt x="109328" y="67796"/>
                  <a:pt x="109826" y="63712"/>
                  <a:pt x="111208" y="60000"/>
                </a:cubicBezTo>
                <a:cubicBezTo>
                  <a:pt x="112353" y="56923"/>
                  <a:pt x="114303" y="54319"/>
                  <a:pt x="115604" y="51325"/>
                </a:cubicBezTo>
                <a:cubicBezTo>
                  <a:pt x="119248" y="42935"/>
                  <a:pt x="117874" y="46597"/>
                  <a:pt x="120000" y="40481"/>
                </a:cubicBezTo>
                <a:cubicBezTo>
                  <a:pt x="119790" y="38072"/>
                  <a:pt x="119812" y="35620"/>
                  <a:pt x="119371" y="33253"/>
                </a:cubicBezTo>
                <a:cubicBezTo>
                  <a:pt x="118689" y="29587"/>
                  <a:pt x="116225" y="28910"/>
                  <a:pt x="113720" y="26747"/>
                </a:cubicBezTo>
                <a:cubicBezTo>
                  <a:pt x="112647" y="25821"/>
                  <a:pt x="111741" y="24626"/>
                  <a:pt x="110580" y="23855"/>
                </a:cubicBezTo>
                <a:cubicBezTo>
                  <a:pt x="106281" y="21000"/>
                  <a:pt x="101521" y="19072"/>
                  <a:pt x="97392" y="15903"/>
                </a:cubicBezTo>
                <a:cubicBezTo>
                  <a:pt x="94391" y="13599"/>
                  <a:pt x="79730" y="1716"/>
                  <a:pt x="75413" y="722"/>
                </a:cubicBezTo>
                <a:lnTo>
                  <a:pt x="72273" y="0"/>
                </a:lnTo>
                <a:cubicBezTo>
                  <a:pt x="65156" y="481"/>
                  <a:pt x="58014" y="608"/>
                  <a:pt x="50922" y="1445"/>
                </a:cubicBezTo>
                <a:cubicBezTo>
                  <a:pt x="47144" y="1891"/>
                  <a:pt x="48679" y="3057"/>
                  <a:pt x="45898" y="4337"/>
                </a:cubicBezTo>
                <a:cubicBezTo>
                  <a:pt x="45510" y="4516"/>
                  <a:pt x="45061" y="4337"/>
                  <a:pt x="44642" y="4337"/>
                </a:cubicBezTo>
                <a:lnTo>
                  <a:pt x="39618" y="10843"/>
                </a:lnTo>
                <a:lnTo>
                  <a:pt x="34595" y="9397"/>
                </a:lnTo>
                <a:close/>
              </a:path>
            </a:pathLst>
          </a:custGeom>
          <a:noFill/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4226960" y="2848708"/>
            <a:ext cx="45600" cy="456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3876441" y="2524560"/>
            <a:ext cx="45600" cy="456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 flipH="1">
            <a:off x="3922101" y="3328767"/>
            <a:ext cx="129600" cy="456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3388701" y="3610707"/>
            <a:ext cx="129600" cy="456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 flipH="1">
            <a:off x="4337389" y="3428998"/>
            <a:ext cx="129600" cy="456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6" name="Shape 126"/>
          <p:cNvGraphicFramePr/>
          <p:nvPr/>
        </p:nvGraphicFramePr>
        <p:xfrm>
          <a:off x="381000" y="4495800"/>
          <a:ext cx="1981200" cy="2194620"/>
        </p:xfrm>
        <a:graphic>
          <a:graphicData uri="http://schemas.openxmlformats.org/drawingml/2006/table">
            <a:tbl>
              <a:tblPr firstRow="1" bandRow="1">
                <a:noFill/>
                <a:tableStyleId>{0FF7FBF3-AD5C-4C66-8106-9F902379B9D2}</a:tableStyleId>
              </a:tblPr>
              <a:tblGrid>
                <a:gridCol w="990600"/>
                <a:gridCol w="990600"/>
              </a:tblGrid>
              <a:tr h="31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Point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Value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0.9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1.5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0.5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1.5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1.1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7" name="Shape 127"/>
          <p:cNvGraphicFramePr/>
          <p:nvPr/>
        </p:nvGraphicFramePr>
        <p:xfrm>
          <a:off x="2743200" y="4495800"/>
          <a:ext cx="2057400" cy="2225100"/>
        </p:xfrm>
        <a:graphic>
          <a:graphicData uri="http://schemas.openxmlformats.org/drawingml/2006/table">
            <a:tbl>
              <a:tblPr firstRow="1" bandRow="1">
                <a:noFill/>
                <a:tableStyleId>{0FF7FBF3-AD5C-4C66-8106-9F902379B9D2}</a:tableStyleId>
              </a:tblPr>
              <a:tblGrid>
                <a:gridCol w="1028700"/>
                <a:gridCol w="1028700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Polygon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Hazard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TSTM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8" name="Shape 128"/>
          <p:cNvSpPr txBox="1"/>
          <p:nvPr/>
        </p:nvSpPr>
        <p:spPr>
          <a:xfrm>
            <a:off x="3876441" y="2391508"/>
            <a:ext cx="110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272678" y="2664041"/>
            <a:ext cx="1104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4443780" y="3328767"/>
            <a:ext cx="2502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918542" y="3287094"/>
            <a:ext cx="2502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328407" y="3604791"/>
            <a:ext cx="2502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graphicFrame>
        <p:nvGraphicFramePr>
          <p:cNvPr id="133" name="Shape 133"/>
          <p:cNvGraphicFramePr/>
          <p:nvPr/>
        </p:nvGraphicFramePr>
        <p:xfrm>
          <a:off x="5715000" y="4495800"/>
          <a:ext cx="2514600" cy="2194620"/>
        </p:xfrm>
        <a:graphic>
          <a:graphicData uri="http://schemas.openxmlformats.org/drawingml/2006/table">
            <a:tbl>
              <a:tblPr firstRow="1" bandRow="1">
                <a:noFill/>
                <a:tableStyleId>{0FF7FBF3-AD5C-4C66-8106-9F902379B9D2}</a:tableStyleId>
              </a:tblPr>
              <a:tblGrid>
                <a:gridCol w="838200"/>
                <a:gridCol w="838200"/>
                <a:gridCol w="838200"/>
              </a:tblGrid>
              <a:tr h="31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Point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Value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Hazard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0.9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NULL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1.5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TSTM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0.5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TSTM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1.5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TSTM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1.1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NULL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4" name="Shape 134"/>
          <p:cNvSpPr/>
          <p:nvPr/>
        </p:nvSpPr>
        <p:spPr>
          <a:xfrm>
            <a:off x="4876800" y="5410200"/>
            <a:ext cx="6858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Join Attributes by Location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57200" y="1219200"/>
            <a:ext cx="8229600" cy="95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&gt;&gt;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Management Tools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&gt;&gt;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Attributes by Location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3600" y="2173199"/>
            <a:ext cx="5027420" cy="43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Intersections</a:t>
            </a:r>
          </a:p>
        </p:txBody>
      </p:sp>
      <p:pic>
        <p:nvPicPr>
          <p:cNvPr id="147" name="Shape 147" descr="Intersect polyg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189891"/>
            <a:ext cx="4219500" cy="25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533400" y="3810000"/>
            <a:ext cx="8305800" cy="258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Determines the spatial reference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Also the spatial reference of the output feature class. Input features are projected into this spatial reference.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Cracks and clusters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Cracking inserts vertices at the intersection of feature edges; clustering snaps together vertices that are within the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xy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tolerance.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Discovers geometric relationships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(intersections) between features from all the feature classes or layers.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these intersections as features (point, line, or polygon) to the output.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Attributes from both input data sources are mapped to the retained features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1295400"/>
            <a:ext cx="3505200" cy="24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Intersections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>
            <a:off x="1491900" y="2456425"/>
            <a:ext cx="6602100" cy="41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381000" y="1219200"/>
            <a:ext cx="83058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Bar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Vector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Geoprocessing Tools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Intersection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847</Words>
  <Application>Microsoft Office PowerPoint</Application>
  <PresentationFormat>On-screen Show (4:3)</PresentationFormat>
  <Paragraphs>329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Common Geoprocessing for Weather and Climate </vt:lpstr>
      <vt:lpstr>Outline </vt:lpstr>
      <vt:lpstr>Geoprocessing</vt:lpstr>
      <vt:lpstr>Geoprocessing</vt:lpstr>
      <vt:lpstr>Table Join (Data)</vt:lpstr>
      <vt:lpstr>Spatial Join</vt:lpstr>
      <vt:lpstr>Join Attributes by Location</vt:lpstr>
      <vt:lpstr>Intersections</vt:lpstr>
      <vt:lpstr>Intersections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Zonal Statistics</vt:lpstr>
      <vt:lpstr>Zonal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Geoprocessing for Weather and Climate</dc:title>
  <dc:creator>Miliaritiana Robjhon</dc:creator>
  <cp:lastModifiedBy>Miliaritiana Robjhon</cp:lastModifiedBy>
  <cp:revision>36</cp:revision>
  <dcterms:modified xsi:type="dcterms:W3CDTF">2018-05-24T19:32:10Z</dcterms:modified>
</cp:coreProperties>
</file>