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88" r:id="rId26"/>
    <p:sldId id="289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80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BA2F31D-4EDE-492D-BCB0-08A5182419CA}">
  <a:tblStyle styleId="{9BA2F31D-4EDE-492D-BCB0-08A5182419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0248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sym typeface="Calibri"/>
              </a:rPr>
              <a:t>QGIS</a:t>
            </a:r>
            <a:endParaRPr lang="en-US" sz="44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 err="1"/>
              <a:t>Miliaritiana</a:t>
            </a:r>
            <a:r>
              <a:rPr lang="en-US" dirty="0"/>
              <a:t> </a:t>
            </a:r>
            <a:r>
              <a:rPr lang="en-US" dirty="0" err="1"/>
              <a:t>Robjhon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 smtClean="0"/>
              <a:t>Nick Novella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0137"/>
            <a:ext cx="8229600" cy="55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387180"/>
            <a:ext cx="37338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Multibands</a:t>
            </a:r>
            <a:endParaRPr lang="en-US"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Shape 227"/>
          <p:cNvCxnSpPr/>
          <p:nvPr/>
        </p:nvCxnSpPr>
        <p:spPr>
          <a:xfrm>
            <a:off x="2442411" y="1279339"/>
            <a:ext cx="0" cy="1371599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9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Pros/Cons</a:t>
            </a:r>
            <a:endParaRPr lang="en-US" sz="2960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	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showing spatial extent of data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perform analysis on – create new raster information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weather/climate data available in gridded format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  <a:endParaRPr lang="en-US" sz="259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plays a large role</a:t>
            </a:r>
          </a:p>
          <a:p>
            <a:pPr marL="1600200" marR="0" lvl="3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grid cells, higher resolution, larger file size, slower processing</a:t>
            </a:r>
          </a:p>
          <a:p>
            <a:pPr marL="1600200" marR="0" lvl="3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resolution can be in</a:t>
            </a:r>
            <a:r>
              <a:rPr lang="en-US" sz="1850" dirty="0"/>
              <a:t>accurate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dirty="0"/>
              <a:t>at depicting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specific features.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»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Mountains, rivers etc.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analysis, all </a:t>
            </a:r>
            <a:r>
              <a:rPr lang="en-US" sz="222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to be same resolution/same projection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good is data without interpretation?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colorize/stylize/query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516" y="3048000"/>
            <a:ext cx="5086967" cy="316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Symbologies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Singleband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Pseudocolor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Multiband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905000"/>
            <a:ext cx="5029199" cy="456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Symbologies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981200"/>
            <a:ext cx="520385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Pseudocolor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 fields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Index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463141" y="4261153"/>
            <a:ext cx="3124199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colors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Shape 256"/>
          <p:cNvCxnSpPr/>
          <p:nvPr/>
        </p:nvCxnSpPr>
        <p:spPr>
          <a:xfrm>
            <a:off x="6400800" y="1828800"/>
            <a:ext cx="1219199" cy="1066799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1981200" y="4103009"/>
            <a:ext cx="3505200" cy="89680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8" name="Shape 258"/>
          <p:cNvCxnSpPr/>
          <p:nvPr/>
        </p:nvCxnSpPr>
        <p:spPr>
          <a:xfrm>
            <a:off x="1502233" y="6128266"/>
            <a:ext cx="6574966" cy="4249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9" name="Shape 259"/>
          <p:cNvSpPr/>
          <p:nvPr/>
        </p:nvSpPr>
        <p:spPr>
          <a:xfrm>
            <a:off x="5160214" y="1410770"/>
            <a:ext cx="23510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your thresholds</a:t>
            </a:r>
          </a:p>
        </p:txBody>
      </p:sp>
      <p:cxnSp>
        <p:nvCxnSpPr>
          <p:cNvPr id="260" name="Shape 260"/>
          <p:cNvCxnSpPr/>
          <p:nvPr/>
        </p:nvCxnSpPr>
        <p:spPr>
          <a:xfrm flipH="1">
            <a:off x="5160212" y="1828800"/>
            <a:ext cx="1240586" cy="147286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1" name="Shape 261"/>
          <p:cNvSpPr/>
          <p:nvPr/>
        </p:nvSpPr>
        <p:spPr>
          <a:xfrm>
            <a:off x="783766" y="5943600"/>
            <a:ext cx="71846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of point data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methods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Weighted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(CPC)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Neighbor (used by CPC and USDA)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Kriging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SAGA GIS - open source for making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</a:p>
        </p:txBody>
      </p:sp>
      <p:sp>
        <p:nvSpPr>
          <p:cNvPr id="5" name="Shape 273"/>
          <p:cNvSpPr txBox="1"/>
          <p:nvPr/>
        </p:nvSpPr>
        <p:spPr>
          <a:xfrm>
            <a:off x="457200" y="1219200"/>
            <a:ext cx="3657600" cy="342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Transforms station point (vector) data to gridded (raster) data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Raster &gt;&gt; Analysis &gt;&gt; Grid (Interpolation) </a:t>
            </a:r>
            <a:endParaRPr lang="en-US" sz="28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6265"/>
            <a:ext cx="4572000" cy="474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Interpolating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operation in meteorology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Interpolates unevenly-distributed data to produce a gridded, raster data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Easily-done but involves steps in QGIS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gauge data in MS Excel Comma-Separated Value (CSV) format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Import/add CSV data onto QGIS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method and perform interpolation</a:t>
            </a:r>
          </a:p>
        </p:txBody>
      </p:sp>
    </p:spTree>
    <p:extLst>
      <p:ext uri="{BB962C8B-B14F-4D97-AF65-F5344CB8AC3E}">
        <p14:creationId xmlns:p14="http://schemas.microsoft.com/office/powerpoint/2010/main" val="32287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MS Excel CSV Format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50676"/>
          <a:stretch/>
        </p:blipFill>
        <p:spPr>
          <a:xfrm>
            <a:off x="515508" y="2286000"/>
            <a:ext cx="8229600" cy="327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57200" y="1219200"/>
            <a:ext cx="82296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contain: some Identification, Coordinates, and Measurement Data 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As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 delimited</a:t>
            </a:r>
          </a:p>
        </p:txBody>
      </p:sp>
    </p:spTree>
    <p:extLst>
      <p:ext uri="{BB962C8B-B14F-4D97-AF65-F5344CB8AC3E}">
        <p14:creationId xmlns:p14="http://schemas.microsoft.com/office/powerpoint/2010/main" val="149628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Loading in CSV Data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57200" y="1219200"/>
            <a:ext cx="82296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Layer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Delimited Text Layer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453" y="1905000"/>
            <a:ext cx="5082746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0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Raster Data?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Formats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one do with Raster Data?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Enabling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Plugin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37" y="1901951"/>
            <a:ext cx="700716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57200" y="1219200"/>
            <a:ext cx="822960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Plugins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and Install Plugins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</a:p>
        </p:txBody>
      </p:sp>
      <p:sp>
        <p:nvSpPr>
          <p:cNvPr id="190" name="Shape 190"/>
          <p:cNvSpPr/>
          <p:nvPr/>
        </p:nvSpPr>
        <p:spPr>
          <a:xfrm>
            <a:off x="2209800" y="3686094"/>
            <a:ext cx="914400" cy="1523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12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Other Methods for Interpolation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57200" y="1219200"/>
            <a:ext cx="4038599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219200"/>
            <a:ext cx="305094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4038600" y="4495800"/>
            <a:ext cx="1066799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50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57200" y="1219200"/>
            <a:ext cx="8229600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SAGA &gt;&gt; Raster Creation Tools &gt;&gt; Nearest Neighbor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 adequate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parameters, choose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Cellsize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click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16583" b="4961"/>
          <a:stretch/>
        </p:blipFill>
        <p:spPr>
          <a:xfrm>
            <a:off x="1600750" y="2437150"/>
            <a:ext cx="6381074" cy="4087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6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Sampling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Extracts values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points from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raster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Sampling Tool Plugin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data to extract value from and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data, which includes point locations</a:t>
            </a:r>
          </a:p>
        </p:txBody>
      </p:sp>
    </p:spTree>
    <p:extLst>
      <p:ext uri="{BB962C8B-B14F-4D97-AF65-F5344CB8AC3E}">
        <p14:creationId xmlns:p14="http://schemas.microsoft.com/office/powerpoint/2010/main" val="187288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Sampling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57200" y="1219200"/>
            <a:ext cx="82296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           		toolbox and select layers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l="44120" t="7425" r="45903" b="85151"/>
          <a:stretch/>
        </p:blipFill>
        <p:spPr>
          <a:xfrm>
            <a:off x="2414546" y="1295400"/>
            <a:ext cx="1470991" cy="74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966" y="2019300"/>
            <a:ext cx="4629150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61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Extracted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Attribute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Table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533" y="1600200"/>
            <a:ext cx="621966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52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Interpolation from plugins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57200" y="1219200"/>
            <a:ext cx="8229600" cy="144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&gt;&gt; Interpolation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proper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attribute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click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 adequate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method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choose </a:t>
            </a:r>
            <a:r>
              <a:rPr lang="en-US" sz="2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Cellsize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Cellsize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818889"/>
            <a:ext cx="7315200" cy="26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distance weighted (CPC)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Value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= emphasis on the nearest points, less smooth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= emphasis on further points, smoother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number of points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physical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114800"/>
            <a:ext cx="3379814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t="1" r="56713" b="64504"/>
          <a:stretch/>
        </p:blipFill>
        <p:spPr>
          <a:xfrm>
            <a:off x="3962400" y="4092469"/>
            <a:ext cx="5052986" cy="249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Neighbor (used by CPC and USDA)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Voronoi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(Thiessen) polygons constructed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point, new Thiessen polygon constructed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= proportion of overlap new/initial poly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657600"/>
            <a:ext cx="23145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57200" y="1219200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Kriging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SAGA GIS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Assumes distance or direction between sample points can be used to explain variation in the surface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weights from surrounding values to predict unmeasured locations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3352800"/>
            <a:ext cx="30956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endParaRPr lang="en-US"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lang="en-US" sz="2590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“cell” has a value</a:t>
            </a:r>
            <a:endParaRPr lang="en-US" sz="2220" b="0" i="0" u="none" strike="noStrike" cap="none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handle various types – binary, ASCII, </a:t>
            </a:r>
            <a:r>
              <a:rPr lang="en-US" sz="259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KML, CSV, </a:t>
            </a:r>
            <a:r>
              <a:rPr lang="en-US" sz="259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Geotiff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(many additional options)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raster feature cell si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086726"/>
            <a:ext cx="3341100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257800" y="6176210"/>
            <a:ext cx="33527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 ESRI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Raster Processing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Clipping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– GDAL Clip Raster By Extent.</a:t>
            </a:r>
          </a:p>
          <a:p>
            <a:pPr marL="1200150" marR="0" lvl="2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Instead of masking out ocean, or able to subset for country or province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Extracting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– Clip by mask(Polygon)</a:t>
            </a:r>
          </a:p>
          <a:p>
            <a:pPr marL="1200150" marR="0" lvl="2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Point Sampling </a:t>
            </a:r>
          </a:p>
          <a:p>
            <a:pPr marL="1200150" marR="0" lvl="2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Extracting by value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Resampling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(helps to match resolution)- Covered in next section.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Times New Roman"/>
              <a:sym typeface="Times New Roman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Mathematical operations within and across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rasters</a:t>
            </a: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Times New Roman"/>
              <a:sym typeface="Times New Roman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Raster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Addition</a:t>
            </a: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Times New Roman"/>
              <a:sym typeface="Times New Roman"/>
            </a:endParaRPr>
          </a:p>
          <a:p>
            <a:pPr marL="1200150" marR="0" lvl="2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Creating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totals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climatology, anomalies</a:t>
            </a: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Times New Roman"/>
              <a:sym typeface="Times New Roman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Local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Times New Roman"/>
                <a:sym typeface="Times New Roman"/>
              </a:rPr>
              <a:t>Statistics (zonal statistics) – will cover tomorrow.</a:t>
            </a: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57200" y="1219200"/>
            <a:ext cx="82296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Processing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Clipping – GDAL Clip Raster By Extent.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l="45051" t="9322"/>
          <a:stretch/>
        </p:blipFill>
        <p:spPr>
          <a:xfrm>
            <a:off x="2057400" y="2133600"/>
            <a:ext cx="4495797" cy="447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57200" y="1219200"/>
            <a:ext cx="8229600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Processing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Extracting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Sampling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QGIS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Plugin or SAGA tool 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Extracting by value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124200"/>
            <a:ext cx="3519684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491" y="3186110"/>
            <a:ext cx="3737308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762000" y="1417637"/>
            <a:ext cx="7619999" cy="4401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Work will cover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Symbolizing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Querying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Clipping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Calculator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sampling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Shape 181"/>
          <p:cNvGraphicFramePr/>
          <p:nvPr/>
        </p:nvGraphicFramePr>
        <p:xfrm>
          <a:off x="2558966" y="1663867"/>
          <a:ext cx="4953000" cy="4114800"/>
        </p:xfrm>
        <a:graphic>
          <a:graphicData uri="http://schemas.openxmlformats.org/drawingml/2006/table">
            <a:tbl>
              <a:tblPr firstRow="1" bandRow="1">
                <a:noFill/>
                <a:tableStyleId>{9BA2F31D-4EDE-492D-BCB0-08A5182419CA}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7E7E"/>
                        </a:gs>
                        <a:gs pos="50000">
                          <a:srgbClr val="FFB1B1"/>
                        </a:gs>
                        <a:gs pos="100000">
                          <a:srgbClr val="FFD9D9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2" name="Shape 182"/>
          <p:cNvSpPr txBox="1"/>
          <p:nvPr/>
        </p:nvSpPr>
        <p:spPr>
          <a:xfrm rot="-5400000">
            <a:off x="927001" y="3035398"/>
            <a:ext cx="2057400" cy="101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581400" y="5842337"/>
            <a:ext cx="3111599" cy="101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87037" y="4596567"/>
            <a:ext cx="18765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Pixel /Cell</a:t>
            </a:r>
          </a:p>
        </p:txBody>
      </p:sp>
      <p:cxnSp>
        <p:nvCxnSpPr>
          <p:cNvPr id="185" name="Shape 185"/>
          <p:cNvCxnSpPr/>
          <p:nvPr/>
        </p:nvCxnSpPr>
        <p:spPr>
          <a:xfrm rot="10800000" flipH="1">
            <a:off x="2209800" y="3505200"/>
            <a:ext cx="2514599" cy="2133599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type of data </a:t>
            </a:r>
            <a:r>
              <a:rPr lang="en-US" dirty="0"/>
              <a:t>can be </a:t>
            </a:r>
            <a:r>
              <a:rPr lang="en-US" dirty="0" smtClean="0"/>
              <a:t>converted </a:t>
            </a:r>
            <a:r>
              <a:rPr lang="en-US" dirty="0"/>
              <a:t>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raster format?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imagery, Land-use/agricultural data, Weather/climate data (what types?)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Different Uses for Raster data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map for other layers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Elevation maps, terrain, bathymetry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High level analysis of data or </a:t>
            </a:r>
            <a:r>
              <a:rPr lang="en-US" dirty="0" smtClean="0"/>
              <a:t>problems</a:t>
            </a:r>
          </a:p>
          <a:p>
            <a:pPr lvl="2" indent="1371600">
              <a:buFont typeface="Arial"/>
              <a:buChar char="–"/>
            </a:pPr>
            <a:r>
              <a:rPr lang="en-US" dirty="0"/>
              <a:t>Deforestation</a:t>
            </a:r>
          </a:p>
          <a:p>
            <a:pPr lvl="2" indent="1371600">
              <a:buFont typeface="Arial"/>
              <a:buChar char="–"/>
            </a:pPr>
            <a:r>
              <a:rPr lang="en-US" dirty="0" smtClean="0"/>
              <a:t>Land use land cover change </a:t>
            </a:r>
            <a:r>
              <a:rPr lang="en-US" dirty="0"/>
              <a:t>detection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3413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Bands (variable)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raster have 1 band or layer (think temperature or elevation)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show as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grayscale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color map or two colors</a:t>
            </a:r>
          </a:p>
        </p:txBody>
      </p:sp>
      <p:pic>
        <p:nvPicPr>
          <p:cNvPr id="198" name="Shape 198" descr="C:\Users\tom.diliberto\Downloads\test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787" y="3200400"/>
            <a:ext cx="6291900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 descr="C:\Users\tom.diliberto\Downloads\testcolor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066" y="3273600"/>
            <a:ext cx="6297600" cy="33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Bands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raster have 1 band or layer (think temperature or elevation)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show as grayscale or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map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two colors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Bands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multiple bands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cell has more than one value associated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band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focuses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different part of  the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electromagnetic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spectrum.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display all bands together as RGB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composite - make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color map.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This often is useful in analysis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in satellite data.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1299"/>
            <a:ext cx="7315200" cy="52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-4011" y="708041"/>
            <a:ext cx="78525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Multibands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605589" y="1381800"/>
            <a:ext cx="78525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Difference Vegetation Index (NDVI)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750</Words>
  <Application>Microsoft Office PowerPoint</Application>
  <PresentationFormat>On-screen Show (4:3)</PresentationFormat>
  <Paragraphs>171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Office Theme</vt:lpstr>
      <vt:lpstr>Raster Data in QGIS</vt:lpstr>
      <vt:lpstr>Outline </vt:lpstr>
      <vt:lpstr>Data Types</vt:lpstr>
      <vt:lpstr>Data Types</vt:lpstr>
      <vt:lpstr>Data Types</vt:lpstr>
      <vt:lpstr>Data Types</vt:lpstr>
      <vt:lpstr>Data Types</vt:lpstr>
      <vt:lpstr>Data Types</vt:lpstr>
      <vt:lpstr>Data Types</vt:lpstr>
      <vt:lpstr>Data Types</vt:lpstr>
      <vt:lpstr>Data Types</vt:lpstr>
      <vt:lpstr>Raster Data</vt:lpstr>
      <vt:lpstr>Symbologies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Raster Data in QGIS</dc:title>
  <dc:creator>Miliaritiana Robjhon</dc:creator>
  <cp:lastModifiedBy>Miliaritiana Robjhon</cp:lastModifiedBy>
  <cp:revision>40</cp:revision>
  <dcterms:modified xsi:type="dcterms:W3CDTF">2018-05-24T14:52:32Z</dcterms:modified>
</cp:coreProperties>
</file>