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561" autoAdjust="0"/>
  </p:normalViewPr>
  <p:slideViewPr>
    <p:cSldViewPr>
      <p:cViewPr>
        <p:scale>
          <a:sx n="116" d="100"/>
          <a:sy n="116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255191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qgis.org/2.18/en/docs/training_manual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qgis.org/2.14/en/docs/gentle_gis_introduction/" TargetMode="External"/><Relationship Id="rId5" Type="http://schemas.openxmlformats.org/officeDocument/2006/relationships/hyperlink" Target="http://docs.qgis.org/2.18/en/docs/gentle_gis_introduction/" TargetMode="External"/><Relationship Id="rId4" Type="http://schemas.openxmlformats.org/officeDocument/2006/relationships/hyperlink" Target="http://docs.qgis.org/2.14/en/docs/training_manual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gistutorials.com/en/index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u="none" strike="noStrike" cap="none" dirty="0" smtClean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 smtClean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 smtClean="0">
                <a:solidFill>
                  <a:srgbClr val="0000FF"/>
                </a:solidFill>
                <a:sym typeface="Calibri"/>
              </a:rPr>
              <a:t>QGIS</a:t>
            </a:r>
            <a:endParaRPr lang="en-US" sz="4400" b="0" i="0" u="none" strike="noStrike" cap="none" dirty="0">
              <a:solidFill>
                <a:srgbClr val="0000FF"/>
              </a:solidFill>
              <a:sym typeface="Calibri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 dirty="0" err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Miliaritiana</a:t>
            </a:r>
            <a:r>
              <a:rPr lang="en-US" sz="3200" b="0" i="0" u="none" strike="noStrike" cap="none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dirty="0" err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Robjhon</a:t>
            </a:r>
            <a:endParaRPr lang="en-US" sz="3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Nick Novella</a:t>
            </a:r>
            <a:endParaRPr lang="en-US" sz="3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QGIS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GUI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 = Graphical user interface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you do your analysis/create your products</a:t>
            </a: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 b="5554"/>
          <a:stretch/>
        </p:blipFill>
        <p:spPr>
          <a:xfrm>
            <a:off x="457200" y="2573519"/>
            <a:ext cx="7641607" cy="4057622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/>
          <p:nvPr/>
        </p:nvSpPr>
        <p:spPr>
          <a:xfrm>
            <a:off x="2514600" y="3886200"/>
            <a:ext cx="16763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Menu Bar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6248400" y="2983467"/>
            <a:ext cx="10667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Tool Bar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762000" y="4800600"/>
            <a:ext cx="16763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 Legend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4572000" y="4800600"/>
            <a:ext cx="16763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 View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1981200" y="6488667"/>
            <a:ext cx="16763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 Bar</a:t>
            </a:r>
          </a:p>
        </p:txBody>
      </p:sp>
      <p:cxnSp>
        <p:nvCxnSpPr>
          <p:cNvPr id="160" name="Shape 160"/>
          <p:cNvCxnSpPr/>
          <p:nvPr/>
        </p:nvCxnSpPr>
        <p:spPr>
          <a:xfrm rot="10800000">
            <a:off x="1676399" y="2819400"/>
            <a:ext cx="1143000" cy="1066799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1" name="Shape 161"/>
          <p:cNvCxnSpPr/>
          <p:nvPr/>
        </p:nvCxnSpPr>
        <p:spPr>
          <a:xfrm rot="10800000">
            <a:off x="1447800" y="3962400"/>
            <a:ext cx="0" cy="838199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2" name="Shape 162"/>
          <p:cNvSpPr/>
          <p:nvPr/>
        </p:nvSpPr>
        <p:spPr>
          <a:xfrm>
            <a:off x="3733800" y="3804166"/>
            <a:ext cx="2895600" cy="2362200"/>
          </a:xfrm>
          <a:prstGeom prst="ellipse">
            <a:avLst/>
          </a:prstGeom>
          <a:solidFill>
            <a:schemeClr val="accent1">
              <a:alpha val="33725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3" name="Shape 163"/>
          <p:cNvCxnSpPr/>
          <p:nvPr/>
        </p:nvCxnSpPr>
        <p:spPr>
          <a:xfrm rot="10800000">
            <a:off x="5562600" y="3168133"/>
            <a:ext cx="685799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4" name="Shape 164"/>
          <p:cNvCxnSpPr/>
          <p:nvPr/>
        </p:nvCxnSpPr>
        <p:spPr>
          <a:xfrm rot="10800000" flipH="1">
            <a:off x="3124200" y="6488668"/>
            <a:ext cx="990599" cy="184666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QGIS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GUI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 smtClean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Tool</a:t>
            </a:r>
            <a:r>
              <a:rPr lang="en-US" dirty="0">
                <a:solidFill>
                  <a:srgbClr val="0000FF"/>
                </a:solidFill>
              </a:rPr>
              <a:t>b</a:t>
            </a:r>
            <a:r>
              <a:rPr lang="en-US" sz="4400" b="0" i="0" u="none" strike="noStrike" cap="none" dirty="0" smtClean="0">
                <a:solidFill>
                  <a:srgbClr val="0000FF"/>
                </a:solidFill>
                <a:sym typeface="Calibri"/>
              </a:rPr>
              <a:t>ar</a:t>
            </a:r>
            <a:endParaRPr lang="en-US" sz="4400" b="0" i="0" u="none" strike="noStrike" cap="none" dirty="0">
              <a:solidFill>
                <a:srgbClr val="0000FF"/>
              </a:solidFill>
              <a:sym typeface="Calibri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Allows user to access most functions found in menu bar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personalize. Most used functions a click away.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switch on and off different menu toolbars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Tool bar is found in Settings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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Toolbars</a:t>
            </a: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QGIS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 smtClean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Layers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 smtClean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Panel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 smtClean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 smtClean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Map </a:t>
            </a:r>
            <a:r>
              <a:rPr lang="en-US" sz="4400" b="0" i="0" u="none" strike="noStrike" cap="none" dirty="0" smtClean="0">
                <a:solidFill>
                  <a:srgbClr val="0000FF"/>
                </a:solidFill>
                <a:sym typeface="Calibri"/>
              </a:rPr>
              <a:t>Legend</a:t>
            </a:r>
            <a:endParaRPr lang="en-US" sz="4400" b="0" i="0" u="none" strike="noStrike" cap="none" dirty="0">
              <a:solidFill>
                <a:srgbClr val="0000FF"/>
              </a:solidFill>
              <a:sym typeface="Calibri"/>
            </a:endParaRP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Lists all the layers you are using.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check (uncheck) box to show/hide layer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drag layers above/below each other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 moving a playing card on top of another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organize layers into groups by right clicking.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QGIS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Map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Legend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cont.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 Click Options– Raster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Similar options as from menu or tool bar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 Click Options – Vector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attribute table – Toggle editing –Save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 Style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Layer Order – found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View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Panels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&gt;Layer order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order layers. 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QGIS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Status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 smtClean="0">
                <a:solidFill>
                  <a:srgbClr val="0000FF"/>
                </a:solidFill>
                <a:sym typeface="Calibri"/>
              </a:rPr>
              <a:t>Bar</a:t>
            </a:r>
            <a:endParaRPr lang="en-US" sz="4400" b="0" i="0" u="none" strike="noStrike" cap="none" dirty="0">
              <a:solidFill>
                <a:srgbClr val="0000FF"/>
              </a:solidFill>
              <a:sym typeface="Calibri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Shows current location in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cursor, scale, </a:t>
            </a: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Shows </a:t>
            </a:r>
            <a:r>
              <a:rPr lang="en-US" dirty="0" smtClean="0"/>
              <a:t>coordinate reference system (CRS)</a:t>
            </a:r>
            <a:endParaRPr lang="en-US" sz="3200" b="0" i="0" u="none" strike="noStrike" cap="none" dirty="0">
              <a:solidFill>
                <a:srgbClr val="0070C0"/>
              </a:solidFill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QGIS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 smtClean="0">
                <a:solidFill>
                  <a:srgbClr val="0000FF"/>
                </a:solidFill>
                <a:sym typeface="Calibri"/>
              </a:rPr>
              <a:t>Browser</a:t>
            </a:r>
            <a:endParaRPr lang="en-US" sz="4400" b="0" i="0" u="none" strike="noStrike" cap="none" dirty="0">
              <a:solidFill>
                <a:srgbClr val="0000FF"/>
              </a:solidFill>
              <a:sym typeface="Calibri"/>
            </a:endParaRP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the GUI Editor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Separate panel in QGIS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Helps navigate your filesystem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find file – add to QGIS Editor from Browser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1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Loading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Vector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Multiple ways</a:t>
            </a:r>
          </a:p>
          <a:p>
            <a:pPr marL="8001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Menu Bar &gt;&gt; Layer</a:t>
            </a:r>
          </a:p>
          <a:p>
            <a:pPr marL="800100" marR="0" lvl="1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Drag from folder into Map View</a:t>
            </a:r>
          </a:p>
          <a:p>
            <a:pPr marL="800100" marR="0" lvl="1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Vector Button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from Menu bar</a:t>
            </a:r>
          </a:p>
          <a:p>
            <a:pPr marL="8001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Window pops up. Browse to dataset. Click Open</a:t>
            </a:r>
          </a:p>
          <a:p>
            <a:pPr marL="800100" marR="0" lvl="1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Layer is given a random color once loaded</a:t>
            </a:r>
          </a:p>
          <a:p>
            <a:pPr marL="800100" marR="0" lvl="1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change later</a:t>
            </a:r>
          </a:p>
          <a:p>
            <a:pPr marL="0" marR="0" lvl="0" indent="0" algn="l" rtl="0">
              <a:spcBef>
                <a:spcPts val="28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1" name="Shape 20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r="38412" b="4897"/>
          <a:stretch/>
        </p:blipFill>
        <p:spPr>
          <a:xfrm>
            <a:off x="3962398" y="1435100"/>
            <a:ext cx="3663567" cy="4051300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Shape 202"/>
          <p:cNvSpPr txBox="1"/>
          <p:nvPr/>
        </p:nvSpPr>
        <p:spPr>
          <a:xfrm>
            <a:off x="3200400" y="2743200"/>
            <a:ext cx="1676399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Vector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Button</a:t>
            </a:r>
          </a:p>
        </p:txBody>
      </p:sp>
      <p:cxnSp>
        <p:nvCxnSpPr>
          <p:cNvPr id="203" name="Shape 203"/>
          <p:cNvCxnSpPr/>
          <p:nvPr/>
        </p:nvCxnSpPr>
        <p:spPr>
          <a:xfrm rot="10800000">
            <a:off x="4038600" y="2178050"/>
            <a:ext cx="0" cy="565149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1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Loading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Raster</a:t>
            </a:r>
          </a:p>
        </p:txBody>
      </p:sp>
      <p:pic>
        <p:nvPicPr>
          <p:cNvPr id="210" name="Shape 21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26" t="-5652" r="-7453" b="5651"/>
          <a:stretch/>
        </p:blipFill>
        <p:spPr>
          <a:xfrm>
            <a:off x="3581400" y="1524000"/>
            <a:ext cx="5486399" cy="2873956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Shape 2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Multiple ways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Clr>
                <a:srgbClr val="000000"/>
              </a:buClr>
              <a:buSzPct val="101111"/>
              <a:buFont typeface="Arial"/>
              <a:buChar char="–"/>
            </a:pPr>
            <a:r>
              <a:rPr lang="en-US" sz="182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Menu Bar &gt;&gt; Layer&gt;&gt;Add Layer&gt;&gt;Add Raster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Clr>
                <a:srgbClr val="000000"/>
              </a:buClr>
              <a:buSzPct val="101111"/>
              <a:buFont typeface="Arial"/>
              <a:buChar char="–"/>
            </a:pPr>
            <a:r>
              <a:rPr lang="en-US" sz="182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Drag from folder into Map View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loading multiple files – must make sure they are in same projection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Clr>
                <a:srgbClr val="000000"/>
              </a:buClr>
              <a:buSzPct val="101111"/>
              <a:buFont typeface="Arial"/>
              <a:buChar char="–"/>
            </a:pPr>
            <a:r>
              <a:rPr lang="en-US" sz="182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Project &gt;project Properties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rgbClr val="000000"/>
              </a:buClr>
              <a:buSzPct val="102666"/>
              <a:buFont typeface="Arial"/>
              <a:buChar char="•"/>
            </a:pPr>
            <a:r>
              <a:rPr lang="en-US" sz="154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CRS &gt; enable “on the fly” reprojection”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Right Click Raster Layer in Map Legend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Clr>
                <a:srgbClr val="000000"/>
              </a:buClr>
              <a:buSzPct val="101111"/>
              <a:buFont typeface="Arial"/>
              <a:buChar char="–"/>
            </a:pPr>
            <a:r>
              <a:rPr lang="en-US" sz="182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Style tab to create color scheme</a:t>
            </a:r>
          </a:p>
          <a:p>
            <a:pPr marL="0" marR="0" lvl="0" indent="0" algn="l" rtl="0">
              <a:lnSpc>
                <a:spcPct val="80000"/>
              </a:lnSpc>
              <a:spcBef>
                <a:spcPts val="196"/>
              </a:spcBef>
              <a:buClr>
                <a:schemeClr val="dk1"/>
              </a:buClr>
              <a:buSzPct val="25000"/>
              <a:buFont typeface="Arial"/>
              <a:buNone/>
            </a:pPr>
            <a:endParaRPr sz="9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 txBox="1"/>
          <p:nvPr/>
        </p:nvSpPr>
        <p:spPr>
          <a:xfrm>
            <a:off x="3733800" y="3029633"/>
            <a:ext cx="16763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Raster</a:t>
            </a:r>
          </a:p>
        </p:txBody>
      </p:sp>
      <p:cxnSp>
        <p:nvCxnSpPr>
          <p:cNvPr id="213" name="Shape 213"/>
          <p:cNvCxnSpPr/>
          <p:nvPr/>
        </p:nvCxnSpPr>
        <p:spPr>
          <a:xfrm rot="10800000">
            <a:off x="3809999" y="2209799"/>
            <a:ext cx="457200" cy="819833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93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dirty="0" smtClean="0">
                <a:solidFill>
                  <a:srgbClr val="0000FF"/>
                </a:solidFill>
                <a:latin typeface="Calibri"/>
                <a:sym typeface="Calibri"/>
              </a:rPr>
              <a:t>Intro to QGIS</a:t>
            </a:r>
            <a:endParaRPr lang="en-US" sz="4400" dirty="0">
              <a:solidFill>
                <a:srgbClr val="0000FF"/>
              </a:solidFill>
              <a:sym typeface="Calibri"/>
            </a:endParaRPr>
          </a:p>
        </p:txBody>
      </p:sp>
      <p:sp>
        <p:nvSpPr>
          <p:cNvPr id="6" name="Shape 335"/>
          <p:cNvSpPr txBox="1"/>
          <p:nvPr/>
        </p:nvSpPr>
        <p:spPr>
          <a:xfrm>
            <a:off x="762000" y="1417637"/>
            <a:ext cx="7619999" cy="44012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cover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Importing vector data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Symbolizing or classifying vector data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Creating a new vector data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Viewing attribute table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Querying attribute table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Understanding CRS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Reprojection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4572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HELP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locations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Documentation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87500"/>
              <a:buFont typeface="Arial"/>
              <a:buChar char="–"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http://</a:t>
            </a:r>
            <a:r>
              <a:rPr lang="en-US" u="sng" dirty="0" smtClean="0">
                <a:solidFill>
                  <a:schemeClr val="hlink"/>
                </a:solidFill>
                <a:hlinkClick r:id="rId3"/>
              </a:rPr>
              <a:t>docs.qgis.org/2.18/en/docs/training_manual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/</a:t>
            </a:r>
            <a:endParaRPr lang="en-US" u="sng" dirty="0">
              <a:solidFill>
                <a:schemeClr val="hlink"/>
              </a:solidFill>
              <a:hlinkClick r:id="rId4"/>
            </a:endParaRPr>
          </a:p>
          <a:p>
            <a:pPr marR="0" lvl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875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Gentle Intro to GIS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sng" strike="noStrike" cap="none" dirty="0">
                <a:solidFill>
                  <a:schemeClr val="hlink"/>
                </a:solidFill>
                <a:sym typeface="Calibri"/>
                <a:hlinkClick r:id="rId5"/>
              </a:rPr>
              <a:t>http://</a:t>
            </a:r>
            <a:r>
              <a:rPr lang="en-US" sz="2800" b="0" i="0" u="sng" strike="noStrike" cap="none" dirty="0" smtClean="0">
                <a:solidFill>
                  <a:schemeClr val="hlink"/>
                </a:solidFill>
                <a:sym typeface="Calibri"/>
                <a:hlinkClick r:id="rId5"/>
              </a:rPr>
              <a:t>docs.qgis.org/2.</a:t>
            </a:r>
            <a:r>
              <a:rPr lang="en-US" u="sng" dirty="0" smtClean="0">
                <a:solidFill>
                  <a:schemeClr val="hlink"/>
                </a:solidFill>
                <a:hlinkClick r:id="rId5"/>
              </a:rPr>
              <a:t>18</a:t>
            </a:r>
            <a:r>
              <a:rPr lang="en-US" sz="2800" b="0" i="0" u="sng" strike="noStrike" cap="none" dirty="0" smtClean="0">
                <a:solidFill>
                  <a:schemeClr val="hlink"/>
                </a:solidFill>
                <a:sym typeface="Calibri"/>
                <a:hlinkClick r:id="rId5"/>
              </a:rPr>
              <a:t>/en/docs/gentle_gis_introduction/index.html</a:t>
            </a:r>
            <a:endParaRPr lang="en-US" sz="2800" b="0" i="0" u="sng" strike="noStrike" cap="none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6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QGIS Training Manual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sng" strike="noStrike" cap="none" dirty="0">
                <a:solidFill>
                  <a:schemeClr val="hlink"/>
                </a:solidFill>
                <a:sym typeface="Calibri"/>
                <a:hlinkClick r:id="rId3"/>
              </a:rPr>
              <a:t>http://</a:t>
            </a:r>
            <a:r>
              <a:rPr lang="en-US" sz="2800" b="0" i="0" u="sng" strike="noStrike" cap="none" dirty="0" smtClean="0">
                <a:solidFill>
                  <a:schemeClr val="hlink"/>
                </a:solidFill>
                <a:sym typeface="Calibri"/>
                <a:hlinkClick r:id="rId3"/>
              </a:rPr>
              <a:t>docs.qgis.org/2.</a:t>
            </a:r>
            <a:r>
              <a:rPr lang="en-US" u="sng" dirty="0" smtClean="0">
                <a:solidFill>
                  <a:schemeClr val="hlink"/>
                </a:solidFill>
                <a:hlinkClick r:id="rId3"/>
              </a:rPr>
              <a:t>18</a:t>
            </a:r>
            <a:r>
              <a:rPr lang="en-US" sz="2800" b="0" i="0" u="sng" strike="noStrike" cap="none" dirty="0" smtClean="0">
                <a:solidFill>
                  <a:schemeClr val="hlink"/>
                </a:solidFill>
                <a:sym typeface="Calibri"/>
                <a:hlinkClick r:id="rId3"/>
              </a:rPr>
              <a:t>/en/docs/training_manual/index.html</a:t>
            </a:r>
            <a:endParaRPr lang="en-US" sz="2800" b="0" i="0" u="sng" strike="noStrike" cap="none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Outline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QGIS?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we do with it?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data can we work with?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Additional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 QGIS </a:t>
            </a:r>
            <a:r>
              <a:rPr lang="en-US"/>
              <a:t>Tutorials at -</a:t>
            </a:r>
          </a:p>
          <a:p>
            <a:pPr marR="0" lvl="1" algn="l" rtl="0">
              <a:spcBef>
                <a:spcPts val="0"/>
              </a:spcBef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http://www.qgistutorials.com/en/index.html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QGIS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Formerly known as </a:t>
            </a:r>
            <a:r>
              <a:rPr lang="en-US" sz="2400" b="0" i="1" u="none" strike="noStrike" cap="none" dirty="0" smtClean="0">
                <a:solidFill>
                  <a:schemeClr val="dk1"/>
                </a:solidFill>
                <a:sym typeface="Calibri"/>
              </a:rPr>
              <a:t>Quantum GIS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, developed initially </a:t>
            </a:r>
            <a:r>
              <a:rPr lang="en-US" sz="2400" dirty="0" smtClean="0"/>
              <a:t>around 2002</a:t>
            </a:r>
            <a:endParaRPr lang="en-US" sz="2400" i="0" u="none" strike="noStrike" cap="none" dirty="0" smtClean="0">
              <a:solidFill>
                <a:schemeClr val="dk1"/>
              </a:solidFill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Geospatial </a:t>
            </a:r>
            <a:r>
              <a:rPr lang="en-US" sz="2400" b="0" i="0" u="none" strike="noStrike" cap="none" dirty="0">
                <a:solidFill>
                  <a:schemeClr val="dk1"/>
                </a:solidFill>
                <a:sym typeface="Calibri"/>
              </a:rPr>
              <a:t>Information System</a:t>
            </a:r>
          </a:p>
          <a:p>
            <a:pPr marL="742950" marR="0" lvl="1" indent="-28575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dk1"/>
                </a:solidFill>
                <a:sym typeface="Calibri"/>
              </a:rPr>
              <a:t>System – Collection to Analysis to Mapping</a:t>
            </a:r>
          </a:p>
          <a:p>
            <a:pPr marL="1143000" marR="0" lvl="2" indent="-22860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909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sym typeface="Calibri"/>
              </a:rPr>
              <a:t>Notice … same as GIS</a:t>
            </a: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sym typeface="Calibri"/>
              </a:rPr>
              <a:t>Free Open Source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Software</a:t>
            </a:r>
            <a:endParaRPr lang="en-US" sz="2400" b="0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742950" marR="0" lvl="1" indent="-28575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400" i="0" u="sng" strike="noStrike" cap="none" dirty="0" smtClean="0">
                <a:solidFill>
                  <a:schemeClr val="dk1"/>
                </a:solidFill>
                <a:sym typeface="Calibri"/>
              </a:rPr>
              <a:t>Pros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sym typeface="Calibri"/>
              </a:rPr>
              <a:t>: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 </a:t>
            </a:r>
            <a:r>
              <a:rPr lang="en-US" sz="2400" b="0" i="0" u="none" strike="noStrike" cap="none" dirty="0">
                <a:solidFill>
                  <a:schemeClr val="dk1"/>
                </a:solidFill>
                <a:sym typeface="Calibri"/>
              </a:rPr>
              <a:t>FREE!, shares many similar components as ARC-GIS, user friendly, growing world-wide community of users</a:t>
            </a:r>
          </a:p>
          <a:p>
            <a:pPr marL="742950" marR="0" lvl="1" indent="-285750" algn="l" rtl="0">
              <a:spcBef>
                <a:spcPts val="518"/>
              </a:spcBef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400" i="0" u="sng" strike="noStrike" cap="none" dirty="0" smtClean="0">
                <a:solidFill>
                  <a:schemeClr val="dk1"/>
                </a:solidFill>
                <a:sym typeface="Calibri"/>
              </a:rPr>
              <a:t>Cons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sym typeface="Calibri"/>
              </a:rPr>
              <a:t>: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 </a:t>
            </a:r>
            <a:r>
              <a:rPr lang="en-US" sz="2400" b="0" i="0" u="none" strike="noStrike" cap="none" dirty="0">
                <a:solidFill>
                  <a:schemeClr val="dk1"/>
                </a:solidFill>
                <a:sym typeface="Calibri"/>
              </a:rPr>
              <a:t>No traditional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customer service</a:t>
            </a:r>
            <a:r>
              <a:rPr lang="en-US" sz="2400" b="0" i="0" u="none" strike="noStrike" cap="none" dirty="0">
                <a:solidFill>
                  <a:schemeClr val="dk1"/>
                </a:solidFill>
                <a:sym typeface="Calibri"/>
              </a:rPr>
              <a:t>, not all applications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are available as in ARC-GIS</a:t>
            </a:r>
            <a:r>
              <a:rPr lang="en-US" sz="2400" b="0" i="0" u="none" strike="noStrike" cap="none" dirty="0">
                <a:solidFill>
                  <a:schemeClr val="dk1"/>
                </a:solidFill>
                <a:sym typeface="Calibri"/>
              </a:rPr>
              <a:t>,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possibility </a:t>
            </a:r>
            <a:r>
              <a:rPr lang="en-US" sz="2400" b="0" i="0" u="none" strike="noStrike" cap="none" dirty="0">
                <a:solidFill>
                  <a:schemeClr val="dk1"/>
                </a:solidFill>
                <a:sym typeface="Calibri"/>
              </a:rPr>
              <a:t>to either build analysis techniques yourself or use other user-developed apps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QGIS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Open-Sourced mean?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Refers to how software is licensed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Everyone can use AND change the software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code available to the world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Users are </a:t>
            </a:r>
            <a:r>
              <a:rPr lang="en-US" sz="280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encouraged</a:t>
            </a:r>
            <a:r>
              <a:rPr lang="en-US" sz="28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improve/add-to the software … voluntarily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QGIS?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Mapping and analysis software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Easy mapping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In-depth spatial analysis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QGIS is a way to combine multiple types of data with human-created ideas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Useful for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weather-climate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 b="4927"/>
          <a:stretch/>
        </p:blipFill>
        <p:spPr>
          <a:xfrm>
            <a:off x="468004" y="2299478"/>
            <a:ext cx="7990196" cy="427086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QGIS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 smtClean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GUI</a:t>
            </a:r>
            <a:endParaRPr lang="en-US" sz="2800" b="0" i="0" u="none" strike="noStrike" cap="none" dirty="0">
              <a:solidFill>
                <a:srgbClr val="0070C0"/>
              </a:solidFill>
              <a:sym typeface="Calibri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 = Graphical user interface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you do your analysis/create your products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2463421" y="3525128"/>
            <a:ext cx="16763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Menu Bar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5715000" y="2773359"/>
            <a:ext cx="10667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Toolbars</a:t>
            </a:r>
            <a:endParaRPr lang="en-US"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784745" y="5572919"/>
            <a:ext cx="2339455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 </a:t>
            </a: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Legend or Browser Panel</a:t>
            </a:r>
            <a:endParaRPr lang="en-US"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4876800" y="3556972"/>
            <a:ext cx="2362200" cy="5578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 </a:t>
            </a: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view or Canvas</a:t>
            </a:r>
            <a:endParaRPr lang="en-US"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1981200" y="6488667"/>
            <a:ext cx="16763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 Bar</a:t>
            </a:r>
          </a:p>
        </p:txBody>
      </p:sp>
      <p:cxnSp>
        <p:nvCxnSpPr>
          <p:cNvPr id="126" name="Shape 126"/>
          <p:cNvCxnSpPr/>
          <p:nvPr/>
        </p:nvCxnSpPr>
        <p:spPr>
          <a:xfrm rot="10800000">
            <a:off x="1447799" y="2546112"/>
            <a:ext cx="1143000" cy="1066799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7" name="Shape 127"/>
          <p:cNvCxnSpPr/>
          <p:nvPr/>
        </p:nvCxnSpPr>
        <p:spPr>
          <a:xfrm rot="10800000">
            <a:off x="1476233" y="4734719"/>
            <a:ext cx="0" cy="838199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8" name="Shape 128"/>
          <p:cNvCxnSpPr/>
          <p:nvPr/>
        </p:nvCxnSpPr>
        <p:spPr>
          <a:xfrm rot="10800000">
            <a:off x="4724400" y="2958025"/>
            <a:ext cx="685799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9" name="Shape 129"/>
          <p:cNvCxnSpPr/>
          <p:nvPr/>
        </p:nvCxnSpPr>
        <p:spPr>
          <a:xfrm rot="10800000" flipH="1">
            <a:off x="3124200" y="6488668"/>
            <a:ext cx="990599" cy="184666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Menu </a:t>
            </a:r>
            <a:r>
              <a:rPr lang="en-US" sz="296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</a:t>
            </a:r>
            <a:endParaRPr lang="en-US" sz="2960" b="0" i="0" u="none" strike="noStrike" cap="none" dirty="0" smtClean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Opening/creating new or old projects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Saving 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way to reach editing components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909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feature, add feature, edit feature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to change your viewpoint (Zoom)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Layer – where you add in ANY of your data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909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save layer edits – start editing shapefiles-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Settings - set projection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Plug-ins – </a:t>
            </a:r>
            <a:r>
              <a:rPr lang="en-US" sz="259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needs its own page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buClr>
                <a:schemeClr val="dk1"/>
              </a:buClr>
              <a:buSzPct val="99615"/>
              <a:buFont typeface="Arial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609600" y="4270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QGIS</a:t>
            </a:r>
            <a:r>
              <a:rPr lang="en-US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GUI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QGIS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Plugins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Types: Core and External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 – maintained by QGIS Developmental Team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97894"/>
              <a:buFont typeface="Arial"/>
              <a:buChar char="•"/>
            </a:pPr>
            <a:r>
              <a:rPr lang="en-US" sz="18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Automatically part of every QGIS distribution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External – Written in Python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97894"/>
              <a:buFont typeface="Arial"/>
              <a:buChar char="•"/>
            </a:pPr>
            <a:r>
              <a:rPr lang="en-US" sz="18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Stored in external repositories and maintained by individual authors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Location of new features and functions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Created by QGIS architects OR users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Menu Bar – Can access these plug-ins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Requires downloading/installation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already installed (might need upgrading)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will be using some </a:t>
            </a:r>
            <a:r>
              <a:rPr lang="en-US" sz="248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plugins </a:t>
            </a: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later this week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Interpolation, </a:t>
            </a:r>
            <a:r>
              <a:rPr lang="en-US" sz="217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zonal statistics, etc.</a:t>
            </a:r>
            <a:endParaRPr lang="en-US" sz="217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QGIS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GUI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Menu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Bar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cont.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Vector – location of all vector tools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Raster – location of raster tools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Processing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location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Toolbox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 -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738</Words>
  <Application>Microsoft Office PowerPoint</Application>
  <PresentationFormat>On-screen Show (4:3)</PresentationFormat>
  <Paragraphs>141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Introduction to QGIS</vt:lpstr>
      <vt:lpstr>Outline </vt:lpstr>
      <vt:lpstr>QGIS</vt:lpstr>
      <vt:lpstr>QGIS</vt:lpstr>
      <vt:lpstr>What can we do with QGIS?</vt:lpstr>
      <vt:lpstr>QGIS GUI</vt:lpstr>
      <vt:lpstr>PowerPoint Presentation</vt:lpstr>
      <vt:lpstr>QGIS Plugins</vt:lpstr>
      <vt:lpstr>QGIS GUI – Menu Bar cont.</vt:lpstr>
      <vt:lpstr>QGIS GUI</vt:lpstr>
      <vt:lpstr>QGIS GUI – Toolbar</vt:lpstr>
      <vt:lpstr>QGIS Layers Panel or Map Legend</vt:lpstr>
      <vt:lpstr>QGIS Map Legend cont.</vt:lpstr>
      <vt:lpstr>QGIS Status Bar</vt:lpstr>
      <vt:lpstr>QGIS Browser</vt:lpstr>
      <vt:lpstr>Loading Vector</vt:lpstr>
      <vt:lpstr>Loading Raster</vt:lpstr>
      <vt:lpstr>PowerPoint Presentation</vt:lpstr>
      <vt:lpstr>HELP locations</vt:lpstr>
      <vt:lpstr>Additional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QGIS</dc:title>
  <dc:creator>Miliaritiana Robjhon</dc:creator>
  <cp:lastModifiedBy>Miliaritiana Robjhon</cp:lastModifiedBy>
  <cp:revision>34</cp:revision>
  <dcterms:modified xsi:type="dcterms:W3CDTF">2018-05-23T14:49:53Z</dcterms:modified>
</cp:coreProperties>
</file>