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61" r:id="rId3"/>
    <p:sldId id="257" r:id="rId4"/>
    <p:sldId id="258" r:id="rId5"/>
    <p:sldId id="259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92" r:id="rId17"/>
    <p:sldId id="293" r:id="rId18"/>
    <p:sldId id="294" r:id="rId19"/>
    <p:sldId id="295" r:id="rId20"/>
    <p:sldId id="296" r:id="rId21"/>
    <p:sldId id="297" r:id="rId22"/>
    <p:sldId id="298" r:id="rId23"/>
    <p:sldId id="287" r:id="rId24"/>
    <p:sldId id="289" r:id="rId25"/>
    <p:sldId id="290" r:id="rId26"/>
    <p:sldId id="291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82" d="100"/>
          <a:sy n="82" d="100"/>
        </p:scale>
        <p:origin x="-66" y="-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393624-8C51-441A-89A5-CB79E3042A98}" type="datetimeFigureOut">
              <a:rPr lang="en-US" smtClean="0"/>
              <a:pPr/>
              <a:t>9/5/2023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CE721C-1815-445F-B284-1D44E2E694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41424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98500" y="4410076"/>
            <a:ext cx="5588000" cy="417671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696913"/>
            <a:ext cx="6188075" cy="3481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13281540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85E451F-79D8-49B4-95B0-0E9CB08C3042}" type="slidenum">
              <a:rPr lang="en-US" altLang="en-US" sz="1100" smtClean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</a:rPr>
              <a:pPr/>
              <a:t>10</a:t>
            </a:fld>
            <a:endParaRPr lang="en-US" altLang="en-US" sz="1100" dirty="0" smtClean="0">
              <a:solidFill>
                <a:srgbClr val="000000"/>
              </a:solidFill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3307098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62190-DBD3-4118-B094-3EBDC59741EC}" type="datetimeFigureOut">
              <a:rPr lang="en-US" smtClean="0"/>
              <a:pPr/>
              <a:t>9/5/2023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C6E95-3367-42B7-AF84-B24F90FB2A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67610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62190-DBD3-4118-B094-3EBDC59741EC}" type="datetimeFigureOut">
              <a:rPr lang="en-US" smtClean="0"/>
              <a:pPr/>
              <a:t>9/5/2023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C6E95-3367-42B7-AF84-B24F90FB2A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08369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62190-DBD3-4118-B094-3EBDC59741EC}" type="datetimeFigureOut">
              <a:rPr lang="en-US" smtClean="0"/>
              <a:pPr/>
              <a:t>9/5/2023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C6E95-3367-42B7-AF84-B24F90FB2A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868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62190-DBD3-4118-B094-3EBDC59741EC}" type="datetimeFigureOut">
              <a:rPr lang="en-US" smtClean="0"/>
              <a:pPr/>
              <a:t>9/5/2023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C6E95-3367-42B7-AF84-B24F90FB2A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06940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62190-DBD3-4118-B094-3EBDC59741EC}" type="datetimeFigureOut">
              <a:rPr lang="en-US" smtClean="0"/>
              <a:pPr/>
              <a:t>9/5/2023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C6E95-3367-42B7-AF84-B24F90FB2A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91776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62190-DBD3-4118-B094-3EBDC59741EC}" type="datetimeFigureOut">
              <a:rPr lang="en-US" smtClean="0"/>
              <a:pPr/>
              <a:t>9/5/2023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C6E95-3367-42B7-AF84-B24F90FB2A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9467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62190-DBD3-4118-B094-3EBDC59741EC}" type="datetimeFigureOut">
              <a:rPr lang="en-US" smtClean="0"/>
              <a:pPr/>
              <a:t>9/5/2023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C6E95-3367-42B7-AF84-B24F90FB2A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2392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62190-DBD3-4118-B094-3EBDC59741EC}" type="datetimeFigureOut">
              <a:rPr lang="en-US" smtClean="0"/>
              <a:pPr/>
              <a:t>9/5/2023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C6E95-3367-42B7-AF84-B24F90FB2A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0308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62190-DBD3-4118-B094-3EBDC59741EC}" type="datetimeFigureOut">
              <a:rPr lang="en-US" smtClean="0"/>
              <a:pPr/>
              <a:t>9/5/2023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C6E95-3367-42B7-AF84-B24F90FB2A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64954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62190-DBD3-4118-B094-3EBDC59741EC}" type="datetimeFigureOut">
              <a:rPr lang="en-US" smtClean="0"/>
              <a:pPr/>
              <a:t>9/5/2023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C6E95-3367-42B7-AF84-B24F90FB2A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3977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62190-DBD3-4118-B094-3EBDC59741EC}" type="datetimeFigureOut">
              <a:rPr lang="en-US" smtClean="0"/>
              <a:pPr/>
              <a:t>9/5/2023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C6E95-3367-42B7-AF84-B24F90FB2A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9599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62190-DBD3-4118-B094-3EBDC59741EC}" type="datetimeFigureOut">
              <a:rPr lang="en-US" smtClean="0"/>
              <a:pPr/>
              <a:t>9/5/2023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7C6E95-3367-42B7-AF84-B24F90FB2A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42604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pc.ncep.noaa.gov/products/international/oisst/oisst_7day_ind_diff.gif" TargetMode="External"/><Relationship Id="rId2" Type="http://schemas.openxmlformats.org/officeDocument/2006/relationships/hyperlink" Target="https://www.cpc.ncep.noaa.gov/products/international/oisst/oisst_7day_ind_anom.gi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pc.ncep.noaa.gov/products/international/ocean_monitoring/ENM_iodanom.gif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pc.ncep.noaa.gov/products/international/oisst/oisst_7day_pac_anom.gif" TargetMode="External"/><Relationship Id="rId2" Type="http://schemas.openxmlformats.org/officeDocument/2006/relationships/hyperlink" Target="https://www.cpc.ncep.noaa.gov/products/analysis_monitoring/enso_advisory/ensodisc.s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ri.columbia.edu/our-expertise/climate/forecasts/enso/current/?enso_tab=enso-cpc_plume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ftp.cpc.ncep.noaa.gov/International/ghana_workshop/subseason.tar.gz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481801"/>
            <a:ext cx="9144000" cy="1655762"/>
          </a:xfrm>
        </p:spPr>
        <p:txBody>
          <a:bodyPr/>
          <a:lstStyle/>
          <a:p>
            <a:r>
              <a:rPr lang="en-US" dirty="0" smtClean="0"/>
              <a:t>Endalkachew Bekele</a:t>
            </a:r>
          </a:p>
          <a:p>
            <a:r>
              <a:rPr lang="en-US" dirty="0" smtClean="0"/>
              <a:t>NOAA/CPC International Desks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891146" y="699655"/>
            <a:ext cx="8686800" cy="2743200"/>
          </a:xfrm>
        </p:spPr>
        <p:txBody>
          <a:bodyPr>
            <a:normAutofit fontScale="90000"/>
          </a:bodyPr>
          <a:lstStyle/>
          <a:p>
            <a:r>
              <a:rPr lang="en-US" dirty="0"/>
              <a:t>Practice GEFS Model Guidance Scripts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b="1" dirty="0" smtClean="0"/>
              <a:t>15ITWCVP </a:t>
            </a:r>
            <a:r>
              <a:rPr lang="en-US" sz="2000" b="1" dirty="0"/>
              <a:t>Training Workshop</a:t>
            </a:r>
            <a:br>
              <a:rPr lang="en-US" sz="2000" b="1" dirty="0"/>
            </a:br>
            <a:r>
              <a:rPr lang="en-US" sz="2000" b="1" dirty="0" smtClean="0"/>
              <a:t>Accra, Ghana, 11 </a:t>
            </a:r>
            <a:r>
              <a:rPr lang="en-US" sz="2000" b="1" dirty="0"/>
              <a:t>– </a:t>
            </a:r>
            <a:r>
              <a:rPr lang="en-US" sz="2000" b="1" dirty="0" smtClean="0"/>
              <a:t>20 September </a:t>
            </a:r>
            <a:r>
              <a:rPr lang="en-US" sz="2000" b="1" dirty="0"/>
              <a:t>2022</a:t>
            </a:r>
          </a:p>
        </p:txBody>
      </p:sp>
    </p:spTree>
    <p:extLst>
      <p:ext uri="{BB962C8B-B14F-4D97-AF65-F5344CB8AC3E}">
        <p14:creationId xmlns:p14="http://schemas.microsoft.com/office/powerpoint/2010/main" xmlns="" val="20580506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1981200" y="274638"/>
            <a:ext cx="8229600" cy="5635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b="1" dirty="0">
                <a:solidFill>
                  <a:srgbClr val="0000CC"/>
                </a:solidFill>
                <a:latin typeface="Arial" charset="0"/>
              </a:rPr>
              <a:t>MJO</a:t>
            </a:r>
            <a:r>
              <a:rPr lang="en-US" sz="3200" dirty="0">
                <a:solidFill>
                  <a:srgbClr val="0000CC"/>
                </a:solidFill>
                <a:latin typeface="Arial" charset="0"/>
              </a:rPr>
              <a:t>, Rainfall Composites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52553" y="1519253"/>
            <a:ext cx="86690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Composites for </a:t>
            </a:r>
            <a:r>
              <a:rPr lang="en-US" sz="2000" b="1" dirty="0" smtClean="0"/>
              <a:t>ASO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xmlns="" val="2041277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905000" y="274638"/>
            <a:ext cx="8458200" cy="5635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b="1" dirty="0">
                <a:solidFill>
                  <a:srgbClr val="0000CC"/>
                </a:solidFill>
                <a:latin typeface="Arial" charset="0"/>
              </a:rPr>
              <a:t>State of the IOD, obs. and </a:t>
            </a:r>
            <a:r>
              <a:rPr lang="en-US" sz="3200" b="1" dirty="0" err="1">
                <a:solidFill>
                  <a:srgbClr val="0000CC"/>
                </a:solidFill>
                <a:latin typeface="Arial" charset="0"/>
              </a:rPr>
              <a:t>fcst</a:t>
            </a:r>
            <a:r>
              <a:rPr lang="en-US" sz="3200" b="1" dirty="0" smtClean="0">
                <a:solidFill>
                  <a:srgbClr val="0000CC"/>
                </a:solidFill>
                <a:latin typeface="Arial" charset="0"/>
              </a:rPr>
              <a:t>. </a:t>
            </a:r>
            <a:endParaRPr lang="en-US" sz="2400" dirty="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00201" y="1981200"/>
            <a:ext cx="10667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b="1" dirty="0"/>
              <a:t>7-day SST </a:t>
            </a:r>
            <a:r>
              <a:rPr lang="en-US" b="1" dirty="0" err="1"/>
              <a:t>Anom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600200" y="4715470"/>
            <a:ext cx="137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7-day SST Tendency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781800" y="1061884"/>
            <a:ext cx="1976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IOD Index Forecast</a:t>
            </a:r>
          </a:p>
        </p:txBody>
      </p:sp>
      <p:sp>
        <p:nvSpPr>
          <p:cNvPr id="3" name="Rectangle 2"/>
          <p:cNvSpPr/>
          <p:nvPr/>
        </p:nvSpPr>
        <p:spPr>
          <a:xfrm>
            <a:off x="2745688" y="1910476"/>
            <a:ext cx="216574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www.cpc.ncep.noaa.gov/products/international/oisst/oisst_7day_ind_anom.gif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971800" y="4625507"/>
            <a:ext cx="252152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www.cpc.ncep.noaa.gov/products/international/oisst/oisst_7day_ind_diff.gif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781800" y="1981200"/>
            <a:ext cx="210340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www.cpc.ncep.noaa.gov/products/international/ocean_monitoring/ENM_iodanom.gif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6120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905000" y="274638"/>
            <a:ext cx="8458200" cy="5635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b="1" dirty="0">
                <a:solidFill>
                  <a:srgbClr val="0000CC"/>
                </a:solidFill>
                <a:latin typeface="Arial" charset="0"/>
              </a:rPr>
              <a:t>State of the ENSO, obs. and </a:t>
            </a:r>
            <a:r>
              <a:rPr lang="en-US" sz="3200" b="1" dirty="0" err="1">
                <a:solidFill>
                  <a:srgbClr val="0000CC"/>
                </a:solidFill>
                <a:latin typeface="Arial" charset="0"/>
              </a:rPr>
              <a:t>fcst</a:t>
            </a:r>
            <a:r>
              <a:rPr lang="en-US" sz="3200" b="1" dirty="0">
                <a:solidFill>
                  <a:srgbClr val="0000CC"/>
                </a:solidFill>
                <a:latin typeface="Arial" charset="0"/>
              </a:rPr>
              <a:t>.</a:t>
            </a:r>
            <a:endParaRPr lang="en-US" sz="3200" dirty="0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65683" y="3124200"/>
            <a:ext cx="2336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CPC/IRI ENSO Forecast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96000" y="2743195"/>
            <a:ext cx="381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hlinkClick r:id="rId2"/>
              </a:rPr>
              <a:t>https://</a:t>
            </a:r>
            <a:r>
              <a:rPr lang="en-US" b="1" dirty="0" smtClean="0">
                <a:hlinkClick r:id="rId2"/>
              </a:rPr>
              <a:t>www.cpc.ncep.noaa.gov/products/analysis_monitoring/enso_advisory/ensodisc.shtml</a:t>
            </a:r>
            <a:r>
              <a:rPr lang="en-US" b="1" dirty="0" smtClean="0"/>
              <a:t> 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90801" y="937316"/>
            <a:ext cx="2387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7-day Pacific SST </a:t>
            </a:r>
            <a:r>
              <a:rPr lang="en-US" b="1" dirty="0" err="1"/>
              <a:t>Anom</a:t>
            </a:r>
            <a:endParaRPr lang="en-US" b="1" dirty="0"/>
          </a:p>
        </p:txBody>
      </p:sp>
      <p:sp>
        <p:nvSpPr>
          <p:cNvPr id="2" name="Rectangle 1"/>
          <p:cNvSpPr/>
          <p:nvPr/>
        </p:nvSpPr>
        <p:spPr>
          <a:xfrm>
            <a:off x="1930314" y="1700908"/>
            <a:ext cx="318201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www.cpc.ncep.noaa.gov/products/international/oisst/oisst_7day_pac_anom.gif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905000" y="3993494"/>
            <a:ext cx="362989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4"/>
              </a:rPr>
              <a:t>https://iri.columbia.edu/our-expertise/climate/forecasts/enso/current/?</a:t>
            </a:r>
            <a:r>
              <a:rPr lang="en-US" dirty="0" smtClean="0">
                <a:hlinkClick r:id="rId4"/>
              </a:rPr>
              <a:t>enso_tab=enso-cpc_plume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705601" y="2046515"/>
            <a:ext cx="2452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ENSO composites (ASO)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2904646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the MJO predictions suggest enhanced/suppressed rainfall?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981200" y="274638"/>
            <a:ext cx="8229600" cy="5635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b="1" dirty="0">
                <a:solidFill>
                  <a:srgbClr val="0000CC"/>
                </a:solidFill>
                <a:latin typeface="Arial" charset="0"/>
              </a:rPr>
              <a:t>MJO Contribution?</a:t>
            </a:r>
            <a:endParaRPr lang="en-US" sz="3200" dirty="0">
              <a:solidFill>
                <a:srgbClr val="0000CC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890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there any IOD contribution?</a:t>
            </a: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981200" y="274638"/>
            <a:ext cx="8229600" cy="5635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b="1" dirty="0">
                <a:solidFill>
                  <a:srgbClr val="0000CC"/>
                </a:solidFill>
                <a:latin typeface="Arial" charset="0"/>
              </a:rPr>
              <a:t>IOD </a:t>
            </a:r>
            <a:r>
              <a:rPr lang="en-US" sz="3200" b="1" dirty="0" smtClean="0">
                <a:solidFill>
                  <a:srgbClr val="0000CC"/>
                </a:solidFill>
                <a:latin typeface="Arial" charset="0"/>
              </a:rPr>
              <a:t>Contribution</a:t>
            </a:r>
            <a:endParaRPr lang="en-US" sz="3200" dirty="0">
              <a:solidFill>
                <a:srgbClr val="0000CC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7257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there any ENSO contribution?</a:t>
            </a: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981200" y="274638"/>
            <a:ext cx="8229600" cy="5635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b="1" dirty="0">
                <a:solidFill>
                  <a:srgbClr val="0000CC"/>
                </a:solidFill>
                <a:latin typeface="Arial" charset="0"/>
              </a:rPr>
              <a:t>ENSO Contribution?</a:t>
            </a:r>
            <a:endParaRPr lang="en-US" sz="3200" dirty="0">
              <a:solidFill>
                <a:srgbClr val="0000CC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3853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981200" y="274638"/>
            <a:ext cx="8229600" cy="5635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600" b="1" dirty="0" smtClean="0">
                <a:solidFill>
                  <a:srgbClr val="0000CC"/>
                </a:solidFill>
                <a:latin typeface="Arial" charset="0"/>
              </a:rPr>
              <a:t>Week-1, </a:t>
            </a:r>
            <a:r>
              <a:rPr lang="en-US" sz="2600" b="1" dirty="0">
                <a:solidFill>
                  <a:srgbClr val="0000CC"/>
                </a:solidFill>
                <a:latin typeface="Arial" charset="0"/>
              </a:rPr>
              <a:t>7-day Circulation Anomaly Forecasts</a:t>
            </a:r>
            <a:endParaRPr lang="en-US" sz="2600" dirty="0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53200" y="965400"/>
            <a:ext cx="38284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Mean Sea Level Pressure Anomaly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33600" y="935903"/>
            <a:ext cx="33950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Mean Sea Level Pressure Total</a:t>
            </a:r>
          </a:p>
        </p:txBody>
      </p:sp>
    </p:spTree>
    <p:extLst>
      <p:ext uri="{BB962C8B-B14F-4D97-AF65-F5344CB8AC3E}">
        <p14:creationId xmlns:p14="http://schemas.microsoft.com/office/powerpoint/2010/main" xmlns="" val="410448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981200" y="274638"/>
            <a:ext cx="8229600" cy="5635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600" b="1" dirty="0" smtClean="0">
                <a:solidFill>
                  <a:srgbClr val="0000CC"/>
                </a:solidFill>
                <a:latin typeface="Arial" charset="0"/>
              </a:rPr>
              <a:t>Week-1, </a:t>
            </a:r>
            <a:r>
              <a:rPr lang="en-US" sz="2600" b="1" dirty="0">
                <a:solidFill>
                  <a:srgbClr val="0000CC"/>
                </a:solidFill>
                <a:latin typeface="Arial" charset="0"/>
              </a:rPr>
              <a:t>7-day Circulation Anomaly Forecasts</a:t>
            </a:r>
            <a:endParaRPr lang="en-US" sz="2600" dirty="0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53200" y="965400"/>
            <a:ext cx="38538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850mb Wind/Divergence Anomaly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33600" y="935903"/>
            <a:ext cx="34203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850mb Wind/Divergence Total</a:t>
            </a:r>
          </a:p>
        </p:txBody>
      </p:sp>
    </p:spTree>
    <p:extLst>
      <p:ext uri="{BB962C8B-B14F-4D97-AF65-F5344CB8AC3E}">
        <p14:creationId xmlns:p14="http://schemas.microsoft.com/office/powerpoint/2010/main" xmlns="" val="833795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981200" y="274638"/>
            <a:ext cx="8229600" cy="5635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600" b="1" dirty="0" smtClean="0">
                <a:solidFill>
                  <a:srgbClr val="0000CC"/>
                </a:solidFill>
                <a:latin typeface="Arial" charset="0"/>
              </a:rPr>
              <a:t>Week-1, </a:t>
            </a:r>
            <a:r>
              <a:rPr lang="en-US" sz="2600" b="1" dirty="0">
                <a:solidFill>
                  <a:srgbClr val="0000CC"/>
                </a:solidFill>
                <a:latin typeface="Arial" charset="0"/>
              </a:rPr>
              <a:t>7-day Circulation Anomaly Forecasts</a:t>
            </a:r>
            <a:endParaRPr lang="en-US" sz="2600" dirty="0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53201" y="965400"/>
            <a:ext cx="27438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500mb Height Anomaly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33601" y="935903"/>
            <a:ext cx="22527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500mb Height Total</a:t>
            </a:r>
          </a:p>
        </p:txBody>
      </p:sp>
    </p:spTree>
    <p:extLst>
      <p:ext uri="{BB962C8B-B14F-4D97-AF65-F5344CB8AC3E}">
        <p14:creationId xmlns:p14="http://schemas.microsoft.com/office/powerpoint/2010/main" xmlns="" val="302461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981200" y="274638"/>
            <a:ext cx="8229600" cy="5635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600" b="1" dirty="0" smtClean="0">
                <a:solidFill>
                  <a:srgbClr val="0000CC"/>
                </a:solidFill>
                <a:latin typeface="Arial" charset="0"/>
              </a:rPr>
              <a:t>Week-1, </a:t>
            </a:r>
            <a:r>
              <a:rPr lang="en-US" sz="2600" b="1" dirty="0">
                <a:solidFill>
                  <a:srgbClr val="0000CC"/>
                </a:solidFill>
                <a:latin typeface="Arial" charset="0"/>
              </a:rPr>
              <a:t>7-day Circulation Anomaly Forecasts</a:t>
            </a:r>
            <a:endParaRPr lang="en-US" sz="2600" dirty="0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53200" y="965400"/>
            <a:ext cx="38538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200mb Wind/Divergence Anomaly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33600" y="935903"/>
            <a:ext cx="34203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200mb Wind/Divergence Total</a:t>
            </a:r>
          </a:p>
        </p:txBody>
      </p:sp>
    </p:spTree>
    <p:extLst>
      <p:ext uri="{BB962C8B-B14F-4D97-AF65-F5344CB8AC3E}">
        <p14:creationId xmlns:p14="http://schemas.microsoft.com/office/powerpoint/2010/main" xmlns="" val="357632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sure that the prerequisites have been installed</a:t>
            </a:r>
          </a:p>
          <a:p>
            <a:pPr lvl="1"/>
            <a:r>
              <a:rPr lang="en-US" dirty="0" err="1" smtClean="0"/>
              <a:t>Wsl</a:t>
            </a:r>
            <a:r>
              <a:rPr lang="en-US" dirty="0" smtClean="0"/>
              <a:t>/</a:t>
            </a:r>
            <a:r>
              <a:rPr lang="en-US" dirty="0" err="1" smtClean="0"/>
              <a:t>ubuntu</a:t>
            </a:r>
            <a:endParaRPr lang="en-US" dirty="0" smtClean="0"/>
          </a:p>
          <a:p>
            <a:pPr lvl="1"/>
            <a:r>
              <a:rPr lang="en-US" dirty="0" smtClean="0"/>
              <a:t>GNU </a:t>
            </a:r>
            <a:r>
              <a:rPr lang="en-US" dirty="0" err="1" smtClean="0"/>
              <a:t>bc</a:t>
            </a:r>
            <a:r>
              <a:rPr lang="en-US" dirty="0" smtClean="0"/>
              <a:t> </a:t>
            </a:r>
            <a:r>
              <a:rPr lang="en-US" dirty="0" err="1" smtClean="0"/>
              <a:t>maths</a:t>
            </a:r>
            <a:endParaRPr lang="en-US" dirty="0" smtClean="0"/>
          </a:p>
          <a:p>
            <a:pPr lvl="1"/>
            <a:r>
              <a:rPr lang="en-US" dirty="0" smtClean="0"/>
              <a:t>Image </a:t>
            </a:r>
            <a:r>
              <a:rPr lang="en-US" dirty="0" err="1" smtClean="0"/>
              <a:t>Magick</a:t>
            </a:r>
            <a:endParaRPr lang="en-US" dirty="0" smtClean="0"/>
          </a:p>
          <a:p>
            <a:pPr lvl="1"/>
            <a:r>
              <a:rPr lang="en-US" dirty="0" smtClean="0"/>
              <a:t>grads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Please refer to the installation instructions (Instructions are provided separately)  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</a:rPr>
              <a:t>Install the Prerequisite Packages</a:t>
            </a:r>
            <a:endParaRPr lang="en-US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578811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981200" y="274638"/>
            <a:ext cx="8229600" cy="5635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600" b="1" dirty="0" smtClean="0">
                <a:solidFill>
                  <a:srgbClr val="0000CC"/>
                </a:solidFill>
                <a:latin typeface="Arial" charset="0"/>
              </a:rPr>
              <a:t>Week-1, </a:t>
            </a:r>
            <a:r>
              <a:rPr lang="en-US" sz="2600" b="1" dirty="0">
                <a:solidFill>
                  <a:srgbClr val="0000CC"/>
                </a:solidFill>
                <a:latin typeface="Arial" charset="0"/>
              </a:rPr>
              <a:t>7-day Circulation Anomaly Forecasts</a:t>
            </a:r>
            <a:endParaRPr lang="en-US" sz="2600" dirty="0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25661" y="838200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MSLP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086600" y="838200"/>
            <a:ext cx="2627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850-hPa wind/divergence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27436" y="3810000"/>
            <a:ext cx="16207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500-hPa height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77700" y="3810000"/>
            <a:ext cx="2627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200-hPa wind/divergence</a:t>
            </a:r>
          </a:p>
        </p:txBody>
      </p:sp>
    </p:spTree>
    <p:extLst>
      <p:ext uri="{BB962C8B-B14F-4D97-AF65-F5344CB8AC3E}">
        <p14:creationId xmlns:p14="http://schemas.microsoft.com/office/powerpoint/2010/main" xmlns="" val="236818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981200" y="274638"/>
            <a:ext cx="8229600" cy="5635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600" b="1" dirty="0" smtClean="0">
                <a:solidFill>
                  <a:srgbClr val="0000CC"/>
                </a:solidFill>
                <a:latin typeface="Arial" charset="0"/>
              </a:rPr>
              <a:t>Week-1, </a:t>
            </a:r>
            <a:r>
              <a:rPr lang="en-US" sz="2600" b="1" dirty="0">
                <a:solidFill>
                  <a:srgbClr val="0000CC"/>
                </a:solidFill>
                <a:latin typeface="Arial" charset="0"/>
              </a:rPr>
              <a:t>7-day </a:t>
            </a:r>
            <a:r>
              <a:rPr lang="en-US" sz="2600" b="1" dirty="0" err="1">
                <a:solidFill>
                  <a:srgbClr val="0000CC"/>
                </a:solidFill>
                <a:latin typeface="Arial" charset="0"/>
              </a:rPr>
              <a:t>Precip</a:t>
            </a:r>
            <a:r>
              <a:rPr lang="en-US" sz="2600" b="1" dirty="0">
                <a:solidFill>
                  <a:srgbClr val="0000CC"/>
                </a:solidFill>
                <a:latin typeface="Arial" charset="0"/>
              </a:rPr>
              <a:t> Forecasts</a:t>
            </a:r>
            <a:endParaRPr lang="en-US" sz="2600" dirty="0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03261" y="838200"/>
            <a:ext cx="14334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Week-1 </a:t>
            </a:r>
            <a:r>
              <a:rPr lang="en-US" b="1" dirty="0"/>
              <a:t>Total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246660" y="838200"/>
            <a:ext cx="1821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Week-1 </a:t>
            </a:r>
            <a:r>
              <a:rPr lang="en-US" b="1" dirty="0"/>
              <a:t>Anomaly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86000" y="3810000"/>
            <a:ext cx="3524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2-catgory Calibrated Prob. Forecast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477001" y="3808783"/>
            <a:ext cx="3216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Exceedance probability, &gt;25mm</a:t>
            </a:r>
          </a:p>
        </p:txBody>
      </p:sp>
    </p:spTree>
    <p:extLst>
      <p:ext uri="{BB962C8B-B14F-4D97-AF65-F5344CB8AC3E}">
        <p14:creationId xmlns:p14="http://schemas.microsoft.com/office/powerpoint/2010/main" xmlns="" val="3831726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981200" y="274638"/>
            <a:ext cx="8229600" cy="5635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600" b="1" dirty="0" smtClean="0">
                <a:solidFill>
                  <a:srgbClr val="0000CC"/>
                </a:solidFill>
                <a:latin typeface="Arial" charset="0"/>
              </a:rPr>
              <a:t>Week-1, </a:t>
            </a:r>
            <a:r>
              <a:rPr lang="en-US" sz="2600" b="1" dirty="0">
                <a:solidFill>
                  <a:srgbClr val="0000CC"/>
                </a:solidFill>
                <a:latin typeface="Arial" charset="0"/>
              </a:rPr>
              <a:t>7-day </a:t>
            </a:r>
            <a:r>
              <a:rPr lang="en-US" sz="2600" b="1" dirty="0" smtClean="0">
                <a:solidFill>
                  <a:srgbClr val="0000CC"/>
                </a:solidFill>
                <a:latin typeface="Arial" charset="0"/>
              </a:rPr>
              <a:t>T2m </a:t>
            </a:r>
            <a:r>
              <a:rPr lang="en-US" sz="2600" b="1" dirty="0">
                <a:solidFill>
                  <a:srgbClr val="0000CC"/>
                </a:solidFill>
                <a:latin typeface="Arial" charset="0"/>
              </a:rPr>
              <a:t>Forecasts</a:t>
            </a:r>
            <a:endParaRPr lang="en-US" sz="2600" dirty="0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03261" y="838200"/>
            <a:ext cx="14334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Week-1 </a:t>
            </a:r>
            <a:r>
              <a:rPr lang="en-US" b="1" dirty="0"/>
              <a:t>Total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246660" y="838200"/>
            <a:ext cx="1821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Week-1 </a:t>
            </a:r>
            <a:r>
              <a:rPr lang="en-US" b="1" dirty="0"/>
              <a:t>Anomaly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86000" y="3810000"/>
            <a:ext cx="2961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2-catgory </a:t>
            </a:r>
            <a:r>
              <a:rPr lang="en-US" b="1" dirty="0" smtClean="0"/>
              <a:t>Raw </a:t>
            </a:r>
            <a:r>
              <a:rPr lang="en-US" b="1" dirty="0"/>
              <a:t>Prob. Forecast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477001" y="3808783"/>
            <a:ext cx="3524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2-catgory Calibrated Prob. Forecast</a:t>
            </a:r>
          </a:p>
        </p:txBody>
      </p:sp>
    </p:spTree>
    <p:extLst>
      <p:ext uri="{BB962C8B-B14F-4D97-AF65-F5344CB8AC3E}">
        <p14:creationId xmlns:p14="http://schemas.microsoft.com/office/powerpoint/2010/main" xmlns="" val="77026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219200"/>
            <a:ext cx="8229600" cy="5334000"/>
          </a:xfrm>
        </p:spPr>
        <p:txBody>
          <a:bodyPr>
            <a:normAutofit/>
          </a:bodyPr>
          <a:lstStyle/>
          <a:p>
            <a:r>
              <a:rPr lang="en-US" sz="5800" b="1" dirty="0" smtClean="0">
                <a:solidFill>
                  <a:schemeClr val="accent6"/>
                </a:solidFill>
              </a:rPr>
              <a:t>Wet</a:t>
            </a:r>
          </a:p>
          <a:p>
            <a:endParaRPr lang="en-US" sz="5800" b="1" dirty="0">
              <a:solidFill>
                <a:schemeClr val="accent3">
                  <a:lumMod val="75000"/>
                </a:schemeClr>
              </a:solidFill>
            </a:endParaRPr>
          </a:p>
          <a:p>
            <a:endParaRPr lang="en-US" sz="3100" dirty="0"/>
          </a:p>
          <a:p>
            <a:r>
              <a:rPr lang="en-US" sz="5800" b="1" dirty="0">
                <a:solidFill>
                  <a:schemeClr val="accent2">
                    <a:lumMod val="50000"/>
                  </a:schemeClr>
                </a:solidFill>
              </a:rPr>
              <a:t>Dry</a:t>
            </a:r>
            <a:r>
              <a:rPr lang="en-US" sz="5800" b="1" dirty="0">
                <a:solidFill>
                  <a:srgbClr val="C00000"/>
                </a:solidFill>
              </a:rPr>
              <a:t> </a:t>
            </a:r>
          </a:p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676400" y="274638"/>
            <a:ext cx="8829368" cy="5635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b="1" dirty="0">
                <a:solidFill>
                  <a:srgbClr val="0000CC"/>
                </a:solidFill>
                <a:latin typeface="Arial" charset="0"/>
              </a:rPr>
              <a:t>Summary</a:t>
            </a:r>
            <a:r>
              <a:rPr lang="en-US" sz="3200" dirty="0">
                <a:solidFill>
                  <a:srgbClr val="0000CC"/>
                </a:solidFill>
                <a:latin typeface="Arial" charset="0"/>
              </a:rPr>
              <a:t>, Convergence of Evidence, </a:t>
            </a:r>
            <a:r>
              <a:rPr lang="en-US" sz="3200" dirty="0" err="1">
                <a:solidFill>
                  <a:srgbClr val="0000CC"/>
                </a:solidFill>
                <a:latin typeface="Arial" charset="0"/>
              </a:rPr>
              <a:t>Precip</a:t>
            </a:r>
            <a:endParaRPr lang="en-US" sz="3200" dirty="0">
              <a:solidFill>
                <a:srgbClr val="0000CC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7527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219200"/>
            <a:ext cx="8229600" cy="5334000"/>
          </a:xfrm>
        </p:spPr>
        <p:txBody>
          <a:bodyPr>
            <a:normAutofit/>
          </a:bodyPr>
          <a:lstStyle/>
          <a:p>
            <a:r>
              <a:rPr lang="en-US" sz="5800" b="1" dirty="0" smtClean="0">
                <a:solidFill>
                  <a:srgbClr val="0070C0"/>
                </a:solidFill>
              </a:rPr>
              <a:t>Cold</a:t>
            </a:r>
          </a:p>
          <a:p>
            <a:endParaRPr lang="en-US" sz="5800" b="1" dirty="0">
              <a:solidFill>
                <a:schemeClr val="accent3">
                  <a:lumMod val="75000"/>
                </a:schemeClr>
              </a:solidFill>
            </a:endParaRPr>
          </a:p>
          <a:p>
            <a:endParaRPr lang="en-US" sz="3100" dirty="0"/>
          </a:p>
          <a:p>
            <a:r>
              <a:rPr lang="en-US" sz="5800" b="1" dirty="0" smtClean="0">
                <a:solidFill>
                  <a:schemeClr val="accent2"/>
                </a:solidFill>
              </a:rPr>
              <a:t>Hot</a:t>
            </a:r>
            <a:r>
              <a:rPr lang="en-US" sz="5800" b="1" dirty="0" smtClean="0">
                <a:solidFill>
                  <a:srgbClr val="C00000"/>
                </a:solidFill>
              </a:rPr>
              <a:t> </a:t>
            </a:r>
            <a:endParaRPr lang="en-US" sz="5800" b="1" dirty="0">
              <a:solidFill>
                <a:srgbClr val="C00000"/>
              </a:solidFill>
            </a:endParaRPr>
          </a:p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676400" y="274638"/>
            <a:ext cx="9525000" cy="5635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b="1" dirty="0">
                <a:solidFill>
                  <a:srgbClr val="0000CC"/>
                </a:solidFill>
                <a:latin typeface="Arial" charset="0"/>
              </a:rPr>
              <a:t>Summary</a:t>
            </a:r>
            <a:r>
              <a:rPr lang="en-US" sz="3200" dirty="0">
                <a:solidFill>
                  <a:srgbClr val="0000CC"/>
                </a:solidFill>
                <a:latin typeface="Arial" charset="0"/>
              </a:rPr>
              <a:t>, Convergence of Evidence, </a:t>
            </a:r>
            <a:r>
              <a:rPr lang="en-US" sz="3200" dirty="0" smtClean="0">
                <a:solidFill>
                  <a:srgbClr val="0000CC"/>
                </a:solidFill>
                <a:latin typeface="Arial" charset="0"/>
              </a:rPr>
              <a:t>Temperature</a:t>
            </a:r>
            <a:endParaRPr lang="en-US" sz="3200" dirty="0">
              <a:solidFill>
                <a:srgbClr val="0000CC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0985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38922" y="697466"/>
            <a:ext cx="3108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Your QGIS </a:t>
            </a:r>
            <a:r>
              <a:rPr lang="en-US" b="1" dirty="0" err="1" smtClean="0"/>
              <a:t>Precip</a:t>
            </a:r>
            <a:r>
              <a:rPr lang="en-US" b="1" dirty="0" smtClean="0"/>
              <a:t> Outlook </a:t>
            </a:r>
            <a:r>
              <a:rPr lang="en-US" b="1" dirty="0"/>
              <a:t>Map</a:t>
            </a: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6400801" y="1371601"/>
            <a:ext cx="3938107" cy="6678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just">
              <a:buNone/>
            </a:pPr>
            <a:r>
              <a:rPr lang="en-US" sz="1100" b="1" dirty="0">
                <a:latin typeface="Arial" charset="0"/>
              </a:rPr>
              <a:t>Your </a:t>
            </a:r>
            <a:r>
              <a:rPr lang="en-US" sz="1100" b="1" dirty="0" smtClean="0">
                <a:latin typeface="Arial" charset="0"/>
              </a:rPr>
              <a:t>Text Description</a:t>
            </a:r>
            <a:endParaRPr lang="en-US" sz="1100" b="1" dirty="0">
              <a:latin typeface="Arial" charset="0"/>
            </a:endParaRPr>
          </a:p>
          <a:p>
            <a:pPr marL="285750" indent="-285750" algn="just">
              <a:buFont typeface="+mj-lt"/>
              <a:buAutoNum type="arabicPeriod"/>
            </a:pPr>
            <a:endParaRPr lang="en-US" sz="1100" b="1" dirty="0">
              <a:latin typeface="Arial" charset="0"/>
            </a:endParaRPr>
          </a:p>
          <a:p>
            <a:pPr marL="285750" indent="-285750" algn="just">
              <a:buFont typeface="+mj-lt"/>
              <a:buAutoNum type="arabicPeriod"/>
            </a:pPr>
            <a:endParaRPr lang="en-US" sz="11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4344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38922" y="697466"/>
            <a:ext cx="2932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Your QGIS </a:t>
            </a:r>
            <a:r>
              <a:rPr lang="en-US" b="1" dirty="0" smtClean="0"/>
              <a:t>T2m Outlook </a:t>
            </a:r>
            <a:r>
              <a:rPr lang="en-US" b="1" dirty="0"/>
              <a:t>Map</a:t>
            </a: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6400801" y="1371601"/>
            <a:ext cx="3938107" cy="6678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just">
              <a:buNone/>
            </a:pPr>
            <a:r>
              <a:rPr lang="en-US" sz="1100" b="1" dirty="0">
                <a:latin typeface="Arial" charset="0"/>
              </a:rPr>
              <a:t>Your </a:t>
            </a:r>
            <a:r>
              <a:rPr lang="en-US" sz="1100" b="1" dirty="0" smtClean="0">
                <a:latin typeface="Arial" charset="0"/>
              </a:rPr>
              <a:t>Text Description</a:t>
            </a:r>
            <a:endParaRPr lang="en-US" sz="1100" b="1" dirty="0">
              <a:latin typeface="Arial" charset="0"/>
            </a:endParaRPr>
          </a:p>
          <a:p>
            <a:pPr marL="285750" indent="-285750" algn="just">
              <a:buFont typeface="+mj-lt"/>
              <a:buAutoNum type="arabicPeriod"/>
            </a:pPr>
            <a:endParaRPr lang="en-US" sz="1100" b="1" dirty="0">
              <a:latin typeface="Arial" charset="0"/>
            </a:endParaRPr>
          </a:p>
          <a:p>
            <a:pPr marL="285750" indent="-285750" algn="just">
              <a:buFont typeface="+mj-lt"/>
              <a:buAutoNum type="arabicPeriod"/>
            </a:pPr>
            <a:endParaRPr lang="en-US" sz="11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770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</a:rPr>
              <a:t>Downloading and Unzipping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Download the compressed file (</a:t>
            </a:r>
            <a:r>
              <a:rPr lang="en-US" b="1" dirty="0" smtClean="0"/>
              <a:t>subseason.tar.gz):</a:t>
            </a:r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on your Ubuntu terminal home folder, use the command below to download the compressed file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wget</a:t>
            </a:r>
            <a:r>
              <a:rPr lang="en-US" dirty="0" smtClean="0"/>
              <a:t>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ftp.cpc.ncep.noaa.gov/International/ghana_workshop/subseason.tar.gz</a:t>
            </a:r>
            <a:r>
              <a:rPr lang="en-US" dirty="0" smtClean="0"/>
              <a:t> 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Make sure that the file has been downloaded to your current directory:</a:t>
            </a:r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b="1" dirty="0" smtClean="0"/>
              <a:t>ls subseason.tar.gz</a:t>
            </a:r>
          </a:p>
          <a:p>
            <a:pPr marL="0" indent="0" algn="ctr">
              <a:buNone/>
            </a:pPr>
            <a:endParaRPr lang="en-US" dirty="0" smtClean="0"/>
          </a:p>
          <a:p>
            <a:r>
              <a:rPr lang="en-US" dirty="0" smtClean="0"/>
              <a:t>If the file is available, unzip it using:</a:t>
            </a:r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b="1" dirty="0" smtClean="0"/>
              <a:t>tar -</a:t>
            </a:r>
            <a:r>
              <a:rPr lang="en-US" b="1" dirty="0" err="1" smtClean="0"/>
              <a:t>xvf</a:t>
            </a:r>
            <a:r>
              <a:rPr lang="en-US" b="1" dirty="0" smtClean="0"/>
              <a:t> subseason.tar.gz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78162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B0F0"/>
                </a:solidFill>
              </a:rPr>
              <a:t>Running the Script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12979"/>
          </a:xfrm>
        </p:spPr>
        <p:txBody>
          <a:bodyPr>
            <a:normAutofit fontScale="40000" lnSpcReduction="20000"/>
          </a:bodyPr>
          <a:lstStyle/>
          <a:p>
            <a:r>
              <a:rPr lang="en-US" dirty="0" smtClean="0"/>
              <a:t>After unzipping the compressed file, change your directory to the </a:t>
            </a:r>
            <a:r>
              <a:rPr lang="en-US" b="1" dirty="0" err="1" smtClean="0"/>
              <a:t>subseason</a:t>
            </a:r>
            <a:r>
              <a:rPr lang="en-US" dirty="0" smtClean="0"/>
              <a:t> folder, using:</a:t>
            </a:r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b="1" dirty="0" smtClean="0"/>
              <a:t>cd </a:t>
            </a:r>
            <a:r>
              <a:rPr lang="en-US" b="1" dirty="0" err="1" smtClean="0"/>
              <a:t>subseason</a:t>
            </a:r>
            <a:endParaRPr lang="en-US" b="1" dirty="0" smtClean="0"/>
          </a:p>
          <a:p>
            <a:pPr marL="0" indent="0" algn="ctr">
              <a:buNone/>
            </a:pPr>
            <a:endParaRPr lang="en-US" dirty="0" smtClean="0"/>
          </a:p>
          <a:p>
            <a:r>
              <a:rPr lang="en-US" dirty="0" smtClean="0"/>
              <a:t>Check if the required files are available in your directory, using:</a:t>
            </a:r>
          </a:p>
          <a:p>
            <a:pPr marL="0" indent="0" algn="ctr">
              <a:buNone/>
            </a:pPr>
            <a:r>
              <a:rPr lang="en-US" b="1" dirty="0" smtClean="0"/>
              <a:t>ls </a:t>
            </a:r>
          </a:p>
          <a:p>
            <a:endParaRPr lang="en-US" dirty="0" smtClean="0"/>
          </a:p>
          <a:p>
            <a:r>
              <a:rPr lang="en-US" dirty="0" smtClean="0"/>
              <a:t>Run the one-line shell command to generate the GEFS forecasting tools:</a:t>
            </a:r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b="1" dirty="0"/>
              <a:t>bash </a:t>
            </a:r>
            <a:r>
              <a:rPr lang="en-US" b="1" dirty="0" smtClean="0"/>
              <a:t>plot_all.sh </a:t>
            </a:r>
            <a:r>
              <a:rPr lang="en-US" b="1" dirty="0" err="1" smtClean="0">
                <a:solidFill>
                  <a:schemeClr val="accent5"/>
                </a:solidFill>
              </a:rPr>
              <a:t>wlon</a:t>
            </a:r>
            <a:r>
              <a:rPr lang="en-US" b="1" dirty="0" smtClean="0">
                <a:solidFill>
                  <a:schemeClr val="accent5"/>
                </a:solidFill>
              </a:rPr>
              <a:t> </a:t>
            </a:r>
            <a:r>
              <a:rPr lang="en-US" b="1" dirty="0" err="1" smtClean="0">
                <a:solidFill>
                  <a:schemeClr val="accent5"/>
                </a:solidFill>
              </a:rPr>
              <a:t>elon</a:t>
            </a:r>
            <a:r>
              <a:rPr lang="en-US" b="1" dirty="0" smtClean="0">
                <a:solidFill>
                  <a:schemeClr val="accent5"/>
                </a:solidFill>
              </a:rPr>
              <a:t> slat </a:t>
            </a:r>
            <a:r>
              <a:rPr lang="en-US" b="1" dirty="0" err="1" smtClean="0">
                <a:solidFill>
                  <a:schemeClr val="accent5"/>
                </a:solidFill>
              </a:rPr>
              <a:t>nlat</a:t>
            </a:r>
            <a:r>
              <a:rPr lang="en-US" b="1" dirty="0" smtClean="0">
                <a:solidFill>
                  <a:schemeClr val="accent5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en-US" sz="2700" dirty="0" smtClean="0"/>
              <a:t>or</a:t>
            </a:r>
            <a:endParaRPr lang="en-US" sz="2700" dirty="0"/>
          </a:p>
          <a:p>
            <a:pPr marL="0" indent="0" algn="ctr">
              <a:buNone/>
            </a:pPr>
            <a:r>
              <a:rPr lang="en-US" b="1" dirty="0"/>
              <a:t>bash </a:t>
            </a:r>
            <a:r>
              <a:rPr lang="en-US" b="1" dirty="0" smtClean="0"/>
              <a:t>plot_all_with_curl.sh </a:t>
            </a:r>
            <a:r>
              <a:rPr lang="en-US" b="1" dirty="0" err="1">
                <a:solidFill>
                  <a:schemeClr val="accent5"/>
                </a:solidFill>
              </a:rPr>
              <a:t>wlon</a:t>
            </a:r>
            <a:r>
              <a:rPr lang="en-US" b="1" dirty="0">
                <a:solidFill>
                  <a:schemeClr val="accent5"/>
                </a:solidFill>
              </a:rPr>
              <a:t> </a:t>
            </a:r>
            <a:r>
              <a:rPr lang="en-US" b="1" dirty="0" err="1">
                <a:solidFill>
                  <a:schemeClr val="accent5"/>
                </a:solidFill>
              </a:rPr>
              <a:t>elon</a:t>
            </a:r>
            <a:r>
              <a:rPr lang="en-US" b="1" dirty="0">
                <a:solidFill>
                  <a:schemeClr val="accent5"/>
                </a:solidFill>
              </a:rPr>
              <a:t> slat </a:t>
            </a:r>
            <a:r>
              <a:rPr lang="en-US" b="1" dirty="0" err="1" smtClean="0">
                <a:solidFill>
                  <a:schemeClr val="accent5"/>
                </a:solidFill>
              </a:rPr>
              <a:t>nlat</a:t>
            </a:r>
            <a:endParaRPr lang="en-US" b="1" dirty="0">
              <a:solidFill>
                <a:schemeClr val="accent5"/>
              </a:solidFill>
            </a:endParaRPr>
          </a:p>
          <a:p>
            <a:pPr marL="0" indent="0" algn="ctr">
              <a:buNone/>
            </a:pPr>
            <a:endParaRPr lang="en-US" b="1" dirty="0" smtClean="0">
              <a:solidFill>
                <a:schemeClr val="accent5"/>
              </a:solidFill>
            </a:endParaRPr>
          </a:p>
          <a:p>
            <a:pPr marL="0" indent="0">
              <a:buNone/>
            </a:pPr>
            <a:r>
              <a:rPr lang="en-US" dirty="0" smtClean="0"/>
              <a:t>where ‘</a:t>
            </a:r>
            <a:r>
              <a:rPr lang="en-US" dirty="0" err="1" smtClean="0"/>
              <a:t>wlon</a:t>
            </a:r>
            <a:r>
              <a:rPr lang="en-US" dirty="0" smtClean="0"/>
              <a:t>’ is your west longitude, ‘</a:t>
            </a:r>
            <a:r>
              <a:rPr lang="en-US" dirty="0" err="1" smtClean="0"/>
              <a:t>elon</a:t>
            </a:r>
            <a:r>
              <a:rPr lang="en-US" dirty="0" smtClean="0"/>
              <a:t>’ your east longitude, ‘slat’ your south latitude and ‘</a:t>
            </a:r>
            <a:r>
              <a:rPr lang="en-US" dirty="0" err="1" smtClean="0"/>
              <a:t>nlat</a:t>
            </a:r>
            <a:r>
              <a:rPr lang="en-US" dirty="0" smtClean="0"/>
              <a:t>’ is your north latitude</a:t>
            </a:r>
          </a:p>
          <a:p>
            <a:pPr marL="0" indent="0" algn="ctr">
              <a:buNone/>
            </a:pPr>
            <a:r>
              <a:rPr lang="en-US" dirty="0" smtClean="0"/>
              <a:t>For example if you want to run this script for Africa:</a:t>
            </a:r>
          </a:p>
          <a:p>
            <a:pPr marL="0" indent="0" algn="ctr">
              <a:buNone/>
            </a:pPr>
            <a:r>
              <a:rPr lang="en-US" b="1" dirty="0"/>
              <a:t>bash </a:t>
            </a:r>
            <a:r>
              <a:rPr lang="en-US" b="1" dirty="0" smtClean="0"/>
              <a:t>plot_all.sh -20 55 -40 40 </a:t>
            </a:r>
          </a:p>
          <a:p>
            <a:pPr marL="0" indent="0" algn="ctr">
              <a:buNone/>
            </a:pPr>
            <a:r>
              <a:rPr lang="en-US" dirty="0" smtClean="0"/>
              <a:t>If </a:t>
            </a:r>
            <a:r>
              <a:rPr lang="en-US" dirty="0"/>
              <a:t>the script runs successfully, an offline web </a:t>
            </a:r>
            <a:r>
              <a:rPr lang="en-US" dirty="0" smtClean="0"/>
              <a:t>page will pop-up </a:t>
            </a:r>
            <a:r>
              <a:rPr lang="en-US" dirty="0"/>
              <a:t>automatically</a:t>
            </a:r>
            <a:r>
              <a:rPr lang="en-US" dirty="0" smtClean="0"/>
              <a:t>.</a:t>
            </a:r>
          </a:p>
          <a:p>
            <a:pPr marL="0" indent="0" algn="ctr">
              <a:buNone/>
            </a:pPr>
            <a:r>
              <a:rPr lang="en-US" dirty="0" smtClean="0"/>
              <a:t>If the offline page doesn’t launch automatically, type the command below to launch windows explorer in the current directory:</a:t>
            </a:r>
          </a:p>
          <a:p>
            <a:pPr marL="0" indent="0" algn="ctr">
              <a:buNone/>
            </a:pPr>
            <a:r>
              <a:rPr lang="en-US" b="1" dirty="0" smtClean="0"/>
              <a:t>explorer.exe </a:t>
            </a:r>
            <a:r>
              <a:rPr lang="en-US" b="1" dirty="0" smtClean="0"/>
              <a:t>.</a:t>
            </a:r>
          </a:p>
          <a:p>
            <a:pPr marL="0" indent="0" algn="ctr">
              <a:buNone/>
            </a:pPr>
            <a:r>
              <a:rPr lang="en-US" dirty="0" smtClean="0"/>
              <a:t>Then double-click </a:t>
            </a:r>
            <a:r>
              <a:rPr lang="en-US" b="1" dirty="0" smtClean="0"/>
              <a:t>index.html </a:t>
            </a:r>
            <a:r>
              <a:rPr lang="en-US" dirty="0" smtClean="0"/>
              <a:t>to launch the offline page manually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76669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7887" y="1831408"/>
            <a:ext cx="2880360" cy="47375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B0F0"/>
                </a:solidFill>
              </a:rPr>
              <a:t>Screenshot of the offline webpage 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16581" y="1825625"/>
            <a:ext cx="7038109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Click each product to check if there is a broken link.</a:t>
            </a:r>
          </a:p>
          <a:p>
            <a:endParaRPr lang="en-US" dirty="0" smtClean="0"/>
          </a:p>
          <a:p>
            <a:r>
              <a:rPr lang="en-US" dirty="0" smtClean="0"/>
              <a:t>Familiarize yourself with these tools to use them in preparing your week-1 outlooks.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4536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3723" y="5785318"/>
            <a:ext cx="91440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600" dirty="0">
                <a:latin typeface="Gill Sans MT" panose="020B0502020104020203" pitchFamily="34" charset="0"/>
              </a:rPr>
              <a:t>Numerical Weather Prediction Model: NCEP GEFS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524000" y="530456"/>
            <a:ext cx="9144000" cy="485055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82880" marR="182880" algn="ctr">
              <a:lnSpc>
                <a:spcPct val="90000"/>
              </a:lnSpc>
              <a:spcBef>
                <a:spcPts val="800"/>
              </a:spcBef>
              <a:spcAft>
                <a:spcPts val="600"/>
              </a:spcAft>
            </a:pPr>
            <a:r>
              <a:rPr lang="en-US" sz="3200" dirty="0" smtClean="0">
                <a:latin typeface="Gill Sans MT" panose="020B0502020104020203" pitchFamily="34" charset="0"/>
              </a:rPr>
              <a:t>Week-1 </a:t>
            </a:r>
            <a:r>
              <a:rPr lang="en-US" sz="3200" dirty="0" err="1" smtClean="0">
                <a:latin typeface="Gill Sans MT" panose="020B0502020104020203" pitchFamily="34" charset="0"/>
              </a:rPr>
              <a:t>Precip</a:t>
            </a:r>
            <a:r>
              <a:rPr lang="en-US" sz="3200" dirty="0" smtClean="0">
                <a:latin typeface="Gill Sans MT" panose="020B0502020104020203" pitchFamily="34" charset="0"/>
              </a:rPr>
              <a:t> and T2m Outlooks</a:t>
            </a:r>
            <a:endParaRPr lang="en-US" sz="3200" dirty="0">
              <a:latin typeface="Gill Sans MT" panose="020B0502020104020203" pitchFamily="34" charset="0"/>
            </a:endParaRPr>
          </a:p>
          <a:p>
            <a:pPr marL="182880" marR="182880" algn="ctr">
              <a:lnSpc>
                <a:spcPct val="90000"/>
              </a:lnSpc>
              <a:spcBef>
                <a:spcPts val="800"/>
              </a:spcBef>
              <a:spcAft>
                <a:spcPts val="600"/>
              </a:spcAft>
            </a:pPr>
            <a:endParaRPr lang="en-US" sz="3200" dirty="0">
              <a:latin typeface="Gill Sans MT" panose="020B0502020104020203" pitchFamily="34" charset="0"/>
            </a:endParaRPr>
          </a:p>
          <a:p>
            <a:pPr marL="182880" marR="182880" algn="ctr">
              <a:lnSpc>
                <a:spcPct val="90000"/>
              </a:lnSpc>
              <a:spcBef>
                <a:spcPts val="800"/>
              </a:spcBef>
              <a:spcAft>
                <a:spcPts val="600"/>
              </a:spcAft>
            </a:pPr>
            <a:r>
              <a:rPr lang="en-US" sz="3200" dirty="0">
                <a:latin typeface="Gill Sans MT" panose="020B0502020104020203" pitchFamily="34" charset="0"/>
              </a:rPr>
              <a:t>Date of Issue: </a:t>
            </a:r>
            <a:r>
              <a:rPr lang="en-US" sz="3200" dirty="0" smtClean="0">
                <a:latin typeface="Gill Sans MT" panose="020B0502020104020203" pitchFamily="34" charset="0"/>
              </a:rPr>
              <a:t>13 September 2023</a:t>
            </a:r>
            <a:endParaRPr lang="en-US" sz="3200" dirty="0">
              <a:latin typeface="Gill Sans MT" panose="020B0502020104020203" pitchFamily="34" charset="0"/>
            </a:endParaRPr>
          </a:p>
          <a:p>
            <a:pPr marL="182880" marR="182880" algn="ctr">
              <a:lnSpc>
                <a:spcPct val="90000"/>
              </a:lnSpc>
              <a:spcBef>
                <a:spcPts val="800"/>
              </a:spcBef>
              <a:spcAft>
                <a:spcPts val="600"/>
              </a:spcAft>
            </a:pPr>
            <a:r>
              <a:rPr lang="en-US" sz="3200" dirty="0">
                <a:latin typeface="Gill Sans MT" panose="020B0502020104020203" pitchFamily="34" charset="0"/>
              </a:rPr>
              <a:t>Valid: </a:t>
            </a:r>
            <a:r>
              <a:rPr lang="en-US" sz="3200" dirty="0" smtClean="0">
                <a:latin typeface="Gill Sans MT" panose="020B0502020104020203" pitchFamily="34" charset="0"/>
              </a:rPr>
              <a:t>14 </a:t>
            </a:r>
            <a:r>
              <a:rPr lang="en-US" sz="3200" dirty="0">
                <a:latin typeface="Gill Sans MT" panose="020B0502020104020203" pitchFamily="34" charset="0"/>
              </a:rPr>
              <a:t>– </a:t>
            </a:r>
            <a:r>
              <a:rPr lang="en-US" sz="3200" dirty="0" smtClean="0">
                <a:latin typeface="Gill Sans MT" panose="020B0502020104020203" pitchFamily="34" charset="0"/>
              </a:rPr>
              <a:t>20 September 2023</a:t>
            </a:r>
            <a:endParaRPr lang="en-US" sz="2800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  <a:ea typeface="Georgia" panose="020405020504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523723" y="-1"/>
            <a:ext cx="9144000" cy="530453"/>
          </a:xfrm>
          <a:prstGeom prst="rect">
            <a:avLst/>
          </a:prstGeom>
          <a:solidFill>
            <a:srgbClr val="E9E5C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ClrTx/>
              <a:defRPr/>
            </a:pPr>
            <a:r>
              <a:rPr lang="en-US" sz="2400" b="1" dirty="0">
                <a:latin typeface="Gill Sans MT" panose="020B0502020104020203" pitchFamily="34" charset="0"/>
              </a:rPr>
              <a:t>Heat Hazards Outlooks – </a:t>
            </a:r>
            <a:r>
              <a:rPr lang="en-US" sz="2400" b="1" dirty="0" smtClean="0">
                <a:latin typeface="Gill Sans MT" panose="020B0502020104020203" pitchFamily="34" charset="0"/>
              </a:rPr>
              <a:t>your country</a:t>
            </a:r>
            <a:endParaRPr lang="en-US" sz="2400" b="1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792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1981200" y="5594350"/>
            <a:ext cx="82296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buFontTx/>
              <a:buChar char="•"/>
            </a:pPr>
            <a:r>
              <a:rPr lang="en-US" sz="1400" b="0" u="none" dirty="0"/>
              <a:t>Green shade indicates areas of upper level divergence and convection or precipitation at surface.  Brown contours indicate areas of upper level convergence or subsidence and suppressed precipitation at surface.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981200" y="274638"/>
            <a:ext cx="8229600" cy="5635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b="1" dirty="0">
                <a:solidFill>
                  <a:srgbClr val="0000CC"/>
                </a:solidFill>
                <a:latin typeface="Arial" charset="0"/>
              </a:rPr>
              <a:t>MJO</a:t>
            </a:r>
            <a:r>
              <a:rPr lang="en-US" sz="3200" dirty="0">
                <a:solidFill>
                  <a:srgbClr val="0000CC"/>
                </a:solidFill>
                <a:latin typeface="Arial" charset="0"/>
              </a:rPr>
              <a:t>, 200-hPa Velocity Potential Anomaly</a:t>
            </a:r>
          </a:p>
        </p:txBody>
      </p:sp>
    </p:spTree>
    <p:extLst>
      <p:ext uri="{BB962C8B-B14F-4D97-AF65-F5344CB8AC3E}">
        <p14:creationId xmlns:p14="http://schemas.microsoft.com/office/powerpoint/2010/main" xmlns="" val="197698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ChangeArrowheads="1"/>
          </p:cNvSpPr>
          <p:nvPr/>
        </p:nvSpPr>
        <p:spPr bwMode="auto">
          <a:xfrm>
            <a:off x="2057400" y="76200"/>
            <a:ext cx="8229600" cy="486686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 anchorCtr="1"/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Arial" charset="0"/>
                <a:ea typeface="+mj-ea"/>
                <a:cs typeface="+mj-cs"/>
              </a:rPr>
              <a:t>MJO</a:t>
            </a:r>
            <a:r>
              <a:rPr lang="en-US" sz="3200" dirty="0">
                <a:solidFill>
                  <a:srgbClr val="0000CC"/>
                </a:solidFill>
                <a:latin typeface="Arial" charset="0"/>
                <a:ea typeface="+mj-ea"/>
                <a:cs typeface="+mj-cs"/>
              </a:rPr>
              <a:t>, Wheeler-Hendon Index - Forecasts</a:t>
            </a:r>
          </a:p>
        </p:txBody>
      </p:sp>
      <p:sp>
        <p:nvSpPr>
          <p:cNvPr id="3" name="Text Box 12"/>
          <p:cNvSpPr txBox="1">
            <a:spLocks noChangeArrowheads="1"/>
          </p:cNvSpPr>
          <p:nvPr/>
        </p:nvSpPr>
        <p:spPr bwMode="auto">
          <a:xfrm>
            <a:off x="2540676" y="609601"/>
            <a:ext cx="67358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hangingPunct="0"/>
            <a:r>
              <a:rPr lang="en-US" sz="1400" u="none" dirty="0"/>
              <a:t>GEFS</a:t>
            </a:r>
          </a:p>
        </p:txBody>
      </p:sp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2633080" y="3755831"/>
            <a:ext cx="132325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hangingPunct="0"/>
            <a:r>
              <a:rPr lang="en-US" sz="1400" u="none" dirty="0"/>
              <a:t>BOM</a:t>
            </a:r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5909680" y="3755831"/>
            <a:ext cx="132325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hangingPunct="0"/>
            <a:r>
              <a:rPr lang="en-US" sz="1400" u="none" dirty="0"/>
              <a:t>Canadian</a:t>
            </a: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8586185" y="628653"/>
            <a:ext cx="86273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hangingPunct="0"/>
            <a:r>
              <a:rPr lang="en-US" sz="1400" u="none" dirty="0"/>
              <a:t>ECMWF</a:t>
            </a: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5608232" y="609601"/>
            <a:ext cx="74251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hangingPunct="0"/>
            <a:r>
              <a:rPr lang="en-US" sz="1400" u="none" dirty="0"/>
              <a:t>CFSv2</a:t>
            </a:r>
          </a:p>
        </p:txBody>
      </p:sp>
    </p:spTree>
    <p:extLst>
      <p:ext uri="{BB962C8B-B14F-4D97-AF65-F5344CB8AC3E}">
        <p14:creationId xmlns:p14="http://schemas.microsoft.com/office/powerpoint/2010/main" xmlns="" val="203662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5"/>
          <p:cNvSpPr txBox="1">
            <a:spLocks noChangeArrowheads="1"/>
          </p:cNvSpPr>
          <p:nvPr/>
        </p:nvSpPr>
        <p:spPr bwMode="auto">
          <a:xfrm>
            <a:off x="2133600" y="1383268"/>
            <a:ext cx="3810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en-US" u="none" dirty="0"/>
              <a:t>Initial date: </a:t>
            </a:r>
            <a:r>
              <a:rPr lang="en-US" u="none" dirty="0" smtClean="0"/>
              <a:t>12 September 2023</a:t>
            </a:r>
            <a:endParaRPr lang="en-US" u="none" dirty="0"/>
          </a:p>
        </p:txBody>
      </p:sp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7239000" y="1219201"/>
            <a:ext cx="3016250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u="none" dirty="0"/>
              <a:t>Red shade indicate areas</a:t>
            </a:r>
          </a:p>
          <a:p>
            <a:r>
              <a:rPr lang="en-US" u="none" dirty="0"/>
              <a:t>of suppressed convection</a:t>
            </a:r>
          </a:p>
          <a:p>
            <a:endParaRPr lang="en-US" u="none" dirty="0"/>
          </a:p>
          <a:p>
            <a:r>
              <a:rPr lang="en-US" u="none" dirty="0"/>
              <a:t>Blue shade indicate areas</a:t>
            </a:r>
          </a:p>
          <a:p>
            <a:r>
              <a:rPr lang="en-US" u="none" dirty="0"/>
              <a:t>of enhanced convection</a:t>
            </a:r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7391400" y="3200401"/>
            <a:ext cx="2635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hangingPunct="0"/>
            <a:r>
              <a:rPr lang="en-US" b="0" u="none" dirty="0"/>
              <a:t>1 - 5 days </a:t>
            </a:r>
            <a:r>
              <a:rPr lang="en-US" b="0" u="none" dirty="0" err="1"/>
              <a:t>ave.</a:t>
            </a:r>
            <a:r>
              <a:rPr lang="en-US" b="0" u="none" dirty="0"/>
              <a:t> Forecast</a:t>
            </a:r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7391400" y="4114801"/>
            <a:ext cx="2635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hangingPunct="0"/>
            <a:r>
              <a:rPr lang="en-US" b="0" u="none" dirty="0"/>
              <a:t>6-10 days </a:t>
            </a:r>
            <a:r>
              <a:rPr lang="en-US" b="0" u="none" dirty="0" err="1"/>
              <a:t>ave.</a:t>
            </a:r>
            <a:r>
              <a:rPr lang="en-US" b="0" u="none" dirty="0"/>
              <a:t> Forecast</a:t>
            </a: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7391400" y="5029201"/>
            <a:ext cx="2762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hangingPunct="0"/>
            <a:r>
              <a:rPr lang="en-US" b="0" u="none" dirty="0"/>
              <a:t>11-15 days </a:t>
            </a:r>
            <a:r>
              <a:rPr lang="en-US" b="0" u="none" dirty="0" err="1"/>
              <a:t>ave.</a:t>
            </a:r>
            <a:r>
              <a:rPr lang="en-US" b="0" u="none" dirty="0"/>
              <a:t> Forecast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981200" y="274638"/>
            <a:ext cx="8229600" cy="5635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b="1" dirty="0">
                <a:solidFill>
                  <a:srgbClr val="0000CC"/>
                </a:solidFill>
                <a:latin typeface="Arial" charset="0"/>
              </a:rPr>
              <a:t>MJO</a:t>
            </a:r>
            <a:r>
              <a:rPr lang="en-US" sz="3200" dirty="0">
                <a:solidFill>
                  <a:srgbClr val="0000CC"/>
                </a:solidFill>
                <a:latin typeface="Arial" charset="0"/>
              </a:rPr>
              <a:t>, GEFS MJO-Related OLR Anomalies</a:t>
            </a:r>
          </a:p>
        </p:txBody>
      </p:sp>
    </p:spTree>
    <p:extLst>
      <p:ext uri="{BB962C8B-B14F-4D97-AF65-F5344CB8AC3E}">
        <p14:creationId xmlns:p14="http://schemas.microsoft.com/office/powerpoint/2010/main" xmlns="" val="134411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644</Words>
  <Application>Microsoft Office PowerPoint</Application>
  <PresentationFormat>Custom</PresentationFormat>
  <Paragraphs>138</Paragraphs>
  <Slides>26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Practice GEFS Model Guidance Scripts  15ITWCVP Training Workshop Accra, Ghana, 11 – 20 September 2022</vt:lpstr>
      <vt:lpstr>Install the Prerequisite Packages</vt:lpstr>
      <vt:lpstr>Downloading and Unzipping</vt:lpstr>
      <vt:lpstr>Running the Script</vt:lpstr>
      <vt:lpstr>Screenshot of the offline webpage 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 for Week-2 Forecast Tools</dc:title>
  <dc:creator>Endalkachew Bekele</dc:creator>
  <cp:lastModifiedBy>Endalk Bekele</cp:lastModifiedBy>
  <cp:revision>41</cp:revision>
  <dcterms:created xsi:type="dcterms:W3CDTF">2020-11-24T14:14:17Z</dcterms:created>
  <dcterms:modified xsi:type="dcterms:W3CDTF">2023-09-05T13:43:36Z</dcterms:modified>
</cp:coreProperties>
</file>