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57" r:id="rId4"/>
    <p:sldId id="258" r:id="rId5"/>
    <p:sldId id="261" r:id="rId6"/>
    <p:sldId id="262" r:id="rId7"/>
    <p:sldId id="263" r:id="rId8"/>
    <p:sldId id="264" r:id="rId9"/>
    <p:sldId id="269" r:id="rId10"/>
    <p:sldId id="266" r:id="rId11"/>
    <p:sldId id="265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A8D3C-655D-4AE5-8B70-8DB2C298883A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AA64C-F80D-48AE-B788-BF7BB38B7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86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60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C94D4-202B-4944-AD6F-E34FAA57CC80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DD975-5CDD-4BB7-B5D4-3857D8A26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naconda3-2023.07-1-linux-x86_64.sh/" TargetMode="External"/><Relationship Id="rId2" Type="http://schemas.openxmlformats.org/officeDocument/2006/relationships/hyperlink" Target="https://repo.anaconda.com/archive/Anaconda3-2023.07-1-Linux-x86_64.s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qgis.org/downloads/windows/3/3.18/QGIS-OSGeo4W-3.18.3-1-Setup-x86_64.ex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downloa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xming/files/latest/downlo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opengrads/files/grads2/2.0.2.oga.2/Linux/grads-2.0.2.oga.2-bundle-x86_64-unknown-linux-gnu.tar.g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Prerequisite Packages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International Training Workshop</a:t>
            </a:r>
          </a:p>
          <a:p>
            <a:r>
              <a:rPr lang="en-US" dirty="0"/>
              <a:t>Climate Variability and Predictions (15ITWCVP) </a:t>
            </a:r>
            <a:endParaRPr lang="en-US" dirty="0" smtClean="0"/>
          </a:p>
          <a:p>
            <a:r>
              <a:rPr lang="en-US" dirty="0" smtClean="0"/>
              <a:t>Accra</a:t>
            </a:r>
            <a:r>
              <a:rPr lang="en-US" dirty="0"/>
              <a:t>, Ghana, 11 – 20 September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smtClean="0"/>
              <a:t>8. </a:t>
            </a:r>
            <a:r>
              <a:rPr lang="en-US" b="1" dirty="0"/>
              <a:t>Check the Installed packages </a:t>
            </a:r>
            <a:endParaRPr sz="2900" dirty="0"/>
          </a:p>
        </p:txBody>
      </p:sp>
      <p:sp>
        <p:nvSpPr>
          <p:cNvPr id="289" name="Google Shape;289;p23"/>
          <p:cNvSpPr/>
          <p:nvPr/>
        </p:nvSpPr>
        <p:spPr>
          <a:xfrm>
            <a:off x="228600" y="1524000"/>
            <a:ext cx="85344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your Linux terminal to check the installed packages as follows: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/bin/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curl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/bin/curl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wget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/bin/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wget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convert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/bin/convert</a:t>
            </a:r>
            <a:endParaRPr dirty="0"/>
          </a:p>
          <a:p>
            <a: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GrADS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</a:t>
            </a:r>
            <a:r>
              <a:rPr lang="en-US" sz="2800" b="1" dirty="0" smtClean="0"/>
              <a:t>grads -p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if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installed properly</a:t>
            </a:r>
            <a:endParaRPr dirty="0"/>
          </a:p>
          <a:p>
            <a: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9. Anaconda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Close and reopen your </a:t>
            </a:r>
            <a:r>
              <a:rPr lang="en-US" dirty="0" err="1" smtClean="0"/>
              <a:t>Ubuntu</a:t>
            </a:r>
            <a:r>
              <a:rPr lang="en-US" dirty="0" smtClean="0"/>
              <a:t> terminal</a:t>
            </a:r>
          </a:p>
          <a:p>
            <a:r>
              <a:rPr lang="en-US" dirty="0" smtClean="0"/>
              <a:t>Type the command below to download the Anaconda installation file: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b="1" dirty="0" err="1" smtClean="0"/>
              <a:t>wget</a:t>
            </a:r>
            <a:r>
              <a:rPr lang="en-US" sz="2400" b="1" dirty="0" smtClean="0"/>
              <a:t> </a:t>
            </a:r>
            <a:r>
              <a:rPr lang="en-US" sz="2400" b="1" dirty="0" smtClean="0">
                <a:hlinkClick r:id="rId2"/>
              </a:rPr>
              <a:t>https://repo.anaconda.com/archive/Anaconda3-2023.07-1-Linux-x86_64.sh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dirty="0" smtClean="0"/>
              <a:t>Type the command below to initiate the installation: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bash </a:t>
            </a:r>
            <a:r>
              <a:rPr lang="en-US" dirty="0" smtClean="0">
                <a:hlinkClick r:id="rId3"/>
              </a:rPr>
              <a:t>Anaconda3-2023.07-1-Linux-x86_64.sh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Follow the prompts on the installer screens.</a:t>
            </a:r>
          </a:p>
          <a:p>
            <a:endParaRPr lang="en-US" dirty="0" smtClean="0"/>
          </a:p>
          <a:p>
            <a:r>
              <a:rPr lang="en-US" sz="3100" dirty="0" smtClean="0"/>
              <a:t>When the installation is complete close and reopen the </a:t>
            </a:r>
            <a:r>
              <a:rPr lang="en-US" sz="3100" dirty="0" err="1" smtClean="0"/>
              <a:t>ubuntu</a:t>
            </a:r>
            <a:r>
              <a:rPr lang="en-US" sz="3100" dirty="0" smtClean="0"/>
              <a:t> terminal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10. </a:t>
            </a:r>
            <a:r>
              <a:rPr lang="en-US" dirty="0" err="1" smtClean="0"/>
              <a:t>XCast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Xcast</a:t>
            </a:r>
            <a:r>
              <a:rPr lang="en-US" dirty="0" smtClean="0"/>
              <a:t> requires its own </a:t>
            </a:r>
            <a:r>
              <a:rPr lang="en-US" dirty="0" err="1" smtClean="0"/>
              <a:t>conda</a:t>
            </a:r>
            <a:r>
              <a:rPr lang="en-US" dirty="0" smtClean="0"/>
              <a:t> environment.</a:t>
            </a:r>
          </a:p>
          <a:p>
            <a:endParaRPr lang="en-US" dirty="0" smtClean="0"/>
          </a:p>
          <a:p>
            <a:r>
              <a:rPr lang="en-US" dirty="0" smtClean="0"/>
              <a:t>Type the command below on your </a:t>
            </a:r>
            <a:r>
              <a:rPr lang="en-US" dirty="0" err="1" smtClean="0"/>
              <a:t>ubuntu</a:t>
            </a:r>
            <a:r>
              <a:rPr lang="en-US" dirty="0" smtClean="0"/>
              <a:t> terminal to install </a:t>
            </a:r>
            <a:r>
              <a:rPr lang="en-US" smtClean="0"/>
              <a:t>XCast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600" b="1" dirty="0" err="1" smtClean="0"/>
              <a:t>conda</a:t>
            </a:r>
            <a:r>
              <a:rPr lang="en-US" sz="1600" b="1" dirty="0" smtClean="0"/>
              <a:t> create -n </a:t>
            </a:r>
            <a:r>
              <a:rPr lang="en-US" sz="1600" b="1" dirty="0" err="1" smtClean="0"/>
              <a:t>xcast_env</a:t>
            </a:r>
            <a:r>
              <a:rPr lang="en-US" sz="1600" b="1" dirty="0" smtClean="0"/>
              <a:t> -c </a:t>
            </a:r>
            <a:r>
              <a:rPr lang="en-US" sz="1600" b="1" dirty="0" err="1" smtClean="0"/>
              <a:t>conda</a:t>
            </a:r>
            <a:r>
              <a:rPr lang="en-US" sz="1600" b="1" dirty="0" smtClean="0"/>
              <a:t>-forge -c hallkjc01 </a:t>
            </a:r>
            <a:r>
              <a:rPr lang="en-US" sz="1600" b="1" dirty="0" err="1" smtClean="0"/>
              <a:t>xcast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xarray</a:t>
            </a:r>
            <a:r>
              <a:rPr lang="en-US" sz="1600" b="1" dirty="0" smtClean="0"/>
              <a:t> netcdf4 </a:t>
            </a:r>
            <a:r>
              <a:rPr lang="en-US" sz="1600" b="1" dirty="0" err="1" smtClean="0"/>
              <a:t>jupyter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ipykernel</a:t>
            </a:r>
            <a:endParaRPr lang="en-US" sz="1600" b="1" dirty="0" smtClean="0"/>
          </a:p>
          <a:p>
            <a:endParaRPr lang="en-US" dirty="0" smtClean="0"/>
          </a:p>
          <a:p>
            <a:r>
              <a:rPr lang="en-US" dirty="0" smtClean="0"/>
              <a:t>Activate your </a:t>
            </a:r>
            <a:r>
              <a:rPr lang="en-US" dirty="0" err="1" smtClean="0"/>
              <a:t>XCast</a:t>
            </a:r>
            <a:r>
              <a:rPr lang="en-US" dirty="0" smtClean="0"/>
              <a:t> </a:t>
            </a:r>
            <a:r>
              <a:rPr lang="en-US" dirty="0" err="1" smtClean="0"/>
              <a:t>conda</a:t>
            </a:r>
            <a:r>
              <a:rPr lang="en-US" dirty="0" smtClean="0"/>
              <a:t> environment by typing: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/>
              <a:t>c</a:t>
            </a:r>
            <a:r>
              <a:rPr lang="en-US" b="1" dirty="0" err="1" smtClean="0"/>
              <a:t>onda</a:t>
            </a:r>
            <a:r>
              <a:rPr lang="en-US" b="1" dirty="0" smtClean="0"/>
              <a:t> activate </a:t>
            </a:r>
            <a:r>
              <a:rPr lang="en-US" b="1" dirty="0" err="1" smtClean="0"/>
              <a:t>xcast_env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785A9C-A896-CF41-9474-A36DEFDC0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18" y="1567544"/>
            <a:ext cx="8939893" cy="394335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1800" b="1" dirty="0"/>
              <a:t>Create an r environment</a:t>
            </a:r>
          </a:p>
          <a:p>
            <a:pPr>
              <a:buAutoNum type="arabicPeriod"/>
            </a:pPr>
            <a:r>
              <a:rPr lang="en-US" sz="450" dirty="0"/>
              <a:t/>
            </a:r>
            <a:br>
              <a:rPr lang="en-US" sz="450" dirty="0"/>
            </a:br>
            <a:r>
              <a:rPr lang="en-US" sz="1800" dirty="0" err="1"/>
              <a:t>conda</a:t>
            </a:r>
            <a:r>
              <a:rPr lang="en-US" sz="1800" dirty="0"/>
              <a:t> create </a:t>
            </a:r>
            <a:r>
              <a:rPr lang="en-US" sz="1800" dirty="0">
                <a:solidFill>
                  <a:srgbClr val="FF0000"/>
                </a:solidFill>
              </a:rPr>
              <a:t>-</a:t>
            </a:r>
            <a:r>
              <a:rPr lang="en-US" sz="1800" dirty="0"/>
              <a:t>n </a:t>
            </a:r>
            <a:r>
              <a:rPr lang="en-US" sz="1800" dirty="0" err="1"/>
              <a:t>renv</a:t>
            </a:r>
            <a:endParaRPr lang="en-US" sz="1800" dirty="0"/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r>
              <a:rPr lang="en-US" sz="1800" b="1" dirty="0"/>
              <a:t>2. Activate </a:t>
            </a:r>
            <a:r>
              <a:rPr lang="en-US" sz="1800" b="1" dirty="0" err="1"/>
              <a:t>renv</a:t>
            </a:r>
            <a:r>
              <a:rPr lang="en-US" sz="1800" b="1" dirty="0"/>
              <a:t> environment</a:t>
            </a:r>
          </a:p>
          <a:p>
            <a:pPr marL="0" indent="0">
              <a:buNone/>
            </a:pPr>
            <a:r>
              <a:rPr lang="en-US" sz="450" dirty="0"/>
              <a:t/>
            </a:r>
            <a:br>
              <a:rPr lang="en-US" sz="450" dirty="0"/>
            </a:br>
            <a:r>
              <a:rPr lang="en-US" sz="1800" dirty="0" err="1"/>
              <a:t>conda</a:t>
            </a:r>
            <a:r>
              <a:rPr lang="en-US" sz="1800" dirty="0"/>
              <a:t> activate </a:t>
            </a:r>
            <a:r>
              <a:rPr lang="en-US" sz="1800" dirty="0" err="1"/>
              <a:t>renv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r>
              <a:rPr lang="en-US" sz="1800" b="1" dirty="0"/>
              <a:t>3. Install R, </a:t>
            </a:r>
            <a:r>
              <a:rPr lang="en-US" sz="1800" b="1" dirty="0" err="1"/>
              <a:t>ncl</a:t>
            </a:r>
            <a:r>
              <a:rPr lang="en-US" sz="1800" b="1" dirty="0"/>
              <a:t>, and </a:t>
            </a:r>
            <a:r>
              <a:rPr lang="en-US" sz="1800" b="1" dirty="0" err="1"/>
              <a:t>eccodes</a:t>
            </a:r>
            <a:r>
              <a:rPr lang="en-US" sz="1800" b="1" dirty="0"/>
              <a:t> under </a:t>
            </a:r>
            <a:r>
              <a:rPr lang="en-US" sz="1800" b="1" dirty="0" err="1"/>
              <a:t>renv</a:t>
            </a:r>
            <a:endParaRPr lang="en-US" sz="750" b="1" dirty="0"/>
          </a:p>
          <a:p>
            <a:pPr marL="0" indent="0">
              <a:buNone/>
            </a:pPr>
            <a:r>
              <a:rPr lang="en-US" sz="1800" dirty="0" err="1"/>
              <a:t>conda</a:t>
            </a:r>
            <a:r>
              <a:rPr lang="en-US" sz="1800" dirty="0"/>
              <a:t> install -n </a:t>
            </a:r>
            <a:r>
              <a:rPr lang="en-US" sz="1800" dirty="0" err="1"/>
              <a:t>renv</a:t>
            </a:r>
            <a:r>
              <a:rPr lang="en-US" sz="1800" dirty="0"/>
              <a:t> -c </a:t>
            </a:r>
            <a:r>
              <a:rPr lang="en-US" sz="1800" dirty="0" err="1"/>
              <a:t>conda</a:t>
            </a:r>
            <a:r>
              <a:rPr lang="en-US" sz="1800" dirty="0"/>
              <a:t>-forge </a:t>
            </a:r>
            <a:r>
              <a:rPr lang="en-US" sz="1800" dirty="0" err="1" smtClean="0"/>
              <a:t>eccodes</a:t>
            </a:r>
            <a:r>
              <a:rPr lang="en-US" sz="1800" dirty="0" smtClean="0"/>
              <a:t> </a:t>
            </a:r>
            <a:r>
              <a:rPr lang="en-US" sz="1800" dirty="0" err="1"/>
              <a:t>ncl</a:t>
            </a:r>
            <a:r>
              <a:rPr lang="en-US" sz="1800" dirty="0"/>
              <a:t> r-ncdf4 r-</a:t>
            </a:r>
            <a:r>
              <a:rPr lang="en-US" sz="1800" dirty="0" err="1"/>
              <a:t>rnetcdf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</a:t>
            </a:r>
            <a:endParaRPr lang="en-US" sz="750" dirty="0"/>
          </a:p>
          <a:p>
            <a:pPr marL="0" indent="0">
              <a:buNone/>
            </a:pPr>
            <a:r>
              <a:rPr lang="en-US" sz="1800" dirty="0"/>
              <a:t>4. </a:t>
            </a:r>
            <a:r>
              <a:rPr lang="en-US" sz="1800" b="1" dirty="0"/>
              <a:t>To deactivate</a:t>
            </a:r>
          </a:p>
          <a:p>
            <a:pPr marL="0" indent="0">
              <a:buNone/>
            </a:pPr>
            <a:r>
              <a:rPr lang="en-US" sz="1800" dirty="0" err="1"/>
              <a:t>conda</a:t>
            </a:r>
            <a:r>
              <a:rPr lang="en-US" sz="1800" dirty="0"/>
              <a:t> deactivate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5</a:t>
            </a:r>
            <a:r>
              <a:rPr lang="en-US" sz="1800" dirty="0"/>
              <a:t>. </a:t>
            </a:r>
            <a:r>
              <a:rPr lang="en-US" sz="1650" b="1" dirty="0"/>
              <a:t>To work under </a:t>
            </a:r>
            <a:r>
              <a:rPr lang="en-US" sz="1650" b="1" dirty="0" err="1">
                <a:solidFill>
                  <a:srgbClr val="FF0000"/>
                </a:solidFill>
              </a:rPr>
              <a:t>renv</a:t>
            </a:r>
            <a:r>
              <a:rPr lang="en-US" sz="1650" b="1" dirty="0"/>
              <a:t> activate it using step 2 above and when done using it deactivate it using step 4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11. Install, R,  NCL, and </a:t>
            </a:r>
            <a:r>
              <a:rPr lang="en-US" dirty="0" err="1"/>
              <a:t>eccodes</a:t>
            </a:r>
            <a:r>
              <a:rPr lang="en-US" dirty="0"/>
              <a:t> (for </a:t>
            </a:r>
            <a:r>
              <a:rPr lang="en-US" dirty="0" err="1"/>
              <a:t>grib</a:t>
            </a:r>
            <a:r>
              <a:rPr lang="en-US" dirty="0"/>
              <a:t> handling of ECCC data)</a:t>
            </a:r>
          </a:p>
        </p:txBody>
      </p:sp>
    </p:spTree>
    <p:extLst>
      <p:ext uri="{BB962C8B-B14F-4D97-AF65-F5344CB8AC3E}">
        <p14:creationId xmlns:p14="http://schemas.microsoft.com/office/powerpoint/2010/main" val="21324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12. QGIS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The most stable version of QGIS is 3.18.3, based on users review, so we’ll use this version</a:t>
            </a:r>
          </a:p>
          <a:p>
            <a:endParaRPr lang="pt-BR" dirty="0"/>
          </a:p>
          <a:p>
            <a:r>
              <a:rPr lang="en-US" sz="2800" dirty="0"/>
              <a:t>Download and install QGIS from the link below</a:t>
            </a:r>
          </a:p>
          <a:p>
            <a:pPr marL="0" indent="0">
              <a:buNone/>
            </a:pPr>
            <a:endParaRPr lang="en-US" sz="1400" dirty="0"/>
          </a:p>
          <a:p>
            <a:pPr marL="400050" lvl="1" indent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r>
              <a:rPr lang="en-US" sz="1400" dirty="0">
                <a:solidFill>
                  <a:srgbClr val="A5A5A5"/>
                </a:solidFill>
                <a:hlinkClick r:id="rId2"/>
              </a:rPr>
              <a:t>https://download.qgis.org/downloads/windows/3/3.18/QGIS-OSGeo4W-3.18.3-1-Setup-x86_64.exe</a:t>
            </a:r>
            <a:endParaRPr lang="en-US" sz="1400" dirty="0">
              <a:solidFill>
                <a:srgbClr val="A5A5A5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endParaRPr lang="en-US" sz="2800" dirty="0">
              <a:solidFill>
                <a:srgbClr val="A5A5A5"/>
              </a:solidFill>
            </a:endParaRPr>
          </a:p>
          <a:p>
            <a:r>
              <a:rPr lang="en-US" sz="2800" dirty="0"/>
              <a:t>During the installation process, if asked, choose not to download the tutorial data</a:t>
            </a:r>
          </a:p>
          <a:p>
            <a:endParaRPr lang="en-US" sz="2800" dirty="0"/>
          </a:p>
          <a:p>
            <a:r>
              <a:rPr lang="en-US" sz="2800" dirty="0"/>
              <a:t>Have a </a:t>
            </a:r>
            <a:r>
              <a:rPr lang="en-US" sz="2800" b="1" dirty="0"/>
              <a:t>MOUSE</a:t>
            </a:r>
            <a:r>
              <a:rPr lang="en-US" sz="2800" dirty="0"/>
              <a:t> – you will need it for easy drawing</a:t>
            </a:r>
          </a:p>
        </p:txBody>
      </p:sp>
    </p:spTree>
    <p:extLst>
      <p:ext uri="{BB962C8B-B14F-4D97-AF65-F5344CB8AC3E}">
        <p14:creationId xmlns:p14="http://schemas.microsoft.com/office/powerpoint/2010/main" val="24204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29600" cy="3382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website: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https://www.anaconda.com/download/</a:t>
            </a: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install from our shared folder (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Anaconda3-2020.11-Windows-x86_64.exe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(i.e., Windows preferred)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ither 32 bits or 64 bits, depending on the architecture of your machine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 and install the file. Upon termination of the installation process, the Anaconda Navigator should appear among your applications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281656-61C8-05D9-BDDC-8940B5FDFE1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13. Artificial intelligence installation</a:t>
            </a:r>
          </a:p>
        </p:txBody>
      </p:sp>
    </p:spTree>
    <p:extLst>
      <p:ext uri="{BB962C8B-B14F-4D97-AF65-F5344CB8AC3E}">
        <p14:creationId xmlns:p14="http://schemas.microsoft.com/office/powerpoint/2010/main" val="253591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36418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13. Anaconda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Navigator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36418" y="1149927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Anaconda Navigator. A screen like here should appear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9BA2B4-6839-1EC2-C387-F59C7E3FAFB6}"/>
              </a:ext>
            </a:extLst>
          </p:cNvPr>
          <p:cNvGrpSpPr/>
          <p:nvPr/>
        </p:nvGrpSpPr>
        <p:grpSpPr>
          <a:xfrm>
            <a:off x="336205" y="2064327"/>
            <a:ext cx="8471590" cy="4177146"/>
            <a:chOff x="336205" y="2064327"/>
            <a:chExt cx="8471590" cy="41771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7846C23-8E49-BD92-B17E-0E19FC4ED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205" y="2064327"/>
              <a:ext cx="8471590" cy="4177146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2F3CC9-2DCA-D3AA-9E4E-80AB40F2D4EB}"/>
                </a:ext>
              </a:extLst>
            </p:cNvPr>
            <p:cNvSpPr/>
            <p:nvPr/>
          </p:nvSpPr>
          <p:spPr>
            <a:xfrm>
              <a:off x="436418" y="3002973"/>
              <a:ext cx="990600" cy="457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808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1">
            <a:extLst>
              <a:ext uri="{FF2B5EF4-FFF2-40B4-BE49-F238E27FC236}">
                <a16:creationId xmlns:a16="http://schemas.microsoft.com/office/drawing/2014/main" id="{B767CE14-0B21-292C-14FA-3A434CA301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70311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Environment menu (red circle in the figure below) and create a new environment  for this exercise.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environment can be created by clicking on the tab “+Create</a:t>
            </a:r>
          </a:p>
        </p:txBody>
      </p:sp>
      <p:sp>
        <p:nvSpPr>
          <p:cNvPr id="5" name="Shape 100">
            <a:extLst>
              <a:ext uri="{FF2B5EF4-FFF2-40B4-BE49-F238E27FC236}">
                <a16:creationId xmlns:a16="http://schemas.microsoft.com/office/drawing/2014/main" id="{AE3D5D23-63D6-A756-F204-0C78F8F031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14. Environment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26ADC3-BAF2-B95A-DD5D-BDB158D9D81D}"/>
              </a:ext>
            </a:extLst>
          </p:cNvPr>
          <p:cNvGrpSpPr/>
          <p:nvPr/>
        </p:nvGrpSpPr>
        <p:grpSpPr>
          <a:xfrm>
            <a:off x="2590800" y="1859973"/>
            <a:ext cx="4953000" cy="4540250"/>
            <a:chOff x="2514600" y="1846118"/>
            <a:chExt cx="4953000" cy="45402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2A68CE-5CD6-DCEA-2A5B-B96670BAF061}"/>
                </a:ext>
              </a:extLst>
            </p:cNvPr>
            <p:cNvGrpSpPr/>
            <p:nvPr/>
          </p:nvGrpSpPr>
          <p:grpSpPr>
            <a:xfrm>
              <a:off x="2514600" y="1846118"/>
              <a:ext cx="4953000" cy="4540250"/>
              <a:chOff x="2514600" y="1846118"/>
              <a:chExt cx="4953000" cy="454025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A83571B-A7E5-D4C5-8FF5-B28A49E6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4600" y="1846118"/>
                <a:ext cx="4953000" cy="4540250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BEBF42-C4AC-C777-58EC-1358B2ADC522}"/>
                  </a:ext>
                </a:extLst>
              </p:cNvPr>
              <p:cNvSpPr/>
              <p:nvPr/>
            </p:nvSpPr>
            <p:spPr>
              <a:xfrm>
                <a:off x="3581400" y="5878368"/>
                <a:ext cx="9906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8D4EA5A-44CC-8275-F962-E9BF77440C4F}"/>
                </a:ext>
              </a:extLst>
            </p:cNvPr>
            <p:cNvSpPr/>
            <p:nvPr/>
          </p:nvSpPr>
          <p:spPr>
            <a:xfrm>
              <a:off x="2743200" y="2743200"/>
              <a:ext cx="990600" cy="457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86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0">
            <a:extLst>
              <a:ext uri="{FF2B5EF4-FFF2-40B4-BE49-F238E27FC236}">
                <a16:creationId xmlns:a16="http://schemas.microsoft.com/office/drawing/2014/main" id="{D624CD0D-1F20-338E-4494-DC55C3457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14. Environment Setup (cont.)</a:t>
            </a:r>
            <a:endParaRPr lang="en-US" sz="44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01">
            <a:extLst>
              <a:ext uri="{FF2B5EF4-FFF2-40B4-BE49-F238E27FC236}">
                <a16:creationId xmlns:a16="http://schemas.microsoft.com/office/drawing/2014/main" id="{9822A1ED-548C-FEB2-ED13-46E86B0AE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70311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mask will pop up asking for a name and package for the new environment. Use “Python 3.8” as package of election. See image below.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5C0F26-0D64-EC27-09A0-1D67E18CCC5A}"/>
              </a:ext>
            </a:extLst>
          </p:cNvPr>
          <p:cNvGrpSpPr/>
          <p:nvPr/>
        </p:nvGrpSpPr>
        <p:grpSpPr>
          <a:xfrm>
            <a:off x="2209800" y="1846119"/>
            <a:ext cx="5943600" cy="4630882"/>
            <a:chOff x="2438400" y="1664233"/>
            <a:chExt cx="6101316" cy="50465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BEB1B-5599-9E14-6C78-7A2EAD184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664233"/>
              <a:ext cx="6101316" cy="504658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E6F335-5044-0F55-0D8D-A9511F37E9C8}"/>
                </a:ext>
              </a:extLst>
            </p:cNvPr>
            <p:cNvSpPr/>
            <p:nvPr/>
          </p:nvSpPr>
          <p:spPr>
            <a:xfrm>
              <a:off x="6324600" y="3730326"/>
              <a:ext cx="990600" cy="457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604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54A5AC-7955-E531-BF8D-257C559F6FB0}"/>
              </a:ext>
            </a:extLst>
          </p:cNvPr>
          <p:cNvGrpSpPr/>
          <p:nvPr/>
        </p:nvGrpSpPr>
        <p:grpSpPr>
          <a:xfrm>
            <a:off x="1066496" y="1981200"/>
            <a:ext cx="7011008" cy="4127350"/>
            <a:chOff x="1828800" y="1219200"/>
            <a:chExt cx="7011008" cy="41273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A54D9F-0BDA-7761-91D1-413A12CF6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1219200"/>
              <a:ext cx="7011008" cy="4127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C6CCC8-95DC-5767-030E-F33FCD78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999" y="2139676"/>
              <a:ext cx="1677529" cy="7559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B1BD17-2248-0628-1726-F43E474B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309" y="1828800"/>
              <a:ext cx="987638" cy="445047"/>
            </a:xfrm>
            <a:prstGeom prst="rect">
              <a:avLst/>
            </a:prstGeom>
          </p:spPr>
        </p:pic>
      </p:grpSp>
      <p:sp>
        <p:nvSpPr>
          <p:cNvPr id="8" name="Shape 100">
            <a:extLst>
              <a:ext uri="{FF2B5EF4-FFF2-40B4-BE49-F238E27FC236}">
                <a16:creationId xmlns:a16="http://schemas.microsoft.com/office/drawing/2014/main" id="{A5C29229-6F82-ADF7-A24E-BCA8296551D6}"/>
              </a:ext>
            </a:extLst>
          </p:cNvPr>
          <p:cNvSpPr txBox="1">
            <a:spLocks/>
          </p:cNvSpPr>
          <p:nvPr/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US" dirty="0" smtClean="0">
                <a:solidFill>
                  <a:srgbClr val="0000FF"/>
                </a:solidFill>
              </a:rPr>
              <a:t>15. P</a:t>
            </a: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ackages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Shape 101">
            <a:extLst>
              <a:ext uri="{FF2B5EF4-FFF2-40B4-BE49-F238E27FC236}">
                <a16:creationId xmlns:a16="http://schemas.microsoft.com/office/drawing/2014/main" id="{DF032884-A331-DE44-0065-C30A597246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search available packages (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NumPY,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Keras,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Tensorflow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)from the tab   (red circle in the figure: search packages)</a:t>
            </a:r>
          </a:p>
          <a:p>
            <a:pPr lvl="1" indent="-342900"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65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1. System Requirements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HARDWARE:</a:t>
            </a:r>
            <a:r>
              <a:rPr lang="en-US" dirty="0"/>
              <a:t> Windows (64 bit, </a:t>
            </a:r>
            <a:r>
              <a:rPr lang="en-US" dirty="0" smtClean="0"/>
              <a:t>Updated version of Windows 10 </a:t>
            </a:r>
            <a:r>
              <a:rPr lang="en-US" dirty="0"/>
              <a:t>or above)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MEMORY:</a:t>
            </a:r>
            <a:r>
              <a:rPr lang="en-US" dirty="0"/>
              <a:t> 4GB or more (if possible)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Free DISK SPACE: </a:t>
            </a:r>
            <a:r>
              <a:rPr lang="en-US" b="1" dirty="0" smtClean="0"/>
              <a:t>5</a:t>
            </a:r>
            <a:r>
              <a:rPr lang="en-US" dirty="0" smtClean="0"/>
              <a:t>0GB </a:t>
            </a:r>
            <a:r>
              <a:rPr lang="en-US" dirty="0"/>
              <a:t>or more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Internet </a:t>
            </a:r>
            <a:r>
              <a:rPr lang="en-US" b="1" dirty="0" smtClean="0"/>
              <a:t>Connection</a:t>
            </a:r>
            <a:endParaRPr dirty="0"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 smtClean="0"/>
              <a:t>SOFTWARE (to be installed):</a:t>
            </a:r>
            <a:r>
              <a:rPr lang="en-US" dirty="0" smtClean="0"/>
              <a:t>  </a:t>
            </a:r>
            <a:endParaRPr dirty="0"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smtClean="0"/>
              <a:t>WSL (</a:t>
            </a:r>
            <a:r>
              <a:rPr lang="en-US" dirty="0" err="1" smtClean="0"/>
              <a:t>ubuntu</a:t>
            </a:r>
            <a:r>
              <a:rPr lang="en-US" dirty="0" smtClean="0"/>
              <a:t>)</a:t>
            </a:r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 smtClean="0"/>
              <a:t>xming</a:t>
            </a:r>
            <a:endParaRPr lang="en-US" dirty="0" smtClean="0"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smtClean="0"/>
              <a:t>Anaconda</a:t>
            </a:r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 smtClean="0"/>
              <a:t>xcast</a:t>
            </a:r>
            <a:endParaRPr dirty="0"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GNU precision calculator (</a:t>
            </a:r>
            <a:r>
              <a:rPr lang="en-US" dirty="0" err="1"/>
              <a:t>bc</a:t>
            </a:r>
            <a:r>
              <a:rPr lang="en-US" dirty="0"/>
              <a:t>),</a:t>
            </a:r>
            <a:endParaRPr dirty="0"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w</a:t>
            </a:r>
            <a:r>
              <a:rPr lang="en-US" dirty="0" err="1" smtClean="0"/>
              <a:t>get</a:t>
            </a:r>
            <a:endParaRPr dirty="0"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curl</a:t>
            </a:r>
            <a:endParaRPr dirty="0"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Image </a:t>
            </a:r>
            <a:r>
              <a:rPr lang="en-US" dirty="0" err="1"/>
              <a:t>Magick</a:t>
            </a:r>
            <a:endParaRPr dirty="0"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 smtClean="0"/>
              <a:t>GrADS</a:t>
            </a:r>
            <a:r>
              <a:rPr lang="en-US" dirty="0" smtClean="0"/>
              <a:t> </a:t>
            </a:r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smtClean="0"/>
              <a:t>R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C1F560D-FFCD-EF5F-1CF8-04C58C59A29F}"/>
              </a:ext>
            </a:extLst>
          </p:cNvPr>
          <p:cNvGrpSpPr/>
          <p:nvPr/>
        </p:nvGrpSpPr>
        <p:grpSpPr>
          <a:xfrm>
            <a:off x="734070" y="2743200"/>
            <a:ext cx="7952730" cy="3657600"/>
            <a:chOff x="838200" y="1524000"/>
            <a:chExt cx="7952730" cy="3657600"/>
          </a:xfrm>
        </p:grpSpPr>
        <p:pic>
          <p:nvPicPr>
            <p:cNvPr id="5" name="Picture 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87FCF92-EE01-4309-430E-86A63E134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4701" t="3359" r="20940" b="27372"/>
            <a:stretch/>
          </p:blipFill>
          <p:spPr>
            <a:xfrm>
              <a:off x="838200" y="1524000"/>
              <a:ext cx="7467600" cy="35610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52F3FB-87C9-B9B6-645C-11C0E4D14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8181" y="2667000"/>
              <a:ext cx="987638" cy="4450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F5813E-BD8C-8A4F-9FF4-14BC399F8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8797" t="-12619" r="18797" b="65151"/>
            <a:stretch/>
          </p:blipFill>
          <p:spPr>
            <a:xfrm>
              <a:off x="3048000" y="3416300"/>
              <a:ext cx="5742930" cy="17653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AACD732-09E5-2451-A365-6F92D932A2E4}"/>
                </a:ext>
              </a:extLst>
            </p:cNvPr>
            <p:cNvCxnSpPr>
              <a:cxnSpLocks/>
            </p:cNvCxnSpPr>
            <p:nvPr/>
          </p:nvCxnSpPr>
          <p:spPr>
            <a:xfrm>
              <a:off x="5091219" y="2889523"/>
              <a:ext cx="828246" cy="1072877"/>
            </a:xfrm>
            <a:prstGeom prst="straightConnector1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Shape 101">
            <a:extLst>
              <a:ext uri="{FF2B5EF4-FFF2-40B4-BE49-F238E27FC236}">
                <a16:creationId xmlns:a16="http://schemas.microsoft.com/office/drawing/2014/main" id="{3A023162-28C2-2363-AE1B-355B27000A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 all packages are not available(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Matplotlib, Sklearn  etc.) , please open terminal by clicking on the tab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pip install matplotlib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pip install -U scikit-learn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00">
            <a:extLst>
              <a:ext uri="{FF2B5EF4-FFF2-40B4-BE49-F238E27FC236}">
                <a16:creationId xmlns:a16="http://schemas.microsoft.com/office/drawing/2014/main" id="{8242C152-304E-5D2E-5FBD-7DCFC03F4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 smtClean="0">
                <a:solidFill>
                  <a:srgbClr val="0000FF"/>
                </a:solidFill>
              </a:rPr>
              <a:t>15. P</a:t>
            </a: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ackages Installation (cont.)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0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1">
            <a:extLst>
              <a:ext uri="{FF2B5EF4-FFF2-40B4-BE49-F238E27FC236}">
                <a16:creationId xmlns:a16="http://schemas.microsoft.com/office/drawing/2014/main" id="{0B0AD984-AC06-E41D-433B-855643902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9100" y="593673"/>
            <a:ext cx="8305800" cy="68580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257175" indent="-257175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new environment will show all the pre-loaded software packages in the right panel of the menu. Double check that the following packages are installed.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All the required packages: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lvl="1" indent="-257175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NumPY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(pip install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NumPY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Matplotlib (pip install Matplotlib)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Sklearn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(pip install -U scikit-learn)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Pandas (pip install Pandas)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Tensorflow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(pip install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Tensorflow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pip install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Keras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netCDF4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pip install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netCDF4)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xarray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(pip install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xarray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folium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 install folium) create map object</a:t>
            </a:r>
          </a:p>
          <a:p>
            <a:pPr lvl="1" indent="-257175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cartopy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install -c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-forge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cartopy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57175" indent="-257175">
              <a:spcBef>
                <a:spcPts val="0"/>
              </a:spcBef>
            </a:pPr>
            <a:endParaRPr lang="en-US" sz="1800" dirty="0"/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3A3E6918-1D4A-4CCB-6A99-06DA800231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-76200"/>
            <a:ext cx="7391400" cy="85725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dirty="0" smtClean="0">
                <a:solidFill>
                  <a:srgbClr val="0000FF"/>
                </a:solidFill>
              </a:rPr>
              <a:t>15. P</a:t>
            </a:r>
            <a:r>
              <a:rPr lang="en-US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ackages Installation (cont.)</a:t>
            </a:r>
            <a:endParaRPr lang="en-US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33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0">
            <a:extLst>
              <a:ext uri="{FF2B5EF4-FFF2-40B4-BE49-F238E27FC236}">
                <a16:creationId xmlns:a16="http://schemas.microsoft.com/office/drawing/2014/main" id="{9F1B1975-2BBB-DAE0-2B72-459282CE5532}"/>
              </a:ext>
            </a:extLst>
          </p:cNvPr>
          <p:cNvSpPr txBox="1">
            <a:spLocks/>
          </p:cNvSpPr>
          <p:nvPr/>
        </p:nvSpPr>
        <p:spPr>
          <a:xfrm>
            <a:off x="200891" y="-1684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US" dirty="0" smtClean="0">
                <a:solidFill>
                  <a:srgbClr val="0000FF"/>
                </a:solidFill>
              </a:rPr>
              <a:t>16. </a:t>
            </a:r>
            <a:r>
              <a:rPr lang="en-US" dirty="0" err="1" smtClean="0">
                <a:solidFill>
                  <a:srgbClr val="0000FF"/>
                </a:solidFill>
              </a:rPr>
              <a:t>Spyder</a:t>
            </a:r>
            <a:r>
              <a:rPr lang="en-US" dirty="0" smtClean="0">
                <a:solidFill>
                  <a:srgbClr val="0000FF"/>
                </a:solidFill>
              </a:rPr>
              <a:t> Installation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E686B740-F11E-3202-70FE-9FBD3E52E9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back to the “Home” menu and install the package “Spyder”. See image below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7DE33D-AC2A-827B-7A3D-AE9C8B100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5217" b="12253"/>
          <a:stretch/>
        </p:blipFill>
        <p:spPr>
          <a:xfrm>
            <a:off x="685800" y="1981200"/>
            <a:ext cx="8305800" cy="4323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9CB21E-4125-772A-81A3-A38DAA0CC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562" y="3352800"/>
            <a:ext cx="987638" cy="445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5FE5F-B9BC-673B-0AFF-57C9CCCD0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7000"/>
            <a:ext cx="987638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6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23EA6A-93C0-FA92-D39B-7D64EE57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0"/>
            <a:ext cx="6964290" cy="3915502"/>
          </a:xfrm>
          <a:prstGeom prst="rect">
            <a:avLst/>
          </a:prstGeom>
        </p:spPr>
      </p:pic>
      <p:sp>
        <p:nvSpPr>
          <p:cNvPr id="6" name="Shape 100">
            <a:extLst>
              <a:ext uri="{FF2B5EF4-FFF2-40B4-BE49-F238E27FC236}">
                <a16:creationId xmlns:a16="http://schemas.microsoft.com/office/drawing/2014/main" id="{4DEB867B-82D4-C94F-5830-4F0E5DDAEE9D}"/>
              </a:ext>
            </a:extLst>
          </p:cNvPr>
          <p:cNvSpPr txBox="1">
            <a:spLocks/>
          </p:cNvSpPr>
          <p:nvPr/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US" dirty="0" smtClean="0">
                <a:solidFill>
                  <a:srgbClr val="0000FF"/>
                </a:solidFill>
              </a:rPr>
              <a:t>16. </a:t>
            </a:r>
            <a:r>
              <a:rPr lang="en-US" dirty="0" err="1" smtClean="0">
                <a:solidFill>
                  <a:srgbClr val="0000FF"/>
                </a:solidFill>
              </a:rPr>
              <a:t>Spyder</a:t>
            </a:r>
            <a:r>
              <a:rPr lang="en-US" dirty="0" smtClean="0">
                <a:solidFill>
                  <a:srgbClr val="0000FF"/>
                </a:solidFill>
              </a:rPr>
              <a:t> Installation (cont.)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6AA2BE20-758A-AAF5-5FF0-904DF0859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that the “Application on” tab is tuned on your new environment (check image below).</a:t>
            </a:r>
          </a:p>
          <a:p>
            <a:pPr indent="-342900">
              <a:spcBef>
                <a:spcPts val="0"/>
              </a:spcBef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installation, launch “Spyder” by clicking on the tab “Launch” (check image above).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63BC0-F8A2-5583-6F01-B268AFFD9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06476"/>
            <a:ext cx="987638" cy="445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763D51-D44A-15E9-E1B1-B0ECF58C7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00951"/>
            <a:ext cx="987638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</a:t>
            </a:r>
            <a:r>
              <a:rPr lang="en-US" dirty="0" err="1" smtClean="0"/>
              <a:t>PowerShell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Check if you have </a:t>
            </a:r>
            <a:r>
              <a:rPr lang="en-US" dirty="0" err="1" smtClean="0"/>
              <a:t>PowerShell</a:t>
            </a:r>
            <a:r>
              <a:rPr lang="en-US" dirty="0" smtClean="0"/>
              <a:t> on your machine (by typing </a:t>
            </a:r>
            <a:r>
              <a:rPr lang="en-US" dirty="0" err="1" smtClean="0"/>
              <a:t>PowerShell</a:t>
            </a:r>
            <a:r>
              <a:rPr lang="en-US" dirty="0" smtClean="0"/>
              <a:t> on the Windows search bar)</a:t>
            </a:r>
          </a:p>
          <a:p>
            <a:pPr lvl="1"/>
            <a:r>
              <a:rPr lang="en-US" dirty="0" smtClean="0"/>
              <a:t> If </a:t>
            </a:r>
            <a:r>
              <a:rPr lang="en-US" dirty="0" err="1" smtClean="0"/>
              <a:t>PowerShell</a:t>
            </a:r>
            <a:r>
              <a:rPr lang="en-US" dirty="0" smtClean="0"/>
              <a:t> is already available on your system, please proceed to the next slide.</a:t>
            </a:r>
          </a:p>
          <a:p>
            <a:endParaRPr lang="en-US" dirty="0" smtClean="0"/>
          </a:p>
          <a:p>
            <a:r>
              <a:rPr lang="en-US" dirty="0" smtClean="0"/>
              <a:t>If you don’t have Windows </a:t>
            </a:r>
            <a:r>
              <a:rPr lang="en-US" dirty="0" err="1" smtClean="0"/>
              <a:t>Powershell</a:t>
            </a:r>
            <a:r>
              <a:rPr lang="en-US" dirty="0" smtClean="0"/>
              <a:t> on your machine, follow the steps below to install it:</a:t>
            </a:r>
          </a:p>
          <a:p>
            <a:endParaRPr lang="en-US" dirty="0" smtClean="0"/>
          </a:p>
          <a:p>
            <a:r>
              <a:rPr lang="en-US" dirty="0" smtClean="0"/>
              <a:t>Install Microsoft </a:t>
            </a:r>
            <a:r>
              <a:rPr lang="en-US" dirty="0" err="1" smtClean="0"/>
              <a:t>Powershell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Search and Open Windows command prompt (type </a:t>
            </a:r>
            <a:r>
              <a:rPr lang="en-US" b="1" dirty="0" err="1" smtClean="0"/>
              <a:t>cmd</a:t>
            </a:r>
            <a:r>
              <a:rPr lang="en-US" dirty="0" smtClean="0"/>
              <a:t> on your Windows search bar and open)</a:t>
            </a:r>
          </a:p>
          <a:p>
            <a:pPr lvl="1"/>
            <a:endParaRPr lang="en-US" dirty="0" smtClean="0"/>
          </a:p>
          <a:p>
            <a:pPr lvl="1"/>
            <a:r>
              <a:rPr lang="en-US" sz="2900" dirty="0" smtClean="0"/>
              <a:t>Install </a:t>
            </a:r>
            <a:r>
              <a:rPr lang="en-US" sz="2900" dirty="0" err="1" smtClean="0"/>
              <a:t>PowerShell</a:t>
            </a:r>
            <a:r>
              <a:rPr lang="en-US" sz="2900" dirty="0" smtClean="0"/>
              <a:t> using:</a:t>
            </a:r>
          </a:p>
          <a:p>
            <a:pPr lvl="1"/>
            <a:endParaRPr lang="en-US" sz="2900" dirty="0"/>
          </a:p>
          <a:p>
            <a:pPr lvl="1">
              <a:buNone/>
            </a:pPr>
            <a:r>
              <a:rPr lang="en-US" sz="2400" b="1" dirty="0" err="1"/>
              <a:t>winget</a:t>
            </a:r>
            <a:r>
              <a:rPr lang="en-US" sz="2400" b="1" dirty="0"/>
              <a:t> install --id </a:t>
            </a:r>
            <a:r>
              <a:rPr lang="en-US" sz="2400" b="1" dirty="0" err="1"/>
              <a:t>Microsoft.Powershell</a:t>
            </a:r>
            <a:r>
              <a:rPr lang="en-US" sz="2400" b="1" dirty="0"/>
              <a:t> --source </a:t>
            </a:r>
            <a:r>
              <a:rPr lang="en-US" sz="2400" b="1" dirty="0" err="1" smtClean="0"/>
              <a:t>winget</a:t>
            </a:r>
            <a:endParaRPr lang="en-US" sz="2400" b="1" dirty="0" smtClean="0"/>
          </a:p>
          <a:p>
            <a:pPr lvl="1">
              <a:buNone/>
            </a:pPr>
            <a:endParaRPr lang="en-US" sz="2400" b="1" dirty="0" smtClean="0"/>
          </a:p>
          <a:p>
            <a:r>
              <a:rPr lang="en-US" sz="3300" dirty="0" smtClean="0"/>
              <a:t>After successful installation of the </a:t>
            </a:r>
            <a:r>
              <a:rPr lang="en-US" sz="3300" b="1" dirty="0" err="1" smtClean="0"/>
              <a:t>PowerShell</a:t>
            </a:r>
            <a:r>
              <a:rPr lang="en-US" sz="3300" b="1" dirty="0" smtClean="0"/>
              <a:t>,</a:t>
            </a:r>
            <a:r>
              <a:rPr lang="en-US" sz="3300" dirty="0" smtClean="0"/>
              <a:t> close the Command window</a:t>
            </a:r>
            <a:endParaRPr lang="en-US" sz="17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3. Prerequisite for Windows Subsystem for Linux (WSL) 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Prepare environment for  WSL installation</a:t>
            </a:r>
          </a:p>
          <a:p>
            <a:pPr lvl="1"/>
            <a:r>
              <a:rPr lang="en-US" dirty="0" smtClean="0"/>
              <a:t>Search and Open Windows </a:t>
            </a:r>
            <a:r>
              <a:rPr lang="en-US" dirty="0" err="1" smtClean="0"/>
              <a:t>Powershell</a:t>
            </a:r>
            <a:r>
              <a:rPr lang="en-US" dirty="0" smtClean="0"/>
              <a:t> (type </a:t>
            </a:r>
            <a:r>
              <a:rPr lang="en-US" b="1" dirty="0" smtClean="0"/>
              <a:t>Windows </a:t>
            </a:r>
            <a:r>
              <a:rPr lang="en-US" b="1" dirty="0" err="1" smtClean="0"/>
              <a:t>PowerShell</a:t>
            </a:r>
            <a:r>
              <a:rPr lang="en-US" dirty="0" smtClean="0"/>
              <a:t> on your Windows search bar)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/>
              <a:t>PowerShell</a:t>
            </a:r>
            <a:r>
              <a:rPr lang="en-US" dirty="0"/>
              <a:t> </a:t>
            </a:r>
            <a:r>
              <a:rPr lang="en-US" b="1" dirty="0"/>
              <a:t>as </a:t>
            </a:r>
            <a:r>
              <a:rPr lang="en-US" b="1" dirty="0" smtClean="0"/>
              <a:t>Administrator: </a:t>
            </a:r>
            <a:r>
              <a:rPr lang="en-US" b="1" dirty="0"/>
              <a:t>(Start menu &gt; </a:t>
            </a:r>
            <a:r>
              <a:rPr lang="en-US" b="1" dirty="0" err="1"/>
              <a:t>PowerShell</a:t>
            </a:r>
            <a:r>
              <a:rPr lang="en-US" b="1" dirty="0"/>
              <a:t> &gt; right-click &gt; Run as Administrator)</a:t>
            </a:r>
            <a:r>
              <a:rPr lang="en-US" dirty="0"/>
              <a:t> </a:t>
            </a:r>
            <a:r>
              <a:rPr lang="en-US" dirty="0" smtClean="0"/>
              <a:t>and type the one line command below to enable the "Windows Subsystem for Linux" :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b="1" dirty="0" smtClean="0"/>
              <a:t>dism.exe /online /enable-feature /</a:t>
            </a:r>
            <a:r>
              <a:rPr lang="en-US" b="1" dirty="0" err="1" smtClean="0"/>
              <a:t>featurename:Microsoft</a:t>
            </a:r>
            <a:r>
              <a:rPr lang="en-US" b="1" dirty="0" smtClean="0"/>
              <a:t>-Windows-Subsystem-Linux /all /</a:t>
            </a:r>
            <a:r>
              <a:rPr lang="en-US" b="1" dirty="0" err="1" smtClean="0"/>
              <a:t>norestart</a:t>
            </a: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r>
              <a:rPr lang="en-US" dirty="0" smtClean="0"/>
              <a:t>Enable Virtual Machine feature using the one line command below: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2800" b="1" dirty="0" smtClean="0"/>
              <a:t>dism.exe /online /enable-feature /</a:t>
            </a:r>
            <a:r>
              <a:rPr lang="en-US" sz="2800" b="1" dirty="0" err="1" smtClean="0"/>
              <a:t>featurename:VirtualMachinePlatform</a:t>
            </a:r>
            <a:r>
              <a:rPr lang="en-US" sz="2800" b="1" dirty="0" smtClean="0"/>
              <a:t> /all /</a:t>
            </a:r>
            <a:r>
              <a:rPr lang="en-US" sz="2800" b="1" dirty="0" err="1" smtClean="0"/>
              <a:t>norestart</a:t>
            </a: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sz="2900" b="1" dirty="0"/>
          </a:p>
          <a:p>
            <a:pPr lvl="1">
              <a:buNone/>
            </a:pPr>
            <a:endParaRPr lang="en-US" sz="17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WSL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Use the command below to install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err="1" smtClean="0"/>
              <a:t>wsl</a:t>
            </a:r>
            <a:r>
              <a:rPr lang="en-US" b="1" dirty="0" smtClean="0"/>
              <a:t> -- install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dirty="0" smtClean="0"/>
              <a:t>Wait until the WSL and Ubuntu installation is complete</a:t>
            </a:r>
          </a:p>
          <a:p>
            <a:endParaRPr lang="en-US" dirty="0" smtClean="0"/>
          </a:p>
          <a:p>
            <a:r>
              <a:rPr lang="en-US" dirty="0"/>
              <a:t>Reboot your computer</a:t>
            </a:r>
          </a:p>
          <a:p>
            <a:endParaRPr lang="en-US" dirty="0" smtClean="0"/>
          </a:p>
          <a:p>
            <a:r>
              <a:rPr lang="en-US" dirty="0" smtClean="0"/>
              <a:t>Create a username and password when prompted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sz="2900" b="1" dirty="0"/>
          </a:p>
          <a:p>
            <a:pPr lvl="1">
              <a:buNone/>
            </a:pPr>
            <a:endParaRPr lang="en-US" sz="17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 </a:t>
            </a:r>
            <a:r>
              <a:rPr lang="en-US" dirty="0" err="1" smtClean="0"/>
              <a:t>xming</a:t>
            </a:r>
            <a:r>
              <a:rPr lang="en-US" dirty="0" smtClean="0"/>
              <a:t> Installation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Download the </a:t>
            </a:r>
            <a:r>
              <a:rPr lang="en-US" dirty="0" err="1" smtClean="0"/>
              <a:t>xming</a:t>
            </a:r>
            <a:r>
              <a:rPr lang="en-US" dirty="0" smtClean="0"/>
              <a:t> installation file from: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https://sourceforge.net/projects/xming/files/latest/download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Double-click the </a:t>
            </a:r>
            <a:r>
              <a:rPr lang="en-US" dirty="0" err="1" smtClean="0"/>
              <a:t>xming</a:t>
            </a:r>
            <a:r>
              <a:rPr lang="en-US" dirty="0" smtClean="0"/>
              <a:t> installation file (in your Downloads folder) to initiate the installation.</a:t>
            </a:r>
          </a:p>
          <a:p>
            <a:pPr lvl="1"/>
            <a:r>
              <a:rPr lang="en-US" sz="3000" dirty="0"/>
              <a:t>Choose the default settings</a:t>
            </a:r>
          </a:p>
          <a:p>
            <a:endParaRPr lang="en-US" dirty="0" smtClean="0"/>
          </a:p>
          <a:p>
            <a:r>
              <a:rPr lang="en-US" dirty="0" smtClean="0"/>
              <a:t>When the installation completes, search for </a:t>
            </a:r>
            <a:r>
              <a:rPr lang="en-US" dirty="0" err="1" smtClean="0"/>
              <a:t>xming</a:t>
            </a:r>
            <a:r>
              <a:rPr lang="en-US" dirty="0" smtClean="0"/>
              <a:t> and double-click to open it.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sz="2900" b="1" dirty="0"/>
          </a:p>
          <a:p>
            <a:pPr lvl="1">
              <a:buNone/>
            </a:pPr>
            <a:endParaRPr lang="en-US" sz="17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 Install Additional Linux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buClr>
                <a:srgbClr val="A5A5A5"/>
              </a:buClr>
              <a:buSzPts val="3200"/>
            </a:pPr>
            <a:r>
              <a:rPr lang="en-US" b="1" dirty="0" smtClean="0">
                <a:solidFill>
                  <a:srgbClr val="A5A5A5"/>
                </a:solidFill>
              </a:rPr>
              <a:t>Search and open </a:t>
            </a:r>
            <a:r>
              <a:rPr lang="en-US" b="1" dirty="0" err="1" smtClean="0">
                <a:solidFill>
                  <a:srgbClr val="A5A5A5"/>
                </a:solidFill>
              </a:rPr>
              <a:t>ubuntu</a:t>
            </a:r>
            <a:r>
              <a:rPr lang="en-US" b="1" dirty="0" smtClean="0">
                <a:solidFill>
                  <a:srgbClr val="A5A5A5"/>
                </a:solidFill>
              </a:rPr>
              <a:t> using your Windows search window (bottom left)</a:t>
            </a:r>
          </a:p>
          <a:p>
            <a:pPr lvl="0">
              <a:spcBef>
                <a:spcPts val="0"/>
              </a:spcBef>
              <a:buClr>
                <a:srgbClr val="A5A5A5"/>
              </a:buClr>
              <a:buSzPts val="3200"/>
            </a:pPr>
            <a:endParaRPr lang="en-US" b="1" dirty="0" smtClean="0">
              <a:solidFill>
                <a:srgbClr val="A5A5A5"/>
              </a:solidFill>
            </a:endParaRPr>
          </a:p>
          <a:p>
            <a:pPr lvl="0">
              <a:spcBef>
                <a:spcPts val="0"/>
              </a:spcBef>
              <a:buClr>
                <a:srgbClr val="A5A5A5"/>
              </a:buClr>
              <a:buSzPts val="3200"/>
            </a:pPr>
            <a:r>
              <a:rPr lang="en-US" b="1" dirty="0" smtClean="0">
                <a:solidFill>
                  <a:srgbClr val="A5A5A5"/>
                </a:solidFill>
              </a:rPr>
              <a:t>Use your </a:t>
            </a:r>
            <a:r>
              <a:rPr lang="en-US" b="1" dirty="0" err="1" smtClean="0">
                <a:solidFill>
                  <a:srgbClr val="A5A5A5"/>
                </a:solidFill>
              </a:rPr>
              <a:t>ubuntu</a:t>
            </a:r>
            <a:r>
              <a:rPr lang="en-US" b="1" dirty="0" smtClean="0">
                <a:solidFill>
                  <a:srgbClr val="A5A5A5"/>
                </a:solidFill>
              </a:rPr>
              <a:t> terminal to type the commands below and install the libraries</a:t>
            </a:r>
          </a:p>
          <a:p>
            <a:pPr lvl="0">
              <a:spcBef>
                <a:spcPts val="0"/>
              </a:spcBef>
              <a:buClr>
                <a:srgbClr val="A5A5A5"/>
              </a:buClr>
              <a:buSzPts val="3200"/>
            </a:pPr>
            <a:endParaRPr lang="en-US" b="1" dirty="0" smtClean="0">
              <a:solidFill>
                <a:srgbClr val="A5A5A5"/>
              </a:solidFill>
            </a:endParaRPr>
          </a:p>
          <a:p>
            <a:pPr lvl="0">
              <a:spcBef>
                <a:spcPts val="0"/>
              </a:spcBef>
              <a:buClr>
                <a:srgbClr val="A5A5A5"/>
              </a:buClr>
              <a:buSzPts val="3200"/>
            </a:pPr>
            <a:r>
              <a:rPr lang="en-US" b="1" dirty="0" smtClean="0">
                <a:solidFill>
                  <a:srgbClr val="A5A5A5"/>
                </a:solidFill>
              </a:rPr>
              <a:t>Run Updates</a:t>
            </a:r>
          </a:p>
          <a:p>
            <a:pPr lvl="0">
              <a:spcBef>
                <a:spcPts val="0"/>
              </a:spcBef>
              <a:buClr>
                <a:srgbClr val="A5A5A5"/>
              </a:buClr>
              <a:buSzPts val="3200"/>
            </a:pPr>
            <a:endParaRPr lang="en-US" b="1" dirty="0" smtClean="0">
              <a:solidFill>
                <a:srgbClr val="A5A5A5"/>
              </a:solidFill>
            </a:endParaRPr>
          </a:p>
          <a:p>
            <a:pPr lvl="1">
              <a:spcBef>
                <a:spcPts val="0"/>
              </a:spcBef>
              <a:buClr>
                <a:srgbClr val="A5A5A5"/>
              </a:buClr>
              <a:buSzPts val="3200"/>
              <a:buNone/>
            </a:pPr>
            <a:r>
              <a:rPr lang="en-US" b="1" dirty="0" err="1" smtClean="0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b="1" dirty="0" smtClean="0">
                <a:latin typeface="Courier New"/>
                <a:ea typeface="Courier New"/>
                <a:cs typeface="Courier New"/>
                <a:sym typeface="Courier New"/>
              </a:rPr>
              <a:t> apt-get update</a:t>
            </a:r>
          </a:p>
          <a:p>
            <a:pPr lvl="0">
              <a:spcBef>
                <a:spcPts val="0"/>
              </a:spcBef>
              <a:buClr>
                <a:srgbClr val="A5A5A5"/>
              </a:buClr>
              <a:buSzPts val="3200"/>
            </a:pPr>
            <a:endParaRPr lang="en-US" b="1" dirty="0" smtClean="0">
              <a:solidFill>
                <a:srgbClr val="A5A5A5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5A5A5"/>
              </a:buClr>
              <a:buSzPts val="3200"/>
              <a:buNone/>
            </a:pPr>
            <a:r>
              <a:rPr lang="en-US" b="1" dirty="0" smtClean="0">
                <a:solidFill>
                  <a:srgbClr val="A5A5A5"/>
                </a:solidFill>
              </a:rPr>
              <a:t>(you may need to enter your password) </a:t>
            </a:r>
          </a:p>
          <a:p>
            <a:pPr marL="0" lvl="0" indent="0">
              <a:spcBef>
                <a:spcPts val="0"/>
              </a:spcBef>
              <a:buClr>
                <a:srgbClr val="A5A5A5"/>
              </a:buClr>
              <a:buSzPts val="3200"/>
              <a:buNone/>
            </a:pPr>
            <a:endParaRPr lang="en-US" b="1" dirty="0" smtClean="0">
              <a:solidFill>
                <a:srgbClr val="A5A5A5"/>
              </a:solidFill>
            </a:endParaRPr>
          </a:p>
          <a:p>
            <a:pPr lvl="1">
              <a:spcBef>
                <a:spcPts val="640"/>
              </a:spcBef>
              <a:buClr>
                <a:srgbClr val="A5A5A5"/>
              </a:buClr>
              <a:buSzPts val="3200"/>
            </a:pPr>
            <a:r>
              <a:rPr lang="en-US" b="1" dirty="0" smtClean="0">
                <a:solidFill>
                  <a:srgbClr val="A5A5A5"/>
                </a:solidFill>
              </a:rPr>
              <a:t>Install gnu precision calculator (</a:t>
            </a:r>
            <a:r>
              <a:rPr lang="en-US" b="1" dirty="0" err="1" smtClean="0">
                <a:solidFill>
                  <a:srgbClr val="A5A5A5"/>
                </a:solidFill>
              </a:rPr>
              <a:t>bc</a:t>
            </a:r>
            <a:r>
              <a:rPr lang="en-US" b="1" dirty="0" smtClean="0">
                <a:solidFill>
                  <a:srgbClr val="A5A5A5"/>
                </a:solidFill>
              </a:rPr>
              <a:t>)</a:t>
            </a:r>
            <a:endParaRPr lang="en-US" dirty="0" smtClean="0"/>
          </a:p>
          <a:p>
            <a:pPr lvl="1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2400" b="1" dirty="0" err="1" smtClean="0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sz="2400" b="1" dirty="0" smtClean="0">
                <a:latin typeface="Courier New"/>
                <a:ea typeface="Courier New"/>
                <a:cs typeface="Courier New"/>
                <a:sym typeface="Courier New"/>
              </a:rPr>
              <a:t> apt-get install </a:t>
            </a:r>
            <a:r>
              <a:rPr lang="en-US" sz="2400" b="1" dirty="0" err="1" smtClean="0">
                <a:latin typeface="Courier New"/>
                <a:ea typeface="Courier New"/>
                <a:cs typeface="Courier New"/>
                <a:sym typeface="Courier New"/>
              </a:rPr>
              <a:t>bc</a:t>
            </a:r>
            <a:endParaRPr lang="en-US" sz="24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1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lang="en-US" sz="24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1">
              <a:spcBef>
                <a:spcPts val="640"/>
              </a:spcBef>
              <a:buClr>
                <a:srgbClr val="A5A5A5"/>
              </a:buClr>
              <a:buSzPts val="3200"/>
            </a:pPr>
            <a:r>
              <a:rPr lang="en-US" b="1" dirty="0" smtClean="0">
                <a:solidFill>
                  <a:srgbClr val="A5A5A5"/>
                </a:solidFill>
              </a:rPr>
              <a:t>Install </a:t>
            </a:r>
            <a:r>
              <a:rPr lang="en-US" b="1" dirty="0" err="1" smtClean="0">
                <a:solidFill>
                  <a:srgbClr val="A5A5A5"/>
                </a:solidFill>
              </a:rPr>
              <a:t>ImageMagick</a:t>
            </a:r>
            <a:endParaRPr lang="en-US" b="1" dirty="0" smtClean="0">
              <a:solidFill>
                <a:srgbClr val="A5A5A5"/>
              </a:solidFill>
            </a:endParaRPr>
          </a:p>
          <a:p>
            <a:pPr lvl="1">
              <a:spcBef>
                <a:spcPts val="460"/>
              </a:spcBef>
              <a:buClr>
                <a:schemeClr val="dk1"/>
              </a:buClr>
              <a:buSzPts val="2300"/>
              <a:buNone/>
            </a:pPr>
            <a:r>
              <a:rPr lang="en-US" sz="2300" b="1" dirty="0" err="1" smtClean="0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sz="2300" b="1" dirty="0" smtClean="0">
                <a:latin typeface="Courier New"/>
                <a:ea typeface="Courier New"/>
                <a:cs typeface="Courier New"/>
                <a:sym typeface="Courier New"/>
              </a:rPr>
              <a:t> apt-get install </a:t>
            </a:r>
            <a:r>
              <a:rPr lang="en-US" sz="2300" b="1" dirty="0" err="1" smtClean="0">
                <a:latin typeface="Courier New"/>
                <a:ea typeface="Courier New"/>
                <a:cs typeface="Courier New"/>
                <a:sym typeface="Courier New"/>
              </a:rPr>
              <a:t>imagemagick</a:t>
            </a:r>
            <a:endParaRPr lang="en-US" sz="2300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1">
              <a:spcBef>
                <a:spcPts val="460"/>
              </a:spcBef>
              <a:buClr>
                <a:schemeClr val="dk1"/>
              </a:buClr>
              <a:buSzPts val="2300"/>
              <a:buNone/>
            </a:pPr>
            <a:endParaRPr lang="en-US" dirty="0" smtClean="0"/>
          </a:p>
          <a:p>
            <a:pPr lvl="1">
              <a:spcBef>
                <a:spcPts val="640"/>
              </a:spcBef>
              <a:buClr>
                <a:srgbClr val="A5A5A5"/>
              </a:buClr>
              <a:buSzPts val="3200"/>
            </a:pPr>
            <a:r>
              <a:rPr lang="en-US" b="1" dirty="0">
                <a:solidFill>
                  <a:srgbClr val="A5A5A5"/>
                </a:solidFill>
              </a:rPr>
              <a:t>Install </a:t>
            </a:r>
            <a:r>
              <a:rPr lang="en-US" b="1" dirty="0" err="1" smtClean="0">
                <a:solidFill>
                  <a:srgbClr val="A5A5A5"/>
                </a:solidFill>
              </a:rPr>
              <a:t>firefox</a:t>
            </a:r>
            <a:endParaRPr lang="en-US" b="1" dirty="0">
              <a:solidFill>
                <a:srgbClr val="A5A5A5"/>
              </a:solidFill>
            </a:endParaRPr>
          </a:p>
          <a:p>
            <a:pPr lvl="1">
              <a:spcBef>
                <a:spcPts val="460"/>
              </a:spcBef>
              <a:buClr>
                <a:schemeClr val="dk1"/>
              </a:buClr>
              <a:buSzPts val="2300"/>
              <a:buNone/>
            </a:pP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apt-get install </a:t>
            </a:r>
            <a:r>
              <a:rPr lang="en-US" b="1" dirty="0" err="1" smtClean="0">
                <a:latin typeface="Courier New"/>
                <a:ea typeface="Courier New"/>
                <a:cs typeface="Courier New"/>
                <a:sym typeface="Courier New"/>
              </a:rPr>
              <a:t>firefox</a:t>
            </a:r>
            <a:r>
              <a:rPr lang="en-US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 dirty="0"/>
              <a:t>--fix-missing</a:t>
            </a:r>
            <a:endParaRPr lang="en-US" sz="17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7. </a:t>
            </a:r>
            <a:r>
              <a:rPr lang="en-US" dirty="0" err="1" smtClean="0"/>
              <a:t>OpenGrADS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</a:pPr>
            <a:r>
              <a:rPr lang="en-US" sz="1760" dirty="0" smtClean="0">
                <a:solidFill>
                  <a:srgbClr val="A5A5A5"/>
                </a:solidFill>
              </a:rPr>
              <a:t>Using your </a:t>
            </a:r>
            <a:r>
              <a:rPr lang="en-US" sz="1760" dirty="0" err="1" smtClean="0">
                <a:solidFill>
                  <a:srgbClr val="A5A5A5"/>
                </a:solidFill>
              </a:rPr>
              <a:t>ubuntu</a:t>
            </a:r>
            <a:r>
              <a:rPr lang="en-US" sz="1760" dirty="0" smtClean="0">
                <a:solidFill>
                  <a:srgbClr val="A5A5A5"/>
                </a:solidFill>
              </a:rPr>
              <a:t> terminal change your directory to /</a:t>
            </a:r>
            <a:r>
              <a:rPr lang="en-US" sz="1760" dirty="0" err="1" smtClean="0">
                <a:solidFill>
                  <a:srgbClr val="A5A5A5"/>
                </a:solidFill>
              </a:rPr>
              <a:t>usr</a:t>
            </a:r>
            <a:r>
              <a:rPr lang="en-US" sz="1760" dirty="0" smtClean="0">
                <a:solidFill>
                  <a:srgbClr val="A5A5A5"/>
                </a:solidFill>
              </a:rPr>
              <a:t>/local/bin, by typing 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485"/>
              <a:buNone/>
            </a:pPr>
            <a:r>
              <a:rPr lang="en-US" sz="1485" b="1" dirty="0" smtClean="0"/>
              <a:t>         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cd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/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usr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/local/bin</a:t>
            </a:r>
            <a:endParaRPr lang="en-US" dirty="0" smtClean="0"/>
          </a:p>
          <a:p>
            <a:pPr marL="0" lvl="0" indent="0">
              <a:spcBef>
                <a:spcPts val="209"/>
              </a:spcBef>
              <a:buClr>
                <a:schemeClr val="dk1"/>
              </a:buClr>
              <a:buSzPts val="1045"/>
              <a:buNone/>
            </a:pPr>
            <a:endParaRPr lang="en-US" sz="1045" b="1" dirty="0" smtClean="0"/>
          </a:p>
          <a:p>
            <a:pPr lvl="0">
              <a:lnSpc>
                <a:spcPct val="80000"/>
              </a:lnSpc>
              <a:spcBef>
                <a:spcPts val="352"/>
              </a:spcBef>
              <a:buClr>
                <a:srgbClr val="A5A5A5"/>
              </a:buClr>
              <a:buSzPts val="1760"/>
            </a:pPr>
            <a:r>
              <a:rPr lang="en-US" sz="1760" dirty="0" smtClean="0">
                <a:solidFill>
                  <a:srgbClr val="A5A5A5"/>
                </a:solidFill>
              </a:rPr>
              <a:t>Download grads package using:                                                    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  <a:buNone/>
            </a:pP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wget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95" b="1" u="sng" dirty="0" smtClean="0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2"/>
              </a:rPr>
              <a:t>https://sourceforge.net/projects/opengrads/files/grads2/2.0.2.oga.2/Linux/grads-2.0.2.oga.2-bundle-x86_64-unknown-linux-gnu.tar.gz</a:t>
            </a:r>
            <a:r>
              <a:rPr lang="en-US" sz="1375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187"/>
              </a:spcBef>
              <a:buClr>
                <a:schemeClr val="dk1"/>
              </a:buClr>
              <a:buSzPts val="935"/>
              <a:buNone/>
            </a:pPr>
            <a:endParaRPr lang="en-US" sz="935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80000"/>
              </a:lnSpc>
              <a:spcBef>
                <a:spcPts val="187"/>
              </a:spcBef>
              <a:buClr>
                <a:schemeClr val="dk1"/>
              </a:buClr>
              <a:buSzPts val="935"/>
              <a:buNone/>
            </a:pPr>
            <a:endParaRPr lang="en-US" sz="935" b="1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  <a:spcBef>
                <a:spcPts val="352"/>
              </a:spcBef>
              <a:buClr>
                <a:srgbClr val="A5A5A5"/>
              </a:buClr>
              <a:buSzPts val="1760"/>
            </a:pPr>
            <a:r>
              <a:rPr lang="en-US" sz="1760" dirty="0" smtClean="0">
                <a:solidFill>
                  <a:srgbClr val="A5A5A5"/>
                </a:solidFill>
              </a:rPr>
              <a:t>Unpack the package using: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ts val="1760"/>
              <a:buNone/>
            </a:pPr>
            <a:r>
              <a:rPr lang="en-US" sz="1760" dirty="0" smtClean="0"/>
              <a:t> 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sz="1595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tar -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xzvf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grads-2.0.2.oga.2-bundle-x86_64-unknown-linux-gnu.tar.gz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187"/>
              </a:spcBef>
              <a:buClr>
                <a:schemeClr val="dk1"/>
              </a:buClr>
              <a:buSzPts val="935"/>
              <a:buNone/>
            </a:pPr>
            <a:endParaRPr lang="en-US" sz="935" b="1" dirty="0" smtClean="0"/>
          </a:p>
          <a:p>
            <a:pPr lvl="0">
              <a:lnSpc>
                <a:spcPct val="80000"/>
              </a:lnSpc>
              <a:spcBef>
                <a:spcPts val="352"/>
              </a:spcBef>
              <a:buClr>
                <a:srgbClr val="A5A5A5"/>
              </a:buClr>
              <a:buSzPts val="1760"/>
            </a:pPr>
            <a:r>
              <a:rPr lang="en-US" sz="1760" dirty="0" smtClean="0">
                <a:solidFill>
                  <a:srgbClr val="A5A5A5"/>
                </a:solidFill>
              </a:rPr>
              <a:t>Copy </a:t>
            </a:r>
            <a:r>
              <a:rPr lang="en-US" sz="1760" dirty="0" err="1" smtClean="0">
                <a:solidFill>
                  <a:srgbClr val="A5A5A5"/>
                </a:solidFill>
              </a:rPr>
              <a:t>GrADS</a:t>
            </a:r>
            <a:r>
              <a:rPr lang="en-US" sz="1760" dirty="0" smtClean="0">
                <a:solidFill>
                  <a:srgbClr val="A5A5A5"/>
                </a:solidFill>
              </a:rPr>
              <a:t> binaries and associated files to the current folder: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  <a:buNone/>
            </a:pP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cp -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rf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grads-2.0.2.oga.2/Contents/* .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165"/>
              </a:spcBef>
              <a:buClr>
                <a:schemeClr val="dk1"/>
              </a:buClr>
              <a:buSzPts val="825"/>
              <a:buNone/>
            </a:pPr>
            <a:endParaRPr lang="en-US" sz="825" b="1" dirty="0" smtClean="0"/>
          </a:p>
          <a:p>
            <a:pPr marL="0" lvl="0" indent="0">
              <a:lnSpc>
                <a:spcPct val="80000"/>
              </a:lnSpc>
              <a:spcBef>
                <a:spcPts val="165"/>
              </a:spcBef>
              <a:buClr>
                <a:schemeClr val="dk1"/>
              </a:buClr>
              <a:buSzPts val="825"/>
              <a:buNone/>
            </a:pPr>
            <a:endParaRPr lang="en-US" sz="825" b="1" dirty="0" smtClean="0"/>
          </a:p>
          <a:p>
            <a:pPr lvl="0">
              <a:lnSpc>
                <a:spcPct val="80000"/>
              </a:lnSpc>
              <a:spcBef>
                <a:spcPts val="352"/>
              </a:spcBef>
              <a:buClr>
                <a:srgbClr val="A5A5A5"/>
              </a:buClr>
              <a:buSzPts val="1760"/>
            </a:pPr>
            <a:r>
              <a:rPr lang="en-US" sz="1760" dirty="0" smtClean="0">
                <a:solidFill>
                  <a:srgbClr val="A5A5A5"/>
                </a:solidFill>
              </a:rPr>
              <a:t>You may remove the unwanted files and folders: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  <a:buNone/>
            </a:pP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-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rf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grads-2.0.2.oga.2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  <a:buNone/>
            </a:pP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sudo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-</a:t>
            </a:r>
            <a:r>
              <a:rPr lang="en-US" sz="1595" b="1" dirty="0" err="1" smtClean="0">
                <a:latin typeface="Courier New"/>
                <a:ea typeface="Courier New"/>
                <a:cs typeface="Courier New"/>
                <a:sym typeface="Courier New"/>
              </a:rPr>
              <a:t>rf</a:t>
            </a:r>
            <a:r>
              <a:rPr lang="en-US" sz="1595" b="1" dirty="0" smtClean="0">
                <a:latin typeface="Courier New"/>
                <a:ea typeface="Courier New"/>
                <a:cs typeface="Courier New"/>
                <a:sym typeface="Courier New"/>
              </a:rPr>
              <a:t> grads-2.0.2.oga.2-bundle-x86_64-unknown-linux-gnu.tar.gz</a:t>
            </a:r>
            <a:endParaRPr lang="en-US" dirty="0" smtClean="0"/>
          </a:p>
          <a:p>
            <a:pPr marL="0" lvl="0" indent="0">
              <a:lnSpc>
                <a:spcPct val="80000"/>
              </a:lnSpc>
              <a:spcBef>
                <a:spcPts val="165"/>
              </a:spcBef>
              <a:buClr>
                <a:schemeClr val="dk1"/>
              </a:buClr>
              <a:buSzPts val="825"/>
              <a:buNone/>
            </a:pPr>
            <a:endParaRPr lang="en-US" sz="825" b="1" dirty="0" smtClean="0"/>
          </a:p>
          <a:p>
            <a:pPr marL="0" lvl="0" indent="0">
              <a:lnSpc>
                <a:spcPct val="80000"/>
              </a:lnSpc>
              <a:spcBef>
                <a:spcPts val="165"/>
              </a:spcBef>
              <a:buClr>
                <a:schemeClr val="dk1"/>
              </a:buClr>
              <a:buSzPts val="825"/>
              <a:buNone/>
            </a:pPr>
            <a:endParaRPr lang="en-US" sz="825" b="1" dirty="0" smtClean="0"/>
          </a:p>
          <a:p>
            <a:pPr lvl="0">
              <a:lnSpc>
                <a:spcPct val="80000"/>
              </a:lnSpc>
              <a:spcBef>
                <a:spcPts val="352"/>
              </a:spcBef>
              <a:buClr>
                <a:srgbClr val="A5A5A5"/>
              </a:buClr>
              <a:buSzPts val="1760"/>
            </a:pPr>
            <a:r>
              <a:rPr lang="en-US" sz="1760" dirty="0" smtClean="0">
                <a:solidFill>
                  <a:srgbClr val="A5A5A5"/>
                </a:solidFill>
              </a:rPr>
              <a:t>Test your </a:t>
            </a:r>
            <a:r>
              <a:rPr lang="en-US" sz="1760" dirty="0" err="1" smtClean="0">
                <a:solidFill>
                  <a:srgbClr val="A5A5A5"/>
                </a:solidFill>
              </a:rPr>
              <a:t>GrADS</a:t>
            </a:r>
            <a:r>
              <a:rPr lang="en-US" sz="1760" dirty="0" smtClean="0">
                <a:solidFill>
                  <a:srgbClr val="A5A5A5"/>
                </a:solidFill>
              </a:rPr>
              <a:t> installation:</a:t>
            </a:r>
            <a:endParaRPr lang="en-US" dirty="0" smtClean="0"/>
          </a:p>
          <a:p>
            <a:pPr lvl="1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</a:pPr>
            <a:r>
              <a:rPr lang="en-US" sz="1595" dirty="0" smtClean="0"/>
              <a:t>Close and reopen the terminal and type </a:t>
            </a:r>
            <a:r>
              <a:rPr lang="en-US" sz="1595" b="1" dirty="0" smtClean="0"/>
              <a:t>grads –p</a:t>
            </a:r>
            <a:endParaRPr lang="en-US" dirty="0" smtClean="0"/>
          </a:p>
          <a:p>
            <a:pPr lvl="1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</a:pPr>
            <a:r>
              <a:rPr lang="en-US" sz="1595" dirty="0" smtClean="0"/>
              <a:t>your installation is successful, if </a:t>
            </a:r>
            <a:r>
              <a:rPr lang="en-US" sz="1595" dirty="0" err="1" smtClean="0"/>
              <a:t>GrADS</a:t>
            </a:r>
            <a:r>
              <a:rPr lang="en-US" sz="1595" dirty="0" smtClean="0"/>
              <a:t> runs without an error message </a:t>
            </a:r>
          </a:p>
          <a:p>
            <a:pPr lvl="1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</a:pPr>
            <a:endParaRPr lang="en-US" sz="1595" dirty="0"/>
          </a:p>
          <a:p>
            <a:pPr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</a:pPr>
            <a:endParaRPr lang="en-US" sz="1995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7. </a:t>
            </a:r>
            <a:r>
              <a:rPr lang="en-US" dirty="0" err="1" smtClean="0"/>
              <a:t>OpenGrADS</a:t>
            </a:r>
            <a:r>
              <a:rPr lang="en-US" dirty="0" smtClean="0"/>
              <a:t> Installation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</a:pPr>
            <a:r>
              <a:rPr lang="en-US" sz="1760" dirty="0" smtClean="0">
                <a:solidFill>
                  <a:srgbClr val="A5A5A5"/>
                </a:solidFill>
              </a:rPr>
              <a:t>But, you may receive an error message that indicate missing libraries. Follow the steps below to fix the issue: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</a:pPr>
            <a:endParaRPr lang="en-US" sz="1760" dirty="0" smtClean="0">
              <a:solidFill>
                <a:srgbClr val="A5A5A5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r>
              <a:rPr lang="en-US" sz="1595" b="1" dirty="0" err="1" smtClean="0"/>
              <a:t>cd</a:t>
            </a:r>
            <a:r>
              <a:rPr lang="en-US" sz="1595" b="1" dirty="0" smtClean="0"/>
              <a:t> /</a:t>
            </a:r>
            <a:r>
              <a:rPr lang="en-US" sz="1595" b="1" dirty="0" err="1" smtClean="0"/>
              <a:t>usr</a:t>
            </a:r>
            <a:r>
              <a:rPr lang="en-US" sz="1595" b="1" dirty="0" smtClean="0"/>
              <a:t>/local/bin/Linux/Versions/2.0.2.oga.2/x86_64/</a:t>
            </a:r>
            <a:r>
              <a:rPr lang="en-US" sz="1595" b="1" dirty="0" err="1" smtClean="0"/>
              <a:t>gex</a:t>
            </a:r>
            <a:endParaRPr lang="en-US" sz="1595" b="1" dirty="0" smtClean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endParaRPr lang="en-US" sz="1595" b="1" dirty="0" smtClean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r>
              <a:rPr lang="en-US" sz="1595" b="1" dirty="0" err="1" smtClean="0"/>
              <a:t>sudo</a:t>
            </a:r>
            <a:r>
              <a:rPr lang="en-US" sz="1595" b="1" dirty="0" smtClean="0"/>
              <a:t> cp ../</a:t>
            </a:r>
            <a:r>
              <a:rPr lang="en-US" sz="1595" b="1" dirty="0" smtClean="0"/>
              <a:t>libs/libXaw.so.7 . </a:t>
            </a:r>
            <a:endParaRPr lang="en-US" sz="1595" b="1" dirty="0" smtClean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r>
              <a:rPr lang="en-US" sz="1595" b="1" dirty="0" err="1" smtClean="0"/>
              <a:t>sudo</a:t>
            </a:r>
            <a:r>
              <a:rPr lang="en-US" sz="1595" b="1" dirty="0" smtClean="0"/>
              <a:t> cp ../</a:t>
            </a:r>
            <a:r>
              <a:rPr lang="en-US" sz="1595" b="1" dirty="0" smtClean="0"/>
              <a:t>libs/libXpm.so.4 .</a:t>
            </a:r>
            <a:endParaRPr lang="en-US" sz="1595" b="1" dirty="0" smtClean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r>
              <a:rPr lang="en-US" sz="1595" b="1" dirty="0" err="1" smtClean="0"/>
              <a:t>sudo</a:t>
            </a:r>
            <a:r>
              <a:rPr lang="en-US" sz="1595" b="1" dirty="0" smtClean="0"/>
              <a:t> cp ../</a:t>
            </a:r>
            <a:r>
              <a:rPr lang="en-US" sz="1595" b="1" dirty="0" smtClean="0"/>
              <a:t>libs/libXmu.so.6 .</a:t>
            </a:r>
            <a:endParaRPr lang="en-US" sz="1595" b="1" dirty="0" smtClean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r>
              <a:rPr lang="en-US" sz="1595" b="1" dirty="0" err="1" smtClean="0"/>
              <a:t>sudo</a:t>
            </a:r>
            <a:r>
              <a:rPr lang="en-US" sz="1595" b="1" dirty="0" smtClean="0"/>
              <a:t> cp ../</a:t>
            </a:r>
            <a:r>
              <a:rPr lang="en-US" sz="1595" b="1" dirty="0" smtClean="0"/>
              <a:t>libs/libXt.so.6 .</a:t>
            </a:r>
            <a:endParaRPr lang="en-US" sz="1595" b="1" dirty="0" smtClean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r>
              <a:rPr lang="en-US" sz="1595" b="1" dirty="0" err="1" smtClean="0"/>
              <a:t>sudo</a:t>
            </a:r>
            <a:r>
              <a:rPr lang="en-US" sz="1595" b="1" dirty="0" smtClean="0"/>
              <a:t> cp ../</a:t>
            </a:r>
            <a:r>
              <a:rPr lang="en-US" sz="1595" b="1" dirty="0" smtClean="0"/>
              <a:t>libs/libSM.so.6 .</a:t>
            </a:r>
            <a:endParaRPr lang="en-US" sz="1595" b="1" dirty="0" smtClean="0"/>
          </a:p>
          <a:p>
            <a:pPr lvl="0">
              <a:lnSpc>
                <a:spcPct val="80000"/>
              </a:lnSpc>
              <a:spcBef>
                <a:spcPts val="0"/>
              </a:spcBef>
              <a:buClr>
                <a:srgbClr val="A5A5A5"/>
              </a:buClr>
              <a:buSzPts val="1760"/>
              <a:buNone/>
            </a:pPr>
            <a:r>
              <a:rPr lang="en-US" sz="1595" b="1" dirty="0" err="1" smtClean="0"/>
              <a:t>sudo</a:t>
            </a:r>
            <a:r>
              <a:rPr lang="en-US" sz="1595" b="1" dirty="0" smtClean="0"/>
              <a:t> cp </a:t>
            </a:r>
            <a:r>
              <a:rPr lang="en-US" sz="1595" b="1" smtClean="0"/>
              <a:t>../</a:t>
            </a:r>
            <a:r>
              <a:rPr lang="en-US" sz="1595" b="1" smtClean="0"/>
              <a:t>libs/libICE.so.6 .</a:t>
            </a:r>
            <a:endParaRPr lang="en-US" sz="1595" b="1" dirty="0" smtClean="0"/>
          </a:p>
          <a:p>
            <a:pPr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319"/>
              </a:spcBef>
              <a:buClr>
                <a:schemeClr val="dk1"/>
              </a:buClr>
              <a:buSzPts val="1595"/>
            </a:pPr>
            <a:r>
              <a:rPr lang="en-US" dirty="0" smtClean="0"/>
              <a:t>Then, run </a:t>
            </a:r>
            <a:r>
              <a:rPr lang="en-US" dirty="0" err="1" smtClean="0"/>
              <a:t>GrADS</a:t>
            </a:r>
            <a:r>
              <a:rPr lang="en-US" dirty="0" smtClean="0"/>
              <a:t> using </a:t>
            </a:r>
            <a:r>
              <a:rPr lang="en-US" b="1" dirty="0" smtClean="0"/>
              <a:t>grads -p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1330</Words>
  <Application>Microsoft Office PowerPoint</Application>
  <PresentationFormat>On-screen Show (4:3)</PresentationFormat>
  <Paragraphs>238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Office Theme</vt:lpstr>
      <vt:lpstr>Prerequisite Packages Installation</vt:lpstr>
      <vt:lpstr>1. System Requirements</vt:lpstr>
      <vt:lpstr>2. PowerShell Installation</vt:lpstr>
      <vt:lpstr>3. Prerequisite for Windows Subsystem for Linux (WSL) installation</vt:lpstr>
      <vt:lpstr>4. WSL Installation</vt:lpstr>
      <vt:lpstr>5. xming Installation (cont.)</vt:lpstr>
      <vt:lpstr>6. Install Additional Linux Libraries</vt:lpstr>
      <vt:lpstr>7. OpenGrADS Installation</vt:lpstr>
      <vt:lpstr>7. OpenGrADS Installation (cont)</vt:lpstr>
      <vt:lpstr>8. Check the Installed packages </vt:lpstr>
      <vt:lpstr>9. Anaconda Installation</vt:lpstr>
      <vt:lpstr>10. XCast Installation</vt:lpstr>
      <vt:lpstr>PowerPoint Presentation</vt:lpstr>
      <vt:lpstr>12. QGIS installation</vt:lpstr>
      <vt:lpstr>PowerPoint Presentation</vt:lpstr>
      <vt:lpstr>13. Anaconda Navigator</vt:lpstr>
      <vt:lpstr>14. Environment Setup</vt:lpstr>
      <vt:lpstr>14. Environment Setup (cont.)</vt:lpstr>
      <vt:lpstr>PowerPoint Presentation</vt:lpstr>
      <vt:lpstr>15. Packages Installation (cont.)</vt:lpstr>
      <vt:lpstr>15. Packages Installation (cont.)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Endalk Bekele</dc:creator>
  <cp:lastModifiedBy>Endalkachew Bekele</cp:lastModifiedBy>
  <cp:revision>30</cp:revision>
  <dcterms:created xsi:type="dcterms:W3CDTF">2023-07-05T10:42:16Z</dcterms:created>
  <dcterms:modified xsi:type="dcterms:W3CDTF">2023-08-31T11:43:43Z</dcterms:modified>
</cp:coreProperties>
</file>