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349" r:id="rId3"/>
    <p:sldId id="406" r:id="rId4"/>
    <p:sldId id="407" r:id="rId5"/>
    <p:sldId id="408" r:id="rId6"/>
    <p:sldId id="409" r:id="rId7"/>
    <p:sldId id="410" r:id="rId8"/>
    <p:sldId id="411" r:id="rId9"/>
    <p:sldId id="412" r:id="rId10"/>
    <p:sldId id="413" r:id="rId11"/>
    <p:sldId id="414" r:id="rId12"/>
    <p:sldId id="415" r:id="rId13"/>
    <p:sldId id="416" r:id="rId14"/>
    <p:sldId id="41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960" y="-5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0FD491-B129-4671-ABB2-1DC19FFB5DA1}" type="datetimeFigureOut">
              <a:rPr lang="en-US" smtClean="0"/>
              <a:pPr/>
              <a:t>9/5/2023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F9EA7-E8DE-4463-881E-F7C1421A67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1328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0F9EA7-E8DE-4463-881E-F7C1421A679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302933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0F9EA7-E8DE-4463-881E-F7C1421A679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720688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0F9EA7-E8DE-4463-881E-F7C1421A679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316284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0F9EA7-E8DE-4463-881E-F7C1421A679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64864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0F9EA7-E8DE-4463-881E-F7C1421A679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29759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0F9EA7-E8DE-4463-881E-F7C1421A679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445059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0F9EA7-E8DE-4463-881E-F7C1421A679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902696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0F9EA7-E8DE-4463-881E-F7C1421A679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44656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0F9EA7-E8DE-4463-881E-F7C1421A679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360125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0F9EA7-E8DE-4463-881E-F7C1421A679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548065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0F9EA7-E8DE-4463-881E-F7C1421A679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469380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0F9EA7-E8DE-4463-881E-F7C1421A679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18834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0F9EA7-E8DE-4463-881E-F7C1421A679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42677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E3C64-0EDB-4EEA-8D7B-58E14ACFA0F1}" type="datetimeFigureOut">
              <a:rPr lang="en-US" smtClean="0"/>
              <a:pPr/>
              <a:t>9/5/2023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1E900-8F86-4B2D-8B67-557530FCD7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18096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E3C64-0EDB-4EEA-8D7B-58E14ACFA0F1}" type="datetimeFigureOut">
              <a:rPr lang="en-US" smtClean="0"/>
              <a:pPr/>
              <a:t>9/5/2023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1E900-8F86-4B2D-8B67-557530FCD7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206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E3C64-0EDB-4EEA-8D7B-58E14ACFA0F1}" type="datetimeFigureOut">
              <a:rPr lang="en-US" smtClean="0"/>
              <a:pPr/>
              <a:t>9/5/2023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1E900-8F86-4B2D-8B67-557530FCD7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2415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E3C64-0EDB-4EEA-8D7B-58E14ACFA0F1}" type="datetimeFigureOut">
              <a:rPr lang="en-US" smtClean="0"/>
              <a:pPr/>
              <a:t>9/5/2023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1E900-8F86-4B2D-8B67-557530FCD7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32972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E3C64-0EDB-4EEA-8D7B-58E14ACFA0F1}" type="datetimeFigureOut">
              <a:rPr lang="en-US" smtClean="0"/>
              <a:pPr/>
              <a:t>9/5/2023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1E900-8F86-4B2D-8B67-557530FCD7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0556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E3C64-0EDB-4EEA-8D7B-58E14ACFA0F1}" type="datetimeFigureOut">
              <a:rPr lang="en-US" smtClean="0"/>
              <a:pPr/>
              <a:t>9/5/2023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1E900-8F86-4B2D-8B67-557530FCD7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67931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E3C64-0EDB-4EEA-8D7B-58E14ACFA0F1}" type="datetimeFigureOut">
              <a:rPr lang="en-US" smtClean="0"/>
              <a:pPr/>
              <a:t>9/5/2023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1E900-8F86-4B2D-8B67-557530FCD7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37324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E3C64-0EDB-4EEA-8D7B-58E14ACFA0F1}" type="datetimeFigureOut">
              <a:rPr lang="en-US" smtClean="0"/>
              <a:pPr/>
              <a:t>9/5/2023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1E900-8F86-4B2D-8B67-557530FCD7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97423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E3C64-0EDB-4EEA-8D7B-58E14ACFA0F1}" type="datetimeFigureOut">
              <a:rPr lang="en-US" smtClean="0"/>
              <a:pPr/>
              <a:t>9/5/2023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1E900-8F86-4B2D-8B67-557530FCD7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30148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E3C64-0EDB-4EEA-8D7B-58E14ACFA0F1}" type="datetimeFigureOut">
              <a:rPr lang="en-US" smtClean="0"/>
              <a:pPr/>
              <a:t>9/5/2023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1E900-8F86-4B2D-8B67-557530FCD7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8196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E3C64-0EDB-4EEA-8D7B-58E14ACFA0F1}" type="datetimeFigureOut">
              <a:rPr lang="en-US" smtClean="0"/>
              <a:pPr/>
              <a:t>9/5/2023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1E900-8F86-4B2D-8B67-557530FCD7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66964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FE3C64-0EDB-4EEA-8D7B-58E14ACFA0F1}" type="datetimeFigureOut">
              <a:rPr lang="en-US" smtClean="0"/>
              <a:pPr/>
              <a:t>9/5/2023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71E900-8F86-4B2D-8B67-557530FCD7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96463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ftp.cpc.ncep.noaa.gov/International/ghana_workshop/subseas_calib.tar.gz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pc.ncep.noaa.gov/products/international/drought/cons_precip.s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xcast-lib.github.io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ftp.cpc.ncep.noaa.gov/International/ghana_workshop/calib_demo.tar.gz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066800"/>
            <a:ext cx="8686800" cy="2743200"/>
          </a:xfrm>
        </p:spPr>
        <p:txBody>
          <a:bodyPr>
            <a:normAutofit/>
          </a:bodyPr>
          <a:lstStyle/>
          <a:p>
            <a:r>
              <a:rPr lang="en-US" dirty="0" smtClean="0"/>
              <a:t>Demonstration on Calibrated Model Forecasted Forecasting Tools</a:t>
            </a:r>
            <a:br>
              <a:rPr lang="en-US" dirty="0" smtClean="0"/>
            </a:br>
            <a:r>
              <a:rPr lang="en-US" sz="2000" b="1" dirty="0"/>
              <a:t>15ITWCVP Training Workshop</a:t>
            </a:r>
            <a:br>
              <a:rPr lang="en-US" sz="2000" b="1" dirty="0"/>
            </a:br>
            <a:r>
              <a:rPr lang="en-US" sz="2000" b="1" dirty="0"/>
              <a:t>Accra, Ghana, 11 – 20 September 2023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0" y="44958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smtClean="0"/>
              <a:t>Endalkachew Bekele</a:t>
            </a:r>
          </a:p>
          <a:p>
            <a:pPr algn="ctr"/>
            <a:r>
              <a:rPr lang="en-US" b="1" dirty="0" smtClean="0"/>
              <a:t>NOAA/CPC/International Desks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3041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/>
          <a:srcRect r="35351" b="35098"/>
          <a:stretch/>
        </p:blipFill>
        <p:spPr>
          <a:xfrm>
            <a:off x="438150" y="1447800"/>
            <a:ext cx="8096250" cy="4572000"/>
          </a:xfrm>
          <a:prstGeom prst="rect">
            <a:avLst/>
          </a:prstGeom>
        </p:spPr>
      </p:pic>
      <p:sp>
        <p:nvSpPr>
          <p:cNvPr id="5017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13A623E-833A-9C4F-8297-91D99F2614B8}" type="slidenum">
              <a:rPr lang="en-US" sz="1400" b="0"/>
              <a:pPr/>
              <a:t>10</a:t>
            </a:fld>
            <a:endParaRPr lang="en-US" sz="1400" b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274638"/>
            <a:ext cx="8229600" cy="112609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>
                <a:solidFill>
                  <a:srgbClr val="0000CC"/>
                </a:solidFill>
                <a:latin typeface="Arial" charset="0"/>
              </a:rPr>
              <a:t>Run the Demo Code</a:t>
            </a:r>
            <a:endParaRPr lang="en-US" sz="3200" dirty="0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219075" y="5966089"/>
            <a:ext cx="8534400" cy="730805"/>
          </a:xfrm>
        </p:spPr>
        <p:txBody>
          <a:bodyPr>
            <a:normAutofit fontScale="85000" lnSpcReduction="10000"/>
          </a:bodyPr>
          <a:lstStyle/>
          <a:p>
            <a:r>
              <a:rPr lang="en-US" sz="2400" dirty="0" smtClean="0">
                <a:latin typeface="Arial" charset="0"/>
              </a:rPr>
              <a:t>From the top drop-down menu, select </a:t>
            </a:r>
            <a:r>
              <a:rPr lang="en-US" sz="2400" b="1" dirty="0" smtClean="0">
                <a:latin typeface="Arial" charset="0"/>
              </a:rPr>
              <a:t>cell</a:t>
            </a:r>
            <a:r>
              <a:rPr lang="en-US" sz="2400" dirty="0" smtClean="0">
                <a:latin typeface="Arial" charset="0"/>
              </a:rPr>
              <a:t>, and click </a:t>
            </a:r>
            <a:r>
              <a:rPr lang="en-US" sz="2400" b="1" dirty="0" smtClean="0">
                <a:latin typeface="Arial" charset="0"/>
              </a:rPr>
              <a:t>Run All</a:t>
            </a:r>
          </a:p>
          <a:p>
            <a:r>
              <a:rPr lang="en-US" sz="2400" dirty="0">
                <a:latin typeface="Arial" charset="0"/>
              </a:rPr>
              <a:t>Depending on your domain, the run takes a few minutes to complete</a:t>
            </a:r>
          </a:p>
          <a:p>
            <a:endParaRPr lang="en-US" sz="2000" dirty="0">
              <a:latin typeface="Arial" charset="0"/>
            </a:endParaRPr>
          </a:p>
          <a:p>
            <a:pPr marL="0" indent="0">
              <a:buNone/>
            </a:pPr>
            <a:endParaRPr lang="en-US" sz="2400" dirty="0" smtClean="0">
              <a:latin typeface="Arial" charset="0"/>
            </a:endParaRPr>
          </a:p>
          <a:p>
            <a:pPr marL="457200" indent="-457200">
              <a:buNone/>
            </a:pPr>
            <a:endParaRPr lang="en-US" sz="2400" dirty="0">
              <a:latin typeface="Arial" charset="0"/>
            </a:endParaRPr>
          </a:p>
          <a:p>
            <a:pPr marL="457200" indent="-457200">
              <a:buFont typeface="+mj-lt"/>
              <a:buAutoNum type="alphaLcParenR"/>
            </a:pPr>
            <a:endParaRPr lang="en-US" sz="2400" dirty="0" smtClean="0">
              <a:latin typeface="Arial" charset="0"/>
            </a:endParaRPr>
          </a:p>
          <a:p>
            <a:pPr marL="457200" indent="-457200">
              <a:buFont typeface="+mj-lt"/>
              <a:buAutoNum type="alphaLcParenR"/>
            </a:pPr>
            <a:endParaRPr lang="en-US" sz="2400" dirty="0">
              <a:latin typeface="Arial" charset="0"/>
            </a:endParaRPr>
          </a:p>
          <a:p>
            <a:pPr marL="457200" indent="-457200">
              <a:buFont typeface="+mj-lt"/>
              <a:buAutoNum type="alphaLcParenR"/>
            </a:pPr>
            <a:endParaRPr lang="en-US" sz="2400" dirty="0">
              <a:latin typeface="Arial" charset="0"/>
            </a:endParaRPr>
          </a:p>
          <a:p>
            <a:pPr marL="457200" indent="-457200">
              <a:buFont typeface="+mj-lt"/>
              <a:buAutoNum type="alphaLcParenR"/>
            </a:pPr>
            <a:endParaRPr lang="en-US" sz="2400" dirty="0">
              <a:latin typeface="Arial" charset="0"/>
            </a:endParaRPr>
          </a:p>
          <a:p>
            <a:endParaRPr lang="en-US" sz="2400" dirty="0">
              <a:latin typeface="Arial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4038600" y="4114800"/>
            <a:ext cx="914400" cy="228600"/>
          </a:xfrm>
          <a:prstGeom prst="straightConnector1">
            <a:avLst/>
          </a:prstGeom>
          <a:ln w="412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5313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13A623E-833A-9C4F-8297-91D99F2614B8}" type="slidenum">
              <a:rPr lang="en-US" sz="1400" b="0"/>
              <a:pPr/>
              <a:t>11</a:t>
            </a:fld>
            <a:endParaRPr lang="en-US" sz="1400" b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274638"/>
            <a:ext cx="8458200" cy="112609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>
                <a:solidFill>
                  <a:srgbClr val="0000CC"/>
                </a:solidFill>
                <a:latin typeface="Arial" charset="0"/>
              </a:rPr>
              <a:t>Calibrated </a:t>
            </a:r>
            <a:r>
              <a:rPr lang="en-US" sz="3200" dirty="0" err="1" smtClean="0">
                <a:solidFill>
                  <a:srgbClr val="0000CC"/>
                </a:solidFill>
                <a:latin typeface="Arial" charset="0"/>
              </a:rPr>
              <a:t>Tercile</a:t>
            </a:r>
            <a:r>
              <a:rPr lang="en-US" sz="3200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Arial" charset="0"/>
              </a:rPr>
              <a:t>Fcst</a:t>
            </a:r>
            <a:r>
              <a:rPr lang="en-US" sz="3200" dirty="0" smtClean="0">
                <a:solidFill>
                  <a:srgbClr val="0000CC"/>
                </a:solidFill>
                <a:latin typeface="Arial" charset="0"/>
              </a:rPr>
              <a:t> &amp; </a:t>
            </a:r>
            <a:r>
              <a:rPr lang="en-US" sz="3200" dirty="0" err="1" smtClean="0">
                <a:solidFill>
                  <a:srgbClr val="0000CC"/>
                </a:solidFill>
                <a:latin typeface="Arial" charset="0"/>
              </a:rPr>
              <a:t>Hindcast</a:t>
            </a:r>
            <a:r>
              <a:rPr lang="en-US" sz="3200" dirty="0" smtClean="0">
                <a:solidFill>
                  <a:srgbClr val="0000CC"/>
                </a:solidFill>
                <a:latin typeface="Arial" charset="0"/>
              </a:rPr>
              <a:t> Evaluation</a:t>
            </a:r>
            <a:endParaRPr lang="en-US" sz="3200" dirty="0">
              <a:solidFill>
                <a:srgbClr val="0000CC"/>
              </a:solidFill>
              <a:latin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001" t="23333" r="8571" b="12222"/>
          <a:stretch/>
        </p:blipFill>
        <p:spPr>
          <a:xfrm>
            <a:off x="457200" y="1483441"/>
            <a:ext cx="4343400" cy="441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53000" y="1295400"/>
            <a:ext cx="3310128" cy="24825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333" b="12222"/>
          <a:stretch/>
        </p:blipFill>
        <p:spPr>
          <a:xfrm>
            <a:off x="4995041" y="3886200"/>
            <a:ext cx="3310759" cy="2743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38200" y="6172200"/>
            <a:ext cx="1936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 smtClean="0"/>
              <a:t>Tercile</a:t>
            </a:r>
            <a:r>
              <a:rPr lang="en-US" b="1" dirty="0" smtClean="0"/>
              <a:t> Forecast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750501" y="2590800"/>
            <a:ext cx="878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ROC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553735" y="4783400"/>
            <a:ext cx="1504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GROC-AUC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350103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sz="2400" dirty="0" err="1" smtClean="0">
                <a:latin typeface="Arial" charset="0"/>
              </a:rPr>
              <a:t>Precip</a:t>
            </a:r>
            <a:r>
              <a:rPr lang="en-US" sz="2400" dirty="0" smtClean="0">
                <a:latin typeface="Arial" charset="0"/>
              </a:rPr>
              <a:t> Forecasts</a:t>
            </a:r>
          </a:p>
          <a:p>
            <a:pPr lvl="1"/>
            <a:r>
              <a:rPr lang="en-US" sz="2000" dirty="0" smtClean="0">
                <a:latin typeface="Arial" charset="0"/>
              </a:rPr>
              <a:t>Week-1, week-2, week-3, week 3-4 and week 1-4</a:t>
            </a:r>
          </a:p>
          <a:p>
            <a:pPr lvl="1"/>
            <a:r>
              <a:rPr lang="en-US" sz="2000" dirty="0" smtClean="0">
                <a:latin typeface="Arial" charset="0"/>
              </a:rPr>
              <a:t>Raw, and CCA, ELR, ELM and EPOELM Calibrated Forecasts</a:t>
            </a:r>
          </a:p>
          <a:p>
            <a:pPr lvl="1"/>
            <a:endParaRPr lang="en-US" sz="2000" dirty="0" smtClean="0">
              <a:latin typeface="Arial" charset="0"/>
            </a:endParaRPr>
          </a:p>
          <a:p>
            <a:r>
              <a:rPr lang="en-US" sz="2400" dirty="0" smtClean="0">
                <a:latin typeface="Arial" charset="0"/>
              </a:rPr>
              <a:t>Initial Condition and Valid Dates</a:t>
            </a:r>
          </a:p>
          <a:p>
            <a:pPr lvl="1"/>
            <a:r>
              <a:rPr lang="en-US" sz="1600" dirty="0" smtClean="0">
                <a:latin typeface="Arial" charset="0"/>
              </a:rPr>
              <a:t>Previous day Initial Condition (Yesterday, day-0)</a:t>
            </a:r>
          </a:p>
          <a:p>
            <a:pPr lvl="1"/>
            <a:r>
              <a:rPr lang="en-US" sz="1600" dirty="0" smtClean="0">
                <a:latin typeface="Arial" charset="0"/>
              </a:rPr>
              <a:t>Forecast Issue Date (today, day-1)</a:t>
            </a:r>
          </a:p>
          <a:p>
            <a:pPr lvl="1"/>
            <a:r>
              <a:rPr lang="en-US" sz="1600" dirty="0" smtClean="0">
                <a:latin typeface="Arial" charset="0"/>
              </a:rPr>
              <a:t>Week-1 forecast, 1 day lead, Valid: day–2  to day-8</a:t>
            </a:r>
          </a:p>
          <a:p>
            <a:pPr lvl="1"/>
            <a:r>
              <a:rPr lang="en-US" sz="1600" dirty="0" smtClean="0">
                <a:latin typeface="Arial" charset="0"/>
              </a:rPr>
              <a:t>Week-2 </a:t>
            </a:r>
            <a:r>
              <a:rPr lang="en-US" sz="1600" dirty="0">
                <a:latin typeface="Arial" charset="0"/>
              </a:rPr>
              <a:t>forecast, </a:t>
            </a:r>
            <a:r>
              <a:rPr lang="en-US" sz="1600" dirty="0" smtClean="0">
                <a:latin typeface="Arial" charset="0"/>
              </a:rPr>
              <a:t>8 days </a:t>
            </a:r>
            <a:r>
              <a:rPr lang="en-US" sz="1600" dirty="0">
                <a:latin typeface="Arial" charset="0"/>
              </a:rPr>
              <a:t>lead, Valid: </a:t>
            </a:r>
            <a:r>
              <a:rPr lang="en-US" sz="1600" dirty="0" smtClean="0">
                <a:latin typeface="Arial" charset="0"/>
              </a:rPr>
              <a:t>day–9  </a:t>
            </a:r>
            <a:r>
              <a:rPr lang="en-US" sz="1600" dirty="0">
                <a:latin typeface="Arial" charset="0"/>
              </a:rPr>
              <a:t>to </a:t>
            </a:r>
            <a:r>
              <a:rPr lang="en-US" sz="1600" dirty="0" smtClean="0">
                <a:latin typeface="Arial" charset="0"/>
              </a:rPr>
              <a:t>day-15</a:t>
            </a:r>
            <a:endParaRPr lang="en-US" sz="1600" dirty="0">
              <a:latin typeface="Arial" charset="0"/>
            </a:endParaRPr>
          </a:p>
          <a:p>
            <a:pPr lvl="1"/>
            <a:r>
              <a:rPr lang="en-US" sz="1600" dirty="0" smtClean="0">
                <a:latin typeface="Arial" charset="0"/>
              </a:rPr>
              <a:t>Week-3 </a:t>
            </a:r>
            <a:r>
              <a:rPr lang="en-US" sz="1600" dirty="0">
                <a:latin typeface="Arial" charset="0"/>
              </a:rPr>
              <a:t>forecast, </a:t>
            </a:r>
            <a:r>
              <a:rPr lang="en-US" sz="1600" dirty="0" smtClean="0">
                <a:latin typeface="Arial" charset="0"/>
              </a:rPr>
              <a:t>15 days </a:t>
            </a:r>
            <a:r>
              <a:rPr lang="en-US" sz="1600" dirty="0">
                <a:latin typeface="Arial" charset="0"/>
              </a:rPr>
              <a:t>lead, Valid: </a:t>
            </a:r>
            <a:r>
              <a:rPr lang="en-US" sz="1600" dirty="0" smtClean="0">
                <a:latin typeface="Arial" charset="0"/>
              </a:rPr>
              <a:t>day–16  </a:t>
            </a:r>
            <a:r>
              <a:rPr lang="en-US" sz="1600" dirty="0">
                <a:latin typeface="Arial" charset="0"/>
              </a:rPr>
              <a:t>to </a:t>
            </a:r>
            <a:r>
              <a:rPr lang="en-US" sz="1600" dirty="0" smtClean="0">
                <a:latin typeface="Arial" charset="0"/>
              </a:rPr>
              <a:t>day-22</a:t>
            </a:r>
            <a:endParaRPr lang="en-US" sz="1600" dirty="0">
              <a:latin typeface="Arial" charset="0"/>
            </a:endParaRPr>
          </a:p>
          <a:p>
            <a:pPr lvl="1"/>
            <a:r>
              <a:rPr lang="en-US" sz="1600" dirty="0" smtClean="0">
                <a:latin typeface="Arial" charset="0"/>
              </a:rPr>
              <a:t>Week 3-4 </a:t>
            </a:r>
            <a:r>
              <a:rPr lang="en-US" sz="1600" dirty="0">
                <a:latin typeface="Arial" charset="0"/>
              </a:rPr>
              <a:t>forecast, </a:t>
            </a:r>
            <a:r>
              <a:rPr lang="en-US" sz="1600" dirty="0" smtClean="0">
                <a:latin typeface="Arial" charset="0"/>
              </a:rPr>
              <a:t>15 days </a:t>
            </a:r>
            <a:r>
              <a:rPr lang="en-US" sz="1600" dirty="0">
                <a:latin typeface="Arial" charset="0"/>
              </a:rPr>
              <a:t>lead, Valid: </a:t>
            </a:r>
            <a:r>
              <a:rPr lang="en-US" sz="1600" dirty="0" smtClean="0">
                <a:latin typeface="Arial" charset="0"/>
              </a:rPr>
              <a:t>day–23  </a:t>
            </a:r>
            <a:r>
              <a:rPr lang="en-US" sz="1600" dirty="0">
                <a:latin typeface="Arial" charset="0"/>
              </a:rPr>
              <a:t>to </a:t>
            </a:r>
            <a:r>
              <a:rPr lang="en-US" sz="1600" dirty="0" smtClean="0">
                <a:latin typeface="Arial" charset="0"/>
              </a:rPr>
              <a:t>day-29</a:t>
            </a:r>
            <a:endParaRPr lang="en-US" sz="1600" dirty="0">
              <a:latin typeface="Arial" charset="0"/>
            </a:endParaRPr>
          </a:p>
          <a:p>
            <a:pPr lvl="1"/>
            <a:r>
              <a:rPr lang="en-US" sz="1600" dirty="0" smtClean="0">
                <a:latin typeface="Arial" charset="0"/>
              </a:rPr>
              <a:t>Week 1-4 </a:t>
            </a:r>
            <a:r>
              <a:rPr lang="en-US" sz="1600" dirty="0">
                <a:latin typeface="Arial" charset="0"/>
              </a:rPr>
              <a:t>forecast, 1-day lead, Valid: day–2  to </a:t>
            </a:r>
            <a:r>
              <a:rPr lang="en-US" sz="1600" dirty="0" smtClean="0">
                <a:latin typeface="Arial" charset="0"/>
              </a:rPr>
              <a:t>day-29</a:t>
            </a:r>
            <a:endParaRPr lang="en-US" sz="1600" dirty="0">
              <a:latin typeface="Arial" charset="0"/>
            </a:endParaRPr>
          </a:p>
          <a:p>
            <a:pPr lvl="1"/>
            <a:endParaRPr lang="en-US" sz="1600" dirty="0" smtClean="0">
              <a:latin typeface="Arial" charset="0"/>
            </a:endParaRPr>
          </a:p>
          <a:p>
            <a:r>
              <a:rPr lang="en-US" sz="2000" dirty="0" smtClean="0">
                <a:latin typeface="Arial" charset="0"/>
              </a:rPr>
              <a:t>Domain</a:t>
            </a:r>
          </a:p>
          <a:p>
            <a:pPr lvl="1"/>
            <a:r>
              <a:rPr lang="en-US" sz="1600" dirty="0" smtClean="0">
                <a:latin typeface="Arial" charset="0"/>
              </a:rPr>
              <a:t>You can define your domain between 50S and 50N</a:t>
            </a:r>
          </a:p>
          <a:p>
            <a:endParaRPr lang="en-US" sz="2000" dirty="0">
              <a:latin typeface="Arial" charset="0"/>
            </a:endParaRPr>
          </a:p>
          <a:p>
            <a:r>
              <a:rPr lang="en-US" sz="2000" dirty="0" smtClean="0">
                <a:latin typeface="Arial" charset="0"/>
              </a:rPr>
              <a:t>Internet connection is required to download the input data</a:t>
            </a:r>
          </a:p>
          <a:p>
            <a:endParaRPr lang="en-US" sz="2000" dirty="0" smtClean="0">
              <a:latin typeface="Arial" charset="0"/>
            </a:endParaRPr>
          </a:p>
          <a:p>
            <a:r>
              <a:rPr lang="en-US" sz="2000" dirty="0" smtClean="0">
                <a:latin typeface="Arial" charset="0"/>
              </a:rPr>
              <a:t>The model-post processing time depends on the size of your domain</a:t>
            </a:r>
          </a:p>
          <a:p>
            <a:pPr marL="457200" indent="-457200">
              <a:buFont typeface="+mj-lt"/>
              <a:buAutoNum type="alphaLcParenR"/>
            </a:pPr>
            <a:endParaRPr lang="en-US" sz="2400" dirty="0" smtClean="0">
              <a:latin typeface="Arial" charset="0"/>
            </a:endParaRPr>
          </a:p>
          <a:p>
            <a:pPr marL="457200" indent="-457200">
              <a:buNone/>
            </a:pPr>
            <a:endParaRPr lang="en-US" sz="2400" dirty="0">
              <a:latin typeface="Arial" charset="0"/>
            </a:endParaRPr>
          </a:p>
          <a:p>
            <a:pPr marL="457200" indent="-457200">
              <a:buFont typeface="+mj-lt"/>
              <a:buAutoNum type="alphaLcParenR"/>
            </a:pPr>
            <a:endParaRPr lang="en-US" sz="2400" dirty="0" smtClean="0">
              <a:latin typeface="Arial" charset="0"/>
            </a:endParaRPr>
          </a:p>
          <a:p>
            <a:pPr marL="457200" indent="-457200">
              <a:buFont typeface="+mj-lt"/>
              <a:buAutoNum type="alphaLcParenR"/>
            </a:pPr>
            <a:endParaRPr lang="en-US" sz="2400" dirty="0">
              <a:latin typeface="Arial" charset="0"/>
            </a:endParaRPr>
          </a:p>
          <a:p>
            <a:pPr marL="457200" indent="-457200">
              <a:buFont typeface="+mj-lt"/>
              <a:buAutoNum type="alphaLcParenR"/>
            </a:pPr>
            <a:endParaRPr lang="en-US" sz="2400" dirty="0">
              <a:latin typeface="Arial" charset="0"/>
            </a:endParaRPr>
          </a:p>
          <a:p>
            <a:pPr marL="457200" indent="-457200">
              <a:buFont typeface="+mj-lt"/>
              <a:buAutoNum type="alphaLcParenR"/>
            </a:pPr>
            <a:endParaRPr lang="en-US" sz="2400" dirty="0">
              <a:latin typeface="Arial" charset="0"/>
            </a:endParaRPr>
          </a:p>
          <a:p>
            <a:endParaRPr lang="en-US" sz="2400" dirty="0">
              <a:latin typeface="Arial" charset="0"/>
            </a:endParaRPr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13A623E-833A-9C4F-8297-91D99F2614B8}" type="slidenum">
              <a:rPr lang="en-US" sz="1400" b="0"/>
              <a:pPr/>
              <a:t>12</a:t>
            </a:fld>
            <a:endParaRPr lang="en-US" sz="1400" b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274638"/>
            <a:ext cx="8229600" cy="112609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>
                <a:solidFill>
                  <a:srgbClr val="0000CC"/>
                </a:solidFill>
                <a:latin typeface="Arial" charset="0"/>
              </a:rPr>
              <a:t>Real-Time Calibrated Forecasts</a:t>
            </a:r>
            <a:endParaRPr lang="en-US" sz="3200" dirty="0">
              <a:solidFill>
                <a:srgbClr val="0000CC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379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81600"/>
          </a:xfrm>
        </p:spPr>
        <p:txBody>
          <a:bodyPr>
            <a:normAutofit fontScale="25000" lnSpcReduction="20000"/>
          </a:bodyPr>
          <a:lstStyle/>
          <a:p>
            <a:r>
              <a:rPr lang="en-US" sz="5200" dirty="0" smtClean="0">
                <a:latin typeface="Arial" charset="0"/>
              </a:rPr>
              <a:t>You may close </a:t>
            </a:r>
            <a:r>
              <a:rPr lang="en-US" sz="5200" dirty="0" err="1" smtClean="0">
                <a:latin typeface="Arial" charset="0"/>
              </a:rPr>
              <a:t>Ubuntu</a:t>
            </a:r>
            <a:r>
              <a:rPr lang="en-US" sz="5200" dirty="0" smtClean="0">
                <a:latin typeface="Arial" charset="0"/>
              </a:rPr>
              <a:t> and reopen it for the next session.</a:t>
            </a:r>
          </a:p>
          <a:p>
            <a:endParaRPr lang="en-US" sz="5200" dirty="0" smtClean="0">
              <a:latin typeface="Arial" charset="0"/>
            </a:endParaRPr>
          </a:p>
          <a:p>
            <a:r>
              <a:rPr lang="en-US" sz="5200" dirty="0" smtClean="0">
                <a:latin typeface="Arial" charset="0"/>
              </a:rPr>
              <a:t>Activate the </a:t>
            </a:r>
            <a:r>
              <a:rPr lang="en-US" sz="5200" dirty="0" err="1" smtClean="0">
                <a:latin typeface="Arial" charset="0"/>
              </a:rPr>
              <a:t>XCast</a:t>
            </a:r>
            <a:r>
              <a:rPr lang="en-US" sz="5200" dirty="0" smtClean="0">
                <a:latin typeface="Arial" charset="0"/>
              </a:rPr>
              <a:t> </a:t>
            </a:r>
            <a:r>
              <a:rPr lang="en-US" sz="5200" dirty="0" err="1" smtClean="0">
                <a:latin typeface="Arial" charset="0"/>
              </a:rPr>
              <a:t>Conda</a:t>
            </a:r>
            <a:r>
              <a:rPr lang="en-US" sz="5200" dirty="0" smtClean="0">
                <a:latin typeface="Arial" charset="0"/>
              </a:rPr>
              <a:t> environment</a:t>
            </a:r>
          </a:p>
          <a:p>
            <a:endParaRPr lang="en-US" sz="5200" dirty="0" smtClean="0">
              <a:latin typeface="Arial" charset="0"/>
            </a:endParaRPr>
          </a:p>
          <a:p>
            <a:pPr algn="ctr">
              <a:buNone/>
            </a:pPr>
            <a:r>
              <a:rPr lang="en-US" sz="5200" b="1" dirty="0" err="1" smtClean="0">
                <a:latin typeface="Arial" charset="0"/>
              </a:rPr>
              <a:t>c</a:t>
            </a:r>
            <a:r>
              <a:rPr lang="en-US" sz="5200" b="1" dirty="0" err="1" smtClean="0">
                <a:latin typeface="Arial" charset="0"/>
              </a:rPr>
              <a:t>onda</a:t>
            </a:r>
            <a:r>
              <a:rPr lang="en-US" sz="5200" b="1" dirty="0" smtClean="0">
                <a:latin typeface="Arial" charset="0"/>
              </a:rPr>
              <a:t> activate </a:t>
            </a:r>
            <a:r>
              <a:rPr lang="en-US" sz="5200" b="1" dirty="0" err="1" smtClean="0">
                <a:latin typeface="Arial" charset="0"/>
              </a:rPr>
              <a:t>xcast_env</a:t>
            </a:r>
            <a:endParaRPr lang="en-US" sz="5200" b="1" dirty="0" smtClean="0">
              <a:latin typeface="Arial" charset="0"/>
            </a:endParaRPr>
          </a:p>
          <a:p>
            <a:r>
              <a:rPr lang="en-US" sz="5200" dirty="0" smtClean="0">
                <a:latin typeface="Arial" charset="0"/>
              </a:rPr>
              <a:t>Download </a:t>
            </a:r>
            <a:r>
              <a:rPr lang="en-US" sz="5200" dirty="0">
                <a:latin typeface="Arial" charset="0"/>
              </a:rPr>
              <a:t>the </a:t>
            </a:r>
            <a:r>
              <a:rPr lang="en-US" sz="5200" dirty="0" smtClean="0">
                <a:latin typeface="Arial" charset="0"/>
              </a:rPr>
              <a:t>package: </a:t>
            </a:r>
            <a:endParaRPr lang="en-US" sz="5200" dirty="0">
              <a:latin typeface="Arial" charset="0"/>
            </a:endParaRPr>
          </a:p>
          <a:p>
            <a:pPr lvl="1"/>
            <a:r>
              <a:rPr lang="en-US" sz="5200" dirty="0" smtClean="0">
                <a:latin typeface="Arial" charset="0"/>
              </a:rPr>
              <a:t>Change your directory to your home folder:</a:t>
            </a:r>
          </a:p>
          <a:p>
            <a:pPr lvl="1"/>
            <a:endParaRPr lang="en-US" sz="5200" dirty="0" smtClean="0">
              <a:latin typeface="Arial" charset="0"/>
            </a:endParaRPr>
          </a:p>
          <a:p>
            <a:pPr marL="457200" lvl="1" indent="0" algn="ctr">
              <a:buNone/>
            </a:pPr>
            <a:r>
              <a:rPr lang="en-US" sz="5200" b="1" dirty="0">
                <a:latin typeface="Arial" charset="0"/>
              </a:rPr>
              <a:t>c</a:t>
            </a:r>
            <a:r>
              <a:rPr lang="en-US" sz="5200" b="1" dirty="0" smtClean="0">
                <a:latin typeface="Arial" charset="0"/>
              </a:rPr>
              <a:t>d</a:t>
            </a:r>
          </a:p>
          <a:p>
            <a:pPr marL="457200" lvl="1" indent="0" algn="ctr">
              <a:buNone/>
            </a:pPr>
            <a:endParaRPr lang="en-US" sz="5200" b="1" dirty="0" smtClean="0">
              <a:latin typeface="Arial" charset="0"/>
            </a:endParaRPr>
          </a:p>
          <a:p>
            <a:pPr lvl="1"/>
            <a:r>
              <a:rPr lang="en-US" sz="5200" dirty="0" smtClean="0">
                <a:latin typeface="Arial" charset="0"/>
              </a:rPr>
              <a:t>Download the package using:</a:t>
            </a:r>
          </a:p>
          <a:p>
            <a:pPr marL="457200" lvl="1" indent="0">
              <a:buNone/>
            </a:pPr>
            <a:r>
              <a:rPr lang="en-US" sz="5200" dirty="0" smtClean="0">
                <a:latin typeface="Arial" charset="0"/>
              </a:rPr>
              <a:t> </a:t>
            </a:r>
          </a:p>
          <a:p>
            <a:pPr marL="457200" lvl="1" indent="0" algn="ctr">
              <a:buNone/>
            </a:pPr>
            <a:r>
              <a:rPr lang="en-US" sz="5200" b="1" dirty="0" err="1" smtClean="0">
                <a:latin typeface="Arial" charset="0"/>
              </a:rPr>
              <a:t>wget</a:t>
            </a:r>
            <a:r>
              <a:rPr lang="en-US" sz="5200" b="1" dirty="0" smtClean="0">
                <a:latin typeface="Arial" charset="0"/>
              </a:rPr>
              <a:t> </a:t>
            </a:r>
            <a:r>
              <a:rPr lang="en-US" sz="5200" b="1" dirty="0">
                <a:latin typeface="Arial" charset="0"/>
                <a:hlinkClick r:id="rId3"/>
              </a:rPr>
              <a:t>https://</a:t>
            </a:r>
            <a:r>
              <a:rPr lang="en-US" sz="5200" b="1" dirty="0" smtClean="0">
                <a:latin typeface="Arial" charset="0"/>
                <a:hlinkClick r:id="rId3"/>
              </a:rPr>
              <a:t>ftp.cpc.ncep.noaa.gov/International/ghana_workshop/subseas_calib.tar.gz</a:t>
            </a:r>
            <a:r>
              <a:rPr lang="en-US" sz="5200" b="1" dirty="0" smtClean="0">
                <a:latin typeface="Arial" charset="0"/>
              </a:rPr>
              <a:t> </a:t>
            </a:r>
          </a:p>
          <a:p>
            <a:pPr marL="457200" lvl="1" indent="0" algn="ctr">
              <a:buNone/>
            </a:pPr>
            <a:endParaRPr lang="en-US" sz="5200" b="1" dirty="0">
              <a:latin typeface="Arial" charset="0"/>
            </a:endParaRPr>
          </a:p>
          <a:p>
            <a:pPr lvl="1"/>
            <a:r>
              <a:rPr lang="en-US" sz="5200" dirty="0">
                <a:latin typeface="Arial" charset="0"/>
              </a:rPr>
              <a:t>Unzip the file:</a:t>
            </a:r>
          </a:p>
          <a:p>
            <a:pPr marL="457200" lvl="1" indent="0" algn="ctr">
              <a:buNone/>
            </a:pPr>
            <a:r>
              <a:rPr lang="en-US" sz="5200" b="1" dirty="0" smtClean="0">
                <a:latin typeface="Arial" charset="0"/>
              </a:rPr>
              <a:t>tar -</a:t>
            </a:r>
            <a:r>
              <a:rPr lang="en-US" sz="5200" b="1" dirty="0" err="1" smtClean="0">
                <a:latin typeface="Arial" charset="0"/>
              </a:rPr>
              <a:t>xvf</a:t>
            </a:r>
            <a:r>
              <a:rPr lang="en-US" sz="5200" b="1" dirty="0" smtClean="0">
                <a:latin typeface="Arial" charset="0"/>
              </a:rPr>
              <a:t> </a:t>
            </a:r>
            <a:r>
              <a:rPr lang="en-US" sz="5200" b="1" dirty="0">
                <a:latin typeface="Arial" charset="0"/>
              </a:rPr>
              <a:t>subseas_calib.tar.gz</a:t>
            </a:r>
            <a:endParaRPr lang="en-US" sz="5200" b="1" dirty="0" smtClean="0">
              <a:latin typeface="Arial" charset="0"/>
            </a:endParaRPr>
          </a:p>
          <a:p>
            <a:pPr lvl="1"/>
            <a:endParaRPr lang="en-US" sz="5200" dirty="0" smtClean="0">
              <a:latin typeface="Arial" charset="0"/>
            </a:endParaRPr>
          </a:p>
          <a:p>
            <a:r>
              <a:rPr lang="en-US" sz="5200" dirty="0" smtClean="0">
                <a:latin typeface="Arial" charset="0"/>
              </a:rPr>
              <a:t>Change directory to </a:t>
            </a:r>
            <a:r>
              <a:rPr lang="en-US" sz="5200" b="1" dirty="0" err="1" smtClean="0">
                <a:latin typeface="Arial" charset="0"/>
              </a:rPr>
              <a:t>subseas_calib</a:t>
            </a:r>
            <a:r>
              <a:rPr lang="en-US" sz="5200" b="1" dirty="0" smtClean="0">
                <a:latin typeface="Arial" charset="0"/>
              </a:rPr>
              <a:t> </a:t>
            </a:r>
            <a:r>
              <a:rPr lang="en-US" sz="5200" dirty="0" smtClean="0">
                <a:latin typeface="Arial" charset="0"/>
              </a:rPr>
              <a:t>folder:</a:t>
            </a:r>
          </a:p>
          <a:p>
            <a:endParaRPr lang="en-US" sz="5200" dirty="0">
              <a:latin typeface="Arial" charset="0"/>
            </a:endParaRPr>
          </a:p>
          <a:p>
            <a:pPr marL="0" indent="0" algn="ctr">
              <a:buNone/>
            </a:pPr>
            <a:r>
              <a:rPr lang="en-US" sz="5200" b="1" dirty="0" smtClean="0">
                <a:latin typeface="Arial" charset="0"/>
              </a:rPr>
              <a:t>cd </a:t>
            </a:r>
            <a:r>
              <a:rPr lang="en-US" sz="5200" b="1" dirty="0" err="1" smtClean="0">
                <a:latin typeface="Arial" charset="0"/>
              </a:rPr>
              <a:t>subseas_calib</a:t>
            </a:r>
            <a:endParaRPr lang="en-US" sz="5200" b="1" dirty="0" smtClean="0">
              <a:latin typeface="Arial" charset="0"/>
            </a:endParaRPr>
          </a:p>
          <a:p>
            <a:pPr marL="0" indent="0" algn="ctr">
              <a:buNone/>
            </a:pPr>
            <a:endParaRPr lang="en-US" sz="5200" b="1" dirty="0" smtClean="0">
              <a:latin typeface="Arial" charset="0"/>
            </a:endParaRPr>
          </a:p>
          <a:p>
            <a:r>
              <a:rPr lang="en-US" sz="5200" dirty="0" smtClean="0">
                <a:latin typeface="Arial" charset="0"/>
              </a:rPr>
              <a:t>Use a 1-line shell command to run the script:</a:t>
            </a:r>
          </a:p>
          <a:p>
            <a:endParaRPr lang="en-US" sz="5200" dirty="0" smtClean="0">
              <a:latin typeface="Arial" charset="0"/>
            </a:endParaRPr>
          </a:p>
          <a:p>
            <a:pPr marL="0" indent="0" algn="ctr">
              <a:buNone/>
            </a:pPr>
            <a:r>
              <a:rPr lang="en-US" sz="5200" b="1" dirty="0"/>
              <a:t>bash </a:t>
            </a:r>
            <a:r>
              <a:rPr lang="en-US" sz="5200" b="1" dirty="0" smtClean="0"/>
              <a:t>plot_all.sh </a:t>
            </a:r>
            <a:r>
              <a:rPr lang="en-US" sz="5200" b="1" dirty="0" err="1">
                <a:solidFill>
                  <a:schemeClr val="accent5"/>
                </a:solidFill>
              </a:rPr>
              <a:t>wlon</a:t>
            </a:r>
            <a:r>
              <a:rPr lang="en-US" sz="5200" b="1" dirty="0">
                <a:solidFill>
                  <a:schemeClr val="accent5"/>
                </a:solidFill>
              </a:rPr>
              <a:t> </a:t>
            </a:r>
            <a:r>
              <a:rPr lang="en-US" sz="5200" b="1" dirty="0" err="1">
                <a:solidFill>
                  <a:schemeClr val="accent5"/>
                </a:solidFill>
              </a:rPr>
              <a:t>elon</a:t>
            </a:r>
            <a:r>
              <a:rPr lang="en-US" sz="5200" b="1" dirty="0">
                <a:solidFill>
                  <a:schemeClr val="accent5"/>
                </a:solidFill>
              </a:rPr>
              <a:t> slat </a:t>
            </a:r>
            <a:r>
              <a:rPr lang="en-US" sz="5200" b="1" dirty="0" err="1">
                <a:solidFill>
                  <a:schemeClr val="accent5"/>
                </a:solidFill>
              </a:rPr>
              <a:t>nlat</a:t>
            </a:r>
            <a:r>
              <a:rPr lang="en-US" sz="5200" b="1" dirty="0">
                <a:solidFill>
                  <a:schemeClr val="accent5"/>
                </a:solidFill>
              </a:rPr>
              <a:t> </a:t>
            </a:r>
            <a:endParaRPr lang="en-US" sz="5200" b="1" dirty="0" smtClean="0">
              <a:solidFill>
                <a:schemeClr val="accent5"/>
              </a:solidFill>
            </a:endParaRPr>
          </a:p>
          <a:p>
            <a:pPr marL="0" indent="0" algn="ctr">
              <a:buNone/>
            </a:pPr>
            <a:r>
              <a:rPr lang="en-US" sz="5200" dirty="0" smtClean="0"/>
              <a:t>or</a:t>
            </a:r>
            <a:endParaRPr lang="en-US" sz="5200" b="1" dirty="0">
              <a:solidFill>
                <a:schemeClr val="accent5"/>
              </a:solidFill>
            </a:endParaRPr>
          </a:p>
          <a:p>
            <a:pPr marL="0" indent="0" algn="ctr">
              <a:buNone/>
            </a:pPr>
            <a:r>
              <a:rPr lang="en-US" sz="5200" b="1" dirty="0"/>
              <a:t>bash </a:t>
            </a:r>
            <a:r>
              <a:rPr lang="en-US" sz="5200" b="1" dirty="0" smtClean="0"/>
              <a:t>plot_all_with_curl.sh </a:t>
            </a:r>
            <a:r>
              <a:rPr lang="en-US" sz="5200" b="1" dirty="0" err="1">
                <a:solidFill>
                  <a:schemeClr val="accent5"/>
                </a:solidFill>
              </a:rPr>
              <a:t>wlon</a:t>
            </a:r>
            <a:r>
              <a:rPr lang="en-US" sz="5200" b="1" dirty="0">
                <a:solidFill>
                  <a:schemeClr val="accent5"/>
                </a:solidFill>
              </a:rPr>
              <a:t> </a:t>
            </a:r>
            <a:r>
              <a:rPr lang="en-US" sz="5200" b="1" dirty="0" err="1">
                <a:solidFill>
                  <a:schemeClr val="accent5"/>
                </a:solidFill>
              </a:rPr>
              <a:t>elon</a:t>
            </a:r>
            <a:r>
              <a:rPr lang="en-US" sz="5200" b="1" dirty="0">
                <a:solidFill>
                  <a:schemeClr val="accent5"/>
                </a:solidFill>
              </a:rPr>
              <a:t> slat </a:t>
            </a:r>
            <a:r>
              <a:rPr lang="en-US" sz="5200" b="1" dirty="0" err="1" smtClean="0">
                <a:solidFill>
                  <a:schemeClr val="accent5"/>
                </a:solidFill>
              </a:rPr>
              <a:t>nlat</a:t>
            </a:r>
            <a:endParaRPr lang="en-US" sz="5200" b="1" dirty="0" smtClean="0">
              <a:solidFill>
                <a:schemeClr val="accent5"/>
              </a:solidFill>
            </a:endParaRPr>
          </a:p>
          <a:p>
            <a:pPr marL="0" indent="0" algn="ctr">
              <a:buNone/>
            </a:pPr>
            <a:endParaRPr lang="en-US" sz="5200" b="1" dirty="0">
              <a:solidFill>
                <a:schemeClr val="accent5"/>
              </a:solidFill>
            </a:endParaRPr>
          </a:p>
          <a:p>
            <a:pPr marL="0" indent="0">
              <a:buNone/>
            </a:pPr>
            <a:r>
              <a:rPr lang="en-US" sz="5200" dirty="0"/>
              <a:t>where ‘</a:t>
            </a:r>
            <a:r>
              <a:rPr lang="en-US" sz="5200" dirty="0" err="1"/>
              <a:t>wlon</a:t>
            </a:r>
            <a:r>
              <a:rPr lang="en-US" sz="5200" dirty="0"/>
              <a:t>’ is your west longitude, ‘</a:t>
            </a:r>
            <a:r>
              <a:rPr lang="en-US" sz="5200" dirty="0" err="1"/>
              <a:t>elon</a:t>
            </a:r>
            <a:r>
              <a:rPr lang="en-US" sz="5200" dirty="0"/>
              <a:t>’ your east longitude, ‘slat’ your south latitude and ‘</a:t>
            </a:r>
            <a:r>
              <a:rPr lang="en-US" sz="5200" dirty="0" err="1"/>
              <a:t>nlat</a:t>
            </a:r>
            <a:r>
              <a:rPr lang="en-US" sz="5200" dirty="0"/>
              <a:t>’ is your north latitude</a:t>
            </a:r>
          </a:p>
          <a:p>
            <a:pPr marL="0" indent="0" algn="ctr">
              <a:buNone/>
            </a:pPr>
            <a:endParaRPr lang="en-US" sz="5200" dirty="0" smtClean="0"/>
          </a:p>
          <a:p>
            <a:pPr marL="0" indent="0" algn="ctr">
              <a:buNone/>
            </a:pPr>
            <a:r>
              <a:rPr lang="en-US" sz="5200" dirty="0" smtClean="0"/>
              <a:t>If </a:t>
            </a:r>
            <a:r>
              <a:rPr lang="en-US" sz="5200" dirty="0"/>
              <a:t>the script runs successfully, an offline web page will pop-up automatically</a:t>
            </a:r>
            <a:r>
              <a:rPr lang="en-US" sz="5200" dirty="0" smtClean="0"/>
              <a:t>.</a:t>
            </a:r>
            <a:endParaRPr lang="en-US" sz="5200" dirty="0">
              <a:latin typeface="Arial" charset="0"/>
            </a:endParaRPr>
          </a:p>
          <a:p>
            <a:pPr marL="457200" indent="-457200">
              <a:buFont typeface="+mj-lt"/>
              <a:buAutoNum type="alphaLcParenR"/>
            </a:pPr>
            <a:endParaRPr lang="en-US" sz="2400" dirty="0">
              <a:latin typeface="Arial" charset="0"/>
            </a:endParaRPr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13A623E-833A-9C4F-8297-91D99F2614B8}" type="slidenum">
              <a:rPr lang="en-US" sz="1400" b="0"/>
              <a:pPr/>
              <a:t>13</a:t>
            </a:fld>
            <a:endParaRPr lang="en-US" sz="1400" b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274638"/>
            <a:ext cx="8229600" cy="112609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>
                <a:solidFill>
                  <a:srgbClr val="0000CC"/>
                </a:solidFill>
                <a:latin typeface="Arial" charset="0"/>
              </a:rPr>
              <a:t>Running Instructions</a:t>
            </a:r>
            <a:endParaRPr lang="en-US" sz="3200" dirty="0">
              <a:solidFill>
                <a:srgbClr val="0000CC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021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13A623E-833A-9C4F-8297-91D99F2614B8}" type="slidenum">
              <a:rPr lang="en-US" sz="1400" b="0"/>
              <a:pPr/>
              <a:t>14</a:t>
            </a:fld>
            <a:endParaRPr lang="en-US" sz="1400" b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274638"/>
            <a:ext cx="8229600" cy="112609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>
                <a:solidFill>
                  <a:srgbClr val="0000CC"/>
                </a:solidFill>
                <a:latin typeface="Arial" charset="0"/>
              </a:rPr>
              <a:t>Offline-Page with Week-1/2/3/3-4/1-4 Calibrated Forecasts</a:t>
            </a:r>
            <a:endParaRPr lang="en-US" sz="3200" dirty="0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67200" y="1874837"/>
            <a:ext cx="48006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Take your time to examine the products.</a:t>
            </a:r>
          </a:p>
          <a:p>
            <a:endParaRPr lang="en-US" dirty="0" smtClean="0"/>
          </a:p>
          <a:p>
            <a:r>
              <a:rPr lang="en-US" dirty="0" smtClean="0"/>
              <a:t>If you want to do a quick run , just for week-1 and week-2 forecasts, you can use the “short” versions: </a:t>
            </a:r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sz="2400" b="1" dirty="0"/>
              <a:t>bash </a:t>
            </a:r>
            <a:r>
              <a:rPr lang="en-US" sz="2400" b="1" dirty="0" smtClean="0"/>
              <a:t>plot_all_short.sh </a:t>
            </a:r>
            <a:r>
              <a:rPr lang="en-US" sz="2400" b="1" dirty="0" err="1">
                <a:solidFill>
                  <a:schemeClr val="accent5"/>
                </a:solidFill>
              </a:rPr>
              <a:t>wlon</a:t>
            </a:r>
            <a:r>
              <a:rPr lang="en-US" sz="2400" b="1" dirty="0">
                <a:solidFill>
                  <a:schemeClr val="accent5"/>
                </a:solidFill>
              </a:rPr>
              <a:t> </a:t>
            </a:r>
            <a:r>
              <a:rPr lang="en-US" sz="2400" b="1" dirty="0" err="1">
                <a:solidFill>
                  <a:schemeClr val="accent5"/>
                </a:solidFill>
              </a:rPr>
              <a:t>elon</a:t>
            </a:r>
            <a:r>
              <a:rPr lang="en-US" sz="2400" b="1" dirty="0">
                <a:solidFill>
                  <a:schemeClr val="accent5"/>
                </a:solidFill>
              </a:rPr>
              <a:t> slat </a:t>
            </a:r>
            <a:r>
              <a:rPr lang="en-US" sz="2400" b="1" dirty="0" err="1">
                <a:solidFill>
                  <a:schemeClr val="accent5"/>
                </a:solidFill>
              </a:rPr>
              <a:t>nlat</a:t>
            </a:r>
            <a:r>
              <a:rPr lang="en-US" sz="2400" b="1" dirty="0">
                <a:solidFill>
                  <a:schemeClr val="accent5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en-US" sz="2600" dirty="0"/>
              <a:t>or</a:t>
            </a:r>
            <a:endParaRPr lang="en-US" sz="2600" b="1" dirty="0">
              <a:solidFill>
                <a:schemeClr val="accent5"/>
              </a:solidFill>
            </a:endParaRPr>
          </a:p>
          <a:p>
            <a:pPr marL="0" indent="0" algn="ctr">
              <a:buNone/>
            </a:pPr>
            <a:r>
              <a:rPr lang="en-US" sz="1900" b="1" dirty="0"/>
              <a:t>bash </a:t>
            </a:r>
            <a:r>
              <a:rPr lang="en-US" sz="1900" b="1" dirty="0" smtClean="0"/>
              <a:t>plot_all_short_with_curl.sh </a:t>
            </a:r>
            <a:r>
              <a:rPr lang="en-US" sz="1900" b="1" dirty="0" err="1">
                <a:solidFill>
                  <a:schemeClr val="accent5"/>
                </a:solidFill>
              </a:rPr>
              <a:t>wlon</a:t>
            </a:r>
            <a:r>
              <a:rPr lang="en-US" sz="1900" b="1" dirty="0">
                <a:solidFill>
                  <a:schemeClr val="accent5"/>
                </a:solidFill>
              </a:rPr>
              <a:t> </a:t>
            </a:r>
            <a:r>
              <a:rPr lang="en-US" sz="1900" b="1" dirty="0" err="1">
                <a:solidFill>
                  <a:schemeClr val="accent5"/>
                </a:solidFill>
              </a:rPr>
              <a:t>elon</a:t>
            </a:r>
            <a:r>
              <a:rPr lang="en-US" sz="1900" b="1" dirty="0">
                <a:solidFill>
                  <a:schemeClr val="accent5"/>
                </a:solidFill>
              </a:rPr>
              <a:t> slat </a:t>
            </a:r>
            <a:r>
              <a:rPr lang="en-US" sz="1900" b="1" dirty="0" err="1">
                <a:solidFill>
                  <a:schemeClr val="accent5"/>
                </a:solidFill>
              </a:rPr>
              <a:t>nlat</a:t>
            </a:r>
            <a:endParaRPr lang="en-US" sz="1900" b="1" dirty="0">
              <a:solidFill>
                <a:schemeClr val="accent5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/>
          <a:srcRect t="15001" r="59688" b="6666"/>
          <a:stretch/>
        </p:blipFill>
        <p:spPr>
          <a:xfrm>
            <a:off x="76200" y="1676400"/>
            <a:ext cx="4182894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9680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Content Placeholder 2"/>
          <p:cNvSpPr>
            <a:spLocks noGrp="1"/>
          </p:cNvSpPr>
          <p:nvPr>
            <p:ph idx="1"/>
          </p:nvPr>
        </p:nvSpPr>
        <p:spPr>
          <a:xfrm>
            <a:off x="457200" y="1906587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 charset="0"/>
              </a:rPr>
              <a:t>Forecast Calibration in simple terms:</a:t>
            </a:r>
          </a:p>
          <a:p>
            <a:pPr lvl="1"/>
            <a:r>
              <a:rPr lang="en-US" sz="2000" dirty="0" smtClean="0">
                <a:latin typeface="Arial" charset="0"/>
              </a:rPr>
              <a:t>Build a relationship between forecast and observation in the </a:t>
            </a:r>
            <a:r>
              <a:rPr lang="en-US" sz="2000" dirty="0" err="1" smtClean="0">
                <a:latin typeface="Arial" charset="0"/>
              </a:rPr>
              <a:t>hindcast</a:t>
            </a:r>
            <a:r>
              <a:rPr lang="en-US" sz="2000" dirty="0" smtClean="0">
                <a:latin typeface="Arial" charset="0"/>
              </a:rPr>
              <a:t> period</a:t>
            </a:r>
          </a:p>
          <a:p>
            <a:pPr lvl="1"/>
            <a:r>
              <a:rPr lang="en-US" sz="2000" dirty="0" smtClean="0">
                <a:latin typeface="Arial" charset="0"/>
              </a:rPr>
              <a:t>Then, use this historical forecast/observation relationship to correct biases in real-time forecasts</a:t>
            </a:r>
          </a:p>
          <a:p>
            <a:r>
              <a:rPr lang="en-US" sz="2400" dirty="0" smtClean="0">
                <a:latin typeface="Arial" charset="0"/>
              </a:rPr>
              <a:t>Why do we need to calibrate?</a:t>
            </a:r>
          </a:p>
          <a:p>
            <a:pPr lvl="1"/>
            <a:r>
              <a:rPr lang="en-US" sz="2000" dirty="0" smtClean="0">
                <a:latin typeface="Arial" charset="0"/>
              </a:rPr>
              <a:t>Because NWP models are not perfect &gt;&gt; forecast error grows with lead time</a:t>
            </a:r>
          </a:p>
          <a:p>
            <a:r>
              <a:rPr lang="en-US" sz="2400" dirty="0" smtClean="0">
                <a:latin typeface="Arial" charset="0"/>
              </a:rPr>
              <a:t>Calibration methods:</a:t>
            </a:r>
          </a:p>
          <a:p>
            <a:pPr lvl="1"/>
            <a:r>
              <a:rPr lang="en-US" sz="2000" dirty="0" smtClean="0">
                <a:latin typeface="Arial" charset="0"/>
              </a:rPr>
              <a:t>From a simple “mean bias removal” method to a very complicated Machine Learning techniques</a:t>
            </a:r>
          </a:p>
          <a:p>
            <a:pPr marL="457200" indent="-457200">
              <a:buFont typeface="+mj-lt"/>
              <a:buAutoNum type="alphaLcParenR"/>
            </a:pPr>
            <a:endParaRPr lang="en-US" sz="2400" dirty="0" smtClean="0">
              <a:latin typeface="Arial" charset="0"/>
            </a:endParaRPr>
          </a:p>
          <a:p>
            <a:pPr marL="457200" indent="-457200">
              <a:buNone/>
            </a:pPr>
            <a:endParaRPr lang="en-US" sz="2400" dirty="0">
              <a:latin typeface="Arial" charset="0"/>
            </a:endParaRPr>
          </a:p>
          <a:p>
            <a:pPr marL="457200" indent="-457200">
              <a:buFont typeface="+mj-lt"/>
              <a:buAutoNum type="alphaLcParenR"/>
            </a:pPr>
            <a:endParaRPr lang="en-US" sz="2400" dirty="0" smtClean="0">
              <a:latin typeface="Arial" charset="0"/>
            </a:endParaRPr>
          </a:p>
          <a:p>
            <a:pPr marL="457200" indent="-457200">
              <a:buFont typeface="+mj-lt"/>
              <a:buAutoNum type="alphaLcParenR"/>
            </a:pPr>
            <a:endParaRPr lang="en-US" sz="2400" dirty="0">
              <a:latin typeface="Arial" charset="0"/>
            </a:endParaRPr>
          </a:p>
          <a:p>
            <a:pPr marL="457200" indent="-457200">
              <a:buFont typeface="+mj-lt"/>
              <a:buAutoNum type="alphaLcParenR"/>
            </a:pPr>
            <a:endParaRPr lang="en-US" sz="2400" dirty="0">
              <a:latin typeface="Arial" charset="0"/>
            </a:endParaRPr>
          </a:p>
          <a:p>
            <a:pPr marL="457200" indent="-457200">
              <a:buFont typeface="+mj-lt"/>
              <a:buAutoNum type="alphaLcParenR"/>
            </a:pPr>
            <a:endParaRPr lang="en-US" sz="2400" dirty="0">
              <a:latin typeface="Arial" charset="0"/>
            </a:endParaRPr>
          </a:p>
          <a:p>
            <a:endParaRPr lang="en-US" sz="2400" dirty="0">
              <a:latin typeface="Arial" charset="0"/>
            </a:endParaRPr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13A623E-833A-9C4F-8297-91D99F2614B8}" type="slidenum">
              <a:rPr lang="en-US" sz="1400" b="0"/>
              <a:pPr/>
              <a:t>2</a:t>
            </a:fld>
            <a:endParaRPr lang="en-US" sz="1400" b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274638"/>
            <a:ext cx="8229600" cy="112609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>
                <a:solidFill>
                  <a:srgbClr val="0000CC"/>
                </a:solidFill>
                <a:latin typeface="Arial" charset="0"/>
              </a:rPr>
              <a:t>Model Forecast Post-Processing</a:t>
            </a:r>
            <a:endParaRPr lang="en-US" sz="3200" dirty="0">
              <a:solidFill>
                <a:srgbClr val="0000CC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252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>
                <a:latin typeface="Arial" charset="0"/>
              </a:rPr>
              <a:t>We use different post-processing techniques at CPCID</a:t>
            </a:r>
          </a:p>
          <a:p>
            <a:pPr lvl="1"/>
            <a:r>
              <a:rPr lang="en-US" sz="1600" dirty="0" smtClean="0">
                <a:latin typeface="Arial" charset="0"/>
              </a:rPr>
              <a:t>Linear regression (</a:t>
            </a:r>
            <a:r>
              <a:rPr lang="en-US" sz="1600" dirty="0" err="1" smtClean="0">
                <a:latin typeface="Arial" charset="0"/>
              </a:rPr>
              <a:t>eg</a:t>
            </a:r>
            <a:r>
              <a:rPr lang="en-US" sz="1600" dirty="0" smtClean="0">
                <a:latin typeface="Arial" charset="0"/>
              </a:rPr>
              <a:t>. to calibrate rainfall onset/cessation forecast)</a:t>
            </a:r>
          </a:p>
          <a:p>
            <a:pPr lvl="1"/>
            <a:r>
              <a:rPr lang="en-US" sz="1600" dirty="0" smtClean="0">
                <a:latin typeface="Arial" charset="0"/>
              </a:rPr>
              <a:t>Ensemble Regression: Special form of Linear Regression applied to ensemble forecasts (</a:t>
            </a:r>
            <a:r>
              <a:rPr lang="en-US" sz="1600" dirty="0" err="1" smtClean="0">
                <a:latin typeface="Arial" charset="0"/>
              </a:rPr>
              <a:t>eg</a:t>
            </a:r>
            <a:r>
              <a:rPr lang="en-US" sz="1600" dirty="0" smtClean="0">
                <a:latin typeface="Arial" charset="0"/>
              </a:rPr>
              <a:t>, </a:t>
            </a:r>
            <a:r>
              <a:rPr lang="en-US" sz="1600" dirty="0" err="1" smtClean="0">
                <a:latin typeface="Arial" charset="0"/>
              </a:rPr>
              <a:t>precip</a:t>
            </a:r>
            <a:r>
              <a:rPr lang="en-US" sz="1600" dirty="0" smtClean="0">
                <a:latin typeface="Arial" charset="0"/>
              </a:rPr>
              <a:t>/T2m week-1/2 and week 3-4 forecasts)</a:t>
            </a:r>
          </a:p>
          <a:p>
            <a:pPr lvl="1"/>
            <a:r>
              <a:rPr lang="en-US" sz="1600" dirty="0" smtClean="0">
                <a:latin typeface="Arial" charset="0"/>
              </a:rPr>
              <a:t>Skill Weighted Ensemble Forecast Consolidation:  A method used to consolidate forecasts from different Ensemble Prediction System. Higher weight is given to a model that has higher prediction skill in the past (</a:t>
            </a:r>
            <a:r>
              <a:rPr lang="en-US" sz="1600" dirty="0" err="1" smtClean="0">
                <a:latin typeface="Arial" charset="0"/>
              </a:rPr>
              <a:t>eg</a:t>
            </a:r>
            <a:r>
              <a:rPr lang="en-US" sz="1600" dirty="0" smtClean="0">
                <a:latin typeface="Arial" charset="0"/>
              </a:rPr>
              <a:t> week-1/2, and week 3-4 consolidated </a:t>
            </a:r>
            <a:r>
              <a:rPr lang="en-US" sz="1600" dirty="0" err="1" smtClean="0">
                <a:latin typeface="Arial" charset="0"/>
              </a:rPr>
              <a:t>precip</a:t>
            </a:r>
            <a:r>
              <a:rPr lang="en-US" sz="1600" dirty="0">
                <a:latin typeface="Arial" charset="0"/>
              </a:rPr>
              <a:t> forecasts</a:t>
            </a:r>
            <a:r>
              <a:rPr lang="en-US" sz="1600" dirty="0" smtClean="0">
                <a:latin typeface="Arial" charset="0"/>
              </a:rPr>
              <a:t>: (</a:t>
            </a:r>
            <a:r>
              <a:rPr lang="en-US" sz="1400" dirty="0" smtClean="0">
                <a:latin typeface="Arial" charset="0"/>
                <a:hlinkClick r:id="rId3"/>
              </a:rPr>
              <a:t>https</a:t>
            </a:r>
            <a:r>
              <a:rPr lang="en-US" sz="1400" dirty="0">
                <a:latin typeface="Arial" charset="0"/>
                <a:hlinkClick r:id="rId3"/>
              </a:rPr>
              <a:t>://</a:t>
            </a:r>
            <a:r>
              <a:rPr lang="en-US" sz="1400" dirty="0" smtClean="0">
                <a:latin typeface="Arial" charset="0"/>
                <a:hlinkClick r:id="rId3"/>
              </a:rPr>
              <a:t>www.cpc.ncep.noaa.gov/products/international/drought/cons_precip.shtml</a:t>
            </a:r>
            <a:r>
              <a:rPr lang="en-US" sz="1400" dirty="0" smtClean="0">
                <a:latin typeface="Arial" charset="0"/>
              </a:rPr>
              <a:t> </a:t>
            </a:r>
            <a:r>
              <a:rPr lang="en-US" sz="1600" dirty="0" smtClean="0">
                <a:latin typeface="Arial" charset="0"/>
              </a:rPr>
              <a:t>).</a:t>
            </a:r>
          </a:p>
          <a:p>
            <a:pPr lvl="1"/>
            <a:endParaRPr lang="en-US" sz="1600" dirty="0" smtClean="0">
              <a:latin typeface="Arial" charset="0"/>
            </a:endParaRPr>
          </a:p>
          <a:p>
            <a:r>
              <a:rPr lang="en-US" sz="2000" dirty="0">
                <a:latin typeface="Arial" charset="0"/>
              </a:rPr>
              <a:t>O</a:t>
            </a:r>
            <a:r>
              <a:rPr lang="en-US" sz="2000" dirty="0" smtClean="0">
                <a:latin typeface="Arial" charset="0"/>
              </a:rPr>
              <a:t>ur Experimental Calibration Methods</a:t>
            </a:r>
          </a:p>
          <a:p>
            <a:pPr lvl="1"/>
            <a:r>
              <a:rPr lang="en-US" sz="1600" dirty="0" smtClean="0">
                <a:latin typeface="Arial" charset="0"/>
              </a:rPr>
              <a:t>Canonical Correlation Analysis (CCA)</a:t>
            </a:r>
          </a:p>
          <a:p>
            <a:pPr lvl="1"/>
            <a:r>
              <a:rPr lang="en-US" sz="1600" dirty="0" smtClean="0">
                <a:latin typeface="Arial" charset="0"/>
              </a:rPr>
              <a:t>Extended Logistic Regression (ELR)</a:t>
            </a:r>
          </a:p>
          <a:p>
            <a:pPr lvl="1"/>
            <a:r>
              <a:rPr lang="en-US" sz="1600" dirty="0" smtClean="0">
                <a:latin typeface="Arial" charset="0"/>
              </a:rPr>
              <a:t>Extreme Learning Machine (ELM)</a:t>
            </a:r>
          </a:p>
          <a:p>
            <a:pPr lvl="1"/>
            <a:r>
              <a:rPr lang="en-US" sz="1600" dirty="0" smtClean="0">
                <a:latin typeface="Arial" charset="0"/>
              </a:rPr>
              <a:t>Extended Probability Output Extreme Learning Machine (EPOELM)</a:t>
            </a:r>
          </a:p>
          <a:p>
            <a:pPr lvl="1"/>
            <a:r>
              <a:rPr lang="en-US" sz="1600" dirty="0" smtClean="0">
                <a:latin typeface="Arial" charset="0"/>
              </a:rPr>
              <a:t>These techniques are put together in a user-friendly Python-based toolkit  - </a:t>
            </a:r>
            <a:r>
              <a:rPr lang="en-US" sz="1600" dirty="0" err="1" smtClean="0">
                <a:latin typeface="Arial" charset="0"/>
              </a:rPr>
              <a:t>XCast</a:t>
            </a:r>
            <a:r>
              <a:rPr lang="en-US" sz="1600" dirty="0" smtClean="0">
                <a:latin typeface="Arial" charset="0"/>
              </a:rPr>
              <a:t> </a:t>
            </a:r>
          </a:p>
          <a:p>
            <a:pPr lvl="1"/>
            <a:r>
              <a:rPr lang="en-US" sz="1600" dirty="0" smtClean="0">
                <a:latin typeface="Arial" charset="0"/>
              </a:rPr>
              <a:t>For more information, Please refer </a:t>
            </a:r>
            <a:r>
              <a:rPr lang="en-US" sz="1600" dirty="0">
                <a:latin typeface="Arial" charset="0"/>
              </a:rPr>
              <a:t>to </a:t>
            </a:r>
            <a:r>
              <a:rPr lang="en-US" sz="1600" dirty="0">
                <a:latin typeface="Arial" charset="0"/>
                <a:hlinkClick r:id="rId4"/>
              </a:rPr>
              <a:t>https://xcast-lib.github.io</a:t>
            </a:r>
            <a:r>
              <a:rPr lang="en-US" sz="1600" dirty="0" smtClean="0">
                <a:latin typeface="Arial" charset="0"/>
                <a:hlinkClick r:id="rId4"/>
              </a:rPr>
              <a:t>/</a:t>
            </a:r>
            <a:r>
              <a:rPr lang="en-US" sz="1600" dirty="0" smtClean="0">
                <a:latin typeface="Arial" charset="0"/>
              </a:rPr>
              <a:t> </a:t>
            </a:r>
            <a:r>
              <a:rPr lang="en-US" sz="1600" dirty="0">
                <a:latin typeface="Arial" charset="0"/>
              </a:rPr>
              <a:t>, K. J. C. Hall and N. Acharya, ‘</a:t>
            </a:r>
            <a:r>
              <a:rPr lang="en-US" sz="1600" dirty="0" err="1">
                <a:latin typeface="Arial" charset="0"/>
              </a:rPr>
              <a:t>XCast</a:t>
            </a:r>
            <a:r>
              <a:rPr lang="en-US" sz="1600" dirty="0">
                <a:latin typeface="Arial" charset="0"/>
              </a:rPr>
              <a:t>: A python climate forecasting toolkit’, Frontiers in Climate, vol. 4, 2022.</a:t>
            </a:r>
            <a:endParaRPr lang="en-US" sz="1600" dirty="0" smtClean="0">
              <a:latin typeface="Arial" charset="0"/>
            </a:endParaRPr>
          </a:p>
          <a:p>
            <a:pPr marL="457200" indent="-457200">
              <a:buFont typeface="+mj-lt"/>
              <a:buAutoNum type="alphaLcParenR"/>
            </a:pPr>
            <a:endParaRPr lang="en-US" sz="2400" dirty="0" smtClean="0">
              <a:latin typeface="Arial" charset="0"/>
            </a:endParaRPr>
          </a:p>
          <a:p>
            <a:pPr marL="457200" indent="-457200">
              <a:buNone/>
            </a:pPr>
            <a:endParaRPr lang="en-US" sz="2400" dirty="0">
              <a:latin typeface="Arial" charset="0"/>
            </a:endParaRPr>
          </a:p>
          <a:p>
            <a:pPr marL="457200" indent="-457200">
              <a:buFont typeface="+mj-lt"/>
              <a:buAutoNum type="alphaLcParenR"/>
            </a:pPr>
            <a:endParaRPr lang="en-US" sz="2400" dirty="0" smtClean="0">
              <a:latin typeface="Arial" charset="0"/>
            </a:endParaRPr>
          </a:p>
          <a:p>
            <a:pPr marL="457200" indent="-457200">
              <a:buFont typeface="+mj-lt"/>
              <a:buAutoNum type="alphaLcParenR"/>
            </a:pPr>
            <a:endParaRPr lang="en-US" sz="2400" dirty="0">
              <a:latin typeface="Arial" charset="0"/>
            </a:endParaRPr>
          </a:p>
          <a:p>
            <a:pPr marL="457200" indent="-457200">
              <a:buFont typeface="+mj-lt"/>
              <a:buAutoNum type="alphaLcParenR"/>
            </a:pPr>
            <a:endParaRPr lang="en-US" sz="2400" dirty="0">
              <a:latin typeface="Arial" charset="0"/>
            </a:endParaRPr>
          </a:p>
          <a:p>
            <a:pPr marL="457200" indent="-457200">
              <a:buFont typeface="+mj-lt"/>
              <a:buAutoNum type="alphaLcParenR"/>
            </a:pPr>
            <a:endParaRPr lang="en-US" sz="2400" dirty="0">
              <a:latin typeface="Arial" charset="0"/>
            </a:endParaRPr>
          </a:p>
          <a:p>
            <a:endParaRPr lang="en-US" sz="2400" dirty="0">
              <a:latin typeface="Arial" charset="0"/>
            </a:endParaRPr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13A623E-833A-9C4F-8297-91D99F2614B8}" type="slidenum">
              <a:rPr lang="en-US" sz="1400" b="0"/>
              <a:pPr/>
              <a:t>3</a:t>
            </a:fld>
            <a:endParaRPr lang="en-US" sz="1400" b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274638"/>
            <a:ext cx="8229600" cy="112609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>
                <a:solidFill>
                  <a:srgbClr val="0000CC"/>
                </a:solidFill>
                <a:latin typeface="Arial" charset="0"/>
              </a:rPr>
              <a:t>Model Forecast Post-Processing Methods</a:t>
            </a:r>
            <a:endParaRPr lang="en-US" sz="3200" dirty="0">
              <a:solidFill>
                <a:srgbClr val="0000CC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642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latin typeface="Arial" charset="0"/>
              </a:rPr>
              <a:t>Hindcast</a:t>
            </a:r>
            <a:r>
              <a:rPr lang="en-US" sz="2400" dirty="0" smtClean="0">
                <a:latin typeface="Arial" charset="0"/>
              </a:rPr>
              <a:t> Data</a:t>
            </a:r>
          </a:p>
          <a:p>
            <a:pPr lvl="1"/>
            <a:r>
              <a:rPr lang="en-US" sz="1600" dirty="0" smtClean="0">
                <a:latin typeface="Arial" charset="0"/>
              </a:rPr>
              <a:t>GEFS Reforecast (ensemble mean of 5 members), 2000 – 2019</a:t>
            </a:r>
          </a:p>
          <a:p>
            <a:pPr lvl="1"/>
            <a:r>
              <a:rPr lang="en-US" sz="1600" dirty="0" smtClean="0">
                <a:latin typeface="Arial" charset="0"/>
              </a:rPr>
              <a:t>CHIRPS Observation Data, 2000 – 2019</a:t>
            </a:r>
          </a:p>
          <a:p>
            <a:pPr lvl="1"/>
            <a:r>
              <a:rPr lang="en-US" sz="1600" dirty="0" smtClean="0">
                <a:latin typeface="Arial" charset="0"/>
              </a:rPr>
              <a:t>The sample size is increased by using 3 consecutive Wednesday IC forecasts for each year, 20 years X 3 Wednesdays = 60</a:t>
            </a:r>
          </a:p>
          <a:p>
            <a:pPr lvl="1"/>
            <a:r>
              <a:rPr lang="en-US" sz="1600" dirty="0" smtClean="0">
                <a:latin typeface="Arial" charset="0"/>
              </a:rPr>
              <a:t>Horizontal resolution of observation and forecast data is 0.5 deg.</a:t>
            </a:r>
          </a:p>
          <a:p>
            <a:pPr lvl="1"/>
            <a:endParaRPr lang="en-US" sz="1600" dirty="0" smtClean="0">
              <a:latin typeface="Arial" charset="0"/>
            </a:endParaRPr>
          </a:p>
          <a:p>
            <a:r>
              <a:rPr lang="en-US" sz="2000" dirty="0" smtClean="0">
                <a:latin typeface="Arial" charset="0"/>
              </a:rPr>
              <a:t>Real-time forecast data</a:t>
            </a:r>
          </a:p>
          <a:p>
            <a:pPr lvl="1"/>
            <a:r>
              <a:rPr lang="en-US" sz="1600" dirty="0" smtClean="0">
                <a:latin typeface="Arial" charset="0"/>
              </a:rPr>
              <a:t>Ensemble mean of 30 members of GEFS forecast</a:t>
            </a:r>
          </a:p>
          <a:p>
            <a:pPr lvl="1"/>
            <a:r>
              <a:rPr lang="en-US" sz="1600" dirty="0" smtClean="0">
                <a:latin typeface="Arial" charset="0"/>
              </a:rPr>
              <a:t>Horizontal resolution is 0.5 deg.</a:t>
            </a:r>
          </a:p>
          <a:p>
            <a:endParaRPr lang="en-US" sz="2000" dirty="0">
              <a:latin typeface="Arial" charset="0"/>
            </a:endParaRPr>
          </a:p>
          <a:p>
            <a:r>
              <a:rPr lang="en-US" sz="2000" dirty="0" err="1" smtClean="0">
                <a:latin typeface="Arial" charset="0"/>
              </a:rPr>
              <a:t>Hindcast</a:t>
            </a:r>
            <a:r>
              <a:rPr lang="en-US" sz="2000" dirty="0" smtClean="0">
                <a:latin typeface="Arial" charset="0"/>
              </a:rPr>
              <a:t> and Observation data sets are converted to the </a:t>
            </a:r>
            <a:r>
              <a:rPr lang="en-US" sz="2000" dirty="0" err="1" smtClean="0">
                <a:latin typeface="Arial" charset="0"/>
              </a:rPr>
              <a:t>NetCDF</a:t>
            </a:r>
            <a:r>
              <a:rPr lang="en-US" sz="2000" dirty="0" smtClean="0">
                <a:latin typeface="Arial" charset="0"/>
              </a:rPr>
              <a:t> format</a:t>
            </a:r>
          </a:p>
          <a:p>
            <a:pPr marL="457200" indent="-457200">
              <a:buFont typeface="+mj-lt"/>
              <a:buAutoNum type="alphaLcParenR"/>
            </a:pPr>
            <a:endParaRPr lang="en-US" sz="2400" dirty="0" smtClean="0">
              <a:latin typeface="Arial" charset="0"/>
            </a:endParaRPr>
          </a:p>
          <a:p>
            <a:pPr marL="457200" indent="-457200">
              <a:buNone/>
            </a:pPr>
            <a:endParaRPr lang="en-US" sz="2400" dirty="0">
              <a:latin typeface="Arial" charset="0"/>
            </a:endParaRPr>
          </a:p>
          <a:p>
            <a:pPr marL="457200" indent="-457200">
              <a:buFont typeface="+mj-lt"/>
              <a:buAutoNum type="alphaLcParenR"/>
            </a:pPr>
            <a:endParaRPr lang="en-US" sz="2400" dirty="0" smtClean="0">
              <a:latin typeface="Arial" charset="0"/>
            </a:endParaRPr>
          </a:p>
          <a:p>
            <a:pPr marL="457200" indent="-457200">
              <a:buFont typeface="+mj-lt"/>
              <a:buAutoNum type="alphaLcParenR"/>
            </a:pPr>
            <a:endParaRPr lang="en-US" sz="2400" dirty="0">
              <a:latin typeface="Arial" charset="0"/>
            </a:endParaRPr>
          </a:p>
          <a:p>
            <a:pPr marL="457200" indent="-457200">
              <a:buFont typeface="+mj-lt"/>
              <a:buAutoNum type="alphaLcParenR"/>
            </a:pPr>
            <a:endParaRPr lang="en-US" sz="2400" dirty="0">
              <a:latin typeface="Arial" charset="0"/>
            </a:endParaRPr>
          </a:p>
          <a:p>
            <a:pPr marL="457200" indent="-457200">
              <a:buFont typeface="+mj-lt"/>
              <a:buAutoNum type="alphaLcParenR"/>
            </a:pPr>
            <a:endParaRPr lang="en-US" sz="2400" dirty="0">
              <a:latin typeface="Arial" charset="0"/>
            </a:endParaRPr>
          </a:p>
          <a:p>
            <a:endParaRPr lang="en-US" sz="2400" dirty="0">
              <a:latin typeface="Arial" charset="0"/>
            </a:endParaRPr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13A623E-833A-9C4F-8297-91D99F2614B8}" type="slidenum">
              <a:rPr lang="en-US" sz="1400" b="0"/>
              <a:pPr/>
              <a:t>4</a:t>
            </a:fld>
            <a:endParaRPr lang="en-US" sz="1400" b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274638"/>
            <a:ext cx="8229600" cy="112609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>
                <a:solidFill>
                  <a:srgbClr val="0000CC"/>
                </a:solidFill>
                <a:latin typeface="Arial" charset="0"/>
              </a:rPr>
              <a:t>Data and Calibration Period</a:t>
            </a:r>
            <a:endParaRPr lang="en-US" sz="3200" dirty="0">
              <a:solidFill>
                <a:srgbClr val="0000CC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292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97475"/>
          </a:xfrm>
        </p:spPr>
        <p:txBody>
          <a:bodyPr>
            <a:normAutofit fontScale="77500" lnSpcReduction="20000"/>
          </a:bodyPr>
          <a:lstStyle/>
          <a:p>
            <a:r>
              <a:rPr lang="en-US" sz="2400" dirty="0" smtClean="0">
                <a:latin typeface="Arial" charset="0"/>
              </a:rPr>
              <a:t>Download the demo file:</a:t>
            </a:r>
          </a:p>
          <a:p>
            <a:pPr lvl="1"/>
            <a:r>
              <a:rPr lang="en-US" sz="1600" dirty="0" smtClean="0">
                <a:latin typeface="Arial" charset="0"/>
              </a:rPr>
              <a:t>Using your Ubuntu terminal change your directory to your home folder:</a:t>
            </a:r>
          </a:p>
          <a:p>
            <a:pPr marL="57150" indent="0" algn="ctr">
              <a:buNone/>
            </a:pPr>
            <a:r>
              <a:rPr lang="en-US" sz="2000" b="1" dirty="0" smtClean="0">
                <a:latin typeface="Arial" charset="0"/>
              </a:rPr>
              <a:t>cd</a:t>
            </a:r>
            <a:r>
              <a:rPr lang="en-US" sz="2000" dirty="0" smtClean="0">
                <a:latin typeface="Arial" charset="0"/>
              </a:rPr>
              <a:t> </a:t>
            </a:r>
          </a:p>
          <a:p>
            <a:pPr lvl="1"/>
            <a:r>
              <a:rPr lang="en-US" sz="1600" dirty="0" smtClean="0">
                <a:latin typeface="Arial" charset="0"/>
              </a:rPr>
              <a:t>Download the file:</a:t>
            </a:r>
          </a:p>
          <a:p>
            <a:pPr marL="457200" lvl="1" indent="0" algn="ctr">
              <a:buNone/>
            </a:pPr>
            <a:r>
              <a:rPr lang="en-US" sz="1500" b="1" dirty="0" err="1" smtClean="0">
                <a:latin typeface="Arial" charset="0"/>
              </a:rPr>
              <a:t>wget</a:t>
            </a:r>
            <a:r>
              <a:rPr lang="en-US" sz="1500" b="1" dirty="0" smtClean="0">
                <a:latin typeface="Arial" charset="0"/>
              </a:rPr>
              <a:t> </a:t>
            </a:r>
            <a:r>
              <a:rPr lang="en-US" sz="1500" b="1" dirty="0">
                <a:latin typeface="Arial" charset="0"/>
                <a:hlinkClick r:id="rId3"/>
              </a:rPr>
              <a:t>https://</a:t>
            </a:r>
            <a:r>
              <a:rPr lang="en-US" sz="1500" b="1" dirty="0" smtClean="0">
                <a:latin typeface="Arial" charset="0"/>
                <a:hlinkClick r:id="rId3"/>
              </a:rPr>
              <a:t>ftp.cpc.ncep.noaa.gov/International/ghana_workshop/calib_demo.tar.gz</a:t>
            </a:r>
            <a:endParaRPr lang="en-US" sz="1500" b="1" dirty="0" smtClean="0">
              <a:latin typeface="Arial" charset="0"/>
            </a:endParaRPr>
          </a:p>
          <a:p>
            <a:pPr lvl="1"/>
            <a:endParaRPr lang="en-US" sz="1600" dirty="0" smtClean="0">
              <a:latin typeface="Arial" charset="0"/>
            </a:endParaRPr>
          </a:p>
          <a:p>
            <a:pPr lvl="1"/>
            <a:r>
              <a:rPr lang="en-US" sz="1600" dirty="0" smtClean="0">
                <a:latin typeface="Arial" charset="0"/>
              </a:rPr>
              <a:t>Unzip the file:</a:t>
            </a:r>
          </a:p>
          <a:p>
            <a:pPr marL="457200" lvl="1" indent="0" algn="ctr">
              <a:buNone/>
            </a:pPr>
            <a:r>
              <a:rPr lang="en-US" sz="1600" b="1" dirty="0" smtClean="0">
                <a:latin typeface="Arial" charset="0"/>
              </a:rPr>
              <a:t>t</a:t>
            </a:r>
            <a:r>
              <a:rPr lang="en-US" sz="1600" b="1" dirty="0" smtClean="0">
                <a:latin typeface="Arial" charset="0"/>
              </a:rPr>
              <a:t>ar -</a:t>
            </a:r>
            <a:r>
              <a:rPr lang="en-US" sz="1600" b="1" dirty="0" err="1" smtClean="0">
                <a:latin typeface="Arial" charset="0"/>
              </a:rPr>
              <a:t>xvf</a:t>
            </a:r>
            <a:r>
              <a:rPr lang="en-US" sz="1600" b="1" dirty="0" smtClean="0">
                <a:latin typeface="Arial" charset="0"/>
              </a:rPr>
              <a:t> </a:t>
            </a:r>
            <a:r>
              <a:rPr lang="en-US" sz="1600" b="1" dirty="0" smtClean="0">
                <a:latin typeface="Arial" charset="0"/>
              </a:rPr>
              <a:t>calib_demo.tar.gz</a:t>
            </a:r>
          </a:p>
          <a:p>
            <a:pPr marL="457200" lvl="1" indent="0" algn="ctr">
              <a:buNone/>
            </a:pPr>
            <a:endParaRPr lang="en-US" sz="1600" dirty="0" smtClean="0">
              <a:latin typeface="Arial" charset="0"/>
            </a:endParaRPr>
          </a:p>
          <a:p>
            <a:pPr lvl="1"/>
            <a:r>
              <a:rPr lang="en-US" sz="1600" dirty="0" smtClean="0">
                <a:latin typeface="Arial" charset="0"/>
              </a:rPr>
              <a:t>Change directory to the </a:t>
            </a:r>
            <a:r>
              <a:rPr lang="en-US" sz="1600" dirty="0" err="1" smtClean="0">
                <a:latin typeface="Arial" charset="0"/>
              </a:rPr>
              <a:t>calib_demo</a:t>
            </a:r>
            <a:r>
              <a:rPr lang="en-US" sz="1600" dirty="0" smtClean="0">
                <a:latin typeface="Arial" charset="0"/>
              </a:rPr>
              <a:t> folder:</a:t>
            </a:r>
          </a:p>
          <a:p>
            <a:pPr lvl="1"/>
            <a:endParaRPr lang="en-US" sz="1600" dirty="0">
              <a:latin typeface="Arial" charset="0"/>
            </a:endParaRPr>
          </a:p>
          <a:p>
            <a:pPr marL="457200" lvl="1" indent="0" algn="ctr">
              <a:buNone/>
            </a:pPr>
            <a:r>
              <a:rPr lang="en-US" sz="1600" b="1" dirty="0" smtClean="0">
                <a:latin typeface="Arial" charset="0"/>
              </a:rPr>
              <a:t>cd </a:t>
            </a:r>
            <a:r>
              <a:rPr lang="en-US" sz="1600" b="1" dirty="0" err="1" smtClean="0">
                <a:latin typeface="Arial" charset="0"/>
              </a:rPr>
              <a:t>calib_demo</a:t>
            </a:r>
            <a:endParaRPr lang="en-US" sz="1600" b="1" dirty="0" smtClean="0">
              <a:latin typeface="Arial" charset="0"/>
            </a:endParaRPr>
          </a:p>
          <a:p>
            <a:pPr marL="457200" lvl="1" indent="0" algn="ctr">
              <a:buNone/>
            </a:pPr>
            <a:endParaRPr lang="en-US" sz="1600" b="1" dirty="0">
              <a:latin typeface="Arial" charset="0"/>
            </a:endParaRPr>
          </a:p>
          <a:p>
            <a:pPr lvl="1"/>
            <a:r>
              <a:rPr lang="en-US" sz="1600" dirty="0" smtClean="0">
                <a:latin typeface="Arial" charset="0"/>
              </a:rPr>
              <a:t>Using your Windows start menu, search for </a:t>
            </a:r>
            <a:r>
              <a:rPr lang="en-US" sz="1600" b="1" dirty="0" err="1" smtClean="0">
                <a:latin typeface="Arial" charset="0"/>
              </a:rPr>
              <a:t>xmin</a:t>
            </a:r>
            <a:r>
              <a:rPr lang="en-US" sz="1600" dirty="0" err="1" smtClean="0">
                <a:latin typeface="Arial" charset="0"/>
              </a:rPr>
              <a:t>g</a:t>
            </a:r>
            <a:r>
              <a:rPr lang="en-US" sz="1600" dirty="0" smtClean="0">
                <a:latin typeface="Arial" charset="0"/>
              </a:rPr>
              <a:t> and </a:t>
            </a:r>
            <a:r>
              <a:rPr lang="en-US" sz="1600" b="1" dirty="0" smtClean="0">
                <a:latin typeface="Arial" charset="0"/>
              </a:rPr>
              <a:t>double-click</a:t>
            </a:r>
            <a:r>
              <a:rPr lang="en-US" sz="1600" dirty="0" smtClean="0">
                <a:latin typeface="Arial" charset="0"/>
              </a:rPr>
              <a:t> to launch </a:t>
            </a:r>
            <a:r>
              <a:rPr lang="en-US" sz="1600" dirty="0" err="1" smtClean="0">
                <a:latin typeface="Arial" charset="0"/>
              </a:rPr>
              <a:t>xming</a:t>
            </a:r>
            <a:endParaRPr lang="en-US" sz="1600" dirty="0" smtClean="0">
              <a:latin typeface="Arial" charset="0"/>
            </a:endParaRPr>
          </a:p>
          <a:p>
            <a:r>
              <a:rPr lang="en-US" sz="2000" dirty="0" smtClean="0">
                <a:latin typeface="Arial" charset="0"/>
              </a:rPr>
              <a:t>Launch </a:t>
            </a:r>
            <a:r>
              <a:rPr lang="en-US" sz="2000" dirty="0" err="1" smtClean="0">
                <a:latin typeface="Arial" charset="0"/>
              </a:rPr>
              <a:t>Jupyter</a:t>
            </a:r>
            <a:r>
              <a:rPr lang="en-US" sz="2000" dirty="0" smtClean="0">
                <a:latin typeface="Arial" charset="0"/>
              </a:rPr>
              <a:t> Notebook</a:t>
            </a:r>
          </a:p>
          <a:p>
            <a:pPr lvl="1"/>
            <a:r>
              <a:rPr lang="en-US" sz="1600" dirty="0" smtClean="0">
                <a:latin typeface="Arial" charset="0"/>
              </a:rPr>
              <a:t>Activate the </a:t>
            </a:r>
            <a:r>
              <a:rPr lang="en-US" sz="1600" dirty="0" err="1" smtClean="0">
                <a:latin typeface="Arial" charset="0"/>
              </a:rPr>
              <a:t>XCast</a:t>
            </a:r>
            <a:r>
              <a:rPr lang="en-US" sz="1600" dirty="0" smtClean="0">
                <a:latin typeface="Arial" charset="0"/>
              </a:rPr>
              <a:t> </a:t>
            </a:r>
            <a:r>
              <a:rPr lang="en-US" sz="1600" dirty="0" err="1" smtClean="0">
                <a:latin typeface="Arial" charset="0"/>
              </a:rPr>
              <a:t>Conda</a:t>
            </a:r>
            <a:r>
              <a:rPr lang="en-US" sz="1600" dirty="0" smtClean="0">
                <a:latin typeface="Arial" charset="0"/>
              </a:rPr>
              <a:t> environment:</a:t>
            </a:r>
          </a:p>
          <a:p>
            <a:pPr lvl="1"/>
            <a:endParaRPr lang="en-US" sz="1600" dirty="0" smtClean="0">
              <a:latin typeface="Arial" charset="0"/>
            </a:endParaRPr>
          </a:p>
          <a:p>
            <a:pPr marL="457200" lvl="1" indent="0" algn="ctr">
              <a:buNone/>
            </a:pPr>
            <a:r>
              <a:rPr lang="en-US" sz="1600" b="1" dirty="0" err="1">
                <a:latin typeface="Arial" charset="0"/>
              </a:rPr>
              <a:t>c</a:t>
            </a:r>
            <a:r>
              <a:rPr lang="en-US" sz="1600" b="1" dirty="0" err="1" smtClean="0">
                <a:latin typeface="Arial" charset="0"/>
              </a:rPr>
              <a:t>onda</a:t>
            </a:r>
            <a:r>
              <a:rPr lang="en-US" sz="1600" b="1" dirty="0" smtClean="0">
                <a:latin typeface="Arial" charset="0"/>
              </a:rPr>
              <a:t> activate </a:t>
            </a:r>
            <a:r>
              <a:rPr lang="en-US" sz="1600" b="1" dirty="0" err="1" smtClean="0">
                <a:latin typeface="Arial" charset="0"/>
              </a:rPr>
              <a:t>xcast_env</a:t>
            </a:r>
            <a:endParaRPr lang="en-US" sz="1600" b="1" dirty="0" smtClean="0">
              <a:latin typeface="Arial" charset="0"/>
            </a:endParaRPr>
          </a:p>
          <a:p>
            <a:pPr lvl="1"/>
            <a:r>
              <a:rPr lang="en-US" sz="1600" dirty="0" smtClean="0">
                <a:latin typeface="Arial" charset="0"/>
              </a:rPr>
              <a:t>Launch </a:t>
            </a:r>
            <a:r>
              <a:rPr lang="en-US" sz="1600" dirty="0" err="1" smtClean="0">
                <a:latin typeface="Arial" charset="0"/>
              </a:rPr>
              <a:t>Jupyter</a:t>
            </a:r>
            <a:r>
              <a:rPr lang="en-US" sz="1600" dirty="0" smtClean="0">
                <a:latin typeface="Arial" charset="0"/>
              </a:rPr>
              <a:t> Note book, using the command below</a:t>
            </a:r>
          </a:p>
          <a:p>
            <a:pPr lvl="1"/>
            <a:endParaRPr lang="en-US" sz="1600" dirty="0">
              <a:latin typeface="Arial" charset="0"/>
            </a:endParaRPr>
          </a:p>
          <a:p>
            <a:pPr marL="457200" lvl="1" indent="0" algn="ctr">
              <a:buNone/>
            </a:pPr>
            <a:r>
              <a:rPr lang="en-US" sz="1600" b="1" dirty="0" err="1">
                <a:latin typeface="Arial" charset="0"/>
              </a:rPr>
              <a:t>j</a:t>
            </a:r>
            <a:r>
              <a:rPr lang="en-US" sz="1600" b="1" dirty="0" err="1" smtClean="0">
                <a:latin typeface="Arial" charset="0"/>
              </a:rPr>
              <a:t>upyter</a:t>
            </a:r>
            <a:r>
              <a:rPr lang="en-US" sz="1600" b="1" dirty="0" smtClean="0">
                <a:latin typeface="Arial" charset="0"/>
              </a:rPr>
              <a:t> notebook</a:t>
            </a:r>
          </a:p>
          <a:p>
            <a:pPr marL="457200" lvl="1" indent="0" algn="ctr">
              <a:buNone/>
            </a:pPr>
            <a:endParaRPr lang="en-US" sz="1600" b="1" dirty="0" smtClean="0">
              <a:latin typeface="Arial" charset="0"/>
            </a:endParaRPr>
          </a:p>
          <a:p>
            <a:pPr lvl="1"/>
            <a:r>
              <a:rPr lang="en-US" sz="1600" b="1" dirty="0" smtClean="0">
                <a:latin typeface="Arial" charset="0"/>
              </a:rPr>
              <a:t>If the notebook doesn’t launch automatically, copy one of the links provided on the screen, and paste it on your internet browser to launch </a:t>
            </a:r>
            <a:r>
              <a:rPr lang="en-US" sz="1600" b="1" dirty="0" err="1" smtClean="0">
                <a:latin typeface="Arial" charset="0"/>
              </a:rPr>
              <a:t>itmanually</a:t>
            </a:r>
            <a:r>
              <a:rPr lang="en-US" sz="1600" b="1" dirty="0" smtClean="0">
                <a:latin typeface="Arial" charset="0"/>
              </a:rPr>
              <a:t>.</a:t>
            </a:r>
          </a:p>
          <a:p>
            <a:endParaRPr lang="en-US" sz="2000" dirty="0">
              <a:latin typeface="Arial" charset="0"/>
            </a:endParaRPr>
          </a:p>
          <a:p>
            <a:pPr marL="0" indent="0">
              <a:buNone/>
            </a:pPr>
            <a:endParaRPr lang="en-US" sz="2400" dirty="0" smtClean="0">
              <a:latin typeface="Arial" charset="0"/>
            </a:endParaRPr>
          </a:p>
          <a:p>
            <a:pPr marL="457200" indent="-457200">
              <a:buNone/>
            </a:pPr>
            <a:endParaRPr lang="en-US" sz="2400" dirty="0">
              <a:latin typeface="Arial" charset="0"/>
            </a:endParaRPr>
          </a:p>
          <a:p>
            <a:pPr marL="457200" indent="-457200">
              <a:buFont typeface="+mj-lt"/>
              <a:buAutoNum type="alphaLcParenR"/>
            </a:pPr>
            <a:endParaRPr lang="en-US" sz="2400" dirty="0" smtClean="0">
              <a:latin typeface="Arial" charset="0"/>
            </a:endParaRPr>
          </a:p>
          <a:p>
            <a:pPr marL="457200" indent="-457200">
              <a:buFont typeface="+mj-lt"/>
              <a:buAutoNum type="alphaLcParenR"/>
            </a:pPr>
            <a:endParaRPr lang="en-US" sz="2400" dirty="0">
              <a:latin typeface="Arial" charset="0"/>
            </a:endParaRPr>
          </a:p>
          <a:p>
            <a:pPr marL="457200" indent="-457200">
              <a:buFont typeface="+mj-lt"/>
              <a:buAutoNum type="alphaLcParenR"/>
            </a:pPr>
            <a:endParaRPr lang="en-US" sz="2400" dirty="0">
              <a:latin typeface="Arial" charset="0"/>
            </a:endParaRPr>
          </a:p>
          <a:p>
            <a:pPr marL="457200" indent="-457200">
              <a:buFont typeface="+mj-lt"/>
              <a:buAutoNum type="alphaLcParenR"/>
            </a:pPr>
            <a:endParaRPr lang="en-US" sz="2400" dirty="0">
              <a:latin typeface="Arial" charset="0"/>
            </a:endParaRPr>
          </a:p>
          <a:p>
            <a:endParaRPr lang="en-US" sz="2400" dirty="0">
              <a:latin typeface="Arial" charset="0"/>
            </a:endParaRPr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13A623E-833A-9C4F-8297-91D99F2614B8}" type="slidenum">
              <a:rPr lang="en-US" sz="1400" b="0"/>
              <a:pPr/>
              <a:t>5</a:t>
            </a:fld>
            <a:endParaRPr lang="en-US" sz="1400" b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274638"/>
            <a:ext cx="8229600" cy="112609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err="1" smtClean="0">
                <a:solidFill>
                  <a:srgbClr val="0000CC"/>
                </a:solidFill>
                <a:latin typeface="Arial" charset="0"/>
              </a:rPr>
              <a:t>Jupyter</a:t>
            </a:r>
            <a:r>
              <a:rPr lang="en-US" sz="3200" dirty="0" smtClean="0">
                <a:solidFill>
                  <a:srgbClr val="0000CC"/>
                </a:solidFill>
                <a:latin typeface="Arial" charset="0"/>
              </a:rPr>
              <a:t> Notebook Demo</a:t>
            </a:r>
            <a:endParaRPr lang="en-US" sz="3200" dirty="0">
              <a:solidFill>
                <a:srgbClr val="0000CC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074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Content Placeholder 2"/>
          <p:cNvSpPr>
            <a:spLocks noGrp="1"/>
          </p:cNvSpPr>
          <p:nvPr>
            <p:ph idx="1"/>
          </p:nvPr>
        </p:nvSpPr>
        <p:spPr>
          <a:xfrm>
            <a:off x="5715000" y="1752600"/>
            <a:ext cx="3276600" cy="4525963"/>
          </a:xfrm>
        </p:spPr>
        <p:txBody>
          <a:bodyPr>
            <a:normAutofit/>
          </a:bodyPr>
          <a:lstStyle/>
          <a:p>
            <a:endParaRPr lang="en-US" sz="2400" dirty="0" smtClean="0">
              <a:latin typeface="Arial" charset="0"/>
            </a:endParaRPr>
          </a:p>
          <a:p>
            <a:r>
              <a:rPr lang="en-US" sz="2400" dirty="0" smtClean="0">
                <a:latin typeface="Arial" charset="0"/>
              </a:rPr>
              <a:t>Click </a:t>
            </a:r>
            <a:r>
              <a:rPr lang="en-US" sz="2400" b="1" dirty="0" err="1" smtClean="0">
                <a:latin typeface="Arial" charset="0"/>
              </a:rPr>
              <a:t>gen_epoelm.ipynb</a:t>
            </a:r>
            <a:r>
              <a:rPr lang="en-US" sz="2400" dirty="0" smtClean="0">
                <a:latin typeface="Arial" charset="0"/>
              </a:rPr>
              <a:t> to open the extended probabilistic output extreme learning machine (</a:t>
            </a:r>
            <a:r>
              <a:rPr lang="en-US" sz="2400" dirty="0" err="1" smtClean="0">
                <a:latin typeface="Arial" charset="0"/>
              </a:rPr>
              <a:t>epoelm</a:t>
            </a:r>
            <a:r>
              <a:rPr lang="en-US" sz="2400" dirty="0" smtClean="0">
                <a:latin typeface="Arial" charset="0"/>
              </a:rPr>
              <a:t>) code</a:t>
            </a:r>
            <a:endParaRPr lang="en-US" sz="1600" dirty="0" smtClean="0">
              <a:latin typeface="Arial" charset="0"/>
            </a:endParaRPr>
          </a:p>
          <a:p>
            <a:endParaRPr lang="en-US" sz="2000" dirty="0">
              <a:latin typeface="Arial" charset="0"/>
            </a:endParaRPr>
          </a:p>
          <a:p>
            <a:pPr marL="0" indent="0">
              <a:buNone/>
            </a:pPr>
            <a:endParaRPr lang="en-US" sz="2400" dirty="0" smtClean="0">
              <a:latin typeface="Arial" charset="0"/>
            </a:endParaRPr>
          </a:p>
          <a:p>
            <a:pPr marL="457200" indent="-457200">
              <a:buNone/>
            </a:pPr>
            <a:endParaRPr lang="en-US" sz="2400" dirty="0">
              <a:latin typeface="Arial" charset="0"/>
            </a:endParaRPr>
          </a:p>
          <a:p>
            <a:pPr marL="457200" indent="-457200">
              <a:buFont typeface="+mj-lt"/>
              <a:buAutoNum type="alphaLcParenR"/>
            </a:pPr>
            <a:endParaRPr lang="en-US" sz="2400" dirty="0" smtClean="0">
              <a:latin typeface="Arial" charset="0"/>
            </a:endParaRPr>
          </a:p>
          <a:p>
            <a:pPr marL="457200" indent="-457200">
              <a:buFont typeface="+mj-lt"/>
              <a:buAutoNum type="alphaLcParenR"/>
            </a:pPr>
            <a:endParaRPr lang="en-US" sz="2400" dirty="0">
              <a:latin typeface="Arial" charset="0"/>
            </a:endParaRPr>
          </a:p>
          <a:p>
            <a:pPr marL="457200" indent="-457200">
              <a:buFont typeface="+mj-lt"/>
              <a:buAutoNum type="alphaLcParenR"/>
            </a:pPr>
            <a:endParaRPr lang="en-US" sz="2400" dirty="0">
              <a:latin typeface="Arial" charset="0"/>
            </a:endParaRPr>
          </a:p>
          <a:p>
            <a:pPr marL="457200" indent="-457200">
              <a:buFont typeface="+mj-lt"/>
              <a:buAutoNum type="alphaLcParenR"/>
            </a:pPr>
            <a:endParaRPr lang="en-US" sz="2400" dirty="0">
              <a:latin typeface="Arial" charset="0"/>
            </a:endParaRPr>
          </a:p>
          <a:p>
            <a:endParaRPr lang="en-US" sz="2400" dirty="0">
              <a:latin typeface="Arial" charset="0"/>
            </a:endParaRPr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13A623E-833A-9C4F-8297-91D99F2614B8}" type="slidenum">
              <a:rPr lang="en-US" sz="1400" b="0"/>
              <a:pPr/>
              <a:t>6</a:t>
            </a:fld>
            <a:endParaRPr lang="en-US" sz="1400" b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274638"/>
            <a:ext cx="8229600" cy="112609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err="1" smtClean="0">
                <a:solidFill>
                  <a:srgbClr val="0000CC"/>
                </a:solidFill>
                <a:latin typeface="Arial" charset="0"/>
              </a:rPr>
              <a:t>Jupyter</a:t>
            </a:r>
            <a:r>
              <a:rPr lang="en-US" sz="3200" dirty="0" smtClean="0">
                <a:solidFill>
                  <a:srgbClr val="0000CC"/>
                </a:solidFill>
                <a:latin typeface="Arial" charset="0"/>
              </a:rPr>
              <a:t> Notebook Demo (cont.)</a:t>
            </a:r>
            <a:endParaRPr lang="en-US" sz="3200" dirty="0">
              <a:solidFill>
                <a:srgbClr val="0000CC"/>
              </a:solidFill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/>
          <a:srcRect t="28332" r="68594" b="15001"/>
          <a:stretch/>
        </p:blipFill>
        <p:spPr>
          <a:xfrm>
            <a:off x="330200" y="1524000"/>
            <a:ext cx="5105400" cy="51816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3429000" y="2895600"/>
            <a:ext cx="2667000" cy="129540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243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13A623E-833A-9C4F-8297-91D99F2614B8}" type="slidenum">
              <a:rPr lang="en-US" sz="1400" b="0"/>
              <a:pPr/>
              <a:t>7</a:t>
            </a:fld>
            <a:endParaRPr lang="en-US" sz="1400" b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274638"/>
            <a:ext cx="8229600" cy="112609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err="1" smtClean="0">
                <a:solidFill>
                  <a:srgbClr val="0000CC"/>
                </a:solidFill>
                <a:latin typeface="Arial" charset="0"/>
              </a:rPr>
              <a:t>Jupyter</a:t>
            </a:r>
            <a:r>
              <a:rPr lang="en-US" sz="3200" dirty="0" smtClean="0">
                <a:solidFill>
                  <a:srgbClr val="0000CC"/>
                </a:solidFill>
                <a:latin typeface="Arial" charset="0"/>
              </a:rPr>
              <a:t> Notebook Demo (cont.)</a:t>
            </a:r>
            <a:endParaRPr lang="en-US" sz="3200" dirty="0">
              <a:solidFill>
                <a:srgbClr val="0000CC"/>
              </a:solidFill>
              <a:latin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/>
          <a:srcRect l="5819" t="32777" r="25938" b="8335"/>
          <a:stretch/>
        </p:blipFill>
        <p:spPr>
          <a:xfrm>
            <a:off x="152400" y="1950720"/>
            <a:ext cx="8853828" cy="42976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38800" y="2450068"/>
            <a:ext cx="3292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70C0"/>
                </a:solidFill>
              </a:rPr>
              <a:t>Import the required packages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38800" y="33528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70C0"/>
                </a:solidFill>
              </a:rPr>
              <a:t>Open </a:t>
            </a:r>
            <a:r>
              <a:rPr lang="en-US" b="1" dirty="0" err="1" smtClean="0">
                <a:solidFill>
                  <a:srgbClr val="0070C0"/>
                </a:solidFill>
              </a:rPr>
              <a:t>hindcast</a:t>
            </a:r>
            <a:r>
              <a:rPr lang="en-US" b="1" dirty="0" smtClean="0">
                <a:solidFill>
                  <a:srgbClr val="0070C0"/>
                </a:solidFill>
              </a:rPr>
              <a:t>, observation and real-time data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29200" y="4835013"/>
            <a:ext cx="3901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70C0"/>
                </a:solidFill>
              </a:rPr>
              <a:t>Handle data dimension and missing data, and climatologically dry areas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146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/>
          <a:srcRect l="6624" t="31030" r="31501" b="18971"/>
          <a:stretch/>
        </p:blipFill>
        <p:spPr>
          <a:xfrm>
            <a:off x="140208" y="2133600"/>
            <a:ext cx="8851392" cy="4023360"/>
          </a:xfrm>
          <a:prstGeom prst="rect">
            <a:avLst/>
          </a:prstGeom>
        </p:spPr>
      </p:pic>
      <p:sp>
        <p:nvSpPr>
          <p:cNvPr id="5017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13A623E-833A-9C4F-8297-91D99F2614B8}" type="slidenum">
              <a:rPr lang="en-US" sz="1400" b="0"/>
              <a:pPr/>
              <a:t>8</a:t>
            </a:fld>
            <a:endParaRPr lang="en-US" sz="1400" b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274638"/>
            <a:ext cx="8229600" cy="112609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err="1" smtClean="0">
                <a:solidFill>
                  <a:srgbClr val="0000CC"/>
                </a:solidFill>
                <a:latin typeface="Arial" charset="0"/>
              </a:rPr>
              <a:t>Jupyter</a:t>
            </a:r>
            <a:r>
              <a:rPr lang="en-US" sz="3200" dirty="0" smtClean="0">
                <a:solidFill>
                  <a:srgbClr val="0000CC"/>
                </a:solidFill>
                <a:latin typeface="Arial" charset="0"/>
              </a:rPr>
              <a:t> Notebook Demo (cont.)</a:t>
            </a:r>
            <a:endParaRPr lang="en-US" sz="3200" dirty="0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53200" y="2224642"/>
            <a:ext cx="228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70C0"/>
                </a:solidFill>
              </a:rPr>
              <a:t>Define your domain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70C0"/>
                </a:solidFill>
              </a:rPr>
              <a:t>You can change the </a:t>
            </a:r>
            <a:r>
              <a:rPr lang="en-US" b="1" dirty="0" err="1" smtClean="0">
                <a:solidFill>
                  <a:srgbClr val="0070C0"/>
                </a:solidFill>
              </a:rPr>
              <a:t>lat-lon</a:t>
            </a:r>
            <a:r>
              <a:rPr lang="en-US" b="1" dirty="0" smtClean="0">
                <a:solidFill>
                  <a:srgbClr val="0070C0"/>
                </a:solidFill>
              </a:rPr>
              <a:t> values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89945" y="4419600"/>
            <a:ext cx="3901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70C0"/>
                </a:solidFill>
              </a:rPr>
              <a:t>Fit the EPOELM model and run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322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/>
          <a:srcRect l="5860" t="37499" r="6250" b="16667"/>
          <a:stretch/>
        </p:blipFill>
        <p:spPr>
          <a:xfrm>
            <a:off x="187037" y="2286000"/>
            <a:ext cx="8728363" cy="2560320"/>
          </a:xfrm>
          <a:prstGeom prst="rect">
            <a:avLst/>
          </a:prstGeom>
        </p:spPr>
      </p:pic>
      <p:sp>
        <p:nvSpPr>
          <p:cNvPr id="5017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13A623E-833A-9C4F-8297-91D99F2614B8}" type="slidenum">
              <a:rPr lang="en-US" sz="1400" b="0"/>
              <a:pPr/>
              <a:t>9</a:t>
            </a:fld>
            <a:endParaRPr lang="en-US" sz="1400" b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274638"/>
            <a:ext cx="8229600" cy="112609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err="1" smtClean="0">
                <a:solidFill>
                  <a:srgbClr val="0000CC"/>
                </a:solidFill>
                <a:latin typeface="Arial" charset="0"/>
              </a:rPr>
              <a:t>Jupyter</a:t>
            </a:r>
            <a:r>
              <a:rPr lang="en-US" sz="3200" dirty="0" smtClean="0">
                <a:solidFill>
                  <a:srgbClr val="0000CC"/>
                </a:solidFill>
                <a:latin typeface="Arial" charset="0"/>
              </a:rPr>
              <a:t> Notebook Demo (cont.)</a:t>
            </a:r>
            <a:endParaRPr lang="en-US" sz="3200" dirty="0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5200" y="2325469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70C0"/>
                </a:solidFill>
              </a:rPr>
              <a:t>Classify the observation data into three </a:t>
            </a:r>
            <a:r>
              <a:rPr lang="en-US" b="1" dirty="0" err="1" smtClean="0">
                <a:solidFill>
                  <a:srgbClr val="0070C0"/>
                </a:solidFill>
              </a:rPr>
              <a:t>tercile</a:t>
            </a:r>
            <a:r>
              <a:rPr lang="en-US" b="1" dirty="0" smtClean="0">
                <a:solidFill>
                  <a:srgbClr val="0070C0"/>
                </a:solidFill>
              </a:rPr>
              <a:t> categories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86200" y="29718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70C0"/>
                </a:solidFill>
              </a:rPr>
              <a:t>Generate and plot the real-time forecast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53000" y="365760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0070C0"/>
                </a:solidFill>
              </a:rPr>
              <a:t>Plot </a:t>
            </a:r>
            <a:r>
              <a:rPr lang="en-US" sz="1400" b="1" dirty="0" err="1" smtClean="0">
                <a:solidFill>
                  <a:srgbClr val="0070C0"/>
                </a:solidFill>
              </a:rPr>
              <a:t>hindcast</a:t>
            </a:r>
            <a:r>
              <a:rPr lang="en-US" sz="1400" b="1" dirty="0" smtClean="0">
                <a:solidFill>
                  <a:srgbClr val="0070C0"/>
                </a:solidFill>
              </a:rPr>
              <a:t> ROC curve (averaged over the domain)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86200" y="4144020"/>
            <a:ext cx="3962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0070C0"/>
                </a:solidFill>
              </a:rPr>
              <a:t>Plot Area under the GROC curve</a:t>
            </a:r>
            <a:endParaRPr lang="en-US" sz="1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523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14074</TotalTime>
  <Words>952</Words>
  <Application>Microsoft Office PowerPoint</Application>
  <PresentationFormat>On-screen Show (4:3)</PresentationFormat>
  <Paragraphs>206</Paragraphs>
  <Slides>14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Demonstration on Calibrated Model Forecasted Forecasting Tools 15ITWCVP Training Workshop Accra, Ghana, 11 – 20 September 2023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Endalkachew Bekele</dc:creator>
  <cp:lastModifiedBy>Endalk Bekele</cp:lastModifiedBy>
  <cp:revision>277</cp:revision>
  <dcterms:created xsi:type="dcterms:W3CDTF">2018-11-23T14:13:10Z</dcterms:created>
  <dcterms:modified xsi:type="dcterms:W3CDTF">2023-09-05T14:02:42Z</dcterms:modified>
</cp:coreProperties>
</file>