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333" r:id="rId3"/>
    <p:sldId id="322" r:id="rId4"/>
    <p:sldId id="347" r:id="rId5"/>
    <p:sldId id="324" r:id="rId6"/>
    <p:sldId id="325" r:id="rId7"/>
    <p:sldId id="348" r:id="rId8"/>
    <p:sldId id="326" r:id="rId9"/>
    <p:sldId id="327" r:id="rId10"/>
    <p:sldId id="341" r:id="rId11"/>
    <p:sldId id="349" r:id="rId12"/>
    <p:sldId id="350" r:id="rId13"/>
    <p:sldId id="342" r:id="rId14"/>
    <p:sldId id="338" r:id="rId15"/>
    <p:sldId id="339" r:id="rId16"/>
    <p:sldId id="345" r:id="rId17"/>
    <p:sldId id="330" r:id="rId18"/>
    <p:sldId id="351" r:id="rId19"/>
    <p:sldId id="33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A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89932" autoAdjust="0"/>
  </p:normalViewPr>
  <p:slideViewPr>
    <p:cSldViewPr>
      <p:cViewPr varScale="1">
        <p:scale>
          <a:sx n="62" d="100"/>
          <a:sy n="62" d="100"/>
        </p:scale>
        <p:origin x="140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8F0C9-A2DB-40CE-9CC2-5A6A29251162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7D9AC-DCC3-4BCA-AB0E-4AC163794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0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7D9AC-DCC3-4BCA-AB0E-4AC163794F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3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7D9AC-DCC3-4BCA-AB0E-4AC163794F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39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7D9AC-DCC3-4BCA-AB0E-4AC163794F0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3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9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1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7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5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3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2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4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9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6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3C64-0EDB-4EEA-8D7B-58E14ACFA0F1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305800" cy="2438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Introduction to Linux Commands and Shell </a:t>
            </a:r>
            <a:r>
              <a:rPr lang="en-US" sz="3600" b="1" dirty="0">
                <a:solidFill>
                  <a:schemeClr val="tx2"/>
                </a:solidFill>
              </a:rPr>
              <a:t>S</a:t>
            </a:r>
            <a:r>
              <a:rPr lang="en-US" sz="3600" b="1" dirty="0" smtClean="0">
                <a:solidFill>
                  <a:schemeClr val="tx2"/>
                </a:solidFill>
              </a:rPr>
              <a:t>cripting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200" b="1" dirty="0" smtClean="0"/>
              <a:t>15ITWCVP </a:t>
            </a:r>
            <a:r>
              <a:rPr lang="en-US" sz="2200" b="1" dirty="0"/>
              <a:t>Training Workshop</a:t>
            </a:r>
            <a:br>
              <a:rPr lang="en-US" sz="2200" b="1" dirty="0"/>
            </a:br>
            <a:r>
              <a:rPr lang="en-US" sz="2200" b="1" dirty="0" smtClean="0"/>
              <a:t>Accra, Ghana, 11 </a:t>
            </a:r>
            <a:r>
              <a:rPr lang="en-US" sz="2200" b="1" dirty="0"/>
              <a:t>– </a:t>
            </a:r>
            <a:r>
              <a:rPr lang="en-US" sz="2200" b="1" dirty="0" smtClean="0"/>
              <a:t>20 September 2023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NOAA/CPC/International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Desks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776350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778825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710050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4712525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6325" y="5691250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410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 smtClean="0"/>
              <a:t>Display the current date</a:t>
            </a:r>
            <a:endParaRPr lang="en-US" sz="2100" b="1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8 </a:t>
            </a:r>
            <a:r>
              <a:rPr lang="en-US" sz="2200" dirty="0"/>
              <a:t>digits </a:t>
            </a:r>
            <a:r>
              <a:rPr lang="en-US" sz="2200" dirty="0" smtClean="0"/>
              <a:t>of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2200" dirty="0" smtClean="0"/>
              <a:t>, </a:t>
            </a:r>
            <a:r>
              <a:rPr lang="en-US" sz="2200" b="1" dirty="0" smtClean="0">
                <a:solidFill>
                  <a:srgbClr val="53A828"/>
                </a:solidFill>
              </a:rPr>
              <a:t>month</a:t>
            </a:r>
            <a:r>
              <a:rPr lang="en-US" sz="2200" dirty="0" smtClean="0">
                <a:solidFill>
                  <a:srgbClr val="53A828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b="1" dirty="0" smtClean="0">
                <a:solidFill>
                  <a:schemeClr val="accent2"/>
                </a:solidFill>
              </a:rPr>
              <a:t>day </a:t>
            </a:r>
            <a:r>
              <a:rPr lang="en-US" sz="2200" dirty="0"/>
              <a:t>format</a:t>
            </a:r>
            <a:r>
              <a:rPr lang="en-US" sz="2200" dirty="0" smtClean="0"/>
              <a:t>		</a:t>
            </a:r>
            <a:r>
              <a:rPr lang="en-US" sz="2200" dirty="0"/>
              <a:t> </a:t>
            </a:r>
            <a:r>
              <a:rPr lang="en-US" sz="2200" dirty="0" smtClean="0"/>
              <a:t>      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2023</a:t>
            </a:r>
            <a:r>
              <a:rPr lang="en-US" sz="2200" b="1" dirty="0" smtClean="0">
                <a:solidFill>
                  <a:srgbClr val="53A828"/>
                </a:solidFill>
              </a:rPr>
              <a:t>09</a:t>
            </a:r>
            <a:r>
              <a:rPr lang="en-US" sz="2200" b="1" dirty="0" smtClean="0">
                <a:solidFill>
                  <a:schemeClr val="accent2"/>
                </a:solidFill>
              </a:rPr>
              <a:t>11</a:t>
            </a:r>
            <a:endParaRPr lang="en-US" sz="2200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--date "0 day ago" "+%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”` 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 smtClean="0"/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4 </a:t>
            </a:r>
            <a:r>
              <a:rPr lang="en-US" sz="2200" dirty="0"/>
              <a:t>digits </a:t>
            </a:r>
            <a:r>
              <a:rPr lang="en-US" sz="2200" dirty="0" smtClean="0"/>
              <a:t>of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					     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2023</a:t>
            </a:r>
            <a:endParaRPr lang="en-US" sz="2200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--date "0 day ago" "+%Y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“`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 smtClean="0"/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2 </a:t>
            </a:r>
            <a:r>
              <a:rPr lang="en-US" sz="2200" dirty="0"/>
              <a:t>digits </a:t>
            </a:r>
            <a:r>
              <a:rPr lang="en-US" sz="2200" dirty="0" smtClean="0"/>
              <a:t>of </a:t>
            </a:r>
            <a:r>
              <a:rPr lang="en-US" sz="2200" b="1" dirty="0" smtClean="0">
                <a:solidFill>
                  <a:srgbClr val="53A828"/>
                </a:solidFill>
              </a:rPr>
              <a:t>month</a:t>
            </a:r>
            <a:r>
              <a:rPr lang="en-US" sz="2200" dirty="0" smtClean="0">
                <a:solidFill>
                  <a:srgbClr val="53A828"/>
                </a:solidFill>
              </a:rPr>
              <a:t> </a:t>
            </a:r>
            <a:r>
              <a:rPr lang="en-US" sz="2200" dirty="0"/>
              <a:t>in numbers </a:t>
            </a:r>
            <a:r>
              <a:rPr lang="en-US" sz="2200" dirty="0" smtClean="0"/>
              <a:t>		</a:t>
            </a:r>
            <a:r>
              <a:rPr lang="en-US" sz="2200" dirty="0"/>
              <a:t>	</a:t>
            </a:r>
            <a:r>
              <a:rPr lang="en-US" sz="2200" dirty="0" smtClean="0"/>
              <a:t>      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53A828"/>
                </a:solidFill>
              </a:rPr>
              <a:t>09</a:t>
            </a:r>
            <a:endParaRPr lang="en-US" sz="2200" dirty="0" smtClean="0">
              <a:solidFill>
                <a:srgbClr val="53A828"/>
              </a:solidFill>
            </a:endParaRP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--date "0 day ago" "+%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m”` 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 smtClean="0"/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3 </a:t>
            </a:r>
            <a:r>
              <a:rPr lang="en-US" sz="2200" dirty="0"/>
              <a:t>digits </a:t>
            </a:r>
            <a:r>
              <a:rPr lang="en-US" sz="2200" dirty="0" smtClean="0"/>
              <a:t>of </a:t>
            </a:r>
            <a:r>
              <a:rPr lang="en-US" sz="2200" b="1" dirty="0" smtClean="0">
                <a:solidFill>
                  <a:srgbClr val="53A828"/>
                </a:solidFill>
              </a:rPr>
              <a:t>month</a:t>
            </a:r>
            <a:r>
              <a:rPr lang="en-US" sz="2200" dirty="0" smtClean="0">
                <a:solidFill>
                  <a:srgbClr val="53A828"/>
                </a:solidFill>
              </a:rPr>
              <a:t> </a:t>
            </a:r>
            <a:r>
              <a:rPr lang="en-US" sz="2200" dirty="0"/>
              <a:t>in string </a:t>
            </a:r>
            <a:r>
              <a:rPr lang="en-US" sz="2200" dirty="0" smtClean="0"/>
              <a:t>			      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53A828"/>
                </a:solidFill>
              </a:rPr>
              <a:t>Sep</a:t>
            </a:r>
            <a:endParaRPr lang="en-US" sz="2200" dirty="0" smtClean="0">
              <a:solidFill>
                <a:srgbClr val="53A828"/>
              </a:solidFill>
            </a:endParaRP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--date "0 day ago" "+%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b”`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 smtClean="0"/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2 digits of </a:t>
            </a:r>
            <a:r>
              <a:rPr lang="en-US" sz="2200" b="1" dirty="0" smtClean="0">
                <a:solidFill>
                  <a:schemeClr val="accent2"/>
                </a:solidFill>
              </a:rPr>
              <a:t>day</a:t>
            </a:r>
            <a:r>
              <a:rPr lang="en-US" sz="2200" dirty="0" smtClean="0">
                <a:solidFill>
                  <a:schemeClr val="accent2"/>
                </a:solidFill>
              </a:rPr>
              <a:t> 					      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accent2"/>
                </a:solidFill>
              </a:rPr>
              <a:t>11</a:t>
            </a:r>
            <a:endParaRPr lang="en-US" sz="2200" dirty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--date "0 day ago" "+%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d”`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5. Display Date in Linux (</a:t>
            </a:r>
            <a:r>
              <a:rPr lang="en-US" sz="2800" b="1" dirty="0" err="1" smtClean="0">
                <a:solidFill>
                  <a:schemeClr val="tx2"/>
                </a:solidFill>
              </a:rPr>
              <a:t>Ubuntu</a:t>
            </a:r>
            <a:r>
              <a:rPr lang="en-US" sz="2800" b="1" dirty="0" smtClean="0">
                <a:solidFill>
                  <a:schemeClr val="tx2"/>
                </a:solidFill>
              </a:rPr>
              <a:t> users)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776350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778825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710050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4712525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6325" y="5691250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410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 smtClean="0"/>
              <a:t>Display the current date</a:t>
            </a:r>
            <a:endParaRPr lang="en-US" sz="2100" b="1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8 </a:t>
            </a:r>
            <a:r>
              <a:rPr lang="en-US" sz="2200" dirty="0"/>
              <a:t>digits </a:t>
            </a:r>
            <a:r>
              <a:rPr lang="en-US" sz="2200" dirty="0" smtClean="0"/>
              <a:t>of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2200" dirty="0" smtClean="0"/>
              <a:t>, </a:t>
            </a:r>
            <a:r>
              <a:rPr lang="en-US" sz="2200" b="1" dirty="0" smtClean="0">
                <a:solidFill>
                  <a:srgbClr val="53A828"/>
                </a:solidFill>
              </a:rPr>
              <a:t>month</a:t>
            </a:r>
            <a:r>
              <a:rPr lang="en-US" sz="2200" dirty="0" smtClean="0">
                <a:solidFill>
                  <a:srgbClr val="53A828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b="1" dirty="0" smtClean="0">
                <a:solidFill>
                  <a:schemeClr val="accent2"/>
                </a:solidFill>
              </a:rPr>
              <a:t>day </a:t>
            </a:r>
            <a:r>
              <a:rPr lang="en-US" sz="2200" dirty="0"/>
              <a:t>format</a:t>
            </a:r>
            <a:r>
              <a:rPr lang="en-US" sz="2200" dirty="0" smtClean="0"/>
              <a:t>		</a:t>
            </a:r>
            <a:r>
              <a:rPr lang="en-US" sz="2200" dirty="0"/>
              <a:t> </a:t>
            </a:r>
            <a:r>
              <a:rPr lang="en-US" sz="2200" dirty="0" smtClean="0"/>
              <a:t>      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2023</a:t>
            </a:r>
            <a:r>
              <a:rPr lang="en-US" sz="2200" b="1" dirty="0" smtClean="0">
                <a:solidFill>
                  <a:srgbClr val="53A828"/>
                </a:solidFill>
              </a:rPr>
              <a:t>09</a:t>
            </a:r>
            <a:r>
              <a:rPr lang="en-US" sz="2200" b="1" dirty="0" smtClean="0">
                <a:solidFill>
                  <a:schemeClr val="accent2"/>
                </a:solidFill>
              </a:rPr>
              <a:t>11</a:t>
            </a:r>
            <a:endParaRPr lang="en-US" sz="2200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-v+0d +%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 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 smtClean="0"/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 smtClean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4 </a:t>
            </a:r>
            <a:r>
              <a:rPr lang="en-US" sz="2200" dirty="0"/>
              <a:t>digits </a:t>
            </a:r>
            <a:r>
              <a:rPr lang="en-US" sz="2200" dirty="0" smtClean="0"/>
              <a:t>of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					     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2023</a:t>
            </a:r>
            <a:endParaRPr lang="en-US" sz="2200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-v+0d +%Y`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 smtClean="0"/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2 </a:t>
            </a:r>
            <a:r>
              <a:rPr lang="en-US" sz="2200" dirty="0"/>
              <a:t>digits </a:t>
            </a:r>
            <a:r>
              <a:rPr lang="en-US" sz="2200" dirty="0" smtClean="0"/>
              <a:t>of </a:t>
            </a:r>
            <a:r>
              <a:rPr lang="en-US" sz="2200" b="1" dirty="0" smtClean="0">
                <a:solidFill>
                  <a:srgbClr val="53A828"/>
                </a:solidFill>
              </a:rPr>
              <a:t>month</a:t>
            </a:r>
            <a:r>
              <a:rPr lang="en-US" sz="2200" dirty="0" smtClean="0">
                <a:solidFill>
                  <a:srgbClr val="53A828"/>
                </a:solidFill>
              </a:rPr>
              <a:t> </a:t>
            </a:r>
            <a:r>
              <a:rPr lang="en-US" sz="2200" dirty="0"/>
              <a:t>in numbers </a:t>
            </a:r>
            <a:r>
              <a:rPr lang="en-US" sz="2200" dirty="0" smtClean="0"/>
              <a:t>		</a:t>
            </a:r>
            <a:r>
              <a:rPr lang="en-US" sz="2200" dirty="0"/>
              <a:t>	</a:t>
            </a:r>
            <a:r>
              <a:rPr lang="en-US" sz="2200" dirty="0" smtClean="0"/>
              <a:t>      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53A828"/>
                </a:solidFill>
              </a:rPr>
              <a:t>09</a:t>
            </a:r>
            <a:endParaRPr lang="en-US" sz="2200" dirty="0" smtClean="0">
              <a:solidFill>
                <a:srgbClr val="53A828"/>
              </a:solidFill>
            </a:endParaRP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-v+0d +%m` 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 smtClean="0"/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3 </a:t>
            </a:r>
            <a:r>
              <a:rPr lang="en-US" sz="2200" dirty="0"/>
              <a:t>digits </a:t>
            </a:r>
            <a:r>
              <a:rPr lang="en-US" sz="2200" dirty="0" smtClean="0"/>
              <a:t>of </a:t>
            </a:r>
            <a:r>
              <a:rPr lang="en-US" sz="2200" b="1" dirty="0" smtClean="0">
                <a:solidFill>
                  <a:srgbClr val="53A828"/>
                </a:solidFill>
              </a:rPr>
              <a:t>month</a:t>
            </a:r>
            <a:r>
              <a:rPr lang="en-US" sz="2200" dirty="0" smtClean="0">
                <a:solidFill>
                  <a:srgbClr val="53A828"/>
                </a:solidFill>
              </a:rPr>
              <a:t> </a:t>
            </a:r>
            <a:r>
              <a:rPr lang="en-US" sz="2200" dirty="0"/>
              <a:t>in string </a:t>
            </a:r>
            <a:r>
              <a:rPr lang="en-US" sz="2200" dirty="0" smtClean="0"/>
              <a:t>			      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53A828"/>
                </a:solidFill>
              </a:rPr>
              <a:t>Sep</a:t>
            </a:r>
            <a:endParaRPr lang="en-US" sz="2200" dirty="0" smtClean="0">
              <a:solidFill>
                <a:srgbClr val="53A828"/>
              </a:solidFill>
            </a:endParaRP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-v+0d +%b`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 smtClean="0"/>
          </a:p>
          <a:p>
            <a:pPr marL="400050" lvl="1" indent="0">
              <a:lnSpc>
                <a:spcPct val="80000"/>
              </a:lnSpc>
              <a:buNone/>
            </a:pPr>
            <a:endParaRPr lang="en-US" sz="1000" b="1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2 digits of </a:t>
            </a:r>
            <a:r>
              <a:rPr lang="en-US" sz="2200" b="1" dirty="0" smtClean="0">
                <a:solidFill>
                  <a:schemeClr val="accent2"/>
                </a:solidFill>
              </a:rPr>
              <a:t>day</a:t>
            </a:r>
            <a:r>
              <a:rPr lang="en-US" sz="2200" dirty="0" smtClean="0">
                <a:solidFill>
                  <a:schemeClr val="accent2"/>
                </a:solidFill>
              </a:rPr>
              <a:t> 					      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accent2"/>
                </a:solidFill>
              </a:rPr>
              <a:t>11</a:t>
            </a:r>
            <a:endParaRPr lang="en-US" sz="2200" dirty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-v+0d +%d`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5. Display Date in Linux (Mac users)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4495800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2186050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/>
              <a:t>20.</a:t>
            </a:r>
            <a:r>
              <a:rPr lang="en-US" sz="2200" dirty="0" smtClean="0"/>
              <a:t> Display past dates (</a:t>
            </a:r>
            <a:r>
              <a:rPr lang="en-US" sz="2200" dirty="0" err="1" smtClean="0"/>
              <a:t>eg</a:t>
            </a:r>
            <a:r>
              <a:rPr lang="en-US" sz="2200" dirty="0" smtClean="0"/>
              <a:t>. 2 days ago):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</a:rPr>
              <a:t>Use positive 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numbers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8 </a:t>
            </a:r>
            <a:r>
              <a:rPr lang="en-US" sz="2200" dirty="0"/>
              <a:t>digits </a:t>
            </a:r>
            <a:r>
              <a:rPr lang="en-US" sz="2200" dirty="0" smtClean="0"/>
              <a:t>of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2200" dirty="0"/>
              <a:t>, </a:t>
            </a:r>
            <a:r>
              <a:rPr lang="en-US" sz="2200" b="1" dirty="0">
                <a:solidFill>
                  <a:srgbClr val="53A828"/>
                </a:solidFill>
              </a:rPr>
              <a:t>month</a:t>
            </a:r>
            <a:r>
              <a:rPr lang="en-US" sz="2200" dirty="0">
                <a:solidFill>
                  <a:srgbClr val="53A828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b="1" dirty="0">
                <a:solidFill>
                  <a:schemeClr val="accent2"/>
                </a:solidFill>
              </a:rPr>
              <a:t>day</a:t>
            </a:r>
            <a:r>
              <a:rPr lang="en-US" sz="2200" dirty="0"/>
              <a:t> 	</a:t>
            </a:r>
            <a:r>
              <a:rPr lang="en-US" sz="2200" dirty="0" smtClean="0"/>
              <a:t>		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2023</a:t>
            </a:r>
            <a:r>
              <a:rPr lang="en-US" sz="2200" b="1" dirty="0" smtClean="0">
                <a:solidFill>
                  <a:srgbClr val="53A828"/>
                </a:solidFill>
              </a:rPr>
              <a:t>09</a:t>
            </a:r>
            <a:r>
              <a:rPr lang="en-US" sz="2200" b="1" dirty="0" smtClean="0">
                <a:solidFill>
                  <a:schemeClr val="accent2"/>
                </a:solidFill>
              </a:rPr>
              <a:t>09</a:t>
            </a:r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--date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“2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 ago" "+%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”`</a:t>
            </a:r>
            <a:endParaRPr lang="en-US" sz="2200" dirty="0"/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</a:pPr>
            <a:endParaRPr lang="en-US" sz="22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/>
              <a:t>21. </a:t>
            </a:r>
            <a:r>
              <a:rPr lang="en-US" sz="2200" dirty="0" smtClean="0"/>
              <a:t>Display future dates (</a:t>
            </a:r>
            <a:r>
              <a:rPr lang="en-US" sz="2200" dirty="0" err="1" smtClean="0"/>
              <a:t>eg</a:t>
            </a:r>
            <a:r>
              <a:rPr lang="en-US" sz="2200" dirty="0" smtClean="0"/>
              <a:t>. Tomorrow): 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Use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</a:rPr>
              <a:t>negative 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numbers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8 digits of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2200" dirty="0" smtClean="0"/>
              <a:t>, </a:t>
            </a:r>
            <a:r>
              <a:rPr lang="en-US" sz="2200" b="1" dirty="0" smtClean="0">
                <a:solidFill>
                  <a:srgbClr val="53A828"/>
                </a:solidFill>
              </a:rPr>
              <a:t>month</a:t>
            </a:r>
            <a:r>
              <a:rPr lang="en-US" sz="2200" dirty="0" smtClean="0">
                <a:solidFill>
                  <a:srgbClr val="53A828"/>
                </a:solidFill>
              </a:rPr>
              <a:t> </a:t>
            </a:r>
            <a:r>
              <a:rPr lang="en-US" sz="2200" dirty="0" smtClean="0"/>
              <a:t>and </a:t>
            </a:r>
            <a:r>
              <a:rPr lang="en-US" sz="2200" b="1" dirty="0" smtClean="0">
                <a:solidFill>
                  <a:schemeClr val="accent2"/>
                </a:solidFill>
              </a:rPr>
              <a:t>day</a:t>
            </a:r>
            <a:r>
              <a:rPr lang="en-US" sz="2200" dirty="0" smtClean="0"/>
              <a:t> 			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2023</a:t>
            </a:r>
            <a:r>
              <a:rPr lang="en-US" sz="2200" b="1" dirty="0" smtClean="0">
                <a:solidFill>
                  <a:srgbClr val="53A828"/>
                </a:solidFill>
              </a:rPr>
              <a:t>09</a:t>
            </a:r>
            <a:r>
              <a:rPr lang="en-US" sz="2200" b="1" dirty="0" smtClean="0">
                <a:solidFill>
                  <a:schemeClr val="accent2"/>
                </a:solidFill>
              </a:rPr>
              <a:t>12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--date "-1 day ago" "+%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”`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200" dirty="0"/>
          </a:p>
          <a:p>
            <a:pPr marL="0" indent="0">
              <a:lnSpc>
                <a:spcPct val="8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200" b="1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5. Display Date in Linux (cont.), </a:t>
            </a:r>
            <a:r>
              <a:rPr lang="en-US" sz="2800" b="1" dirty="0" smtClean="0">
                <a:solidFill>
                  <a:schemeClr val="tx2"/>
                </a:solidFill>
              </a:rPr>
              <a:t>Ubuntu </a:t>
            </a:r>
            <a:r>
              <a:rPr lang="en-US" sz="2800" b="1" dirty="0" smtClean="0">
                <a:solidFill>
                  <a:schemeClr val="tx2"/>
                </a:solidFill>
              </a:rPr>
              <a:t>Users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52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62000" y="4495800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8001000" cy="304800"/>
          </a:xfrm>
          <a:prstGeom prst="rect">
            <a:avLst/>
          </a:prstGeom>
          <a:solidFill>
            <a:schemeClr val="bg1">
              <a:lumMod val="8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/>
              <a:t>20.</a:t>
            </a:r>
            <a:r>
              <a:rPr lang="en-US" sz="2200" dirty="0" smtClean="0"/>
              <a:t> Display past dates (</a:t>
            </a:r>
            <a:r>
              <a:rPr lang="en-US" sz="2200" dirty="0" err="1" smtClean="0"/>
              <a:t>eg</a:t>
            </a:r>
            <a:r>
              <a:rPr lang="en-US" sz="2200" dirty="0" smtClean="0"/>
              <a:t>. 2 days ago):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</a:rPr>
              <a:t>Use 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negative numbers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8 </a:t>
            </a:r>
            <a:r>
              <a:rPr lang="en-US" sz="2200" dirty="0"/>
              <a:t>digits </a:t>
            </a:r>
            <a:r>
              <a:rPr lang="en-US" sz="2200" dirty="0" smtClean="0"/>
              <a:t>of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2200" dirty="0"/>
              <a:t>, </a:t>
            </a:r>
            <a:r>
              <a:rPr lang="en-US" sz="2200" b="1" dirty="0">
                <a:solidFill>
                  <a:srgbClr val="53A828"/>
                </a:solidFill>
              </a:rPr>
              <a:t>month</a:t>
            </a:r>
            <a:r>
              <a:rPr lang="en-US" sz="2200" dirty="0">
                <a:solidFill>
                  <a:srgbClr val="53A828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b="1" dirty="0">
                <a:solidFill>
                  <a:schemeClr val="accent2"/>
                </a:solidFill>
              </a:rPr>
              <a:t>day</a:t>
            </a:r>
            <a:r>
              <a:rPr lang="en-US" sz="2200" dirty="0"/>
              <a:t> 	</a:t>
            </a:r>
            <a:r>
              <a:rPr lang="en-US" sz="2200" dirty="0" smtClean="0"/>
              <a:t>		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2023</a:t>
            </a:r>
            <a:r>
              <a:rPr lang="en-US" sz="2200" b="1" dirty="0" smtClean="0">
                <a:solidFill>
                  <a:srgbClr val="53A828"/>
                </a:solidFill>
              </a:rPr>
              <a:t>09</a:t>
            </a:r>
            <a:r>
              <a:rPr lang="en-US" sz="2200" b="1" dirty="0" smtClean="0">
                <a:solidFill>
                  <a:schemeClr val="accent2"/>
                </a:solidFill>
              </a:rPr>
              <a:t>09</a:t>
            </a:r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echo `date –v-2d +%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 </a:t>
            </a:r>
            <a:endParaRPr lang="en-US" sz="2200" dirty="0"/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</a:pPr>
            <a:endParaRPr lang="en-US" sz="22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/>
              <a:t>21. </a:t>
            </a:r>
            <a:r>
              <a:rPr lang="en-US" sz="2200" dirty="0" smtClean="0"/>
              <a:t>Display future dates (</a:t>
            </a:r>
            <a:r>
              <a:rPr lang="en-US" sz="2200" dirty="0" err="1" smtClean="0"/>
              <a:t>eg</a:t>
            </a:r>
            <a:r>
              <a:rPr lang="en-US" sz="2200" dirty="0" smtClean="0"/>
              <a:t>. Tomorrow): 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Use positive numbers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8 digits of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2200" dirty="0" smtClean="0"/>
              <a:t>, </a:t>
            </a:r>
            <a:r>
              <a:rPr lang="en-US" sz="2200" b="1" dirty="0" smtClean="0">
                <a:solidFill>
                  <a:srgbClr val="53A828"/>
                </a:solidFill>
              </a:rPr>
              <a:t>month</a:t>
            </a:r>
            <a:r>
              <a:rPr lang="en-US" sz="2200" dirty="0" smtClean="0">
                <a:solidFill>
                  <a:srgbClr val="53A828"/>
                </a:solidFill>
              </a:rPr>
              <a:t> </a:t>
            </a:r>
            <a:r>
              <a:rPr lang="en-US" sz="2200" dirty="0" smtClean="0"/>
              <a:t>and </a:t>
            </a:r>
            <a:r>
              <a:rPr lang="en-US" sz="2200" b="1" dirty="0" smtClean="0">
                <a:solidFill>
                  <a:schemeClr val="accent2"/>
                </a:solidFill>
              </a:rPr>
              <a:t>day</a:t>
            </a:r>
            <a:r>
              <a:rPr lang="en-US" sz="2200" dirty="0" smtClean="0"/>
              <a:t> 			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2023</a:t>
            </a:r>
            <a:r>
              <a:rPr lang="en-US" sz="2200" b="1" dirty="0" smtClean="0">
                <a:solidFill>
                  <a:srgbClr val="53A828"/>
                </a:solidFill>
              </a:rPr>
              <a:t>09</a:t>
            </a:r>
            <a:r>
              <a:rPr lang="en-US" sz="2200" b="1" dirty="0" smtClean="0">
                <a:solidFill>
                  <a:schemeClr val="accent2"/>
                </a:solidFill>
              </a:rPr>
              <a:t>12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echo `date -v+1d +%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 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200" dirty="0"/>
          </a:p>
          <a:p>
            <a:pPr marL="0" indent="0">
              <a:lnSpc>
                <a:spcPct val="80000"/>
              </a:lnSpc>
              <a:buNone/>
            </a:pPr>
            <a:endParaRPr lang="en-US" sz="22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200" b="1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5. Display Date in Linux (cont.), Mac users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52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120" y="76200"/>
            <a:ext cx="2011680" cy="150876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427038"/>
            <a:ext cx="6705600" cy="7921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6. Help on Linux Commands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457200" lvl="1" indent="-457200" algn="just">
              <a:buFont typeface="Wingdings" panose="05000000000000000000" pitchFamily="2" charset="2"/>
              <a:buChar char="Ø"/>
            </a:pPr>
            <a:r>
              <a:rPr lang="en-US" dirty="0" smtClean="0"/>
              <a:t>You can get additional help on Linux commands using:</a:t>
            </a:r>
            <a:endParaRPr lang="en-US" sz="1600" dirty="0" smtClean="0"/>
          </a:p>
          <a:p>
            <a:pPr marL="0" lvl="1" indent="0" algn="just">
              <a:buNone/>
            </a:pPr>
            <a:r>
              <a:rPr lang="en-US" dirty="0" smtClean="0"/>
              <a:t> </a:t>
            </a:r>
          </a:p>
          <a:p>
            <a:pPr marL="400050" lvl="2" indent="0">
              <a:buFont typeface="Wingdings" pitchFamily="2" charset="2"/>
              <a:buChar char="q"/>
            </a:pPr>
            <a:r>
              <a:rPr lang="en-US" dirty="0" smtClean="0"/>
              <a:t>In the terminal Type :  </a:t>
            </a:r>
          </a:p>
          <a:p>
            <a:pPr marL="857250" lvl="3" indent="0"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57250" lvl="3" indent="0">
              <a:buNone/>
            </a:pPr>
            <a:r>
              <a:rPr 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857250" lvl="3" indent="0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nfo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57250" lvl="3" indent="0">
              <a:buNone/>
            </a:pPr>
            <a:endParaRPr lang="en-US" sz="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57250" lvl="3" indent="0">
              <a:buNone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--help</a:t>
            </a:r>
          </a:p>
          <a:p>
            <a:pPr marL="400050" lvl="2" indent="0">
              <a:buNone/>
            </a:pPr>
            <a:endParaRPr lang="en-US" dirty="0" smtClean="0"/>
          </a:p>
          <a:p>
            <a:pPr marL="0" lvl="1" indent="0">
              <a:buFont typeface="Wingdings" pitchFamily="2" charset="2"/>
              <a:buChar char="q"/>
            </a:pPr>
            <a:r>
              <a:rPr lang="en-US" dirty="0" smtClean="0"/>
              <a:t>“Yes”, you can Google it as well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9400" y="3471446"/>
            <a:ext cx="6096000" cy="338554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57150">
              <a:spcAft>
                <a:spcPts val="1800"/>
              </a:spcAft>
            </a:pPr>
            <a:r>
              <a:rPr lang="en-US" sz="1600" dirty="0"/>
              <a:t>→ </a:t>
            </a:r>
            <a:r>
              <a:rPr lang="en-US" sz="1600" dirty="0" smtClean="0"/>
              <a:t>to see a detailed description on the use of the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1600" dirty="0" smtClean="0"/>
              <a:t> command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819400" y="4060823"/>
            <a:ext cx="6096000" cy="338554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57150">
              <a:spcAft>
                <a:spcPts val="1800"/>
              </a:spcAft>
            </a:pPr>
            <a:r>
              <a:rPr lang="en-US" sz="1600" dirty="0"/>
              <a:t>→ </a:t>
            </a:r>
            <a:r>
              <a:rPr lang="en-US" sz="1600" dirty="0" smtClean="0"/>
              <a:t>gives the same or more detailed information as above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1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450"/>
            <a:ext cx="8229600" cy="457200"/>
          </a:xfr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prstDash val="dash"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/>
              <a:t>Complete the following table to summarize things you have learned so far.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8. Basic Linux Commands – Exercise 2</a:t>
            </a: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51524"/>
              </p:ext>
            </p:extLst>
          </p:nvPr>
        </p:nvGraphicFramePr>
        <p:xfrm>
          <a:off x="457200" y="1981200"/>
          <a:ext cx="8229600" cy="443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kern="1200" baseline="0" dirty="0" smtClean="0"/>
                        <a:t>Which command is used to: 	</a:t>
                      </a:r>
                      <a:endParaRPr lang="en-US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baseline="0" dirty="0" smtClean="0"/>
                        <a:t>Answers : </a:t>
                      </a:r>
                      <a:endParaRPr lang="en-US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Change to another directory? 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Rename files?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List the contents of a directory?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Print your current working directory?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Make a new directory?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Open a text file?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Copy files?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Remove files?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/>
                        <a:t>Remove directories?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Display text or string on a terminal?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7633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Download files from web servers?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473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8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63550">
              <a:buFont typeface="Wingdings" panose="05000000000000000000" pitchFamily="2" charset="2"/>
              <a:buChar char="q"/>
            </a:pPr>
            <a:r>
              <a:rPr lang="en-US" dirty="0" smtClean="0"/>
              <a:t>A Shell </a:t>
            </a:r>
            <a:r>
              <a:rPr lang="en-US" dirty="0"/>
              <a:t>script is a file containing a series of </a:t>
            </a:r>
            <a:r>
              <a:rPr lang="en-US" dirty="0" smtClean="0"/>
              <a:t>Linux commands</a:t>
            </a:r>
            <a:r>
              <a:rPr lang="en-US" dirty="0"/>
              <a:t>. </a:t>
            </a:r>
            <a:r>
              <a:rPr lang="en-US" dirty="0" smtClean="0"/>
              <a:t>The shell reads this file and carries out the commands as if they have been entered directly on the command line.</a:t>
            </a:r>
          </a:p>
          <a:p>
            <a:pPr marL="40005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Shell scripts are used to automate a series of tasks.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9. Introduction to shell scripts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594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 smtClean="0"/>
              <a:t>1. </a:t>
            </a:r>
            <a:r>
              <a:rPr lang="en-US" sz="1900" dirty="0" smtClean="0"/>
              <a:t>Create a new text file </a:t>
            </a:r>
            <a:r>
              <a:rPr lang="en-US" sz="1900" b="1" i="1" dirty="0" smtClean="0">
                <a:solidFill>
                  <a:schemeClr val="tx2"/>
                </a:solidFill>
              </a:rPr>
              <a:t>display_dates.sh, </a:t>
            </a:r>
            <a:r>
              <a:rPr lang="en-US" sz="1900" dirty="0"/>
              <a:t>in you </a:t>
            </a:r>
            <a:r>
              <a:rPr lang="en-US" sz="1900" dirty="0" err="1"/>
              <a:t>linux_tutorial</a:t>
            </a:r>
            <a:r>
              <a:rPr lang="en-US" sz="1900" dirty="0"/>
              <a:t> </a:t>
            </a:r>
            <a:r>
              <a:rPr lang="en-US" sz="1900" dirty="0" smtClean="0"/>
              <a:t>folder</a:t>
            </a:r>
            <a:endParaRPr lang="en-US" sz="19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900" dirty="0"/>
              <a:t>For Linux users, type 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gedit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display_dates.sh &amp;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b="1" dirty="0" smtClean="0"/>
              <a:t>2. </a:t>
            </a:r>
            <a:r>
              <a:rPr lang="en-US" sz="1900" dirty="0" smtClean="0"/>
              <a:t>Type </a:t>
            </a:r>
            <a:r>
              <a:rPr lang="en-US" sz="1900" dirty="0"/>
              <a:t>the </a:t>
            </a:r>
            <a:r>
              <a:rPr lang="en-US" sz="1900" dirty="0" smtClean="0"/>
              <a:t>following commands using your text editor 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echo "Yesterday was:"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`date --date "1 day ago" "+%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"`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"or:"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`date --date "1 day ago" "+%b %d, %Y"`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"Today is:"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`date --date "0 day ago" "+%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"`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"or:"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`date --date "0 day ago" "+%b %d, %Y"`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"Tomorrow is:"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`date --date "-1 day ago" "+%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"`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"or:"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`date --date "-1 day ago" "+%b %d, %Y"`</a:t>
            </a:r>
            <a:endParaRPr lang="en-US" sz="1900" b="1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10. Display dates in Linux using a shell script (</a:t>
            </a:r>
            <a:r>
              <a:rPr lang="en-US" sz="2800" b="1" dirty="0" err="1" smtClean="0">
                <a:solidFill>
                  <a:schemeClr val="tx2"/>
                </a:solidFill>
              </a:rPr>
              <a:t>Ubuntu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02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/>
              <a:t>1</a:t>
            </a:r>
            <a:r>
              <a:rPr lang="en-US" sz="1900" b="1" dirty="0" smtClean="0"/>
              <a:t>. </a:t>
            </a:r>
            <a:r>
              <a:rPr lang="en-US" sz="1900" dirty="0" smtClean="0"/>
              <a:t>Create a new text file </a:t>
            </a:r>
            <a:r>
              <a:rPr lang="en-US" sz="1900" b="1" i="1" dirty="0" smtClean="0">
                <a:solidFill>
                  <a:schemeClr val="tx2"/>
                </a:solidFill>
              </a:rPr>
              <a:t>display_dates.sh, </a:t>
            </a:r>
            <a:r>
              <a:rPr lang="en-US" sz="1900" dirty="0"/>
              <a:t>in you </a:t>
            </a:r>
            <a:r>
              <a:rPr lang="en-US" sz="1900" dirty="0" err="1"/>
              <a:t>linux_tutorial</a:t>
            </a:r>
            <a:r>
              <a:rPr lang="en-US" sz="1900" dirty="0"/>
              <a:t> folder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900" b="1" dirty="0" smtClean="0"/>
              <a:t>	vi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display_dates.sh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b="1" dirty="0" smtClean="0"/>
              <a:t>2. </a:t>
            </a:r>
            <a:r>
              <a:rPr lang="en-US" sz="1900" dirty="0" smtClean="0"/>
              <a:t>Type </a:t>
            </a:r>
            <a:r>
              <a:rPr lang="en-US" sz="1900" dirty="0"/>
              <a:t>the </a:t>
            </a:r>
            <a:r>
              <a:rPr lang="en-US" sz="1900" dirty="0" smtClean="0"/>
              <a:t>following commands using your text editor 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echo "Yesterday was:“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–v-1d +%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  <a:endParaRPr lang="en-US" sz="1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"or:"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–v-1d +%b %d, %Y`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"Today is:"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–v-0d +%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"or:"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–v-0d +%b %d, %d`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"Tomorrow is:"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–v+1d +%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Y%m%d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pPr marL="457200" lvl="1" indent="0">
              <a:buNone/>
            </a:pPr>
            <a:r>
              <a:rPr lang="en-US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"or:"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`date –v+1d +%b %d% Y`</a:t>
            </a:r>
            <a:endParaRPr lang="en-US" sz="1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10. Display dates in Linux using a shell script (Mac)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02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Autofit/>
          </a:bodyPr>
          <a:lstStyle/>
          <a:p>
            <a:pPr marL="5715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dirty="0"/>
              <a:t>3</a:t>
            </a:r>
            <a:r>
              <a:rPr lang="en-US" sz="2000" b="1" dirty="0" smtClean="0"/>
              <a:t>. </a:t>
            </a:r>
            <a:r>
              <a:rPr lang="en-US" sz="2000" dirty="0" smtClean="0"/>
              <a:t>Save your file (shell script) </a:t>
            </a:r>
            <a:r>
              <a:rPr lang="en-US" sz="2000" b="1" i="1" dirty="0" smtClean="0">
                <a:solidFill>
                  <a:schemeClr val="tx2"/>
                </a:solidFill>
              </a:rPr>
              <a:t>display_dates.sh</a:t>
            </a:r>
          </a:p>
          <a:p>
            <a:pPr marL="57150" indent="0">
              <a:buNone/>
            </a:pPr>
            <a:r>
              <a:rPr lang="en-US" sz="2000" b="1" dirty="0"/>
              <a:t>4</a:t>
            </a:r>
            <a:r>
              <a:rPr lang="en-US" sz="2000" b="1" dirty="0" smtClean="0"/>
              <a:t>. </a:t>
            </a:r>
            <a:r>
              <a:rPr lang="en-US" sz="2000" dirty="0" smtClean="0"/>
              <a:t>List the files in your current </a:t>
            </a:r>
            <a:r>
              <a:rPr lang="en-US" sz="2000" dirty="0"/>
              <a:t>directory 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000" dirty="0"/>
              <a:t>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000" dirty="0"/>
              <a:t>t)</a:t>
            </a:r>
          </a:p>
          <a:p>
            <a:pPr marL="5715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lvl="1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b="1" dirty="0" smtClean="0"/>
          </a:p>
          <a:p>
            <a:pPr marL="461963" lvl="1" indent="-404813">
              <a:spcBef>
                <a:spcPts val="0"/>
              </a:spcBef>
              <a:buNone/>
            </a:pPr>
            <a:r>
              <a:rPr lang="en-US" sz="2000" b="1" dirty="0" smtClean="0"/>
              <a:t>5. </a:t>
            </a:r>
            <a:r>
              <a:rPr lang="en-US" sz="2000" dirty="0" smtClean="0"/>
              <a:t>Change the file permissions to make the file readable, writable and executable (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ch</a:t>
            </a:r>
            <a:r>
              <a:rPr lang="en-US" sz="2000" dirty="0" smtClean="0"/>
              <a:t>ange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mod</a:t>
            </a:r>
            <a:r>
              <a:rPr lang="en-US" sz="2000" dirty="0" smtClean="0"/>
              <a:t>e)</a:t>
            </a:r>
          </a:p>
          <a:p>
            <a:pPr marL="5715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755 display_dates.sh</a:t>
            </a:r>
          </a:p>
          <a:p>
            <a:pPr marL="57150" indent="0">
              <a:buNone/>
            </a:pPr>
            <a:r>
              <a:rPr lang="en-US" sz="2000" b="1" dirty="0"/>
              <a:t>6</a:t>
            </a:r>
            <a:r>
              <a:rPr lang="en-US" sz="2000" b="1" dirty="0" smtClean="0"/>
              <a:t>. </a:t>
            </a:r>
            <a:r>
              <a:rPr lang="en-US" sz="2000" dirty="0"/>
              <a:t>List the files in your current </a:t>
            </a:r>
            <a:r>
              <a:rPr lang="en-US" sz="2000" dirty="0" smtClean="0"/>
              <a:t>directory </a:t>
            </a:r>
            <a:r>
              <a:rPr lang="en-US" sz="2000" dirty="0"/>
              <a:t>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000" dirty="0"/>
              <a:t>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000" dirty="0"/>
              <a:t>t)</a:t>
            </a:r>
          </a:p>
          <a:p>
            <a:pPr marL="5715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pPr marL="57150" lvl="1" indent="0">
              <a:buNone/>
            </a:pPr>
            <a:endParaRPr lang="en-US" sz="2400" b="1" dirty="0" smtClean="0"/>
          </a:p>
          <a:p>
            <a:pPr marL="57150" lvl="1" indent="0">
              <a:buNone/>
            </a:pPr>
            <a:r>
              <a:rPr lang="en-US" sz="2000" b="1" dirty="0"/>
              <a:t>7</a:t>
            </a:r>
            <a:r>
              <a:rPr lang="en-US" sz="2000" b="1" dirty="0" smtClean="0"/>
              <a:t>. </a:t>
            </a:r>
            <a:r>
              <a:rPr lang="en-US" sz="2000" dirty="0" smtClean="0"/>
              <a:t>Execute the shell script </a:t>
            </a:r>
            <a:r>
              <a:rPr lang="en-US" sz="2000" b="1" i="1" dirty="0">
                <a:solidFill>
                  <a:schemeClr val="tx2"/>
                </a:solidFill>
              </a:rPr>
              <a:t>display_dates.sh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 display_dates.sh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514600"/>
            <a:ext cx="7315200" cy="40011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57150">
              <a:spcAft>
                <a:spcPts val="1800"/>
              </a:spcAft>
            </a:pPr>
            <a:r>
              <a:rPr lang="en-US" sz="2000" b="1" dirty="0"/>
              <a:t>→</a:t>
            </a:r>
            <a:r>
              <a:rPr lang="en-US" sz="2000" dirty="0"/>
              <a:t> You should see </a:t>
            </a:r>
            <a:r>
              <a:rPr lang="en-US" sz="2000" dirty="0" smtClean="0"/>
              <a:t>two files</a:t>
            </a:r>
            <a:r>
              <a:rPr lang="en-US" sz="2000" b="1" i="1" dirty="0" smtClean="0">
                <a:solidFill>
                  <a:schemeClr val="tx2"/>
                </a:solidFill>
              </a:rPr>
              <a:t> </a:t>
            </a:r>
            <a:r>
              <a:rPr lang="en-US" sz="2000" b="1" i="1" dirty="0" smtClean="0">
                <a:solidFill>
                  <a:schemeClr val="tx2"/>
                </a:solidFill>
              </a:rPr>
              <a:t>training_linux.txt </a:t>
            </a:r>
            <a:r>
              <a:rPr lang="en-US" sz="2000" dirty="0" smtClean="0"/>
              <a:t>and</a:t>
            </a:r>
            <a:r>
              <a:rPr lang="en-US" sz="2000" b="1" i="1" dirty="0" smtClean="0"/>
              <a:t> </a:t>
            </a:r>
            <a:r>
              <a:rPr lang="en-US" sz="2000" b="1" i="1" dirty="0" smtClean="0">
                <a:solidFill>
                  <a:schemeClr val="tx2"/>
                </a:solidFill>
              </a:rPr>
              <a:t>display_dates.sh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990600" y="5086290"/>
            <a:ext cx="7315200" cy="40011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57150">
              <a:spcAft>
                <a:spcPts val="1800"/>
              </a:spcAft>
            </a:pPr>
            <a:r>
              <a:rPr lang="en-US" sz="2000" b="1" dirty="0"/>
              <a:t>→</a:t>
            </a:r>
            <a:r>
              <a:rPr lang="en-US" sz="2000" dirty="0"/>
              <a:t> You should </a:t>
            </a:r>
            <a:r>
              <a:rPr lang="en-US" sz="2000" dirty="0" smtClean="0"/>
              <a:t>notice a change in color of </a:t>
            </a:r>
            <a:r>
              <a:rPr lang="en-US" sz="2000" b="1" i="1" dirty="0" smtClean="0">
                <a:solidFill>
                  <a:schemeClr val="tx2"/>
                </a:solidFill>
              </a:rPr>
              <a:t>display_dates.sh</a:t>
            </a:r>
            <a:endParaRPr lang="en-US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10. Display dates in Linux using a shell script (cont.)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3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1. Introduction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57150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We will use WSL/</a:t>
            </a:r>
            <a:r>
              <a:rPr lang="en-US" sz="2400" dirty="0" err="1" smtClean="0"/>
              <a:t>Ubuntu</a:t>
            </a:r>
            <a:r>
              <a:rPr lang="en-US" sz="2400" dirty="0" smtClean="0"/>
              <a:t>, in this training</a:t>
            </a:r>
          </a:p>
        </p:txBody>
      </p:sp>
      <p:pic>
        <p:nvPicPr>
          <p:cNvPr id="1029" name="Picture 5" descr="Linux distribu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67281"/>
            <a:ext cx="5943600" cy="444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0574" y="1075521"/>
            <a:ext cx="29718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300" dirty="0" smtClean="0"/>
              <a:t>Linux is an open-source </a:t>
            </a:r>
            <a:r>
              <a:rPr lang="en-US" sz="2300" dirty="0"/>
              <a:t>operating system that can serve as an alternative to Microsoft Windows.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3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300" dirty="0" smtClean="0"/>
              <a:t>There are many Linux distributions out there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3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300" dirty="0" smtClean="0"/>
              <a:t>The basic Linux commands are distribution independent</a:t>
            </a:r>
            <a:endParaRPr lang="en-US" sz="2400" dirty="0" smtClean="0"/>
          </a:p>
        </p:txBody>
      </p:sp>
      <p:sp>
        <p:nvSpPr>
          <p:cNvPr id="8" name="Right Arrow 7"/>
          <p:cNvSpPr/>
          <p:nvPr/>
        </p:nvSpPr>
        <p:spPr>
          <a:xfrm rot="16200000">
            <a:off x="5829300" y="51435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5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639380"/>
            <a:ext cx="5029200" cy="31424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921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2 . WSL/</a:t>
            </a:r>
            <a:r>
              <a:rPr lang="en-US" sz="2800" b="1" dirty="0" err="1" smtClean="0">
                <a:solidFill>
                  <a:schemeClr val="tx2"/>
                </a:solidFill>
              </a:rPr>
              <a:t>Ubuntu</a:t>
            </a:r>
            <a:r>
              <a:rPr lang="en-US" sz="2800" b="1" dirty="0" smtClean="0">
                <a:solidFill>
                  <a:schemeClr val="tx2"/>
                </a:solidFill>
              </a:rPr>
              <a:t> : </a:t>
            </a:r>
            <a:r>
              <a:rPr lang="en-US" sz="2400" b="1" dirty="0" smtClean="0"/>
              <a:t>Linux on Windows</a:t>
            </a:r>
            <a:endParaRPr lang="en-US" sz="2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05800" cy="168360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/>
              <a:t>Search and launch </a:t>
            </a:r>
            <a:r>
              <a:rPr lang="en-US" sz="2400" b="1" dirty="0" err="1" smtClean="0"/>
              <a:t>xming</a:t>
            </a:r>
            <a:endParaRPr lang="en-US" sz="2400" b="1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en-US" sz="2400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/>
              <a:t>The Windows Subsystem for Linux (WSL) lets developers install a Linux distribution (such as Ubuntu) and use Linux applications, utilities, and Bash command-line tools directly on Windows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4096580"/>
            <a:ext cx="3657600" cy="1981200"/>
            <a:chOff x="116732" y="3472861"/>
            <a:chExt cx="5369668" cy="1981200"/>
          </a:xfrm>
        </p:grpSpPr>
        <p:sp>
          <p:nvSpPr>
            <p:cNvPr id="5" name="TextBox 4"/>
            <p:cNvSpPr txBox="1"/>
            <p:nvPr/>
          </p:nvSpPr>
          <p:spPr>
            <a:xfrm>
              <a:off x="116732" y="3472861"/>
              <a:ext cx="5257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n-US" sz="2400" b="1" dirty="0" smtClean="0">
                  <a:solidFill>
                    <a:schemeClr val="accent1"/>
                  </a:solidFill>
                </a:rPr>
                <a:t>Search and click the Ubuntu Icon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1123545" y="4463461"/>
              <a:ext cx="0" cy="457200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886200" y="4234861"/>
              <a:ext cx="1600200" cy="1219200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7463" r="19403"/>
          <a:stretch>
            <a:fillRect/>
          </a:stretch>
        </p:blipFill>
        <p:spPr bwMode="auto">
          <a:xfrm>
            <a:off x="76200" y="5029200"/>
            <a:ext cx="3733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23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3. Basic Linux Commands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72046"/>
              </p:ext>
            </p:extLst>
          </p:nvPr>
        </p:nvGraphicFramePr>
        <p:xfrm>
          <a:off x="914400" y="2057395"/>
          <a:ext cx="7162800" cy="434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2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2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&lt;&lt;</a:t>
                      </a:r>
                      <a:r>
                        <a:rPr lang="en-US" sz="1600" baseline="0" dirty="0" smtClean="0"/>
                        <a:t> The commands &gt;&gt;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General Task Description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50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pwd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1" u="non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en-US" sz="1600" u="none" dirty="0" smtClean="0"/>
                        <a:t>rint current </a:t>
                      </a:r>
                      <a:r>
                        <a:rPr lang="en-US" sz="1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w</a:t>
                      </a:r>
                      <a:r>
                        <a:rPr lang="en-US" sz="1600" u="none" dirty="0" smtClean="0"/>
                        <a:t>orking </a:t>
                      </a:r>
                      <a:r>
                        <a:rPr lang="en-US" sz="1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</a:t>
                      </a:r>
                      <a:r>
                        <a:rPr lang="en-US" sz="1600" u="none" dirty="0" smtClean="0"/>
                        <a:t>irectory</a:t>
                      </a:r>
                      <a:r>
                        <a:rPr lang="en-US" sz="1400" baseline="0" dirty="0" smtClean="0"/>
                        <a:t>: </a:t>
                      </a:r>
                      <a:r>
                        <a:rPr lang="en-US" sz="1400" i="1" dirty="0" smtClean="0"/>
                        <a:t>It prints the current location in the directory structure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967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I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 shows the  list of files in the current directory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967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mkdir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1" u="non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en-US" sz="1600" u="none" baseline="0" dirty="0" smtClean="0"/>
                        <a:t>a</a:t>
                      </a:r>
                      <a:r>
                        <a:rPr lang="en-US" sz="1600" b="1" u="non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</a:t>
                      </a:r>
                      <a:r>
                        <a:rPr lang="en-US" sz="1600" u="none" baseline="0" dirty="0" smtClean="0"/>
                        <a:t>e </a:t>
                      </a:r>
                      <a:r>
                        <a:rPr lang="en-US" sz="1600" b="1" u="non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dir</a:t>
                      </a:r>
                      <a:r>
                        <a:rPr lang="en-US" sz="1600" u="none" baseline="0" dirty="0" smtClean="0"/>
                        <a:t>ectory</a:t>
                      </a:r>
                      <a:r>
                        <a:rPr lang="en-US" sz="1400" baseline="0" dirty="0" smtClean="0"/>
                        <a:t>: </a:t>
                      </a:r>
                      <a:r>
                        <a:rPr lang="en-US" sz="1400" i="1" baseline="0" dirty="0" smtClean="0"/>
                        <a:t>it create new folder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50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cd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  <a:r>
                        <a:rPr lang="en-US" sz="1600" u="none" dirty="0" smtClean="0"/>
                        <a:t>hange working </a:t>
                      </a:r>
                      <a:r>
                        <a:rPr lang="en-US" sz="1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</a:t>
                      </a:r>
                      <a:r>
                        <a:rPr lang="en-US" sz="1600" u="none" dirty="0" smtClean="0"/>
                        <a:t>irectory</a:t>
                      </a:r>
                      <a:r>
                        <a:rPr lang="en-US" sz="1400" dirty="0" smtClean="0"/>
                        <a:t>:</a:t>
                      </a:r>
                      <a:r>
                        <a:rPr lang="en-US" sz="1400" baseline="0" dirty="0" smtClean="0"/>
                        <a:t> C</a:t>
                      </a:r>
                      <a:r>
                        <a:rPr lang="en-US" sz="1400" i="1" baseline="0" dirty="0" smtClean="0"/>
                        <a:t>hange location to a folder of your interest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967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cp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  <a:r>
                        <a:rPr lang="en-US" sz="1600" u="none" dirty="0" smtClean="0"/>
                        <a:t>o</a:t>
                      </a:r>
                      <a:r>
                        <a:rPr lang="en-US" sz="1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en-US" sz="1600" u="none" dirty="0" smtClean="0"/>
                        <a:t>y</a:t>
                      </a:r>
                      <a:r>
                        <a:rPr lang="en-US" sz="1400" dirty="0" smtClean="0"/>
                        <a:t>:</a:t>
                      </a:r>
                      <a:r>
                        <a:rPr lang="en-US" sz="1400" baseline="0" dirty="0" smtClean="0"/>
                        <a:t>  Make a copy of </a:t>
                      </a:r>
                      <a:r>
                        <a:rPr lang="en-US" sz="1400" i="1" baseline="0" dirty="0" smtClean="0"/>
                        <a:t> files and/or directories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967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mv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en-US" sz="1600" u="none" dirty="0" smtClean="0"/>
                        <a:t>o</a:t>
                      </a:r>
                      <a:r>
                        <a:rPr lang="en-US" sz="1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</a:t>
                      </a:r>
                      <a:r>
                        <a:rPr lang="en-US" sz="1600" u="none" dirty="0" smtClean="0"/>
                        <a:t>e</a:t>
                      </a:r>
                      <a:r>
                        <a:rPr lang="en-US" sz="1400" dirty="0" smtClean="0"/>
                        <a:t>:</a:t>
                      </a:r>
                      <a:r>
                        <a:rPr lang="en-US" sz="1400" baseline="0" dirty="0" smtClean="0"/>
                        <a:t> R</a:t>
                      </a:r>
                      <a:r>
                        <a:rPr lang="en-US" sz="1400" i="1" dirty="0" smtClean="0"/>
                        <a:t>ename file or</a:t>
                      </a:r>
                      <a:r>
                        <a:rPr lang="en-US" sz="1400" i="1" baseline="0" dirty="0" smtClean="0"/>
                        <a:t> directories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967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rm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1" u="non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</a:t>
                      </a:r>
                      <a:r>
                        <a:rPr lang="en-US" sz="1600" u="none" baseline="0" dirty="0" smtClean="0"/>
                        <a:t>e</a:t>
                      </a:r>
                      <a:r>
                        <a:rPr lang="en-US" sz="1600" b="1" u="non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en-US" sz="1600" u="none" baseline="0" dirty="0" smtClean="0"/>
                        <a:t>ove</a:t>
                      </a:r>
                      <a:r>
                        <a:rPr lang="en-US" sz="1400" baseline="0" dirty="0" smtClean="0"/>
                        <a:t>: D</a:t>
                      </a:r>
                      <a:r>
                        <a:rPr lang="en-US" sz="1400" i="1" baseline="0" dirty="0" smtClean="0"/>
                        <a:t>elete files or directories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5450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chmod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ch</a:t>
                      </a:r>
                      <a:r>
                        <a:rPr lang="en-US" sz="1600" u="none" dirty="0" smtClean="0"/>
                        <a:t>ange </a:t>
                      </a:r>
                      <a:r>
                        <a:rPr lang="en-US" sz="16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mod</a:t>
                      </a:r>
                      <a:r>
                        <a:rPr lang="en-US" sz="1600" u="none" dirty="0" smtClean="0"/>
                        <a:t>e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i="1" baseline="0" dirty="0" smtClean="0"/>
                        <a:t>modify access rights (permissions or protections) of files or directories</a:t>
                      </a:r>
                      <a:endParaRPr lang="en-US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10668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There are several Linux commands</a:t>
            </a:r>
            <a:r>
              <a:rPr lang="en-US" sz="2400" dirty="0"/>
              <a:t>, </a:t>
            </a:r>
            <a:r>
              <a:rPr lang="en-US" sz="2400" dirty="0" smtClean="0"/>
              <a:t>but a few them are enough </a:t>
            </a:r>
            <a:r>
              <a:rPr lang="en-US" sz="2400" dirty="0"/>
              <a:t>to perform most basic tasks. </a:t>
            </a:r>
          </a:p>
        </p:txBody>
      </p:sp>
    </p:spTree>
    <p:extLst>
      <p:ext uri="{BB962C8B-B14F-4D97-AF65-F5344CB8AC3E}">
        <p14:creationId xmlns:p14="http://schemas.microsoft.com/office/powerpoint/2010/main" val="6620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1. </a:t>
            </a:r>
            <a:r>
              <a:rPr lang="en-US" sz="2200" dirty="0"/>
              <a:t>Print the current working directory name (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200" dirty="0"/>
              <a:t>rint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2200" dirty="0"/>
              <a:t>orking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2200" dirty="0"/>
              <a:t>irectory)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US" sz="1800" b="1" dirty="0"/>
          </a:p>
          <a:p>
            <a:pPr marL="0" indent="0">
              <a:buNone/>
            </a:pPr>
            <a:r>
              <a:rPr lang="en-US" sz="2200" b="1" dirty="0"/>
              <a:t>2. </a:t>
            </a:r>
            <a:r>
              <a:rPr lang="en-US" sz="2200" dirty="0"/>
              <a:t>List files </a:t>
            </a:r>
            <a:r>
              <a:rPr lang="en-US" sz="2200" dirty="0" smtClean="0"/>
              <a:t>and sub-directories in </a:t>
            </a:r>
            <a:r>
              <a:rPr lang="en-US" sz="2200" dirty="0"/>
              <a:t>your current </a:t>
            </a:r>
            <a:r>
              <a:rPr lang="en-US" sz="2200" dirty="0" smtClean="0"/>
              <a:t>folder </a:t>
            </a:r>
            <a:r>
              <a:rPr lang="en-US" sz="2200" dirty="0"/>
              <a:t>(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200" dirty="0"/>
              <a:t>i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200" dirty="0"/>
              <a:t>t)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2200" b="1" dirty="0" smtClean="0"/>
              <a:t>3. </a:t>
            </a:r>
            <a:r>
              <a:rPr lang="en-US" sz="2200" dirty="0" smtClean="0"/>
              <a:t>Create a new folder, </a:t>
            </a:r>
            <a:r>
              <a:rPr lang="en-US" sz="2200" b="1" i="1" dirty="0" err="1" smtClean="0">
                <a:solidFill>
                  <a:schemeClr val="tx2"/>
                </a:solidFill>
              </a:rPr>
              <a:t>linux_tutorial</a:t>
            </a:r>
            <a:r>
              <a:rPr lang="en-US" sz="2200" dirty="0" smtClean="0"/>
              <a:t> (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200" dirty="0" smtClean="0"/>
              <a:t>a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200" dirty="0" smtClean="0"/>
              <a:t>e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dir</a:t>
            </a:r>
            <a:r>
              <a:rPr lang="en-US" sz="2200" dirty="0" smtClean="0"/>
              <a:t>ectory) </a:t>
            </a:r>
            <a:endParaRPr lang="en-US" sz="2200" b="1" i="1" dirty="0" smtClean="0">
              <a:solidFill>
                <a:schemeClr val="tx2"/>
              </a:solidFill>
            </a:endParaRP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linux_tutorial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b="1" dirty="0"/>
              <a:t>4. </a:t>
            </a:r>
            <a:r>
              <a:rPr lang="en-US" sz="2200" dirty="0"/>
              <a:t>List </a:t>
            </a:r>
            <a:r>
              <a:rPr lang="en-US" sz="2200" dirty="0" smtClean="0"/>
              <a:t>files/folders </a:t>
            </a:r>
            <a:r>
              <a:rPr lang="en-US" sz="2200" dirty="0"/>
              <a:t>in your current directory (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200" dirty="0"/>
              <a:t>i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200" dirty="0"/>
              <a:t>t)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5. </a:t>
            </a:r>
            <a:r>
              <a:rPr lang="en-US" sz="2200" dirty="0"/>
              <a:t>Change your location to the </a:t>
            </a:r>
            <a:r>
              <a:rPr lang="en-US" sz="2200" dirty="0" smtClean="0"/>
              <a:t>newly created folder </a:t>
            </a:r>
            <a:r>
              <a:rPr lang="en-US" sz="2200" b="1" i="1" dirty="0" err="1">
                <a:solidFill>
                  <a:schemeClr val="tx2"/>
                </a:solidFill>
              </a:rPr>
              <a:t>linux_tutorial</a:t>
            </a:r>
            <a:r>
              <a:rPr lang="en-US" sz="2200" dirty="0"/>
              <a:t> (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200" dirty="0"/>
              <a:t>hange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2200" dirty="0"/>
              <a:t>irectory)</a:t>
            </a:r>
          </a:p>
          <a:p>
            <a:pPr marL="40005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linux_tutorial</a:t>
            </a:r>
            <a:endParaRPr lang="en-US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896470" y="4572000"/>
            <a:ext cx="6647330" cy="769441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57150">
              <a:spcAft>
                <a:spcPts val="1800"/>
              </a:spcAft>
            </a:pPr>
            <a:r>
              <a:rPr lang="en-US" sz="2200" b="1" dirty="0"/>
              <a:t>→</a:t>
            </a:r>
            <a:r>
              <a:rPr lang="en-US" sz="2200" dirty="0"/>
              <a:t> You should </a:t>
            </a:r>
            <a:r>
              <a:rPr lang="en-US" sz="2200" dirty="0" smtClean="0"/>
              <a:t>see your new folder in the list  </a:t>
            </a:r>
            <a:r>
              <a:rPr lang="en-US" sz="2200" b="1" i="1" dirty="0" err="1" smtClean="0"/>
              <a:t>linux_tutorial</a:t>
            </a:r>
            <a:endParaRPr lang="en-US" sz="2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4. Practice on Basic Linux Commands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12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2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200" b="1" dirty="0" smtClean="0"/>
              <a:t>6. </a:t>
            </a:r>
            <a:r>
              <a:rPr lang="en-US" sz="2200" dirty="0" smtClean="0"/>
              <a:t>Print your current location </a:t>
            </a:r>
            <a:r>
              <a:rPr lang="en-US" sz="2000" dirty="0"/>
              <a:t>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000" dirty="0"/>
              <a:t>rint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2000" dirty="0"/>
              <a:t>orking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sz="2000" dirty="0"/>
              <a:t>irectory)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US" sz="1800" b="1" dirty="0"/>
          </a:p>
          <a:p>
            <a:pPr marL="0" indent="0">
              <a:lnSpc>
                <a:spcPct val="80000"/>
              </a:lnSpc>
              <a:buNone/>
            </a:pPr>
            <a:endParaRPr lang="en-US" sz="22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200" b="1" dirty="0" smtClean="0"/>
              <a:t>7. </a:t>
            </a:r>
            <a:r>
              <a:rPr lang="en-US" sz="2200" dirty="0"/>
              <a:t>List the files in your new directory </a:t>
            </a:r>
            <a:r>
              <a:rPr lang="en-US" sz="2200" b="1" i="1" dirty="0" err="1" smtClean="0">
                <a:solidFill>
                  <a:schemeClr val="tx2"/>
                </a:solidFill>
              </a:rPr>
              <a:t>linux_tutorial</a:t>
            </a:r>
            <a:r>
              <a:rPr lang="en-US" sz="2200" b="1" i="1" dirty="0" smtClean="0">
                <a:solidFill>
                  <a:schemeClr val="tx2"/>
                </a:solidFill>
              </a:rPr>
              <a:t> </a:t>
            </a:r>
            <a:r>
              <a:rPr lang="en-US" sz="2000" dirty="0"/>
              <a:t>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000" dirty="0"/>
              <a:t>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000" dirty="0"/>
              <a:t>t)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US" sz="1800" b="1" dirty="0"/>
          </a:p>
          <a:p>
            <a:pPr marL="0" indent="0">
              <a:lnSpc>
                <a:spcPct val="80000"/>
              </a:lnSpc>
              <a:buNone/>
            </a:pPr>
            <a:endParaRPr lang="en-US" sz="22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200" b="1" dirty="0" smtClean="0"/>
              <a:t>8. </a:t>
            </a:r>
            <a:r>
              <a:rPr lang="en-US" sz="2200" dirty="0" smtClean="0"/>
              <a:t>Use </a:t>
            </a:r>
            <a:r>
              <a:rPr lang="en-US" sz="2200" b="1" dirty="0" err="1" smtClean="0"/>
              <a:t>gedit</a:t>
            </a:r>
            <a:r>
              <a:rPr lang="en-US" sz="2200" dirty="0" smtClean="0"/>
              <a:t> as a text editor to create a text file: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b="1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1800" b="1" dirty="0" err="1" smtClean="0"/>
              <a:t>gedit</a:t>
            </a:r>
            <a:r>
              <a:rPr lang="en-US" sz="1800" b="1" dirty="0" smtClean="0"/>
              <a:t> linux_test.txt &amp;</a:t>
            </a:r>
            <a:endParaRPr lang="en-US" sz="1800" b="1" dirty="0"/>
          </a:p>
          <a:p>
            <a:pPr marL="0" indent="0">
              <a:lnSpc>
                <a:spcPct val="80000"/>
              </a:lnSpc>
              <a:buNone/>
            </a:pPr>
            <a:endParaRPr lang="en-US" sz="22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200" b="1" dirty="0" smtClean="0"/>
              <a:t>9. </a:t>
            </a:r>
            <a:r>
              <a:rPr lang="en-US" sz="2200" dirty="0" smtClean="0"/>
              <a:t>Edit the file by typing a word or phrase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Type </a:t>
            </a:r>
            <a:r>
              <a:rPr lang="en-US" sz="2200" dirty="0"/>
              <a:t>any word or phrase (</a:t>
            </a:r>
            <a:r>
              <a:rPr lang="en-US" sz="2200" dirty="0" err="1"/>
              <a:t>eg</a:t>
            </a:r>
            <a:r>
              <a:rPr lang="en-US" sz="2200" dirty="0"/>
              <a:t>. </a:t>
            </a:r>
            <a:r>
              <a:rPr lang="en-US" sz="2200" b="1" dirty="0"/>
              <a:t>This is a test script</a:t>
            </a:r>
            <a:r>
              <a:rPr lang="en-US" sz="2200" dirty="0" smtClean="0"/>
              <a:t>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tx2"/>
                </a:solidFill>
              </a:rPr>
              <a:t>4. </a:t>
            </a:r>
            <a:r>
              <a:rPr lang="en-US" sz="2800" b="1" dirty="0" smtClean="0">
                <a:solidFill>
                  <a:schemeClr val="tx2"/>
                </a:solidFill>
              </a:rPr>
              <a:t>Practice on Basic </a:t>
            </a:r>
            <a:r>
              <a:rPr lang="en-US" sz="2800" b="1" dirty="0">
                <a:solidFill>
                  <a:schemeClr val="tx2"/>
                </a:solidFill>
              </a:rPr>
              <a:t>Linux </a:t>
            </a:r>
            <a:r>
              <a:rPr lang="en-US" sz="2800" b="1" dirty="0" smtClean="0">
                <a:solidFill>
                  <a:schemeClr val="tx2"/>
                </a:solidFill>
              </a:rPr>
              <a:t>Commands (cont.)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14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10</a:t>
            </a:r>
            <a:r>
              <a:rPr lang="en-US" sz="2200" dirty="0" smtClean="0"/>
              <a:t>. Save and exit from </a:t>
            </a:r>
            <a:r>
              <a:rPr lang="en-US" sz="2200" dirty="0" err="1" smtClean="0"/>
              <a:t>gedit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11</a:t>
            </a:r>
            <a:r>
              <a:rPr lang="en-US" sz="2200" dirty="0" smtClean="0"/>
              <a:t>. Go back to the Ubuntu terminal and hit the enter key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2200" b="1" dirty="0" smtClean="0"/>
              <a:t>12. </a:t>
            </a:r>
            <a:r>
              <a:rPr lang="en-US" sz="2200" dirty="0" smtClean="0"/>
              <a:t>List your files </a:t>
            </a:r>
            <a:r>
              <a:rPr lang="en-US" sz="2000" dirty="0"/>
              <a:t>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000" dirty="0"/>
              <a:t>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000" dirty="0"/>
              <a:t>t)</a:t>
            </a:r>
          </a:p>
          <a:p>
            <a:pPr marL="40005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US" sz="1800" b="1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/>
              <a:t>13. </a:t>
            </a:r>
            <a:r>
              <a:rPr lang="en-US" sz="2200" dirty="0"/>
              <a:t>Create a copy of the old file (</a:t>
            </a:r>
            <a:r>
              <a:rPr lang="en-US" sz="2200" b="1" i="1" dirty="0">
                <a:solidFill>
                  <a:schemeClr val="tx2"/>
                </a:solidFill>
              </a:rPr>
              <a:t>linux_text.txt) </a:t>
            </a:r>
            <a:r>
              <a:rPr lang="en-US" sz="2200" b="1" i="1" dirty="0" smtClean="0">
                <a:solidFill>
                  <a:schemeClr val="tx2"/>
                </a:solidFill>
              </a:rPr>
              <a:t>,</a:t>
            </a:r>
            <a:r>
              <a:rPr lang="en-US" sz="2200" dirty="0" smtClean="0"/>
              <a:t>and </a:t>
            </a:r>
            <a:r>
              <a:rPr lang="en-US" sz="2200" dirty="0"/>
              <a:t>name the new file as </a:t>
            </a:r>
            <a:r>
              <a:rPr lang="en-US" sz="2200" b="1" i="1" dirty="0">
                <a:solidFill>
                  <a:schemeClr val="tx2"/>
                </a:solidFill>
              </a:rPr>
              <a:t>training.txt</a:t>
            </a:r>
            <a:r>
              <a:rPr lang="en-US" sz="2200" dirty="0"/>
              <a:t> (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200" dirty="0"/>
              <a:t>o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200" dirty="0"/>
              <a:t>y</a:t>
            </a:r>
            <a:r>
              <a:rPr lang="en-US" sz="22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linux_test.txt training.txt</a:t>
            </a:r>
            <a:endParaRPr lang="en-US" sz="2000" b="1" dirty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tx2"/>
                </a:solidFill>
              </a:rPr>
              <a:t>4. </a:t>
            </a:r>
            <a:r>
              <a:rPr lang="en-US" sz="2800" b="1" dirty="0" smtClean="0">
                <a:solidFill>
                  <a:schemeClr val="tx2"/>
                </a:solidFill>
              </a:rPr>
              <a:t>Practice on Basic </a:t>
            </a:r>
            <a:r>
              <a:rPr lang="en-US" sz="2800" b="1" dirty="0">
                <a:solidFill>
                  <a:schemeClr val="tx2"/>
                </a:solidFill>
              </a:rPr>
              <a:t>Linux </a:t>
            </a:r>
            <a:r>
              <a:rPr lang="en-US" sz="2800" b="1" dirty="0" smtClean="0">
                <a:solidFill>
                  <a:schemeClr val="tx2"/>
                </a:solidFill>
              </a:rPr>
              <a:t>Commands (cont.)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09600" y="3638490"/>
            <a:ext cx="7543800" cy="40011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57150">
              <a:spcAft>
                <a:spcPts val="1800"/>
              </a:spcAft>
            </a:pPr>
            <a:r>
              <a:rPr lang="en-US" sz="2000" b="1" dirty="0"/>
              <a:t>→</a:t>
            </a:r>
            <a:r>
              <a:rPr lang="en-US" sz="2000" dirty="0"/>
              <a:t> You should </a:t>
            </a:r>
            <a:r>
              <a:rPr lang="en-US" sz="2000" dirty="0" smtClean="0"/>
              <a:t>see the newly created text file: </a:t>
            </a:r>
            <a:r>
              <a:rPr lang="en-US" sz="2000" b="1" i="1" dirty="0" smtClean="0">
                <a:solidFill>
                  <a:schemeClr val="tx2"/>
                </a:solidFill>
              </a:rPr>
              <a:t> llinux_test.txt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14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888"/>
            <a:ext cx="8534400" cy="5665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14. </a:t>
            </a:r>
            <a:r>
              <a:rPr lang="en-US" sz="1800" dirty="0" smtClean="0"/>
              <a:t>List the files in your </a:t>
            </a:r>
            <a:r>
              <a:rPr lang="en-US" sz="1800" dirty="0"/>
              <a:t>directory (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1800" dirty="0"/>
              <a:t>i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1800" dirty="0"/>
              <a:t>t)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800" b="1" dirty="0" smtClean="0"/>
              <a:t>15. </a:t>
            </a:r>
            <a:r>
              <a:rPr lang="en-US" sz="1800" dirty="0" smtClean="0"/>
              <a:t>Open your new file </a:t>
            </a:r>
            <a:r>
              <a:rPr lang="en-US" sz="1800" b="1" i="1" dirty="0" smtClean="0">
                <a:solidFill>
                  <a:schemeClr val="tx2"/>
                </a:solidFill>
              </a:rPr>
              <a:t>training.txt</a:t>
            </a:r>
            <a:r>
              <a:rPr lang="en-US" sz="1800" dirty="0" smtClean="0"/>
              <a:t>, edit it by adding a few words and phrases, save it and exit:</a:t>
            </a:r>
          </a:p>
          <a:p>
            <a:pPr marL="0" indent="0">
              <a:buNone/>
            </a:pPr>
            <a:endParaRPr lang="en-US" sz="1800" dirty="0"/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 err="1" smtClean="0"/>
              <a:t>gedit</a:t>
            </a:r>
            <a:r>
              <a:rPr lang="en-US" sz="1800" b="1" dirty="0" smtClean="0"/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training.txt &amp;</a:t>
            </a:r>
          </a:p>
          <a:p>
            <a:pPr marL="0" indent="0">
              <a:buNone/>
            </a:pPr>
            <a:r>
              <a:rPr lang="en-US" sz="1800" b="1" dirty="0" smtClean="0"/>
              <a:t>16. </a:t>
            </a:r>
            <a:r>
              <a:rPr lang="en-US" sz="1800" dirty="0"/>
              <a:t>List the files in your </a:t>
            </a:r>
            <a:r>
              <a:rPr lang="en-US" sz="1800" dirty="0" smtClean="0"/>
              <a:t>directory </a:t>
            </a:r>
            <a:r>
              <a:rPr lang="en-US" sz="1800" dirty="0"/>
              <a:t>(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1800" dirty="0"/>
              <a:t>i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1800" dirty="0"/>
              <a:t>t)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/>
              <a:t>17. </a:t>
            </a:r>
            <a:r>
              <a:rPr lang="en-US" sz="1800" dirty="0" smtClean="0"/>
              <a:t>Rename your </a:t>
            </a:r>
            <a:r>
              <a:rPr lang="en-US" sz="1800" b="1" i="1" dirty="0" smtClean="0">
                <a:solidFill>
                  <a:schemeClr val="tx2"/>
                </a:solidFill>
              </a:rPr>
              <a:t>training.txt </a:t>
            </a:r>
            <a:r>
              <a:rPr lang="en-US" sz="1800" dirty="0"/>
              <a:t>to</a:t>
            </a:r>
            <a:r>
              <a:rPr lang="en-US" sz="1800" dirty="0" smtClean="0"/>
              <a:t> </a:t>
            </a:r>
            <a:r>
              <a:rPr lang="en-US" sz="1800" b="1" i="1" dirty="0" smtClean="0">
                <a:solidFill>
                  <a:schemeClr val="tx2"/>
                </a:solidFill>
              </a:rPr>
              <a:t>training_linux.txt</a:t>
            </a:r>
            <a:r>
              <a:rPr lang="en-US" sz="1800" dirty="0" smtClean="0"/>
              <a:t> (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1800" dirty="0" smtClean="0"/>
              <a:t>o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sz="1800" dirty="0" smtClean="0"/>
              <a:t>e)</a:t>
            </a:r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mv training.txt training_linux.txt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18</a:t>
            </a:r>
            <a:r>
              <a:rPr lang="en-US" sz="1800" b="1" dirty="0" smtClean="0"/>
              <a:t>. </a:t>
            </a:r>
            <a:r>
              <a:rPr lang="en-US" sz="1800" dirty="0"/>
              <a:t>List the files in your directory (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1800" dirty="0"/>
              <a:t>i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1800" dirty="0"/>
              <a:t>t)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447800" y="6336268"/>
            <a:ext cx="6934200" cy="36933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57150">
              <a:spcAft>
                <a:spcPts val="1800"/>
              </a:spcAft>
            </a:pPr>
            <a:r>
              <a:rPr lang="en-US" b="1" dirty="0"/>
              <a:t>→</a:t>
            </a:r>
            <a:r>
              <a:rPr lang="en-US" dirty="0"/>
              <a:t> You should see </a:t>
            </a:r>
            <a:r>
              <a:rPr lang="en-US" dirty="0" smtClean="0"/>
              <a:t>two files</a:t>
            </a:r>
            <a:r>
              <a:rPr lang="en-US" b="1" i="1" dirty="0" smtClean="0">
                <a:solidFill>
                  <a:schemeClr val="tx2"/>
                </a:solidFill>
              </a:rPr>
              <a:t> linux_test.txt </a:t>
            </a:r>
            <a:r>
              <a:rPr lang="en-US" dirty="0" smtClean="0"/>
              <a:t>and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training_linux.txt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0600" y="1752600"/>
            <a:ext cx="6934200" cy="36933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57150">
              <a:spcAft>
                <a:spcPts val="1800"/>
              </a:spcAft>
            </a:pPr>
            <a:r>
              <a:rPr lang="en-US" b="1" dirty="0"/>
              <a:t>→</a:t>
            </a:r>
            <a:r>
              <a:rPr lang="en-US" dirty="0"/>
              <a:t> You should see </a:t>
            </a:r>
            <a:r>
              <a:rPr lang="en-US" dirty="0" smtClean="0"/>
              <a:t>two files</a:t>
            </a:r>
            <a:r>
              <a:rPr lang="en-US" b="1" i="1" dirty="0" smtClean="0">
                <a:solidFill>
                  <a:schemeClr val="tx2"/>
                </a:solidFill>
              </a:rPr>
              <a:t> linux_test.txt </a:t>
            </a:r>
            <a:r>
              <a:rPr lang="en-US" dirty="0" smtClean="0"/>
              <a:t>and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training.txt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6560" y="4431268"/>
            <a:ext cx="6934200" cy="36933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57150">
              <a:spcAft>
                <a:spcPts val="1800"/>
              </a:spcAft>
            </a:pPr>
            <a:r>
              <a:rPr lang="en-US" b="1" dirty="0"/>
              <a:t>→</a:t>
            </a:r>
            <a:r>
              <a:rPr lang="en-US" dirty="0"/>
              <a:t> You </a:t>
            </a:r>
            <a:r>
              <a:rPr lang="en-US" dirty="0" smtClean="0"/>
              <a:t>still see two files</a:t>
            </a:r>
            <a:r>
              <a:rPr lang="en-US" b="1" i="1" dirty="0" smtClean="0">
                <a:solidFill>
                  <a:schemeClr val="tx2"/>
                </a:solidFill>
              </a:rPr>
              <a:t> linux_test.txt </a:t>
            </a:r>
            <a:r>
              <a:rPr lang="en-US" dirty="0" smtClean="0"/>
              <a:t>and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training.txt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tx2"/>
                </a:solidFill>
              </a:rPr>
              <a:t>4. </a:t>
            </a:r>
            <a:r>
              <a:rPr lang="en-US" sz="2800" b="1" dirty="0" smtClean="0">
                <a:solidFill>
                  <a:schemeClr val="tx2"/>
                </a:solidFill>
              </a:rPr>
              <a:t>Practice on Basic </a:t>
            </a:r>
            <a:r>
              <a:rPr lang="en-US" sz="2800" b="1" dirty="0">
                <a:solidFill>
                  <a:schemeClr val="tx2"/>
                </a:solidFill>
              </a:rPr>
              <a:t>Linux </a:t>
            </a:r>
            <a:r>
              <a:rPr lang="en-US" sz="2800" b="1" dirty="0" smtClean="0">
                <a:solidFill>
                  <a:schemeClr val="tx2"/>
                </a:solidFill>
              </a:rPr>
              <a:t>Commands (cont.)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410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19. </a:t>
            </a:r>
            <a:r>
              <a:rPr lang="en-US" sz="2400" dirty="0" smtClean="0"/>
              <a:t>Remove file 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2400" dirty="0" smtClean="0"/>
              <a:t>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400" dirty="0" smtClean="0"/>
              <a:t>ove)</a:t>
            </a:r>
            <a:endParaRPr lang="en-US" sz="2400" b="1" dirty="0"/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linux_test.txt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b="1" dirty="0" smtClean="0"/>
              <a:t>20. </a:t>
            </a:r>
            <a:r>
              <a:rPr lang="en-US" sz="2400" dirty="0"/>
              <a:t>List the files in your directory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2400" dirty="0"/>
              <a:t>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400" dirty="0"/>
              <a:t>t)</a:t>
            </a:r>
          </a:p>
          <a:p>
            <a:pPr marL="4000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066800" y="3429000"/>
            <a:ext cx="7010400" cy="461665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-57150">
              <a:spcAft>
                <a:spcPts val="1800"/>
              </a:spcAft>
            </a:pPr>
            <a:r>
              <a:rPr lang="en-US" sz="2400" b="1" dirty="0"/>
              <a:t>→</a:t>
            </a:r>
            <a:r>
              <a:rPr lang="en-US" sz="2400" dirty="0"/>
              <a:t> </a:t>
            </a:r>
            <a:r>
              <a:rPr lang="en-US" sz="2400" dirty="0" smtClean="0"/>
              <a:t>this time you will see just one file</a:t>
            </a:r>
            <a:r>
              <a:rPr lang="en-US" sz="2400" b="1" i="1" dirty="0" smtClean="0">
                <a:solidFill>
                  <a:schemeClr val="tx2"/>
                </a:solidFill>
              </a:rPr>
              <a:t> training_linux.txt</a:t>
            </a:r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  <a:ln w="1905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tx2"/>
                </a:solidFill>
              </a:rPr>
              <a:t>4. </a:t>
            </a:r>
            <a:r>
              <a:rPr lang="en-US" sz="2800" b="1" dirty="0" smtClean="0">
                <a:solidFill>
                  <a:schemeClr val="tx2"/>
                </a:solidFill>
              </a:rPr>
              <a:t>Practice on Basic </a:t>
            </a:r>
            <a:r>
              <a:rPr lang="en-US" sz="2800" b="1" dirty="0">
                <a:solidFill>
                  <a:schemeClr val="tx2"/>
                </a:solidFill>
              </a:rPr>
              <a:t>Linux </a:t>
            </a:r>
            <a:r>
              <a:rPr lang="en-US" sz="2800" b="1" dirty="0" smtClean="0">
                <a:solidFill>
                  <a:schemeClr val="tx2"/>
                </a:solidFill>
              </a:rPr>
              <a:t>Commands (cont.)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78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3728</TotalTime>
  <Words>1674</Words>
  <Application>Microsoft Office PowerPoint</Application>
  <PresentationFormat>On-screen Show (4:3)</PresentationFormat>
  <Paragraphs>242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Consolas</vt:lpstr>
      <vt:lpstr>Courier New</vt:lpstr>
      <vt:lpstr>Wingdings</vt:lpstr>
      <vt:lpstr>Office Theme</vt:lpstr>
      <vt:lpstr>Introduction to Linux Commands and Shell Scripting  15ITWCVP Training Workshop Accra, Ghana, 11 – 20 September 2023</vt:lpstr>
      <vt:lpstr>1. Introduction</vt:lpstr>
      <vt:lpstr>2 . WSL/Ubuntu : Linux on Windows</vt:lpstr>
      <vt:lpstr>3. Basic Linux Commands</vt:lpstr>
      <vt:lpstr>4. Practice on Basic Linux Commands</vt:lpstr>
      <vt:lpstr>4. Practice on Basic Linux Commands (cont.)</vt:lpstr>
      <vt:lpstr>4. Practice on Basic Linux Commands (cont.)</vt:lpstr>
      <vt:lpstr>4. Practice on Basic Linux Commands (cont.)</vt:lpstr>
      <vt:lpstr>4. Practice on Basic Linux Commands (cont.)</vt:lpstr>
      <vt:lpstr>5. Display Date in Linux (Ubuntu users) </vt:lpstr>
      <vt:lpstr>5. Display Date in Linux (Mac users) </vt:lpstr>
      <vt:lpstr>5. Display Date in Linux (cont.), Ubuntu Users </vt:lpstr>
      <vt:lpstr>5. Display Date in Linux (cont.), Mac users </vt:lpstr>
      <vt:lpstr>6. Help on Linux Commands</vt:lpstr>
      <vt:lpstr>8. Basic Linux Commands – Exercise 2</vt:lpstr>
      <vt:lpstr>9. Introduction to shell scripts</vt:lpstr>
      <vt:lpstr>10. Display dates in Linux using a shell script (Ubuntu)</vt:lpstr>
      <vt:lpstr>10. Display dates in Linux using a shell script (Mac)</vt:lpstr>
      <vt:lpstr>10. Display dates in Linux using a shell script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Endalkachew Bekele</dc:creator>
  <cp:lastModifiedBy>Endalkachew Bekele</cp:lastModifiedBy>
  <cp:revision>226</cp:revision>
  <dcterms:created xsi:type="dcterms:W3CDTF">2018-11-23T14:13:10Z</dcterms:created>
  <dcterms:modified xsi:type="dcterms:W3CDTF">2023-09-04T13:58:08Z</dcterms:modified>
</cp:coreProperties>
</file>