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63" r:id="rId2"/>
    <p:sldId id="332" r:id="rId3"/>
    <p:sldId id="348" r:id="rId4"/>
    <p:sldId id="349" r:id="rId5"/>
    <p:sldId id="350" r:id="rId6"/>
    <p:sldId id="351" r:id="rId7"/>
    <p:sldId id="353" r:id="rId8"/>
    <p:sldId id="354" r:id="rId9"/>
    <p:sldId id="355" r:id="rId10"/>
    <p:sldId id="356" r:id="rId11"/>
    <p:sldId id="357" r:id="rId12"/>
    <p:sldId id="360" r:id="rId13"/>
    <p:sldId id="358" r:id="rId14"/>
    <p:sldId id="361" r:id="rId15"/>
    <p:sldId id="362" r:id="rId16"/>
    <p:sldId id="365" r:id="rId17"/>
    <p:sldId id="363" r:id="rId18"/>
    <p:sldId id="364" r:id="rId19"/>
    <p:sldId id="366"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A8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72" autoAdjust="0"/>
    <p:restoredTop sz="92578" autoAdjust="0"/>
  </p:normalViewPr>
  <p:slideViewPr>
    <p:cSldViewPr>
      <p:cViewPr varScale="1">
        <p:scale>
          <a:sx n="64" d="100"/>
          <a:sy n="64" d="100"/>
        </p:scale>
        <p:origin x="1359" y="51"/>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18F0C9-A2DB-40CE-9CC2-5A6A29251162}" type="datetimeFigureOut">
              <a:rPr lang="en-US" smtClean="0"/>
              <a:pPr/>
              <a:t>8/30/2023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E7D9AC-DCC3-4BCA-AB0E-4AC163794F0F}" type="slidenum">
              <a:rPr lang="en-US" smtClean="0"/>
              <a:pPr/>
              <a:t>‹#›</a:t>
            </a:fld>
            <a:endParaRPr lang="en-US"/>
          </a:p>
        </p:txBody>
      </p:sp>
    </p:spTree>
    <p:extLst>
      <p:ext uri="{BB962C8B-B14F-4D97-AF65-F5344CB8AC3E}">
        <p14:creationId xmlns:p14="http://schemas.microsoft.com/office/powerpoint/2010/main" val="772407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0FE3C64-0EDB-4EEA-8D7B-58E14ACFA0F1}" type="datetimeFigureOut">
              <a:rPr lang="en-US" smtClean="0"/>
              <a:pPr/>
              <a:t>8/30/2023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71E900-8F86-4B2D-8B67-557530FCD7D9}" type="slidenum">
              <a:rPr lang="en-US" smtClean="0"/>
              <a:pPr/>
              <a:t>‹#›</a:t>
            </a:fld>
            <a:endParaRPr lang="en-US"/>
          </a:p>
        </p:txBody>
      </p:sp>
    </p:spTree>
    <p:extLst>
      <p:ext uri="{BB962C8B-B14F-4D97-AF65-F5344CB8AC3E}">
        <p14:creationId xmlns:p14="http://schemas.microsoft.com/office/powerpoint/2010/main" val="37180961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FE3C64-0EDB-4EEA-8D7B-58E14ACFA0F1}" type="datetimeFigureOut">
              <a:rPr lang="en-US" smtClean="0"/>
              <a:pPr/>
              <a:t>8/30/2023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71E900-8F86-4B2D-8B67-557530FCD7D9}" type="slidenum">
              <a:rPr lang="en-US" smtClean="0"/>
              <a:pPr/>
              <a:t>‹#›</a:t>
            </a:fld>
            <a:endParaRPr lang="en-US"/>
          </a:p>
        </p:txBody>
      </p:sp>
    </p:spTree>
    <p:extLst>
      <p:ext uri="{BB962C8B-B14F-4D97-AF65-F5344CB8AC3E}">
        <p14:creationId xmlns:p14="http://schemas.microsoft.com/office/powerpoint/2010/main" val="28206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FE3C64-0EDB-4EEA-8D7B-58E14ACFA0F1}" type="datetimeFigureOut">
              <a:rPr lang="en-US" smtClean="0"/>
              <a:pPr/>
              <a:t>8/30/2023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71E900-8F86-4B2D-8B67-557530FCD7D9}" type="slidenum">
              <a:rPr lang="en-US" smtClean="0"/>
              <a:pPr/>
              <a:t>‹#›</a:t>
            </a:fld>
            <a:endParaRPr lang="en-US"/>
          </a:p>
        </p:txBody>
      </p:sp>
    </p:spTree>
    <p:extLst>
      <p:ext uri="{BB962C8B-B14F-4D97-AF65-F5344CB8AC3E}">
        <p14:creationId xmlns:p14="http://schemas.microsoft.com/office/powerpoint/2010/main" val="4042415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FE3C64-0EDB-4EEA-8D7B-58E14ACFA0F1}" type="datetimeFigureOut">
              <a:rPr lang="en-US" smtClean="0"/>
              <a:pPr/>
              <a:t>8/30/2023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71E900-8F86-4B2D-8B67-557530FCD7D9}" type="slidenum">
              <a:rPr lang="en-US" smtClean="0"/>
              <a:pPr/>
              <a:t>‹#›</a:t>
            </a:fld>
            <a:endParaRPr lang="en-US"/>
          </a:p>
        </p:txBody>
      </p:sp>
    </p:spTree>
    <p:extLst>
      <p:ext uri="{BB962C8B-B14F-4D97-AF65-F5344CB8AC3E}">
        <p14:creationId xmlns:p14="http://schemas.microsoft.com/office/powerpoint/2010/main" val="15329725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FE3C64-0EDB-4EEA-8D7B-58E14ACFA0F1}" type="datetimeFigureOut">
              <a:rPr lang="en-US" smtClean="0"/>
              <a:pPr/>
              <a:t>8/30/2023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71E900-8F86-4B2D-8B67-557530FCD7D9}" type="slidenum">
              <a:rPr lang="en-US" smtClean="0"/>
              <a:pPr/>
              <a:t>‹#›</a:t>
            </a:fld>
            <a:endParaRPr lang="en-US"/>
          </a:p>
        </p:txBody>
      </p:sp>
    </p:spTree>
    <p:extLst>
      <p:ext uri="{BB962C8B-B14F-4D97-AF65-F5344CB8AC3E}">
        <p14:creationId xmlns:p14="http://schemas.microsoft.com/office/powerpoint/2010/main" val="530556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0FE3C64-0EDB-4EEA-8D7B-58E14ACFA0F1}" type="datetimeFigureOut">
              <a:rPr lang="en-US" smtClean="0"/>
              <a:pPr/>
              <a:t>8/30/2023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71E900-8F86-4B2D-8B67-557530FCD7D9}" type="slidenum">
              <a:rPr lang="en-US" smtClean="0"/>
              <a:pPr/>
              <a:t>‹#›</a:t>
            </a:fld>
            <a:endParaRPr lang="en-US"/>
          </a:p>
        </p:txBody>
      </p:sp>
    </p:spTree>
    <p:extLst>
      <p:ext uri="{BB962C8B-B14F-4D97-AF65-F5344CB8AC3E}">
        <p14:creationId xmlns:p14="http://schemas.microsoft.com/office/powerpoint/2010/main" val="2567931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0FE3C64-0EDB-4EEA-8D7B-58E14ACFA0F1}" type="datetimeFigureOut">
              <a:rPr lang="en-US" smtClean="0"/>
              <a:pPr/>
              <a:t>8/30/2023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871E900-8F86-4B2D-8B67-557530FCD7D9}" type="slidenum">
              <a:rPr lang="en-US" smtClean="0"/>
              <a:pPr/>
              <a:t>‹#›</a:t>
            </a:fld>
            <a:endParaRPr lang="en-US"/>
          </a:p>
        </p:txBody>
      </p:sp>
    </p:spTree>
    <p:extLst>
      <p:ext uri="{BB962C8B-B14F-4D97-AF65-F5344CB8AC3E}">
        <p14:creationId xmlns:p14="http://schemas.microsoft.com/office/powerpoint/2010/main" val="42373247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0FE3C64-0EDB-4EEA-8D7B-58E14ACFA0F1}" type="datetimeFigureOut">
              <a:rPr lang="en-US" smtClean="0"/>
              <a:pPr/>
              <a:t>8/30/2023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871E900-8F86-4B2D-8B67-557530FCD7D9}" type="slidenum">
              <a:rPr lang="en-US" smtClean="0"/>
              <a:pPr/>
              <a:t>‹#›</a:t>
            </a:fld>
            <a:endParaRPr lang="en-US"/>
          </a:p>
        </p:txBody>
      </p:sp>
    </p:spTree>
    <p:extLst>
      <p:ext uri="{BB962C8B-B14F-4D97-AF65-F5344CB8AC3E}">
        <p14:creationId xmlns:p14="http://schemas.microsoft.com/office/powerpoint/2010/main" val="4097423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FE3C64-0EDB-4EEA-8D7B-58E14ACFA0F1}" type="datetimeFigureOut">
              <a:rPr lang="en-US" smtClean="0"/>
              <a:pPr/>
              <a:t>8/30/2023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71E900-8F86-4B2D-8B67-557530FCD7D9}" type="slidenum">
              <a:rPr lang="en-US" smtClean="0"/>
              <a:pPr/>
              <a:t>‹#›</a:t>
            </a:fld>
            <a:endParaRPr lang="en-US"/>
          </a:p>
        </p:txBody>
      </p:sp>
    </p:spTree>
    <p:extLst>
      <p:ext uri="{BB962C8B-B14F-4D97-AF65-F5344CB8AC3E}">
        <p14:creationId xmlns:p14="http://schemas.microsoft.com/office/powerpoint/2010/main" val="14301481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FE3C64-0EDB-4EEA-8D7B-58E14ACFA0F1}" type="datetimeFigureOut">
              <a:rPr lang="en-US" smtClean="0"/>
              <a:pPr/>
              <a:t>8/30/2023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71E900-8F86-4B2D-8B67-557530FCD7D9}" type="slidenum">
              <a:rPr lang="en-US" smtClean="0"/>
              <a:pPr/>
              <a:t>‹#›</a:t>
            </a:fld>
            <a:endParaRPr lang="en-US"/>
          </a:p>
        </p:txBody>
      </p:sp>
    </p:spTree>
    <p:extLst>
      <p:ext uri="{BB962C8B-B14F-4D97-AF65-F5344CB8AC3E}">
        <p14:creationId xmlns:p14="http://schemas.microsoft.com/office/powerpoint/2010/main" val="1308196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FE3C64-0EDB-4EEA-8D7B-58E14ACFA0F1}" type="datetimeFigureOut">
              <a:rPr lang="en-US" smtClean="0"/>
              <a:pPr/>
              <a:t>8/30/2023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71E900-8F86-4B2D-8B67-557530FCD7D9}" type="slidenum">
              <a:rPr lang="en-US" smtClean="0"/>
              <a:pPr/>
              <a:t>‹#›</a:t>
            </a:fld>
            <a:endParaRPr lang="en-US"/>
          </a:p>
        </p:txBody>
      </p:sp>
    </p:spTree>
    <p:extLst>
      <p:ext uri="{BB962C8B-B14F-4D97-AF65-F5344CB8AC3E}">
        <p14:creationId xmlns:p14="http://schemas.microsoft.com/office/powerpoint/2010/main" val="31669649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FE3C64-0EDB-4EEA-8D7B-58E14ACFA0F1}" type="datetimeFigureOut">
              <a:rPr lang="en-US" smtClean="0"/>
              <a:pPr/>
              <a:t>8/30/2023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71E900-8F86-4B2D-8B67-557530FCD7D9}" type="slidenum">
              <a:rPr lang="en-US" smtClean="0"/>
              <a:pPr/>
              <a:t>‹#›</a:t>
            </a:fld>
            <a:endParaRPr lang="en-US"/>
          </a:p>
        </p:txBody>
      </p:sp>
    </p:spTree>
    <p:extLst>
      <p:ext uri="{BB962C8B-B14F-4D97-AF65-F5344CB8AC3E}">
        <p14:creationId xmlns:p14="http://schemas.microsoft.com/office/powerpoint/2010/main" val="19964633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cola.gmu.edu/grads/gadoc/gadocindex.html"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ftp.cpc.ncep.noaa.gov/International/ghana_workshop/grads_tutorial.tar.gz" TargetMode="External"/><Relationship Id="rId2" Type="http://schemas.openxmlformats.org/officeDocument/2006/relationships/hyperlink" Target="http://cola.gmu.edu/grads/gadoc/gadocindex.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nomads.ncep.noaa.gov/dods/gefs/gefs20230911/gec00_00z_pgrb2a"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371600"/>
            <a:ext cx="8305800" cy="2438400"/>
          </a:xfrm>
        </p:spPr>
        <p:txBody>
          <a:bodyPr>
            <a:noAutofit/>
          </a:bodyPr>
          <a:lstStyle/>
          <a:p>
            <a:r>
              <a:rPr lang="en-US" sz="3600" b="1" dirty="0" smtClean="0">
                <a:solidFill>
                  <a:schemeClr val="tx2"/>
                </a:solidFill>
              </a:rPr>
              <a:t>Introduction to GrADS Commands and GrADS </a:t>
            </a:r>
            <a:r>
              <a:rPr lang="en-US" sz="3600" b="1" dirty="0">
                <a:solidFill>
                  <a:schemeClr val="tx2"/>
                </a:solidFill>
              </a:rPr>
              <a:t>S</a:t>
            </a:r>
            <a:r>
              <a:rPr lang="en-US" sz="3600" b="1" dirty="0" smtClean="0">
                <a:solidFill>
                  <a:schemeClr val="tx2"/>
                </a:solidFill>
              </a:rPr>
              <a:t>cripting</a:t>
            </a:r>
            <a:r>
              <a:rPr lang="en-US" sz="3200" dirty="0" smtClean="0"/>
              <a:t/>
            </a:r>
            <a:br>
              <a:rPr lang="en-US" sz="3200" dirty="0" smtClean="0"/>
            </a:br>
            <a:r>
              <a:rPr lang="en-US" sz="3200" dirty="0"/>
              <a:t/>
            </a:r>
            <a:br>
              <a:rPr lang="en-US" sz="3200" dirty="0"/>
            </a:br>
            <a:r>
              <a:rPr lang="en-US" sz="2200" b="1" dirty="0" smtClean="0"/>
              <a:t>15ITWCVP </a:t>
            </a:r>
            <a:r>
              <a:rPr lang="en-US" sz="2200" b="1" dirty="0"/>
              <a:t>Training Workshop</a:t>
            </a:r>
            <a:br>
              <a:rPr lang="en-US" sz="2200" b="1" dirty="0"/>
            </a:br>
            <a:r>
              <a:rPr lang="en-US" sz="2200" b="1" dirty="0" smtClean="0"/>
              <a:t>Accra, Ghana, 11 </a:t>
            </a:r>
            <a:r>
              <a:rPr lang="en-US" sz="2200" b="1" dirty="0"/>
              <a:t>– </a:t>
            </a:r>
            <a:r>
              <a:rPr lang="en-US" sz="2200" b="1" dirty="0" smtClean="0"/>
              <a:t>20 September 2023</a:t>
            </a:r>
            <a:endParaRPr lang="en-US" sz="2000" b="1" dirty="0"/>
          </a:p>
        </p:txBody>
      </p:sp>
      <p:sp>
        <p:nvSpPr>
          <p:cNvPr id="3" name="Subtitle 2"/>
          <p:cNvSpPr>
            <a:spLocks noGrp="1"/>
          </p:cNvSpPr>
          <p:nvPr>
            <p:ph type="subTitle" idx="1"/>
          </p:nvPr>
        </p:nvSpPr>
        <p:spPr>
          <a:xfrm>
            <a:off x="1371600" y="4572000"/>
            <a:ext cx="6400800" cy="914400"/>
          </a:xfrm>
        </p:spPr>
        <p:txBody>
          <a:bodyPr>
            <a:normAutofit/>
          </a:bodyPr>
          <a:lstStyle/>
          <a:p>
            <a:r>
              <a:rPr lang="en-US" b="1" dirty="0" smtClean="0">
                <a:solidFill>
                  <a:schemeClr val="bg1">
                    <a:lumMod val="65000"/>
                  </a:schemeClr>
                </a:solidFill>
              </a:rPr>
              <a:t>NOAA/CPC/International </a:t>
            </a:r>
            <a:r>
              <a:rPr lang="en-US" b="1" dirty="0">
                <a:solidFill>
                  <a:schemeClr val="bg1">
                    <a:lumMod val="65000"/>
                  </a:schemeClr>
                </a:solidFill>
              </a:rPr>
              <a:t>Desks</a:t>
            </a:r>
            <a:endParaRPr lang="en-US" dirty="0">
              <a:solidFill>
                <a:schemeClr val="bg1">
                  <a:lumMod val="65000"/>
                </a:schemeClr>
              </a:solidFill>
            </a:endParaRPr>
          </a:p>
        </p:txBody>
      </p:sp>
    </p:spTree>
    <p:extLst>
      <p:ext uri="{BB962C8B-B14F-4D97-AF65-F5344CB8AC3E}">
        <p14:creationId xmlns:p14="http://schemas.microsoft.com/office/powerpoint/2010/main" val="19143008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09600" y="1097130"/>
            <a:ext cx="8305800" cy="5262979"/>
          </a:xfrm>
          <a:prstGeom prst="rect">
            <a:avLst/>
          </a:prstGeom>
          <a:noFill/>
        </p:spPr>
        <p:txBody>
          <a:bodyPr wrap="square" rtlCol="0">
            <a:spAutoFit/>
          </a:bodyPr>
          <a:lstStyle/>
          <a:p>
            <a:pPr marL="342900" indent="-342900">
              <a:buFont typeface="Wingdings" panose="05000000000000000000" pitchFamily="2" charset="2"/>
              <a:buChar char="q"/>
            </a:pPr>
            <a:r>
              <a:rPr lang="en-US" sz="2400" dirty="0" smtClean="0"/>
              <a:t>Clear </a:t>
            </a:r>
            <a:r>
              <a:rPr lang="en-US" sz="2400" dirty="0"/>
              <a:t>the </a:t>
            </a:r>
            <a:r>
              <a:rPr lang="en-US" sz="2400" dirty="0" smtClean="0"/>
              <a:t>current plot</a:t>
            </a:r>
            <a:r>
              <a:rPr lang="en-US" sz="2400" dirty="0"/>
              <a:t>, </a:t>
            </a:r>
            <a:r>
              <a:rPr lang="en-US" sz="2400" dirty="0" smtClean="0"/>
              <a:t>change the graphics output from contour to shaded colors, and display surface temperature in degree Celsius. Include the color bar legend as well. Note that the temperature unit in this data is Kelvin.</a:t>
            </a:r>
            <a:endParaRPr lang="en-US" sz="2400" dirty="0"/>
          </a:p>
          <a:p>
            <a:pPr marL="342900" indent="-342900">
              <a:buFont typeface="Wingdings" panose="05000000000000000000" pitchFamily="2" charset="2"/>
              <a:buChar char="q"/>
            </a:pPr>
            <a:endParaRPr lang="en-US" sz="2400" b="1" dirty="0" smtClean="0"/>
          </a:p>
          <a:p>
            <a:r>
              <a:rPr lang="en-US" sz="2400" b="1" dirty="0" smtClean="0"/>
              <a:t>c</a:t>
            </a:r>
          </a:p>
          <a:p>
            <a:r>
              <a:rPr lang="en-US" sz="2400" b="1" dirty="0" smtClean="0"/>
              <a:t>set </a:t>
            </a:r>
            <a:r>
              <a:rPr lang="en-US" sz="2400" b="1" dirty="0" err="1" smtClean="0"/>
              <a:t>lat</a:t>
            </a:r>
            <a:r>
              <a:rPr lang="en-US" sz="2400" b="1" dirty="0" smtClean="0"/>
              <a:t> 0 30</a:t>
            </a:r>
          </a:p>
          <a:p>
            <a:r>
              <a:rPr lang="en-US" sz="2400" b="1" dirty="0" smtClean="0"/>
              <a:t>set </a:t>
            </a:r>
            <a:r>
              <a:rPr lang="en-US" sz="2400" b="1" dirty="0" err="1" smtClean="0"/>
              <a:t>lon</a:t>
            </a:r>
            <a:r>
              <a:rPr lang="en-US" sz="2400" b="1" dirty="0" smtClean="0"/>
              <a:t> -30 40</a:t>
            </a:r>
          </a:p>
          <a:p>
            <a:r>
              <a:rPr lang="en-US" sz="2400" b="1" dirty="0" smtClean="0"/>
              <a:t>set </a:t>
            </a:r>
            <a:r>
              <a:rPr lang="en-US" sz="2400" b="1" dirty="0" err="1" smtClean="0"/>
              <a:t>mpdset</a:t>
            </a:r>
            <a:r>
              <a:rPr lang="en-US" sz="2400" b="1" dirty="0" smtClean="0"/>
              <a:t> hires</a:t>
            </a:r>
          </a:p>
          <a:p>
            <a:r>
              <a:rPr lang="en-US" sz="2400" b="1" dirty="0" smtClean="0"/>
              <a:t>set display color white</a:t>
            </a:r>
          </a:p>
          <a:p>
            <a:r>
              <a:rPr lang="en-US" sz="2400" b="1" dirty="0" smtClean="0"/>
              <a:t>c</a:t>
            </a:r>
          </a:p>
          <a:p>
            <a:r>
              <a:rPr lang="en-US" sz="2400" b="1" dirty="0" smtClean="0"/>
              <a:t>set </a:t>
            </a:r>
            <a:r>
              <a:rPr lang="en-US" sz="2400" b="1" dirty="0" err="1" smtClean="0"/>
              <a:t>gxout</a:t>
            </a:r>
            <a:r>
              <a:rPr lang="en-US" sz="2400" b="1" dirty="0" smtClean="0"/>
              <a:t> shaded</a:t>
            </a:r>
          </a:p>
          <a:p>
            <a:r>
              <a:rPr lang="en-US" sz="2400" b="1" dirty="0"/>
              <a:t>d </a:t>
            </a:r>
            <a:r>
              <a:rPr lang="en-US" sz="2400" b="1" dirty="0" smtClean="0"/>
              <a:t>tsfc-273.14</a:t>
            </a:r>
          </a:p>
          <a:p>
            <a:r>
              <a:rPr lang="en-US" sz="2400" b="1" dirty="0" err="1" smtClean="0"/>
              <a:t>cbar</a:t>
            </a:r>
            <a:endParaRPr lang="en-US" sz="2400" b="1" dirty="0"/>
          </a:p>
        </p:txBody>
      </p:sp>
      <p:pic>
        <p:nvPicPr>
          <p:cNvPr id="4" name="Picture 3"/>
          <p:cNvPicPr>
            <a:picLocks noChangeAspect="1"/>
          </p:cNvPicPr>
          <p:nvPr/>
        </p:nvPicPr>
        <p:blipFill rotWithShape="1">
          <a:blip r:embed="rId2" cstate="print"/>
          <a:srcRect l="937" t="31667" r="61563" b="16667"/>
          <a:stretch/>
        </p:blipFill>
        <p:spPr>
          <a:xfrm>
            <a:off x="3581400" y="2514600"/>
            <a:ext cx="5486400" cy="4251960"/>
          </a:xfrm>
          <a:prstGeom prst="rect">
            <a:avLst/>
          </a:prstGeom>
        </p:spPr>
      </p:pic>
      <p:sp>
        <p:nvSpPr>
          <p:cNvPr id="5" name="Title 1"/>
          <p:cNvSpPr>
            <a:spLocks noGrp="1"/>
          </p:cNvSpPr>
          <p:nvPr>
            <p:ph type="title"/>
          </p:nvPr>
        </p:nvSpPr>
        <p:spPr>
          <a:xfrm>
            <a:off x="457200" y="427038"/>
            <a:ext cx="8229600" cy="563562"/>
          </a:xfrm>
          <a:ln w="19050">
            <a:solidFill>
              <a:schemeClr val="tx2"/>
            </a:solidFill>
          </a:ln>
        </p:spPr>
        <p:txBody>
          <a:bodyPr>
            <a:noAutofit/>
          </a:bodyPr>
          <a:lstStyle/>
          <a:p>
            <a:pPr algn="l"/>
            <a:r>
              <a:rPr lang="en-US" sz="2800" b="1" dirty="0" smtClean="0">
                <a:solidFill>
                  <a:schemeClr val="tx2"/>
                </a:solidFill>
              </a:rPr>
              <a:t>5. Display Variables (cont.)</a:t>
            </a:r>
            <a:endParaRPr lang="en-US" sz="2800" dirty="0"/>
          </a:p>
        </p:txBody>
      </p:sp>
    </p:spTree>
    <p:extLst>
      <p:ext uri="{BB962C8B-B14F-4D97-AF65-F5344CB8AC3E}">
        <p14:creationId xmlns:p14="http://schemas.microsoft.com/office/powerpoint/2010/main" val="14707061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09600" y="1097130"/>
            <a:ext cx="8305800" cy="5632311"/>
          </a:xfrm>
          <a:prstGeom prst="rect">
            <a:avLst/>
          </a:prstGeom>
          <a:noFill/>
        </p:spPr>
        <p:txBody>
          <a:bodyPr wrap="square" rtlCol="0">
            <a:spAutoFit/>
          </a:bodyPr>
          <a:lstStyle/>
          <a:p>
            <a:pPr marL="342900" indent="-342900">
              <a:buFont typeface="Wingdings" panose="05000000000000000000" pitchFamily="2" charset="2"/>
              <a:buChar char="q"/>
            </a:pPr>
            <a:r>
              <a:rPr lang="en-US" sz="2400" dirty="0" smtClean="0"/>
              <a:t>Clear </a:t>
            </a:r>
            <a:r>
              <a:rPr lang="en-US" sz="2400" dirty="0"/>
              <a:t>the </a:t>
            </a:r>
            <a:r>
              <a:rPr lang="en-US" sz="2400" dirty="0" smtClean="0"/>
              <a:t>current plot</a:t>
            </a:r>
            <a:r>
              <a:rPr lang="en-US" sz="2400" dirty="0"/>
              <a:t>, </a:t>
            </a:r>
            <a:r>
              <a:rPr lang="en-US" sz="2400" dirty="0" smtClean="0"/>
              <a:t>use your own temperature interval and color definition in the temperature plot. Use blueish color for lower temperature, greenish for moderate and reddish color for higher temperature. </a:t>
            </a:r>
            <a:endParaRPr lang="en-US" sz="2400" b="1" dirty="0" smtClean="0"/>
          </a:p>
          <a:p>
            <a:r>
              <a:rPr lang="en-US" sz="2400" b="1" dirty="0" smtClean="0"/>
              <a:t>c</a:t>
            </a:r>
          </a:p>
          <a:p>
            <a:r>
              <a:rPr lang="en-US" sz="2400" b="1" dirty="0" err="1" smtClean="0"/>
              <a:t>define_colors</a:t>
            </a:r>
            <a:endParaRPr lang="en-US" sz="2400" b="1" dirty="0" smtClean="0"/>
          </a:p>
          <a:p>
            <a:r>
              <a:rPr lang="en-US" sz="2400" b="1" dirty="0" smtClean="0"/>
              <a:t>set </a:t>
            </a:r>
            <a:r>
              <a:rPr lang="en-US" sz="2400" b="1" dirty="0" err="1"/>
              <a:t>clevs</a:t>
            </a:r>
            <a:r>
              <a:rPr lang="en-US" sz="2400" b="1" dirty="0"/>
              <a:t> 8 10 12 14 16 18 20 22 24 26 28</a:t>
            </a:r>
          </a:p>
          <a:p>
            <a:r>
              <a:rPr lang="en-US" sz="2400" b="1" dirty="0" smtClean="0"/>
              <a:t>set </a:t>
            </a:r>
            <a:r>
              <a:rPr lang="en-US" sz="2400" b="1" dirty="0" err="1"/>
              <a:t>ccols</a:t>
            </a:r>
            <a:r>
              <a:rPr lang="en-US" sz="2400" b="1" dirty="0"/>
              <a:t> 49 47 45 43 41 32 34 36 22 24 26 28</a:t>
            </a:r>
          </a:p>
          <a:p>
            <a:r>
              <a:rPr lang="en-US" sz="2400" b="1" dirty="0" smtClean="0"/>
              <a:t>d tsfc-273.14</a:t>
            </a:r>
          </a:p>
          <a:p>
            <a:r>
              <a:rPr lang="en-US" sz="2400" b="1" dirty="0" err="1" smtClean="0"/>
              <a:t>cbar</a:t>
            </a:r>
            <a:endParaRPr lang="en-US" sz="2400" b="1" dirty="0" smtClean="0"/>
          </a:p>
          <a:p>
            <a:endParaRPr lang="en-US" sz="2400" b="1" dirty="0" smtClean="0"/>
          </a:p>
          <a:p>
            <a:endParaRPr lang="en-US" sz="2400" b="1" dirty="0"/>
          </a:p>
          <a:p>
            <a:endParaRPr lang="en-US" sz="2400" b="1" dirty="0" smtClean="0"/>
          </a:p>
          <a:p>
            <a:endParaRPr lang="en-US" sz="2400" b="1" dirty="0"/>
          </a:p>
          <a:p>
            <a:endParaRPr lang="en-US" sz="2400" b="1" dirty="0"/>
          </a:p>
        </p:txBody>
      </p:sp>
      <p:sp>
        <p:nvSpPr>
          <p:cNvPr id="5" name="Title 1"/>
          <p:cNvSpPr>
            <a:spLocks noGrp="1"/>
          </p:cNvSpPr>
          <p:nvPr>
            <p:ph type="title"/>
          </p:nvPr>
        </p:nvSpPr>
        <p:spPr>
          <a:xfrm>
            <a:off x="457200" y="427038"/>
            <a:ext cx="8229600" cy="563562"/>
          </a:xfrm>
          <a:ln w="19050">
            <a:solidFill>
              <a:schemeClr val="tx2"/>
            </a:solidFill>
          </a:ln>
        </p:spPr>
        <p:txBody>
          <a:bodyPr>
            <a:noAutofit/>
          </a:bodyPr>
          <a:lstStyle/>
          <a:p>
            <a:pPr algn="l"/>
            <a:r>
              <a:rPr lang="en-US" sz="2800" b="1" dirty="0" smtClean="0">
                <a:solidFill>
                  <a:schemeClr val="tx2"/>
                </a:solidFill>
              </a:rPr>
              <a:t>5. Display Variables (cont.)</a:t>
            </a:r>
            <a:endParaRPr lang="en-US" sz="2800" dirty="0"/>
          </a:p>
        </p:txBody>
      </p:sp>
      <p:grpSp>
        <p:nvGrpSpPr>
          <p:cNvPr id="3" name="Group 2"/>
          <p:cNvGrpSpPr>
            <a:grpSpLocks noChangeAspect="1"/>
          </p:cNvGrpSpPr>
          <p:nvPr/>
        </p:nvGrpSpPr>
        <p:grpSpPr>
          <a:xfrm>
            <a:off x="3361944" y="4114800"/>
            <a:ext cx="4181856" cy="2560320"/>
            <a:chOff x="3048000" y="4038600"/>
            <a:chExt cx="3733800" cy="2286000"/>
          </a:xfrm>
        </p:grpSpPr>
        <p:pic>
          <p:nvPicPr>
            <p:cNvPr id="2" name="Picture 1"/>
            <p:cNvPicPr>
              <a:picLocks noChangeAspect="1"/>
            </p:cNvPicPr>
            <p:nvPr/>
          </p:nvPicPr>
          <p:blipFill rotWithShape="1">
            <a:blip r:embed="rId2" cstate="print"/>
            <a:srcRect l="938" t="31667" r="61562" b="32222"/>
            <a:stretch/>
          </p:blipFill>
          <p:spPr>
            <a:xfrm>
              <a:off x="3048000" y="4038600"/>
              <a:ext cx="3657600" cy="1981200"/>
            </a:xfrm>
            <a:prstGeom prst="rect">
              <a:avLst/>
            </a:prstGeom>
          </p:spPr>
        </p:pic>
        <p:pic>
          <p:nvPicPr>
            <p:cNvPr id="7" name="Picture 6"/>
            <p:cNvPicPr>
              <a:picLocks noChangeAspect="1"/>
            </p:cNvPicPr>
            <p:nvPr/>
          </p:nvPicPr>
          <p:blipFill rotWithShape="1">
            <a:blip r:embed="rId2" cstate="print"/>
            <a:srcRect l="938" t="76111" r="61562" b="18333"/>
            <a:stretch/>
          </p:blipFill>
          <p:spPr>
            <a:xfrm>
              <a:off x="3124200" y="6019800"/>
              <a:ext cx="3657600" cy="304800"/>
            </a:xfrm>
            <a:prstGeom prst="rect">
              <a:avLst/>
            </a:prstGeom>
          </p:spPr>
        </p:pic>
      </p:grpSp>
    </p:spTree>
    <p:extLst>
      <p:ext uri="{BB962C8B-B14F-4D97-AF65-F5344CB8AC3E}">
        <p14:creationId xmlns:p14="http://schemas.microsoft.com/office/powerpoint/2010/main" val="40786782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09600" y="1097130"/>
            <a:ext cx="8305800" cy="5632311"/>
          </a:xfrm>
          <a:prstGeom prst="rect">
            <a:avLst/>
          </a:prstGeom>
          <a:noFill/>
        </p:spPr>
        <p:txBody>
          <a:bodyPr wrap="square" rtlCol="0">
            <a:spAutoFit/>
          </a:bodyPr>
          <a:lstStyle/>
          <a:p>
            <a:pPr marL="342900" indent="-342900">
              <a:buFont typeface="Wingdings" panose="05000000000000000000" pitchFamily="2" charset="2"/>
              <a:buChar char="q"/>
            </a:pPr>
            <a:r>
              <a:rPr lang="en-US" sz="2400" dirty="0" smtClean="0"/>
              <a:t>Clear </a:t>
            </a:r>
            <a:r>
              <a:rPr lang="en-US" sz="2400" dirty="0"/>
              <a:t>the </a:t>
            </a:r>
            <a:r>
              <a:rPr lang="en-US" sz="2400" dirty="0" smtClean="0"/>
              <a:t>current plot</a:t>
            </a:r>
            <a:r>
              <a:rPr lang="en-US" sz="2400" dirty="0"/>
              <a:t>, </a:t>
            </a:r>
            <a:r>
              <a:rPr lang="en-US" sz="2400" dirty="0" smtClean="0"/>
              <a:t>overlay 850mb wind vector over the surface temperature. Use the u and v components of the wind to draw wind vectors;</a:t>
            </a:r>
            <a:endParaRPr lang="en-US" sz="2400" b="1" dirty="0" smtClean="0"/>
          </a:p>
          <a:p>
            <a:r>
              <a:rPr lang="en-US" sz="2400" b="1" dirty="0" smtClean="0"/>
              <a:t>c</a:t>
            </a:r>
          </a:p>
          <a:p>
            <a:r>
              <a:rPr lang="en-US" sz="2400" b="1" dirty="0" smtClean="0"/>
              <a:t>Set lev 850</a:t>
            </a:r>
          </a:p>
          <a:p>
            <a:r>
              <a:rPr lang="en-US" sz="2400" b="1" dirty="0" smtClean="0"/>
              <a:t>set </a:t>
            </a:r>
            <a:r>
              <a:rPr lang="en-US" sz="2400" b="1" dirty="0" err="1"/>
              <a:t>clevs</a:t>
            </a:r>
            <a:r>
              <a:rPr lang="en-US" sz="2400" b="1" dirty="0"/>
              <a:t> 8 10 12 14 16 18 20 22 24 26 28</a:t>
            </a:r>
          </a:p>
          <a:p>
            <a:r>
              <a:rPr lang="en-US" sz="2400" b="1" dirty="0" smtClean="0"/>
              <a:t>set </a:t>
            </a:r>
            <a:r>
              <a:rPr lang="en-US" sz="2400" b="1" dirty="0" err="1"/>
              <a:t>ccols</a:t>
            </a:r>
            <a:r>
              <a:rPr lang="en-US" sz="2400" b="1" dirty="0"/>
              <a:t> 49 47 45 43 41 32 34 36 22 24 26 28</a:t>
            </a:r>
          </a:p>
          <a:p>
            <a:r>
              <a:rPr lang="en-US" sz="2400" b="1" dirty="0" smtClean="0"/>
              <a:t>d tsfc-273.14</a:t>
            </a:r>
          </a:p>
          <a:p>
            <a:r>
              <a:rPr lang="en-US" sz="2400" b="1" dirty="0" smtClean="0"/>
              <a:t>d </a:t>
            </a:r>
            <a:r>
              <a:rPr lang="en-US" sz="2400" b="1" dirty="0" err="1" smtClean="0"/>
              <a:t>u;v</a:t>
            </a:r>
            <a:endParaRPr lang="en-US" sz="2400" b="1" dirty="0" smtClean="0"/>
          </a:p>
          <a:p>
            <a:r>
              <a:rPr lang="en-US" sz="2400" b="1" dirty="0" err="1" smtClean="0"/>
              <a:t>cbar</a:t>
            </a:r>
            <a:endParaRPr lang="en-US" sz="2400" b="1" dirty="0" smtClean="0"/>
          </a:p>
          <a:p>
            <a:endParaRPr lang="en-US" sz="2400" b="1" dirty="0" smtClean="0"/>
          </a:p>
          <a:p>
            <a:endParaRPr lang="en-US" sz="2400" b="1" dirty="0"/>
          </a:p>
          <a:p>
            <a:endParaRPr lang="en-US" sz="2400" b="1" dirty="0" smtClean="0"/>
          </a:p>
          <a:p>
            <a:endParaRPr lang="en-US" sz="2400" b="1" dirty="0"/>
          </a:p>
          <a:p>
            <a:endParaRPr lang="en-US" sz="2400" b="1" dirty="0"/>
          </a:p>
        </p:txBody>
      </p:sp>
      <p:sp>
        <p:nvSpPr>
          <p:cNvPr id="5" name="Title 1"/>
          <p:cNvSpPr>
            <a:spLocks noGrp="1"/>
          </p:cNvSpPr>
          <p:nvPr>
            <p:ph type="title"/>
          </p:nvPr>
        </p:nvSpPr>
        <p:spPr>
          <a:xfrm>
            <a:off x="457200" y="427038"/>
            <a:ext cx="8229600" cy="563562"/>
          </a:xfrm>
          <a:ln w="19050">
            <a:solidFill>
              <a:schemeClr val="tx2"/>
            </a:solidFill>
          </a:ln>
        </p:spPr>
        <p:txBody>
          <a:bodyPr>
            <a:noAutofit/>
          </a:bodyPr>
          <a:lstStyle/>
          <a:p>
            <a:pPr algn="l"/>
            <a:r>
              <a:rPr lang="en-US" sz="2800" b="1" dirty="0" smtClean="0">
                <a:solidFill>
                  <a:schemeClr val="tx2"/>
                </a:solidFill>
              </a:rPr>
              <a:t>5. Display Variables (cont.)</a:t>
            </a:r>
            <a:endParaRPr lang="en-US" sz="2800" dirty="0"/>
          </a:p>
        </p:txBody>
      </p:sp>
      <p:grpSp>
        <p:nvGrpSpPr>
          <p:cNvPr id="8" name="Group 7"/>
          <p:cNvGrpSpPr/>
          <p:nvPr/>
        </p:nvGrpSpPr>
        <p:grpSpPr>
          <a:xfrm>
            <a:off x="3276600" y="3840480"/>
            <a:ext cx="4582053" cy="2834640"/>
            <a:chOff x="3276600" y="3840480"/>
            <a:chExt cx="4582053" cy="2834640"/>
          </a:xfrm>
        </p:grpSpPr>
        <p:pic>
          <p:nvPicPr>
            <p:cNvPr id="7" name="Picture 6"/>
            <p:cNvPicPr>
              <a:picLocks noChangeAspect="1"/>
            </p:cNvPicPr>
            <p:nvPr/>
          </p:nvPicPr>
          <p:blipFill rotWithShape="1">
            <a:blip r:embed="rId2" cstate="print"/>
            <a:srcRect l="938" t="76111" r="61562" b="18333"/>
            <a:stretch/>
          </p:blipFill>
          <p:spPr>
            <a:xfrm>
              <a:off x="3447288" y="6333744"/>
              <a:ext cx="4096512" cy="341376"/>
            </a:xfrm>
            <a:prstGeom prst="rect">
              <a:avLst/>
            </a:prstGeom>
          </p:spPr>
        </p:pic>
        <p:pic>
          <p:nvPicPr>
            <p:cNvPr id="4" name="Picture 3"/>
            <p:cNvPicPr>
              <a:picLocks noChangeAspect="1"/>
            </p:cNvPicPr>
            <p:nvPr/>
          </p:nvPicPr>
          <p:blipFill rotWithShape="1">
            <a:blip r:embed="rId3" cstate="print"/>
            <a:srcRect l="1061" t="31667" r="62027" b="31667"/>
            <a:stretch/>
          </p:blipFill>
          <p:spPr>
            <a:xfrm>
              <a:off x="3276600" y="3840480"/>
              <a:ext cx="4582053" cy="2560320"/>
            </a:xfrm>
            <a:prstGeom prst="rect">
              <a:avLst/>
            </a:prstGeom>
          </p:spPr>
        </p:pic>
      </p:grpSp>
    </p:spTree>
    <p:extLst>
      <p:ext uri="{BB962C8B-B14F-4D97-AF65-F5344CB8AC3E}">
        <p14:creationId xmlns:p14="http://schemas.microsoft.com/office/powerpoint/2010/main" val="9156909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6200" y="990600"/>
            <a:ext cx="8839200" cy="5539978"/>
          </a:xfrm>
          <a:prstGeom prst="rect">
            <a:avLst/>
          </a:prstGeom>
          <a:noFill/>
        </p:spPr>
        <p:txBody>
          <a:bodyPr wrap="square" rtlCol="0">
            <a:spAutoFit/>
          </a:bodyPr>
          <a:lstStyle/>
          <a:p>
            <a:pPr marL="342900" indent="-342900">
              <a:buFont typeface="Wingdings" panose="05000000000000000000" pitchFamily="2" charset="2"/>
              <a:buChar char="q"/>
            </a:pPr>
            <a:r>
              <a:rPr lang="en-US" sz="2400" dirty="0" smtClean="0"/>
              <a:t>Let us write the surface temperature and wind vector GrADS commands in a logical order:</a:t>
            </a:r>
          </a:p>
          <a:p>
            <a:r>
              <a:rPr lang="en-US" b="1" dirty="0" err="1" smtClean="0">
                <a:solidFill>
                  <a:schemeClr val="accent6"/>
                </a:solidFill>
              </a:rPr>
              <a:t>reinit</a:t>
            </a:r>
            <a:endParaRPr lang="en-US" b="1" dirty="0" smtClean="0">
              <a:solidFill>
                <a:schemeClr val="accent6"/>
              </a:solidFill>
            </a:endParaRPr>
          </a:p>
          <a:p>
            <a:r>
              <a:rPr lang="en-US" b="1" dirty="0" smtClean="0">
                <a:solidFill>
                  <a:schemeClr val="accent6"/>
                </a:solidFill>
              </a:rPr>
              <a:t>open </a:t>
            </a:r>
            <a:r>
              <a:rPr lang="en-US" b="1" dirty="0" err="1" smtClean="0">
                <a:solidFill>
                  <a:schemeClr val="accent6"/>
                </a:solidFill>
              </a:rPr>
              <a:t>model.ctl</a:t>
            </a:r>
            <a:endParaRPr lang="en-US" b="1" dirty="0" smtClean="0">
              <a:solidFill>
                <a:schemeClr val="accent6"/>
              </a:solidFill>
            </a:endParaRPr>
          </a:p>
          <a:p>
            <a:r>
              <a:rPr lang="en-US" b="1" dirty="0" smtClean="0">
                <a:solidFill>
                  <a:schemeClr val="accent6"/>
                </a:solidFill>
              </a:rPr>
              <a:t>set </a:t>
            </a:r>
            <a:r>
              <a:rPr lang="en-US" b="1" dirty="0" err="1" smtClean="0">
                <a:solidFill>
                  <a:schemeClr val="accent6"/>
                </a:solidFill>
              </a:rPr>
              <a:t>lat</a:t>
            </a:r>
            <a:r>
              <a:rPr lang="en-US" b="1" dirty="0" smtClean="0">
                <a:solidFill>
                  <a:schemeClr val="accent6"/>
                </a:solidFill>
              </a:rPr>
              <a:t> 0 30</a:t>
            </a:r>
          </a:p>
          <a:p>
            <a:r>
              <a:rPr lang="en-US" b="1" dirty="0" smtClean="0">
                <a:solidFill>
                  <a:schemeClr val="accent6"/>
                </a:solidFill>
              </a:rPr>
              <a:t>set </a:t>
            </a:r>
            <a:r>
              <a:rPr lang="en-US" b="1" dirty="0" err="1" smtClean="0">
                <a:solidFill>
                  <a:schemeClr val="accent6"/>
                </a:solidFill>
              </a:rPr>
              <a:t>lon</a:t>
            </a:r>
            <a:r>
              <a:rPr lang="en-US" b="1" dirty="0" smtClean="0">
                <a:solidFill>
                  <a:schemeClr val="accent6"/>
                </a:solidFill>
              </a:rPr>
              <a:t> -30 40</a:t>
            </a:r>
          </a:p>
          <a:p>
            <a:r>
              <a:rPr lang="en-US" b="1" dirty="0" smtClean="0">
                <a:solidFill>
                  <a:schemeClr val="accent6"/>
                </a:solidFill>
              </a:rPr>
              <a:t>set </a:t>
            </a:r>
            <a:r>
              <a:rPr lang="en-US" b="1" dirty="0" err="1" smtClean="0">
                <a:solidFill>
                  <a:schemeClr val="accent6"/>
                </a:solidFill>
              </a:rPr>
              <a:t>mpdset</a:t>
            </a:r>
            <a:r>
              <a:rPr lang="en-US" b="1" dirty="0" smtClean="0">
                <a:solidFill>
                  <a:schemeClr val="accent6"/>
                </a:solidFill>
              </a:rPr>
              <a:t> hires</a:t>
            </a:r>
          </a:p>
          <a:p>
            <a:r>
              <a:rPr lang="en-US" b="1" dirty="0" smtClean="0">
                <a:solidFill>
                  <a:schemeClr val="accent6"/>
                </a:solidFill>
              </a:rPr>
              <a:t>set </a:t>
            </a:r>
            <a:r>
              <a:rPr lang="en-US" b="1" dirty="0" err="1" smtClean="0">
                <a:solidFill>
                  <a:schemeClr val="accent6"/>
                </a:solidFill>
              </a:rPr>
              <a:t>gxout</a:t>
            </a:r>
            <a:r>
              <a:rPr lang="en-US" b="1" dirty="0" smtClean="0">
                <a:solidFill>
                  <a:schemeClr val="accent6"/>
                </a:solidFill>
              </a:rPr>
              <a:t> shaded</a:t>
            </a:r>
          </a:p>
          <a:p>
            <a:r>
              <a:rPr lang="en-US" b="1" dirty="0" smtClean="0">
                <a:solidFill>
                  <a:schemeClr val="accent6"/>
                </a:solidFill>
              </a:rPr>
              <a:t>set display color white</a:t>
            </a:r>
          </a:p>
          <a:p>
            <a:r>
              <a:rPr lang="en-US" b="1" dirty="0" smtClean="0">
                <a:solidFill>
                  <a:schemeClr val="accent6"/>
                </a:solidFill>
              </a:rPr>
              <a:t>c</a:t>
            </a:r>
          </a:p>
          <a:p>
            <a:r>
              <a:rPr lang="en-US" b="1" dirty="0" err="1" smtClean="0">
                <a:solidFill>
                  <a:schemeClr val="accent6"/>
                </a:solidFill>
              </a:rPr>
              <a:t>define_colors</a:t>
            </a:r>
            <a:endParaRPr lang="en-US" b="1" dirty="0" smtClean="0">
              <a:solidFill>
                <a:schemeClr val="accent6"/>
              </a:solidFill>
            </a:endParaRPr>
          </a:p>
          <a:p>
            <a:r>
              <a:rPr lang="en-US" b="1" dirty="0" smtClean="0">
                <a:solidFill>
                  <a:schemeClr val="accent6"/>
                </a:solidFill>
              </a:rPr>
              <a:t>set grads off</a:t>
            </a:r>
            <a:endParaRPr lang="en-US" b="1" dirty="0">
              <a:solidFill>
                <a:schemeClr val="accent6"/>
              </a:solidFill>
            </a:endParaRPr>
          </a:p>
          <a:p>
            <a:r>
              <a:rPr lang="en-US" b="1" dirty="0">
                <a:solidFill>
                  <a:schemeClr val="accent6"/>
                </a:solidFill>
              </a:rPr>
              <a:t>set </a:t>
            </a:r>
            <a:r>
              <a:rPr lang="en-US" b="1" dirty="0" err="1">
                <a:solidFill>
                  <a:schemeClr val="accent6"/>
                </a:solidFill>
              </a:rPr>
              <a:t>clevs</a:t>
            </a:r>
            <a:r>
              <a:rPr lang="en-US" b="1" dirty="0">
                <a:solidFill>
                  <a:schemeClr val="accent6"/>
                </a:solidFill>
              </a:rPr>
              <a:t> 8 10 12 14 16 18 20 22 24 26 28</a:t>
            </a:r>
          </a:p>
          <a:p>
            <a:r>
              <a:rPr lang="en-US" b="1" dirty="0">
                <a:solidFill>
                  <a:schemeClr val="accent6"/>
                </a:solidFill>
              </a:rPr>
              <a:t>set </a:t>
            </a:r>
            <a:r>
              <a:rPr lang="en-US" b="1" dirty="0" err="1">
                <a:solidFill>
                  <a:schemeClr val="accent6"/>
                </a:solidFill>
              </a:rPr>
              <a:t>ccols</a:t>
            </a:r>
            <a:r>
              <a:rPr lang="en-US" b="1" dirty="0">
                <a:solidFill>
                  <a:schemeClr val="accent6"/>
                </a:solidFill>
              </a:rPr>
              <a:t> 49 47 45 43 41 32 34 36 22 24 26 28</a:t>
            </a:r>
          </a:p>
          <a:p>
            <a:r>
              <a:rPr lang="en-US" b="1" dirty="0" smtClean="0">
                <a:solidFill>
                  <a:schemeClr val="accent6"/>
                </a:solidFill>
              </a:rPr>
              <a:t>d tsfc-273.14</a:t>
            </a:r>
          </a:p>
          <a:p>
            <a:r>
              <a:rPr lang="en-US" b="1" dirty="0">
                <a:solidFill>
                  <a:schemeClr val="accent6"/>
                </a:solidFill>
              </a:rPr>
              <a:t>set lev 850</a:t>
            </a:r>
          </a:p>
          <a:p>
            <a:r>
              <a:rPr lang="en-US" b="1" dirty="0" smtClean="0">
                <a:solidFill>
                  <a:schemeClr val="accent6"/>
                </a:solidFill>
              </a:rPr>
              <a:t>d </a:t>
            </a:r>
            <a:r>
              <a:rPr lang="en-US" b="1" dirty="0" err="1" smtClean="0">
                <a:solidFill>
                  <a:schemeClr val="accent6"/>
                </a:solidFill>
              </a:rPr>
              <a:t>u;v</a:t>
            </a:r>
            <a:endParaRPr lang="en-US" b="1" dirty="0">
              <a:solidFill>
                <a:schemeClr val="accent6"/>
              </a:solidFill>
            </a:endParaRPr>
          </a:p>
          <a:p>
            <a:r>
              <a:rPr lang="en-US" b="1" dirty="0" err="1" smtClean="0">
                <a:solidFill>
                  <a:schemeClr val="accent6"/>
                </a:solidFill>
              </a:rPr>
              <a:t>cbar</a:t>
            </a:r>
            <a:endParaRPr lang="en-US" b="1" dirty="0" smtClean="0">
              <a:solidFill>
                <a:schemeClr val="accent6"/>
              </a:solidFill>
            </a:endParaRPr>
          </a:p>
          <a:p>
            <a:r>
              <a:rPr lang="en-US" b="1" dirty="0" err="1" smtClean="0">
                <a:solidFill>
                  <a:schemeClr val="accent6"/>
                </a:solidFill>
              </a:rPr>
              <a:t>printim</a:t>
            </a:r>
            <a:r>
              <a:rPr lang="en-US" b="1" dirty="0" smtClean="0">
                <a:solidFill>
                  <a:schemeClr val="accent6"/>
                </a:solidFill>
              </a:rPr>
              <a:t> test.png</a:t>
            </a:r>
          </a:p>
        </p:txBody>
      </p:sp>
      <p:sp>
        <p:nvSpPr>
          <p:cNvPr id="5" name="Title 1"/>
          <p:cNvSpPr>
            <a:spLocks noGrp="1"/>
          </p:cNvSpPr>
          <p:nvPr>
            <p:ph type="title"/>
          </p:nvPr>
        </p:nvSpPr>
        <p:spPr>
          <a:xfrm>
            <a:off x="457200" y="427038"/>
            <a:ext cx="8229600" cy="563562"/>
          </a:xfrm>
          <a:ln w="19050">
            <a:solidFill>
              <a:schemeClr val="tx2"/>
            </a:solidFill>
          </a:ln>
        </p:spPr>
        <p:txBody>
          <a:bodyPr>
            <a:noAutofit/>
          </a:bodyPr>
          <a:lstStyle/>
          <a:p>
            <a:pPr algn="l"/>
            <a:r>
              <a:rPr lang="en-US" sz="2800" b="1" dirty="0" smtClean="0">
                <a:solidFill>
                  <a:schemeClr val="tx2"/>
                </a:solidFill>
              </a:rPr>
              <a:t>6. GrADS Scripts</a:t>
            </a:r>
            <a:endParaRPr lang="en-US" sz="2800" dirty="0"/>
          </a:p>
        </p:txBody>
      </p:sp>
      <p:sp>
        <p:nvSpPr>
          <p:cNvPr id="10" name="TextBox 9"/>
          <p:cNvSpPr txBox="1"/>
          <p:nvPr/>
        </p:nvSpPr>
        <p:spPr>
          <a:xfrm>
            <a:off x="4876800" y="1676400"/>
            <a:ext cx="4191000" cy="4801314"/>
          </a:xfrm>
          <a:prstGeom prst="rect">
            <a:avLst/>
          </a:prstGeom>
          <a:noFill/>
        </p:spPr>
        <p:txBody>
          <a:bodyPr wrap="square" rtlCol="0">
            <a:spAutoFit/>
          </a:bodyPr>
          <a:lstStyle/>
          <a:p>
            <a:pPr marL="57150" indent="-342900">
              <a:buFont typeface="Wingdings" panose="05000000000000000000" pitchFamily="2" charset="2"/>
              <a:buChar char="Ø"/>
            </a:pPr>
            <a:r>
              <a:rPr lang="en-US" b="1" dirty="0" smtClean="0">
                <a:solidFill>
                  <a:schemeClr val="tx2"/>
                </a:solidFill>
              </a:rPr>
              <a:t>Reinitialize GrADS</a:t>
            </a:r>
          </a:p>
          <a:p>
            <a:pPr marL="57150" indent="-342900">
              <a:buFont typeface="Wingdings" panose="05000000000000000000" pitchFamily="2" charset="2"/>
              <a:buChar char="Ø"/>
            </a:pPr>
            <a:r>
              <a:rPr lang="en-US" b="1" dirty="0" smtClean="0">
                <a:solidFill>
                  <a:schemeClr val="tx2"/>
                </a:solidFill>
              </a:rPr>
              <a:t>Open control file</a:t>
            </a:r>
          </a:p>
          <a:p>
            <a:pPr marL="57150" indent="-342900">
              <a:buFont typeface="Wingdings" panose="05000000000000000000" pitchFamily="2" charset="2"/>
              <a:buChar char="Ø"/>
            </a:pPr>
            <a:r>
              <a:rPr lang="en-US" b="1" dirty="0" smtClean="0">
                <a:solidFill>
                  <a:schemeClr val="tx2"/>
                </a:solidFill>
              </a:rPr>
              <a:t>Set latitude extent</a:t>
            </a:r>
          </a:p>
          <a:p>
            <a:pPr marL="57150" indent="-342900">
              <a:buFont typeface="Wingdings" panose="05000000000000000000" pitchFamily="2" charset="2"/>
              <a:buChar char="Ø"/>
            </a:pPr>
            <a:r>
              <a:rPr lang="en-US" b="1" dirty="0" smtClean="0">
                <a:solidFill>
                  <a:schemeClr val="tx2"/>
                </a:solidFill>
              </a:rPr>
              <a:t>Set longitude extent</a:t>
            </a:r>
          </a:p>
          <a:p>
            <a:pPr marL="57150" indent="-342900">
              <a:buFont typeface="Wingdings" panose="05000000000000000000" pitchFamily="2" charset="2"/>
              <a:buChar char="Ø"/>
            </a:pPr>
            <a:r>
              <a:rPr lang="en-US" b="1" dirty="0" smtClean="0">
                <a:solidFill>
                  <a:schemeClr val="tx2"/>
                </a:solidFill>
              </a:rPr>
              <a:t>Load background map</a:t>
            </a:r>
          </a:p>
          <a:p>
            <a:pPr marL="57150" indent="-342900">
              <a:buFont typeface="Wingdings" panose="05000000000000000000" pitchFamily="2" charset="2"/>
              <a:buChar char="Ø"/>
            </a:pPr>
            <a:r>
              <a:rPr lang="en-US" b="1" dirty="0" smtClean="0">
                <a:solidFill>
                  <a:schemeClr val="tx2"/>
                </a:solidFill>
              </a:rPr>
              <a:t>Set shaded color output</a:t>
            </a:r>
          </a:p>
          <a:p>
            <a:pPr marL="57150" indent="-342900">
              <a:buFont typeface="Wingdings" panose="05000000000000000000" pitchFamily="2" charset="2"/>
              <a:buChar char="Ø"/>
            </a:pPr>
            <a:r>
              <a:rPr lang="en-US" b="1" dirty="0" smtClean="0">
                <a:solidFill>
                  <a:schemeClr val="tx2"/>
                </a:solidFill>
              </a:rPr>
              <a:t>change background color to white</a:t>
            </a:r>
          </a:p>
          <a:p>
            <a:pPr marL="57150" indent="-342900">
              <a:buFont typeface="Wingdings" panose="05000000000000000000" pitchFamily="2" charset="2"/>
              <a:buChar char="Ø"/>
            </a:pPr>
            <a:r>
              <a:rPr lang="en-US" b="1" dirty="0" smtClean="0">
                <a:solidFill>
                  <a:schemeClr val="tx2"/>
                </a:solidFill>
              </a:rPr>
              <a:t>Clear the black background</a:t>
            </a:r>
          </a:p>
          <a:p>
            <a:pPr marL="57150" indent="-342900">
              <a:buFont typeface="Wingdings" panose="05000000000000000000" pitchFamily="2" charset="2"/>
              <a:buChar char="Ø"/>
            </a:pPr>
            <a:r>
              <a:rPr lang="en-US" b="1" dirty="0" smtClean="0">
                <a:solidFill>
                  <a:schemeClr val="tx2"/>
                </a:solidFill>
              </a:rPr>
              <a:t>Load color definition</a:t>
            </a:r>
          </a:p>
          <a:p>
            <a:pPr marL="57150" indent="-342900">
              <a:buFont typeface="Wingdings" panose="05000000000000000000" pitchFamily="2" charset="2"/>
              <a:buChar char="Ø"/>
            </a:pPr>
            <a:r>
              <a:rPr lang="en-US" b="1" dirty="0" smtClean="0">
                <a:solidFill>
                  <a:schemeClr val="tx2"/>
                </a:solidFill>
              </a:rPr>
              <a:t>Remove the GrADS logo</a:t>
            </a:r>
          </a:p>
          <a:p>
            <a:pPr marL="57150" indent="-342900">
              <a:buFont typeface="Wingdings" panose="05000000000000000000" pitchFamily="2" charset="2"/>
              <a:buChar char="Ø"/>
            </a:pPr>
            <a:r>
              <a:rPr lang="en-US" b="1" dirty="0" smtClean="0">
                <a:solidFill>
                  <a:schemeClr val="tx2"/>
                </a:solidFill>
              </a:rPr>
              <a:t>Set contour levels</a:t>
            </a:r>
          </a:p>
          <a:p>
            <a:pPr marL="57150" indent="-342900">
              <a:buFont typeface="Wingdings" panose="05000000000000000000" pitchFamily="2" charset="2"/>
              <a:buChar char="Ø"/>
            </a:pPr>
            <a:r>
              <a:rPr lang="en-US" b="1" dirty="0" smtClean="0">
                <a:solidFill>
                  <a:schemeClr val="tx2"/>
                </a:solidFill>
              </a:rPr>
              <a:t>Set contour color</a:t>
            </a:r>
          </a:p>
          <a:p>
            <a:pPr marL="57150" indent="-342900">
              <a:buFont typeface="Wingdings" panose="05000000000000000000" pitchFamily="2" charset="2"/>
              <a:buChar char="Ø"/>
            </a:pPr>
            <a:r>
              <a:rPr lang="en-US" b="1" dirty="0" smtClean="0">
                <a:solidFill>
                  <a:schemeClr val="tx2"/>
                </a:solidFill>
              </a:rPr>
              <a:t>Display temperature in Celsius</a:t>
            </a:r>
          </a:p>
          <a:p>
            <a:pPr marL="57150" indent="-342900">
              <a:buFont typeface="Wingdings" panose="05000000000000000000" pitchFamily="2" charset="2"/>
              <a:buChar char="Ø"/>
            </a:pPr>
            <a:r>
              <a:rPr lang="en-US" b="1" dirty="0">
                <a:solidFill>
                  <a:schemeClr val="tx2"/>
                </a:solidFill>
              </a:rPr>
              <a:t>Set level to 850mb</a:t>
            </a:r>
          </a:p>
          <a:p>
            <a:pPr marL="57150" indent="-342900">
              <a:buFont typeface="Wingdings" panose="05000000000000000000" pitchFamily="2" charset="2"/>
              <a:buChar char="Ø"/>
            </a:pPr>
            <a:r>
              <a:rPr lang="en-US" b="1" dirty="0" smtClean="0">
                <a:solidFill>
                  <a:schemeClr val="tx2"/>
                </a:solidFill>
              </a:rPr>
              <a:t>Display wind vector</a:t>
            </a:r>
          </a:p>
          <a:p>
            <a:pPr marL="57150" indent="-342900">
              <a:buFont typeface="Wingdings" panose="05000000000000000000" pitchFamily="2" charset="2"/>
              <a:buChar char="Ø"/>
            </a:pPr>
            <a:r>
              <a:rPr lang="en-US" b="1" dirty="0" smtClean="0">
                <a:solidFill>
                  <a:schemeClr val="tx2"/>
                </a:solidFill>
              </a:rPr>
              <a:t>Add legend/ color bar</a:t>
            </a:r>
          </a:p>
          <a:p>
            <a:pPr marL="57150" indent="-342900">
              <a:buFont typeface="Wingdings" panose="05000000000000000000" pitchFamily="2" charset="2"/>
              <a:buChar char="Ø"/>
            </a:pPr>
            <a:r>
              <a:rPr lang="en-US" b="1" dirty="0" smtClean="0">
                <a:solidFill>
                  <a:schemeClr val="tx2"/>
                </a:solidFill>
              </a:rPr>
              <a:t>Save figure in </a:t>
            </a:r>
            <a:r>
              <a:rPr lang="en-US" b="1" dirty="0" err="1" smtClean="0">
                <a:solidFill>
                  <a:schemeClr val="tx2"/>
                </a:solidFill>
              </a:rPr>
              <a:t>png</a:t>
            </a:r>
            <a:r>
              <a:rPr lang="en-US" b="1" dirty="0" smtClean="0">
                <a:solidFill>
                  <a:schemeClr val="tx2"/>
                </a:solidFill>
              </a:rPr>
              <a:t> format</a:t>
            </a:r>
            <a:endParaRPr lang="en-US" b="1" dirty="0">
              <a:solidFill>
                <a:schemeClr val="tx2"/>
              </a:solidFill>
            </a:endParaRPr>
          </a:p>
        </p:txBody>
      </p:sp>
      <p:sp>
        <p:nvSpPr>
          <p:cNvPr id="11" name="Rectangle 10"/>
          <p:cNvSpPr/>
          <p:nvPr/>
        </p:nvSpPr>
        <p:spPr>
          <a:xfrm>
            <a:off x="76200" y="6504057"/>
            <a:ext cx="8610600" cy="353943"/>
          </a:xfrm>
          <a:prstGeom prst="rect">
            <a:avLst/>
          </a:prstGeom>
        </p:spPr>
        <p:txBody>
          <a:bodyPr wrap="square">
            <a:spAutoFit/>
          </a:bodyPr>
          <a:lstStyle/>
          <a:p>
            <a:pPr marL="342900" indent="-342900">
              <a:buFont typeface="Wingdings" panose="05000000000000000000" pitchFamily="2" charset="2"/>
              <a:buChar char="q"/>
            </a:pPr>
            <a:r>
              <a:rPr lang="en-US" sz="1700" b="1" dirty="0" smtClean="0"/>
              <a:t>Copy all GrADS commands, highlighted in </a:t>
            </a:r>
            <a:r>
              <a:rPr lang="en-US" sz="1700" b="1" dirty="0" smtClean="0">
                <a:solidFill>
                  <a:schemeClr val="accent6"/>
                </a:solidFill>
              </a:rPr>
              <a:t>orange</a:t>
            </a:r>
            <a:r>
              <a:rPr lang="en-US" sz="1700" b="1" dirty="0" smtClean="0"/>
              <a:t> and paste them on the GrADS terminal </a:t>
            </a:r>
            <a:endParaRPr lang="en-US" sz="1700" b="1" dirty="0"/>
          </a:p>
        </p:txBody>
      </p:sp>
    </p:spTree>
    <p:extLst>
      <p:ext uri="{BB962C8B-B14F-4D97-AF65-F5344CB8AC3E}">
        <p14:creationId xmlns:p14="http://schemas.microsoft.com/office/powerpoint/2010/main" val="6044733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6200" y="1447800"/>
            <a:ext cx="4724400" cy="4939814"/>
          </a:xfrm>
          <a:prstGeom prst="rect">
            <a:avLst/>
          </a:prstGeom>
          <a:noFill/>
          <a:ln>
            <a:solidFill>
              <a:schemeClr val="tx2"/>
            </a:solidFill>
          </a:ln>
        </p:spPr>
        <p:txBody>
          <a:bodyPr wrap="square" rtlCol="0">
            <a:spAutoFit/>
          </a:bodyPr>
          <a:lstStyle/>
          <a:p>
            <a:r>
              <a:rPr lang="en-US" sz="1750" b="1" dirty="0" smtClean="0">
                <a:solidFill>
                  <a:schemeClr val="accent6"/>
                </a:solidFill>
              </a:rPr>
              <a:t>'</a:t>
            </a:r>
            <a:r>
              <a:rPr lang="en-US" sz="1750" b="1" dirty="0" err="1" smtClean="0">
                <a:solidFill>
                  <a:schemeClr val="accent6"/>
                </a:solidFill>
              </a:rPr>
              <a:t>reinit</a:t>
            </a:r>
            <a:r>
              <a:rPr lang="en-US" sz="1750" b="1" dirty="0" smtClean="0">
                <a:solidFill>
                  <a:schemeClr val="accent6"/>
                </a:solidFill>
              </a:rPr>
              <a:t>'</a:t>
            </a:r>
          </a:p>
          <a:p>
            <a:r>
              <a:rPr lang="en-US" sz="1750" b="1" dirty="0" smtClean="0">
                <a:solidFill>
                  <a:schemeClr val="accent6"/>
                </a:solidFill>
              </a:rPr>
              <a:t>'open </a:t>
            </a:r>
            <a:r>
              <a:rPr lang="en-US" sz="1750" b="1" dirty="0" err="1" smtClean="0">
                <a:solidFill>
                  <a:schemeClr val="accent6"/>
                </a:solidFill>
              </a:rPr>
              <a:t>model.ctl</a:t>
            </a:r>
            <a:r>
              <a:rPr lang="en-US" sz="1750" b="1" dirty="0" smtClean="0">
                <a:solidFill>
                  <a:schemeClr val="accent6"/>
                </a:solidFill>
              </a:rPr>
              <a:t>'</a:t>
            </a:r>
          </a:p>
          <a:p>
            <a:r>
              <a:rPr lang="en-US" sz="1750" b="1" dirty="0" smtClean="0">
                <a:solidFill>
                  <a:schemeClr val="accent6"/>
                </a:solidFill>
              </a:rPr>
              <a:t>'set </a:t>
            </a:r>
            <a:r>
              <a:rPr lang="en-US" sz="1750" b="1" dirty="0" err="1" smtClean="0">
                <a:solidFill>
                  <a:schemeClr val="accent6"/>
                </a:solidFill>
              </a:rPr>
              <a:t>lat</a:t>
            </a:r>
            <a:r>
              <a:rPr lang="en-US" sz="1750" b="1" dirty="0" smtClean="0">
                <a:solidFill>
                  <a:schemeClr val="accent6"/>
                </a:solidFill>
              </a:rPr>
              <a:t> 0 30'</a:t>
            </a:r>
          </a:p>
          <a:p>
            <a:r>
              <a:rPr lang="en-US" sz="1750" b="1" dirty="0" smtClean="0">
                <a:solidFill>
                  <a:schemeClr val="accent6"/>
                </a:solidFill>
              </a:rPr>
              <a:t>'set </a:t>
            </a:r>
            <a:r>
              <a:rPr lang="en-US" sz="1750" b="1" dirty="0" err="1" smtClean="0">
                <a:solidFill>
                  <a:schemeClr val="accent6"/>
                </a:solidFill>
              </a:rPr>
              <a:t>lon</a:t>
            </a:r>
            <a:r>
              <a:rPr lang="en-US" sz="1750" b="1" dirty="0" smtClean="0">
                <a:solidFill>
                  <a:schemeClr val="accent6"/>
                </a:solidFill>
              </a:rPr>
              <a:t> -30 40'</a:t>
            </a:r>
          </a:p>
          <a:p>
            <a:r>
              <a:rPr lang="en-US" sz="1750" b="1" dirty="0" smtClean="0">
                <a:solidFill>
                  <a:schemeClr val="accent6"/>
                </a:solidFill>
              </a:rPr>
              <a:t>'set </a:t>
            </a:r>
            <a:r>
              <a:rPr lang="en-US" sz="1750" b="1" dirty="0" err="1" smtClean="0">
                <a:solidFill>
                  <a:schemeClr val="accent6"/>
                </a:solidFill>
              </a:rPr>
              <a:t>mpdset</a:t>
            </a:r>
            <a:r>
              <a:rPr lang="en-US" sz="1750" b="1" dirty="0" smtClean="0">
                <a:solidFill>
                  <a:schemeClr val="accent6"/>
                </a:solidFill>
              </a:rPr>
              <a:t> hires'</a:t>
            </a:r>
          </a:p>
          <a:p>
            <a:r>
              <a:rPr lang="en-US" sz="1750" b="1" dirty="0" smtClean="0">
                <a:solidFill>
                  <a:schemeClr val="accent6"/>
                </a:solidFill>
              </a:rPr>
              <a:t>'set </a:t>
            </a:r>
            <a:r>
              <a:rPr lang="en-US" sz="1750" b="1" dirty="0" err="1" smtClean="0">
                <a:solidFill>
                  <a:schemeClr val="accent6"/>
                </a:solidFill>
              </a:rPr>
              <a:t>gxout</a:t>
            </a:r>
            <a:r>
              <a:rPr lang="en-US" sz="1750" b="1" dirty="0" smtClean="0">
                <a:solidFill>
                  <a:schemeClr val="accent6"/>
                </a:solidFill>
              </a:rPr>
              <a:t> shaded'</a:t>
            </a:r>
          </a:p>
          <a:p>
            <a:r>
              <a:rPr lang="en-US" sz="1750" b="1" dirty="0" smtClean="0">
                <a:solidFill>
                  <a:schemeClr val="accent6"/>
                </a:solidFill>
              </a:rPr>
              <a:t>'set display color white'</a:t>
            </a:r>
          </a:p>
          <a:p>
            <a:r>
              <a:rPr lang="en-US" sz="1750" b="1" dirty="0" smtClean="0">
                <a:solidFill>
                  <a:schemeClr val="accent6"/>
                </a:solidFill>
              </a:rPr>
              <a:t>'c'</a:t>
            </a:r>
          </a:p>
          <a:p>
            <a:r>
              <a:rPr lang="en-US" sz="1750" b="1" dirty="0" smtClean="0">
                <a:solidFill>
                  <a:schemeClr val="accent6"/>
                </a:solidFill>
              </a:rPr>
              <a:t>'</a:t>
            </a:r>
            <a:r>
              <a:rPr lang="en-US" sz="1750" b="1" dirty="0" err="1" smtClean="0">
                <a:solidFill>
                  <a:schemeClr val="accent6"/>
                </a:solidFill>
              </a:rPr>
              <a:t>define_colors</a:t>
            </a:r>
            <a:r>
              <a:rPr lang="en-US" sz="1750" b="1" dirty="0" smtClean="0">
                <a:solidFill>
                  <a:schemeClr val="accent6"/>
                </a:solidFill>
              </a:rPr>
              <a:t>'</a:t>
            </a:r>
          </a:p>
          <a:p>
            <a:r>
              <a:rPr lang="en-US" sz="1750" b="1" dirty="0" smtClean="0">
                <a:solidFill>
                  <a:schemeClr val="accent6"/>
                </a:solidFill>
              </a:rPr>
              <a:t>'Set lev 850'</a:t>
            </a:r>
          </a:p>
          <a:p>
            <a:r>
              <a:rPr lang="en-US" sz="1750" b="1" dirty="0" smtClean="0">
                <a:solidFill>
                  <a:schemeClr val="accent6"/>
                </a:solidFill>
              </a:rPr>
              <a:t>'Set grads off'</a:t>
            </a:r>
            <a:endParaRPr lang="en-US" sz="1750" b="1" dirty="0">
              <a:solidFill>
                <a:schemeClr val="accent6"/>
              </a:solidFill>
            </a:endParaRPr>
          </a:p>
          <a:p>
            <a:r>
              <a:rPr lang="en-US" sz="1750" b="1" dirty="0" smtClean="0">
                <a:solidFill>
                  <a:schemeClr val="accent6"/>
                </a:solidFill>
              </a:rPr>
              <a:t>'set </a:t>
            </a:r>
            <a:r>
              <a:rPr lang="en-US" sz="1750" b="1" dirty="0" err="1">
                <a:solidFill>
                  <a:schemeClr val="accent6"/>
                </a:solidFill>
              </a:rPr>
              <a:t>clevs</a:t>
            </a:r>
            <a:r>
              <a:rPr lang="en-US" sz="1750" b="1" dirty="0">
                <a:solidFill>
                  <a:schemeClr val="accent6"/>
                </a:solidFill>
              </a:rPr>
              <a:t> 8 10 12 14 16 18 20 22 24 26 </a:t>
            </a:r>
            <a:r>
              <a:rPr lang="en-US" sz="1750" b="1" dirty="0" smtClean="0">
                <a:solidFill>
                  <a:schemeClr val="accent6"/>
                </a:solidFill>
              </a:rPr>
              <a:t>28'</a:t>
            </a:r>
            <a:endParaRPr lang="en-US" sz="1750" b="1" dirty="0">
              <a:solidFill>
                <a:schemeClr val="accent6"/>
              </a:solidFill>
            </a:endParaRPr>
          </a:p>
          <a:p>
            <a:r>
              <a:rPr lang="en-US" sz="1750" b="1" dirty="0" smtClean="0">
                <a:solidFill>
                  <a:schemeClr val="accent6"/>
                </a:solidFill>
              </a:rPr>
              <a:t>'set </a:t>
            </a:r>
            <a:r>
              <a:rPr lang="en-US" sz="1750" b="1" dirty="0" err="1">
                <a:solidFill>
                  <a:schemeClr val="accent6"/>
                </a:solidFill>
              </a:rPr>
              <a:t>ccols</a:t>
            </a:r>
            <a:r>
              <a:rPr lang="en-US" sz="1750" b="1" dirty="0">
                <a:solidFill>
                  <a:schemeClr val="accent6"/>
                </a:solidFill>
              </a:rPr>
              <a:t> 49 47 45 43 41 32 34 36 22 24 26 </a:t>
            </a:r>
            <a:r>
              <a:rPr lang="en-US" sz="1750" b="1" dirty="0" smtClean="0">
                <a:solidFill>
                  <a:schemeClr val="accent6"/>
                </a:solidFill>
              </a:rPr>
              <a:t>28'</a:t>
            </a:r>
            <a:endParaRPr lang="en-US" sz="1750" b="1" dirty="0">
              <a:solidFill>
                <a:schemeClr val="accent6"/>
              </a:solidFill>
            </a:endParaRPr>
          </a:p>
          <a:p>
            <a:r>
              <a:rPr lang="en-US" sz="1750" b="1" dirty="0" smtClean="0">
                <a:solidFill>
                  <a:schemeClr val="accent6"/>
                </a:solidFill>
              </a:rPr>
              <a:t>'d tsfc-273.14'</a:t>
            </a:r>
          </a:p>
          <a:p>
            <a:r>
              <a:rPr lang="en-US" sz="1750" b="1" dirty="0" smtClean="0">
                <a:solidFill>
                  <a:schemeClr val="accent6"/>
                </a:solidFill>
              </a:rPr>
              <a:t>'d </a:t>
            </a:r>
            <a:r>
              <a:rPr lang="en-US" sz="1750" b="1" dirty="0" err="1" smtClean="0">
                <a:solidFill>
                  <a:schemeClr val="accent6"/>
                </a:solidFill>
              </a:rPr>
              <a:t>u;v</a:t>
            </a:r>
            <a:r>
              <a:rPr lang="en-US" sz="1750" b="1" dirty="0" smtClean="0">
                <a:solidFill>
                  <a:schemeClr val="accent6"/>
                </a:solidFill>
              </a:rPr>
              <a:t>'</a:t>
            </a:r>
            <a:endParaRPr lang="en-US" sz="1750" b="1" dirty="0">
              <a:solidFill>
                <a:schemeClr val="accent6"/>
              </a:solidFill>
            </a:endParaRPr>
          </a:p>
          <a:p>
            <a:r>
              <a:rPr lang="en-US" sz="1750" b="1" dirty="0" smtClean="0">
                <a:solidFill>
                  <a:schemeClr val="accent6"/>
                </a:solidFill>
              </a:rPr>
              <a:t>'</a:t>
            </a:r>
            <a:r>
              <a:rPr lang="en-US" sz="1750" b="1" dirty="0" err="1" smtClean="0">
                <a:solidFill>
                  <a:schemeClr val="accent6"/>
                </a:solidFill>
              </a:rPr>
              <a:t>cbar</a:t>
            </a:r>
            <a:r>
              <a:rPr lang="en-US" sz="1750" b="1" dirty="0" smtClean="0">
                <a:solidFill>
                  <a:schemeClr val="accent6"/>
                </a:solidFill>
              </a:rPr>
              <a:t>'</a:t>
            </a:r>
          </a:p>
          <a:p>
            <a:r>
              <a:rPr lang="en-US" sz="1750" b="1" dirty="0" smtClean="0">
                <a:solidFill>
                  <a:schemeClr val="accent6"/>
                </a:solidFill>
              </a:rPr>
              <a:t>'</a:t>
            </a:r>
            <a:r>
              <a:rPr lang="en-US" sz="1750" b="1" dirty="0" err="1" smtClean="0">
                <a:solidFill>
                  <a:schemeClr val="accent6"/>
                </a:solidFill>
              </a:rPr>
              <a:t>printim</a:t>
            </a:r>
            <a:r>
              <a:rPr lang="en-US" sz="1750" b="1" dirty="0" smtClean="0">
                <a:solidFill>
                  <a:schemeClr val="accent6"/>
                </a:solidFill>
              </a:rPr>
              <a:t> test_plot.png'</a:t>
            </a:r>
          </a:p>
          <a:p>
            <a:r>
              <a:rPr lang="en-US" sz="1750" b="1" dirty="0" smtClean="0">
                <a:solidFill>
                  <a:schemeClr val="accent6"/>
                </a:solidFill>
              </a:rPr>
              <a:t>'quit'</a:t>
            </a:r>
          </a:p>
        </p:txBody>
      </p:sp>
      <p:sp>
        <p:nvSpPr>
          <p:cNvPr id="5" name="Title 1"/>
          <p:cNvSpPr>
            <a:spLocks noGrp="1"/>
          </p:cNvSpPr>
          <p:nvPr>
            <p:ph type="title"/>
          </p:nvPr>
        </p:nvSpPr>
        <p:spPr>
          <a:xfrm>
            <a:off x="457200" y="427038"/>
            <a:ext cx="8229600" cy="563562"/>
          </a:xfrm>
          <a:ln w="19050">
            <a:solidFill>
              <a:schemeClr val="tx2"/>
            </a:solidFill>
          </a:ln>
        </p:spPr>
        <p:txBody>
          <a:bodyPr>
            <a:noAutofit/>
          </a:bodyPr>
          <a:lstStyle/>
          <a:p>
            <a:pPr algn="l"/>
            <a:r>
              <a:rPr lang="en-US" sz="2800" b="1" dirty="0" smtClean="0">
                <a:solidFill>
                  <a:schemeClr val="tx2"/>
                </a:solidFill>
              </a:rPr>
              <a:t>6. GrADS Scripts (cont.)</a:t>
            </a:r>
            <a:endParaRPr lang="en-US" sz="2800" dirty="0"/>
          </a:p>
        </p:txBody>
      </p:sp>
      <p:sp>
        <p:nvSpPr>
          <p:cNvPr id="10" name="TextBox 9"/>
          <p:cNvSpPr txBox="1"/>
          <p:nvPr/>
        </p:nvSpPr>
        <p:spPr>
          <a:xfrm>
            <a:off x="4876800" y="1455777"/>
            <a:ext cx="4191000" cy="5016758"/>
          </a:xfrm>
          <a:prstGeom prst="rect">
            <a:avLst/>
          </a:prstGeom>
          <a:noFill/>
          <a:ln>
            <a:solidFill>
              <a:schemeClr val="tx2"/>
            </a:solidFill>
          </a:ln>
        </p:spPr>
        <p:txBody>
          <a:bodyPr wrap="square" rtlCol="0">
            <a:spAutoFit/>
          </a:bodyPr>
          <a:lstStyle/>
          <a:p>
            <a:pPr marL="57150" indent="-342900">
              <a:buFont typeface="Arial" panose="020B0604020202020204" pitchFamily="34" charset="0"/>
              <a:buChar char="•"/>
            </a:pPr>
            <a:r>
              <a:rPr lang="en-US" sz="1600" dirty="0" smtClean="0"/>
              <a:t>On your </a:t>
            </a:r>
            <a:r>
              <a:rPr lang="en-US" sz="1600" b="1" dirty="0" smtClean="0"/>
              <a:t>GrADS terminal</a:t>
            </a:r>
            <a:r>
              <a:rPr lang="en-US" sz="1600" dirty="0" smtClean="0"/>
              <a:t>, type </a:t>
            </a:r>
            <a:r>
              <a:rPr lang="en-US" sz="1600" b="1" dirty="0" smtClean="0"/>
              <a:t>quit</a:t>
            </a:r>
            <a:r>
              <a:rPr lang="en-US" sz="1600" dirty="0" smtClean="0"/>
              <a:t>, to stop the GrADS session</a:t>
            </a:r>
          </a:p>
          <a:p>
            <a:pPr marL="57150" indent="-342900">
              <a:buFont typeface="Wingdings" panose="05000000000000000000" pitchFamily="2" charset="2"/>
              <a:buChar char="Ø"/>
            </a:pPr>
            <a:endParaRPr lang="en-US" sz="1600" dirty="0" smtClean="0"/>
          </a:p>
          <a:p>
            <a:pPr marL="285750" indent="-285750">
              <a:buFont typeface="Arial" panose="020B0604020202020204" pitchFamily="34" charset="0"/>
              <a:buChar char="•"/>
            </a:pPr>
            <a:r>
              <a:rPr lang="en-US" sz="1600" dirty="0" smtClean="0"/>
              <a:t>On your </a:t>
            </a:r>
            <a:r>
              <a:rPr lang="en-US" sz="1600" b="1" dirty="0" err="1" smtClean="0"/>
              <a:t>ubuntu</a:t>
            </a:r>
            <a:r>
              <a:rPr lang="en-US" sz="1600" b="1" dirty="0" smtClean="0"/>
              <a:t> terminal</a:t>
            </a:r>
            <a:r>
              <a:rPr lang="en-US" sz="1600" dirty="0" smtClean="0"/>
              <a:t> create a new file using:</a:t>
            </a:r>
          </a:p>
          <a:p>
            <a:pPr marL="285750" indent="-285750">
              <a:buFont typeface="Arial" panose="020B0604020202020204" pitchFamily="34" charset="0"/>
              <a:buChar char="•"/>
            </a:pPr>
            <a:endParaRPr lang="en-US" sz="1600" dirty="0" smtClean="0"/>
          </a:p>
          <a:p>
            <a:r>
              <a:rPr lang="en-US" sz="1600" b="1" dirty="0" err="1" smtClean="0"/>
              <a:t>gedit</a:t>
            </a:r>
            <a:r>
              <a:rPr lang="en-US" sz="1600" b="1" dirty="0" smtClean="0"/>
              <a:t> test_grads_script.gs &amp;</a:t>
            </a:r>
          </a:p>
          <a:p>
            <a:endParaRPr lang="en-US" sz="1600" b="1" dirty="0" smtClean="0"/>
          </a:p>
          <a:p>
            <a:pPr>
              <a:buFont typeface="Arial" pitchFamily="34" charset="0"/>
              <a:buChar char="•"/>
            </a:pPr>
            <a:r>
              <a:rPr lang="en-US" sz="1600" dirty="0" smtClean="0"/>
              <a:t>Make sure that insert mode is active(click the insert key)</a:t>
            </a:r>
          </a:p>
          <a:p>
            <a:endParaRPr lang="en-US" sz="1600" b="1" dirty="0"/>
          </a:p>
          <a:p>
            <a:pPr marL="285750" indent="-285750">
              <a:buFont typeface="Arial" panose="020B0604020202020204" pitchFamily="34" charset="0"/>
              <a:buChar char="•"/>
            </a:pPr>
            <a:r>
              <a:rPr lang="en-US" sz="1600" dirty="0" smtClean="0"/>
              <a:t>Copy all GrADS commands highlighted in </a:t>
            </a:r>
            <a:r>
              <a:rPr lang="en-US" sz="1600" dirty="0" smtClean="0">
                <a:solidFill>
                  <a:schemeClr val="accent6"/>
                </a:solidFill>
              </a:rPr>
              <a:t>orange</a:t>
            </a:r>
            <a:r>
              <a:rPr lang="en-US" sz="1600" dirty="0" smtClean="0"/>
              <a:t> (left), and paste them to the  </a:t>
            </a:r>
            <a:r>
              <a:rPr lang="en-US" sz="1600" dirty="0" err="1" smtClean="0"/>
              <a:t>the</a:t>
            </a:r>
            <a:r>
              <a:rPr lang="en-US" sz="1600" dirty="0" smtClean="0"/>
              <a:t> text editor</a:t>
            </a:r>
            <a:endParaRPr lang="en-US" sz="1600" b="1" dirty="0" smtClean="0"/>
          </a:p>
          <a:p>
            <a:pPr marL="57150" indent="-342900">
              <a:buFont typeface="Wingdings" panose="05000000000000000000" pitchFamily="2" charset="2"/>
              <a:buChar char="Ø"/>
            </a:pPr>
            <a:endParaRPr lang="en-US" sz="1600" b="1" dirty="0" smtClean="0"/>
          </a:p>
          <a:p>
            <a:pPr marL="285750" indent="-285750">
              <a:buFont typeface="Arial" panose="020B0604020202020204" pitchFamily="34" charset="0"/>
              <a:buChar char="•"/>
            </a:pPr>
            <a:r>
              <a:rPr lang="en-US" sz="1600" b="1" dirty="0" smtClean="0"/>
              <a:t>Save</a:t>
            </a:r>
            <a:r>
              <a:rPr lang="en-US" sz="1600" dirty="0" smtClean="0"/>
              <a:t> and </a:t>
            </a:r>
            <a:r>
              <a:rPr lang="en-US" sz="1600" b="1" dirty="0" smtClean="0"/>
              <a:t>exit</a:t>
            </a:r>
            <a:r>
              <a:rPr lang="en-US" sz="1600" dirty="0" smtClean="0"/>
              <a:t> from the text editor.</a:t>
            </a:r>
          </a:p>
          <a:p>
            <a:pPr marL="57150" indent="-342900">
              <a:buFont typeface="Wingdings" panose="05000000000000000000" pitchFamily="2" charset="2"/>
              <a:buChar char="Ø"/>
            </a:pPr>
            <a:endParaRPr lang="en-US" sz="1600" dirty="0" smtClean="0"/>
          </a:p>
          <a:p>
            <a:pPr marL="285750" indent="-285750">
              <a:buFont typeface="Arial" panose="020B0604020202020204" pitchFamily="34" charset="0"/>
              <a:buChar char="•"/>
            </a:pPr>
            <a:r>
              <a:rPr lang="en-US" sz="1600" dirty="0" smtClean="0"/>
              <a:t>Run your grads script in a portrait mode:</a:t>
            </a:r>
          </a:p>
          <a:p>
            <a:pPr marL="57150" indent="-342900">
              <a:buFont typeface="Wingdings" panose="05000000000000000000" pitchFamily="2" charset="2"/>
              <a:buChar char="Ø"/>
            </a:pPr>
            <a:endParaRPr lang="en-US" sz="1600" dirty="0" smtClean="0"/>
          </a:p>
          <a:p>
            <a:r>
              <a:rPr lang="en-US" sz="1600" b="1" dirty="0" smtClean="0"/>
              <a:t>grads -pc test_grads_script.gs</a:t>
            </a:r>
            <a:endParaRPr lang="en-US" sz="1600" b="1" dirty="0"/>
          </a:p>
        </p:txBody>
      </p:sp>
      <p:sp>
        <p:nvSpPr>
          <p:cNvPr id="11" name="Rectangle 10"/>
          <p:cNvSpPr/>
          <p:nvPr/>
        </p:nvSpPr>
        <p:spPr>
          <a:xfrm>
            <a:off x="68705" y="6468505"/>
            <a:ext cx="8778615" cy="353943"/>
          </a:xfrm>
          <a:prstGeom prst="rect">
            <a:avLst/>
          </a:prstGeom>
        </p:spPr>
        <p:txBody>
          <a:bodyPr wrap="square">
            <a:spAutoFit/>
          </a:bodyPr>
          <a:lstStyle/>
          <a:p>
            <a:pPr marL="342900" indent="-342900">
              <a:buFont typeface="Wingdings" panose="05000000000000000000" pitchFamily="2" charset="2"/>
              <a:buChar char="q"/>
            </a:pPr>
            <a:r>
              <a:rPr lang="en-US" sz="1700" dirty="0" smtClean="0"/>
              <a:t>Your </a:t>
            </a:r>
            <a:r>
              <a:rPr lang="en-US" sz="1700" b="1" dirty="0" smtClean="0"/>
              <a:t>test_grads_script.gs</a:t>
            </a:r>
            <a:r>
              <a:rPr lang="en-US" sz="1700" dirty="0" smtClean="0"/>
              <a:t> should generate an output figure in a </a:t>
            </a:r>
            <a:r>
              <a:rPr lang="en-US" sz="1700" b="1" dirty="0" err="1" smtClean="0"/>
              <a:t>png</a:t>
            </a:r>
            <a:r>
              <a:rPr lang="en-US" sz="1700" dirty="0" smtClean="0"/>
              <a:t> format (</a:t>
            </a:r>
            <a:r>
              <a:rPr lang="en-US" sz="1700" b="1" dirty="0" smtClean="0"/>
              <a:t>test_plot.png</a:t>
            </a:r>
            <a:r>
              <a:rPr lang="en-US" sz="1700" dirty="0" smtClean="0"/>
              <a:t>)</a:t>
            </a:r>
            <a:endParaRPr lang="en-US" sz="1700" dirty="0"/>
          </a:p>
        </p:txBody>
      </p:sp>
      <p:sp>
        <p:nvSpPr>
          <p:cNvPr id="2" name="Rectangle 1"/>
          <p:cNvSpPr/>
          <p:nvPr/>
        </p:nvSpPr>
        <p:spPr>
          <a:xfrm>
            <a:off x="152400" y="1066295"/>
            <a:ext cx="8915400" cy="377026"/>
          </a:xfrm>
          <a:prstGeom prst="rect">
            <a:avLst/>
          </a:prstGeom>
        </p:spPr>
        <p:txBody>
          <a:bodyPr wrap="square">
            <a:spAutoFit/>
          </a:bodyPr>
          <a:lstStyle/>
          <a:p>
            <a:pPr marL="342900" indent="-342900">
              <a:buFont typeface="Wingdings" panose="05000000000000000000" pitchFamily="2" charset="2"/>
              <a:buChar char="q"/>
            </a:pPr>
            <a:r>
              <a:rPr lang="en-US" sz="1850" b="1" dirty="0"/>
              <a:t>Let us </a:t>
            </a:r>
            <a:r>
              <a:rPr lang="en-US" sz="1850" b="1" dirty="0" smtClean="0"/>
              <a:t>enclose </a:t>
            </a:r>
            <a:r>
              <a:rPr lang="en-US" sz="1850" b="1" dirty="0"/>
              <a:t>each GrADS command in a single </a:t>
            </a:r>
            <a:r>
              <a:rPr lang="en-US" sz="1850" b="1" dirty="0" smtClean="0"/>
              <a:t>quote, and generate a GrADS Script</a:t>
            </a:r>
            <a:endParaRPr lang="en-US" sz="1850" b="1" dirty="0"/>
          </a:p>
        </p:txBody>
      </p:sp>
    </p:spTree>
    <p:extLst>
      <p:ext uri="{BB962C8B-B14F-4D97-AF65-F5344CB8AC3E}">
        <p14:creationId xmlns:p14="http://schemas.microsoft.com/office/powerpoint/2010/main" val="35252194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 y="1219200"/>
            <a:ext cx="8915400" cy="5216813"/>
          </a:xfrm>
          <a:prstGeom prst="rect">
            <a:avLst/>
          </a:prstGeom>
          <a:solidFill>
            <a:schemeClr val="bg1"/>
          </a:solidFill>
        </p:spPr>
        <p:txBody>
          <a:bodyPr wrap="square">
            <a:spAutoFit/>
          </a:bodyPr>
          <a:lstStyle/>
          <a:p>
            <a:r>
              <a:rPr lang="en-US" sz="1850" dirty="0" smtClean="0"/>
              <a:t>Ex1. Write a GrADS script to generate GEFS Week-2 Rainfall Anomaly Plot</a:t>
            </a:r>
            <a:endParaRPr lang="en-US" sz="1850" b="1" dirty="0" smtClean="0"/>
          </a:p>
          <a:p>
            <a:pPr marL="914400" lvl="1" indent="-457200">
              <a:buFont typeface="Arial" panose="020B0604020202020204" pitchFamily="34" charset="0"/>
              <a:buChar char="•"/>
            </a:pPr>
            <a:r>
              <a:rPr lang="en-US" sz="1850" dirty="0" smtClean="0"/>
              <a:t>Input file: 		</a:t>
            </a:r>
            <a:r>
              <a:rPr lang="en-US" sz="1850" b="1" dirty="0" smtClean="0"/>
              <a:t>gefs_week2_precip_20230810IC.ctl</a:t>
            </a:r>
          </a:p>
          <a:p>
            <a:pPr marL="914400" lvl="1" indent="-457200">
              <a:buFont typeface="Arial" panose="020B0604020202020204" pitchFamily="34" charset="0"/>
              <a:buChar char="•"/>
            </a:pPr>
            <a:r>
              <a:rPr lang="en-US" sz="1850" dirty="0" smtClean="0"/>
              <a:t>Domain : 		</a:t>
            </a:r>
            <a:r>
              <a:rPr lang="en-US" sz="1850" b="1" dirty="0" smtClean="0"/>
              <a:t>Your Country</a:t>
            </a:r>
          </a:p>
          <a:p>
            <a:pPr marL="914400" lvl="1" indent="-457200">
              <a:buFont typeface="Arial" panose="020B0604020202020204" pitchFamily="34" charset="0"/>
              <a:buChar char="•"/>
            </a:pPr>
            <a:r>
              <a:rPr lang="en-US" sz="1850" dirty="0"/>
              <a:t>GrADS </a:t>
            </a:r>
            <a:r>
              <a:rPr lang="en-US" sz="1850" dirty="0" smtClean="0"/>
              <a:t>Commands to use: 	</a:t>
            </a:r>
            <a:r>
              <a:rPr lang="en-US" sz="1850" b="1" dirty="0" smtClean="0"/>
              <a:t>set </a:t>
            </a:r>
            <a:r>
              <a:rPr lang="en-US" sz="1850" b="1" dirty="0" err="1"/>
              <a:t>mpdset</a:t>
            </a:r>
            <a:r>
              <a:rPr lang="en-US" sz="1850" b="1" dirty="0"/>
              <a:t> hires</a:t>
            </a:r>
          </a:p>
          <a:p>
            <a:pPr lvl="1"/>
            <a:r>
              <a:rPr lang="en-US" sz="1850" dirty="0" smtClean="0"/>
              <a:t>				</a:t>
            </a:r>
            <a:r>
              <a:rPr lang="en-US" sz="1850" b="1" dirty="0" smtClean="0"/>
              <a:t>set </a:t>
            </a:r>
            <a:r>
              <a:rPr lang="en-US" sz="1850" b="1" dirty="0" err="1"/>
              <a:t>gxout</a:t>
            </a:r>
            <a:r>
              <a:rPr lang="en-US" sz="1850" b="1" dirty="0"/>
              <a:t> shaded</a:t>
            </a:r>
          </a:p>
          <a:p>
            <a:pPr lvl="1"/>
            <a:r>
              <a:rPr lang="en-US" sz="1850" b="1" dirty="0" smtClean="0"/>
              <a:t>				set </a:t>
            </a:r>
            <a:r>
              <a:rPr lang="en-US" sz="1850" b="1" dirty="0"/>
              <a:t>display color </a:t>
            </a:r>
            <a:r>
              <a:rPr lang="en-US" sz="1850" b="1" dirty="0" smtClean="0"/>
              <a:t>white</a:t>
            </a:r>
          </a:p>
          <a:p>
            <a:pPr lvl="1"/>
            <a:r>
              <a:rPr lang="en-US" sz="1850" b="1" dirty="0"/>
              <a:t>	</a:t>
            </a:r>
            <a:r>
              <a:rPr lang="en-US" sz="1850" b="1" dirty="0" smtClean="0"/>
              <a:t>			</a:t>
            </a:r>
            <a:r>
              <a:rPr lang="en-US" sz="1850" b="1" dirty="0" err="1" smtClean="0"/>
              <a:t>define_colors</a:t>
            </a:r>
            <a:endParaRPr lang="en-US" sz="1850" b="1" dirty="0" smtClean="0"/>
          </a:p>
          <a:p>
            <a:pPr lvl="1"/>
            <a:r>
              <a:rPr lang="en-US" sz="1850" b="1" dirty="0"/>
              <a:t>	</a:t>
            </a:r>
            <a:r>
              <a:rPr lang="en-US" sz="1850" b="1" dirty="0" smtClean="0"/>
              <a:t>			set </a:t>
            </a:r>
            <a:r>
              <a:rPr lang="en-US" sz="1850" b="1" dirty="0" err="1" smtClean="0"/>
              <a:t>clevs</a:t>
            </a:r>
            <a:endParaRPr lang="en-US" sz="1850" b="1" dirty="0" smtClean="0"/>
          </a:p>
          <a:p>
            <a:pPr lvl="1"/>
            <a:r>
              <a:rPr lang="en-US" sz="1850" b="1" dirty="0"/>
              <a:t>	</a:t>
            </a:r>
            <a:r>
              <a:rPr lang="en-US" sz="1850" b="1" dirty="0" smtClean="0"/>
              <a:t>			set </a:t>
            </a:r>
            <a:r>
              <a:rPr lang="en-US" sz="1850" b="1" dirty="0" err="1" smtClean="0"/>
              <a:t>ccols</a:t>
            </a:r>
            <a:endParaRPr lang="en-US" sz="1850" b="1" dirty="0" smtClean="0"/>
          </a:p>
          <a:p>
            <a:pPr lvl="1"/>
            <a:r>
              <a:rPr lang="en-US" sz="1850" b="1" dirty="0"/>
              <a:t>	</a:t>
            </a:r>
            <a:r>
              <a:rPr lang="en-US" sz="1850" b="1" dirty="0" smtClean="0"/>
              <a:t>			set grad off</a:t>
            </a:r>
          </a:p>
          <a:p>
            <a:pPr lvl="1"/>
            <a:r>
              <a:rPr lang="en-US" sz="1850" b="1" dirty="0"/>
              <a:t>	</a:t>
            </a:r>
            <a:r>
              <a:rPr lang="en-US" sz="1850" b="1" dirty="0" smtClean="0"/>
              <a:t>			display or d</a:t>
            </a:r>
          </a:p>
          <a:p>
            <a:pPr lvl="1"/>
            <a:r>
              <a:rPr lang="en-US" sz="1850" b="1" dirty="0"/>
              <a:t>	</a:t>
            </a:r>
            <a:r>
              <a:rPr lang="en-US" sz="1850" b="1" dirty="0" smtClean="0"/>
              <a:t>			draw title</a:t>
            </a:r>
          </a:p>
          <a:p>
            <a:pPr lvl="1"/>
            <a:r>
              <a:rPr lang="en-US" sz="1850" b="1" dirty="0"/>
              <a:t>	</a:t>
            </a:r>
            <a:r>
              <a:rPr lang="en-US" sz="1850" b="1" dirty="0" smtClean="0"/>
              <a:t>			</a:t>
            </a:r>
            <a:r>
              <a:rPr lang="en-US" sz="1850" b="1" dirty="0" err="1" smtClean="0"/>
              <a:t>cbar</a:t>
            </a:r>
            <a:endParaRPr lang="en-US" sz="1850" b="1" dirty="0" smtClean="0"/>
          </a:p>
          <a:p>
            <a:pPr lvl="1"/>
            <a:r>
              <a:rPr lang="en-US" sz="1850" b="1" dirty="0"/>
              <a:t>	</a:t>
            </a:r>
            <a:r>
              <a:rPr lang="en-US" sz="1850" b="1" dirty="0" smtClean="0"/>
              <a:t>			</a:t>
            </a:r>
            <a:r>
              <a:rPr lang="en-US" sz="1850" b="1" dirty="0" err="1" smtClean="0"/>
              <a:t>printim</a:t>
            </a:r>
            <a:r>
              <a:rPr lang="en-US" sz="1850" b="1" dirty="0" smtClean="0"/>
              <a:t>	</a:t>
            </a:r>
          </a:p>
          <a:p>
            <a:pPr marL="800100" lvl="1" indent="-342900">
              <a:buFont typeface="Arial" panose="020B0604020202020204" pitchFamily="34" charset="0"/>
              <a:buChar char="•"/>
            </a:pPr>
            <a:r>
              <a:rPr lang="en-US" sz="1850" dirty="0" smtClean="0"/>
              <a:t>Recommended contour interval: </a:t>
            </a:r>
            <a:r>
              <a:rPr lang="en-US" sz="1850" b="1" dirty="0"/>
              <a:t>-50 -40 -30 -20 -10 -5 5 10 20 30 </a:t>
            </a:r>
            <a:r>
              <a:rPr lang="en-US" sz="1850" b="1" dirty="0" smtClean="0"/>
              <a:t>40 50</a:t>
            </a:r>
          </a:p>
          <a:p>
            <a:pPr marL="800100" lvl="1" indent="-342900">
              <a:buFont typeface="Arial" panose="020B0604020202020204" pitchFamily="34" charset="0"/>
              <a:buChar char="•"/>
            </a:pPr>
            <a:r>
              <a:rPr lang="en-US" sz="1850" dirty="0" smtClean="0"/>
              <a:t>Recommended color level: </a:t>
            </a:r>
            <a:r>
              <a:rPr lang="en-US" sz="1850" b="1" dirty="0" smtClean="0"/>
              <a:t>Dark brown to light brown for below average and light green to dark green for above-average </a:t>
            </a:r>
          </a:p>
          <a:p>
            <a:pPr marL="800100" lvl="1" indent="-342900">
              <a:buFont typeface="Arial" panose="020B0604020202020204" pitchFamily="34" charset="0"/>
              <a:buChar char="•"/>
            </a:pPr>
            <a:r>
              <a:rPr lang="en-US" sz="1850" dirty="0" smtClean="0"/>
              <a:t>Save the output figure in </a:t>
            </a:r>
            <a:r>
              <a:rPr lang="en-US" sz="1850" dirty="0" err="1" smtClean="0"/>
              <a:t>png</a:t>
            </a:r>
            <a:r>
              <a:rPr lang="en-US" sz="1850" dirty="0" smtClean="0"/>
              <a:t> format as </a:t>
            </a:r>
            <a:r>
              <a:rPr lang="en-US" sz="1850" b="1" dirty="0" smtClean="0"/>
              <a:t>precip_anom_week2.png</a:t>
            </a:r>
            <a:endParaRPr lang="en-US" sz="1850" b="1" dirty="0"/>
          </a:p>
        </p:txBody>
      </p:sp>
      <p:sp>
        <p:nvSpPr>
          <p:cNvPr id="5" name="Title 1"/>
          <p:cNvSpPr>
            <a:spLocks noGrp="1"/>
          </p:cNvSpPr>
          <p:nvPr>
            <p:ph type="title"/>
          </p:nvPr>
        </p:nvSpPr>
        <p:spPr>
          <a:xfrm>
            <a:off x="457200" y="427038"/>
            <a:ext cx="8229600" cy="563562"/>
          </a:xfrm>
          <a:ln w="19050">
            <a:solidFill>
              <a:schemeClr val="tx2"/>
            </a:solidFill>
          </a:ln>
        </p:spPr>
        <p:txBody>
          <a:bodyPr>
            <a:noAutofit/>
          </a:bodyPr>
          <a:lstStyle/>
          <a:p>
            <a:pPr algn="l"/>
            <a:r>
              <a:rPr lang="en-US" sz="2800" b="1" dirty="0" smtClean="0">
                <a:solidFill>
                  <a:schemeClr val="tx2"/>
                </a:solidFill>
              </a:rPr>
              <a:t>7. GrADS Script Exercise </a:t>
            </a:r>
            <a:r>
              <a:rPr lang="en-US" sz="1600" b="1" dirty="0" smtClean="0">
                <a:solidFill>
                  <a:schemeClr val="tx2"/>
                </a:solidFill>
              </a:rPr>
              <a:t>(you may refer to GRADs documentation @ </a:t>
            </a:r>
            <a:r>
              <a:rPr lang="en-US" sz="1600" b="1" dirty="0" smtClean="0">
                <a:solidFill>
                  <a:schemeClr val="tx2"/>
                </a:solidFill>
                <a:hlinkClick r:id="rId2"/>
              </a:rPr>
              <a:t>http://cola.gmu.edu/grads/gadoc/gadocindex.html</a:t>
            </a:r>
            <a:r>
              <a:rPr lang="en-US" sz="1600" b="1" dirty="0" smtClean="0">
                <a:solidFill>
                  <a:schemeClr val="tx2"/>
                </a:solidFill>
              </a:rPr>
              <a:t> if needed)</a:t>
            </a:r>
            <a:endParaRPr lang="en-US" sz="1600" dirty="0"/>
          </a:p>
        </p:txBody>
      </p:sp>
    </p:spTree>
    <p:extLst>
      <p:ext uri="{BB962C8B-B14F-4D97-AF65-F5344CB8AC3E}">
        <p14:creationId xmlns:p14="http://schemas.microsoft.com/office/powerpoint/2010/main" val="11799314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427038"/>
            <a:ext cx="8229600" cy="563562"/>
          </a:xfrm>
          <a:ln w="19050">
            <a:solidFill>
              <a:schemeClr val="tx2"/>
            </a:solidFill>
          </a:ln>
        </p:spPr>
        <p:txBody>
          <a:bodyPr>
            <a:noAutofit/>
          </a:bodyPr>
          <a:lstStyle/>
          <a:p>
            <a:pPr algn="l"/>
            <a:r>
              <a:rPr lang="en-US" sz="2800" b="1" dirty="0" smtClean="0">
                <a:solidFill>
                  <a:schemeClr val="tx2"/>
                </a:solidFill>
              </a:rPr>
              <a:t>7. GrADS Script </a:t>
            </a:r>
            <a:r>
              <a:rPr lang="en-US" sz="2800" b="1" dirty="0" smtClean="0">
                <a:solidFill>
                  <a:schemeClr val="tx2"/>
                </a:solidFill>
              </a:rPr>
              <a:t>Exercise-1 (solution)</a:t>
            </a:r>
            <a:endParaRPr lang="en-US" sz="1600" dirty="0"/>
          </a:p>
        </p:txBody>
      </p:sp>
      <p:sp>
        <p:nvSpPr>
          <p:cNvPr id="4" name="TextBox 3"/>
          <p:cNvSpPr txBox="1"/>
          <p:nvPr/>
        </p:nvSpPr>
        <p:spPr>
          <a:xfrm>
            <a:off x="76200" y="1447800"/>
            <a:ext cx="4724400" cy="4947508"/>
          </a:xfrm>
          <a:prstGeom prst="rect">
            <a:avLst/>
          </a:prstGeom>
          <a:noFill/>
          <a:ln>
            <a:solidFill>
              <a:schemeClr val="tx2"/>
            </a:solidFill>
          </a:ln>
        </p:spPr>
        <p:txBody>
          <a:bodyPr wrap="square" rtlCol="0">
            <a:spAutoFit/>
          </a:bodyPr>
          <a:lstStyle/>
          <a:p>
            <a:r>
              <a:rPr lang="en-US" sz="1750" b="1" dirty="0" smtClean="0">
                <a:solidFill>
                  <a:schemeClr val="accent6"/>
                </a:solidFill>
              </a:rPr>
              <a:t>'</a:t>
            </a:r>
            <a:r>
              <a:rPr lang="en-US" sz="1750" b="1" dirty="0" err="1" smtClean="0">
                <a:solidFill>
                  <a:schemeClr val="accent6"/>
                </a:solidFill>
              </a:rPr>
              <a:t>reinit</a:t>
            </a:r>
            <a:r>
              <a:rPr lang="en-US" sz="1750" b="1" dirty="0" smtClean="0">
                <a:solidFill>
                  <a:schemeClr val="accent6"/>
                </a:solidFill>
              </a:rPr>
              <a:t>'</a:t>
            </a:r>
          </a:p>
          <a:p>
            <a:r>
              <a:rPr lang="en-US" sz="1750" b="1" dirty="0" smtClean="0">
                <a:solidFill>
                  <a:schemeClr val="accent6"/>
                </a:solidFill>
              </a:rPr>
              <a:t>'open </a:t>
            </a:r>
            <a:r>
              <a:rPr lang="en-US" sz="1750" b="1" dirty="0">
                <a:solidFill>
                  <a:schemeClr val="accent6"/>
                </a:solidFill>
              </a:rPr>
              <a:t>gefs_week2_precip_20230810IC.ctl'</a:t>
            </a:r>
          </a:p>
          <a:p>
            <a:r>
              <a:rPr lang="en-US" sz="1750" b="1" dirty="0" smtClean="0">
                <a:solidFill>
                  <a:schemeClr val="accent6"/>
                </a:solidFill>
              </a:rPr>
              <a:t>'set </a:t>
            </a:r>
            <a:r>
              <a:rPr lang="en-US" sz="1750" b="1" dirty="0" err="1" smtClean="0">
                <a:solidFill>
                  <a:schemeClr val="accent6"/>
                </a:solidFill>
              </a:rPr>
              <a:t>lat</a:t>
            </a:r>
            <a:r>
              <a:rPr lang="en-US" sz="1750" b="1" dirty="0" smtClean="0">
                <a:solidFill>
                  <a:schemeClr val="accent6"/>
                </a:solidFill>
              </a:rPr>
              <a:t> 0 30'</a:t>
            </a:r>
          </a:p>
          <a:p>
            <a:r>
              <a:rPr lang="en-US" sz="1750" b="1" dirty="0" smtClean="0">
                <a:solidFill>
                  <a:schemeClr val="accent6"/>
                </a:solidFill>
              </a:rPr>
              <a:t>'set </a:t>
            </a:r>
            <a:r>
              <a:rPr lang="en-US" sz="1750" b="1" dirty="0" err="1" smtClean="0">
                <a:solidFill>
                  <a:schemeClr val="accent6"/>
                </a:solidFill>
              </a:rPr>
              <a:t>lon</a:t>
            </a:r>
            <a:r>
              <a:rPr lang="en-US" sz="1750" b="1" dirty="0" smtClean="0">
                <a:solidFill>
                  <a:schemeClr val="accent6"/>
                </a:solidFill>
              </a:rPr>
              <a:t> -30 40'</a:t>
            </a:r>
          </a:p>
          <a:p>
            <a:r>
              <a:rPr lang="en-US" sz="1750" b="1" dirty="0" smtClean="0">
                <a:solidFill>
                  <a:schemeClr val="accent6"/>
                </a:solidFill>
              </a:rPr>
              <a:t>'set </a:t>
            </a:r>
            <a:r>
              <a:rPr lang="en-US" sz="1750" b="1" dirty="0" err="1" smtClean="0">
                <a:solidFill>
                  <a:schemeClr val="accent6"/>
                </a:solidFill>
              </a:rPr>
              <a:t>mpdset</a:t>
            </a:r>
            <a:r>
              <a:rPr lang="en-US" sz="1750" b="1" dirty="0" smtClean="0">
                <a:solidFill>
                  <a:schemeClr val="accent6"/>
                </a:solidFill>
              </a:rPr>
              <a:t> hires'</a:t>
            </a:r>
          </a:p>
          <a:p>
            <a:r>
              <a:rPr lang="en-US" sz="1750" b="1" dirty="0" smtClean="0">
                <a:solidFill>
                  <a:schemeClr val="accent6"/>
                </a:solidFill>
              </a:rPr>
              <a:t>'set </a:t>
            </a:r>
            <a:r>
              <a:rPr lang="en-US" sz="1750" b="1" dirty="0" err="1" smtClean="0">
                <a:solidFill>
                  <a:schemeClr val="accent6"/>
                </a:solidFill>
              </a:rPr>
              <a:t>gxout</a:t>
            </a:r>
            <a:r>
              <a:rPr lang="en-US" sz="1750" b="1" dirty="0" smtClean="0">
                <a:solidFill>
                  <a:schemeClr val="accent6"/>
                </a:solidFill>
              </a:rPr>
              <a:t> shaded'</a:t>
            </a:r>
          </a:p>
          <a:p>
            <a:r>
              <a:rPr lang="en-US" sz="1750" b="1" dirty="0" smtClean="0">
                <a:solidFill>
                  <a:schemeClr val="accent6"/>
                </a:solidFill>
              </a:rPr>
              <a:t>'set display color white'</a:t>
            </a:r>
          </a:p>
          <a:p>
            <a:r>
              <a:rPr lang="en-US" sz="1750" b="1" dirty="0" smtClean="0">
                <a:solidFill>
                  <a:schemeClr val="accent6"/>
                </a:solidFill>
              </a:rPr>
              <a:t>'c'</a:t>
            </a:r>
          </a:p>
          <a:p>
            <a:r>
              <a:rPr lang="en-US" sz="1750" b="1" dirty="0" smtClean="0">
                <a:solidFill>
                  <a:schemeClr val="accent6"/>
                </a:solidFill>
              </a:rPr>
              <a:t>'</a:t>
            </a:r>
            <a:r>
              <a:rPr lang="en-US" sz="1750" b="1" dirty="0" err="1" smtClean="0">
                <a:solidFill>
                  <a:schemeClr val="accent6"/>
                </a:solidFill>
              </a:rPr>
              <a:t>define_colors</a:t>
            </a:r>
            <a:r>
              <a:rPr lang="en-US" sz="1750" b="1" dirty="0" smtClean="0">
                <a:solidFill>
                  <a:schemeClr val="accent6"/>
                </a:solidFill>
              </a:rPr>
              <a:t>'</a:t>
            </a:r>
          </a:p>
          <a:p>
            <a:r>
              <a:rPr lang="en-US" sz="1750" b="1" dirty="0" smtClean="0">
                <a:solidFill>
                  <a:schemeClr val="accent6"/>
                </a:solidFill>
              </a:rPr>
              <a:t>'Set lev 850'</a:t>
            </a:r>
          </a:p>
          <a:p>
            <a:r>
              <a:rPr lang="en-US" sz="1750" b="1" dirty="0" smtClean="0">
                <a:solidFill>
                  <a:schemeClr val="accent6"/>
                </a:solidFill>
              </a:rPr>
              <a:t>'Set grads off'</a:t>
            </a:r>
            <a:endParaRPr lang="en-US" sz="1750" b="1" dirty="0">
              <a:solidFill>
                <a:schemeClr val="accent6"/>
              </a:solidFill>
            </a:endParaRPr>
          </a:p>
          <a:p>
            <a:r>
              <a:rPr lang="en-US" sz="1750" b="1" dirty="0" smtClean="0">
                <a:solidFill>
                  <a:schemeClr val="accent6"/>
                </a:solidFill>
              </a:rPr>
              <a:t>'</a:t>
            </a:r>
            <a:r>
              <a:rPr lang="en-US" sz="1750" b="1" dirty="0">
                <a:solidFill>
                  <a:schemeClr val="accent6"/>
                </a:solidFill>
              </a:rPr>
              <a:t>set </a:t>
            </a:r>
            <a:r>
              <a:rPr lang="en-US" sz="1750" b="1" dirty="0" err="1">
                <a:solidFill>
                  <a:schemeClr val="accent6"/>
                </a:solidFill>
              </a:rPr>
              <a:t>clevs</a:t>
            </a:r>
            <a:r>
              <a:rPr lang="en-US" sz="1750" b="1" dirty="0">
                <a:solidFill>
                  <a:schemeClr val="accent6"/>
                </a:solidFill>
              </a:rPr>
              <a:t> </a:t>
            </a:r>
            <a:r>
              <a:rPr lang="en-US" sz="1750" b="1" dirty="0" smtClean="0">
                <a:solidFill>
                  <a:schemeClr val="accent6"/>
                </a:solidFill>
              </a:rPr>
              <a:t> -</a:t>
            </a:r>
            <a:r>
              <a:rPr lang="en-US" sz="1750" b="1" dirty="0">
                <a:solidFill>
                  <a:schemeClr val="accent6"/>
                </a:solidFill>
              </a:rPr>
              <a:t>50 -40 -30 -20 -10 -5 5 10 20 30 40 50'</a:t>
            </a:r>
            <a:endParaRPr lang="en-US" sz="1750" b="1" dirty="0">
              <a:solidFill>
                <a:schemeClr val="accent6"/>
              </a:solidFill>
            </a:endParaRPr>
          </a:p>
          <a:p>
            <a:r>
              <a:rPr lang="en-US" sz="1750" b="1" dirty="0" smtClean="0">
                <a:solidFill>
                  <a:schemeClr val="accent6"/>
                </a:solidFill>
              </a:rPr>
              <a:t>'set </a:t>
            </a:r>
            <a:r>
              <a:rPr lang="en-US" sz="1750" b="1" dirty="0" err="1">
                <a:solidFill>
                  <a:schemeClr val="accent6"/>
                </a:solidFill>
              </a:rPr>
              <a:t>ccols</a:t>
            </a:r>
            <a:r>
              <a:rPr lang="en-US" sz="1750" b="1" dirty="0">
                <a:solidFill>
                  <a:schemeClr val="accent6"/>
                </a:solidFill>
              </a:rPr>
              <a:t> </a:t>
            </a:r>
            <a:r>
              <a:rPr lang="en-US" sz="1750" b="1" dirty="0" smtClean="0">
                <a:solidFill>
                  <a:schemeClr val="accent6"/>
                </a:solidFill>
              </a:rPr>
              <a:t>79 78 77 75 73 71 0 31 33 35 37 38 39'</a:t>
            </a:r>
            <a:endParaRPr lang="en-US" sz="1750" b="1" dirty="0">
              <a:solidFill>
                <a:schemeClr val="accent6"/>
              </a:solidFill>
            </a:endParaRPr>
          </a:p>
          <a:p>
            <a:r>
              <a:rPr lang="en-US" sz="1750" b="1" dirty="0" smtClean="0">
                <a:solidFill>
                  <a:schemeClr val="accent6"/>
                </a:solidFill>
              </a:rPr>
              <a:t>'d </a:t>
            </a:r>
            <a:r>
              <a:rPr lang="en-US" sz="1750" b="1" dirty="0" smtClean="0">
                <a:solidFill>
                  <a:schemeClr val="accent6"/>
                </a:solidFill>
              </a:rPr>
              <a:t>total-</a:t>
            </a:r>
            <a:r>
              <a:rPr lang="en-US" sz="1750" b="1" dirty="0" err="1" smtClean="0">
                <a:solidFill>
                  <a:schemeClr val="accent6"/>
                </a:solidFill>
              </a:rPr>
              <a:t>clim</a:t>
            </a:r>
            <a:r>
              <a:rPr lang="en-US" sz="1750" b="1" dirty="0" smtClean="0">
                <a:solidFill>
                  <a:schemeClr val="accent6"/>
                </a:solidFill>
              </a:rPr>
              <a:t>'</a:t>
            </a:r>
            <a:endParaRPr lang="en-US" sz="1750" b="1" dirty="0" smtClean="0">
              <a:solidFill>
                <a:schemeClr val="accent6"/>
              </a:solidFill>
            </a:endParaRPr>
          </a:p>
          <a:p>
            <a:r>
              <a:rPr lang="en-US" sz="1750" b="1" dirty="0" smtClean="0">
                <a:solidFill>
                  <a:schemeClr val="accent6"/>
                </a:solidFill>
              </a:rPr>
              <a:t>'</a:t>
            </a:r>
            <a:r>
              <a:rPr lang="en-US" sz="1750" b="1" dirty="0" err="1" smtClean="0">
                <a:solidFill>
                  <a:schemeClr val="accent6"/>
                </a:solidFill>
              </a:rPr>
              <a:t>cbar</a:t>
            </a:r>
            <a:r>
              <a:rPr lang="en-US" sz="1750" b="1" dirty="0" smtClean="0">
                <a:solidFill>
                  <a:schemeClr val="accent6"/>
                </a:solidFill>
              </a:rPr>
              <a:t>‘</a:t>
            </a:r>
          </a:p>
          <a:p>
            <a:r>
              <a:rPr lang="en-US" sz="1750" b="1" dirty="0" smtClean="0">
                <a:solidFill>
                  <a:schemeClr val="accent6"/>
                </a:solidFill>
              </a:rPr>
              <a:t>‘draw </a:t>
            </a:r>
            <a:r>
              <a:rPr lang="en-US" sz="1750" b="1" dirty="0">
                <a:solidFill>
                  <a:schemeClr val="accent6"/>
                </a:solidFill>
              </a:rPr>
              <a:t>title GEFS week-2 Rainfall </a:t>
            </a:r>
            <a:r>
              <a:rPr lang="en-US" sz="1750" b="1" dirty="0" smtClean="0">
                <a:solidFill>
                  <a:schemeClr val="accent6"/>
                </a:solidFill>
              </a:rPr>
              <a:t>Anomaly’</a:t>
            </a:r>
            <a:endParaRPr lang="en-US" sz="1750" b="1" dirty="0">
              <a:solidFill>
                <a:schemeClr val="accent6"/>
              </a:solidFill>
            </a:endParaRPr>
          </a:p>
          <a:p>
            <a:r>
              <a:rPr lang="en-US" sz="1750" b="1" dirty="0" smtClean="0">
                <a:solidFill>
                  <a:schemeClr val="accent6"/>
                </a:solidFill>
              </a:rPr>
              <a:t>'</a:t>
            </a:r>
            <a:r>
              <a:rPr lang="en-US" sz="1750" b="1" dirty="0" err="1" smtClean="0">
                <a:solidFill>
                  <a:schemeClr val="accent6"/>
                </a:solidFill>
              </a:rPr>
              <a:t>printim</a:t>
            </a:r>
            <a:r>
              <a:rPr lang="en-US" sz="1750" b="1" dirty="0" smtClean="0">
                <a:solidFill>
                  <a:schemeClr val="accent6"/>
                </a:solidFill>
              </a:rPr>
              <a:t> </a:t>
            </a:r>
            <a:r>
              <a:rPr lang="en-US" sz="1750" b="1" dirty="0" smtClean="0">
                <a:solidFill>
                  <a:schemeClr val="accent6"/>
                </a:solidFill>
              </a:rPr>
              <a:t>precip_anom_week2.png</a:t>
            </a:r>
            <a:r>
              <a:rPr lang="en-US" sz="1750" b="1" dirty="0" smtClean="0">
                <a:solidFill>
                  <a:schemeClr val="accent6"/>
                </a:solidFill>
              </a:rPr>
              <a:t>'</a:t>
            </a:r>
            <a:endParaRPr lang="en-US" sz="1750" b="1" dirty="0" smtClean="0">
              <a:solidFill>
                <a:schemeClr val="accent6"/>
              </a:solidFill>
            </a:endParaRPr>
          </a:p>
          <a:p>
            <a:r>
              <a:rPr lang="en-US" sz="1750" b="1" dirty="0" smtClean="0">
                <a:solidFill>
                  <a:schemeClr val="accent6"/>
                </a:solidFill>
              </a:rPr>
              <a:t>'quit'</a:t>
            </a:r>
          </a:p>
        </p:txBody>
      </p:sp>
    </p:spTree>
    <p:extLst>
      <p:ext uri="{BB962C8B-B14F-4D97-AF65-F5344CB8AC3E}">
        <p14:creationId xmlns:p14="http://schemas.microsoft.com/office/powerpoint/2010/main" val="26117691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 y="1219200"/>
            <a:ext cx="8915400" cy="661720"/>
          </a:xfrm>
          <a:prstGeom prst="rect">
            <a:avLst/>
          </a:prstGeom>
          <a:solidFill>
            <a:schemeClr val="bg1"/>
          </a:solidFill>
        </p:spPr>
        <p:txBody>
          <a:bodyPr wrap="square">
            <a:spAutoFit/>
          </a:bodyPr>
          <a:lstStyle/>
          <a:p>
            <a:pPr marL="800100" lvl="1" indent="-342900">
              <a:buFont typeface="Arial" panose="020B0604020202020204" pitchFamily="34" charset="0"/>
              <a:buChar char="•"/>
            </a:pPr>
            <a:r>
              <a:rPr lang="en-US" sz="1850" dirty="0" smtClean="0"/>
              <a:t>Valid Date to be used in the Title : </a:t>
            </a:r>
            <a:r>
              <a:rPr lang="en-US" sz="1850" b="1" dirty="0" smtClean="0"/>
              <a:t>Week-2, Valid: 18 </a:t>
            </a:r>
            <a:r>
              <a:rPr lang="en-US" sz="1850" b="1" dirty="0"/>
              <a:t>– </a:t>
            </a:r>
            <a:r>
              <a:rPr lang="en-US" sz="1850" b="1" dirty="0" smtClean="0"/>
              <a:t>24 August 2024</a:t>
            </a:r>
            <a:endParaRPr lang="en-US" sz="1850" b="1" dirty="0"/>
          </a:p>
          <a:p>
            <a:pPr marL="800100" lvl="1" indent="-342900">
              <a:buFont typeface="Arial" panose="020B0604020202020204" pitchFamily="34" charset="0"/>
              <a:buChar char="•"/>
            </a:pPr>
            <a:r>
              <a:rPr lang="en-US" sz="1850" dirty="0" smtClean="0"/>
              <a:t>Use the color code below in your </a:t>
            </a:r>
            <a:r>
              <a:rPr lang="en-US" sz="1850" b="1" dirty="0" err="1" smtClean="0"/>
              <a:t>ccols</a:t>
            </a:r>
            <a:r>
              <a:rPr lang="en-US" sz="1850" dirty="0" smtClean="0"/>
              <a:t> command: (</a:t>
            </a:r>
            <a:r>
              <a:rPr lang="en-US" sz="1850" b="1" dirty="0" err="1" smtClean="0"/>
              <a:t>define_colors</a:t>
            </a:r>
            <a:r>
              <a:rPr lang="en-US" sz="1850" b="1" dirty="0" smtClean="0"/>
              <a:t> color code</a:t>
            </a:r>
            <a:r>
              <a:rPr lang="en-US" sz="1850" dirty="0" smtClean="0"/>
              <a:t>)</a:t>
            </a:r>
            <a:endParaRPr lang="en-US" sz="1850" b="1" dirty="0"/>
          </a:p>
        </p:txBody>
      </p:sp>
      <p:sp>
        <p:nvSpPr>
          <p:cNvPr id="5" name="Title 1"/>
          <p:cNvSpPr>
            <a:spLocks noGrp="1"/>
          </p:cNvSpPr>
          <p:nvPr>
            <p:ph type="title"/>
          </p:nvPr>
        </p:nvSpPr>
        <p:spPr>
          <a:xfrm>
            <a:off x="457200" y="427038"/>
            <a:ext cx="8229600" cy="563562"/>
          </a:xfrm>
          <a:ln w="19050">
            <a:solidFill>
              <a:schemeClr val="tx2"/>
            </a:solidFill>
          </a:ln>
        </p:spPr>
        <p:txBody>
          <a:bodyPr>
            <a:noAutofit/>
          </a:bodyPr>
          <a:lstStyle/>
          <a:p>
            <a:pPr algn="l"/>
            <a:r>
              <a:rPr lang="en-US" sz="2800" b="1" dirty="0" smtClean="0">
                <a:solidFill>
                  <a:schemeClr val="tx2"/>
                </a:solidFill>
              </a:rPr>
              <a:t>7. GrADS Script Exercise (cont.)</a:t>
            </a:r>
            <a:endParaRPr lang="en-US" sz="2800" dirty="0"/>
          </a:p>
        </p:txBody>
      </p:sp>
      <p:pic>
        <p:nvPicPr>
          <p:cNvPr id="3" name="Picture 2"/>
          <p:cNvPicPr>
            <a:picLocks noChangeAspect="1"/>
          </p:cNvPicPr>
          <p:nvPr/>
        </p:nvPicPr>
        <p:blipFill>
          <a:blip r:embed="rId2" cstate="print"/>
          <a:stretch>
            <a:fillRect/>
          </a:stretch>
        </p:blipFill>
        <p:spPr>
          <a:xfrm>
            <a:off x="381000" y="2133600"/>
            <a:ext cx="8183347" cy="4572000"/>
          </a:xfrm>
          <a:prstGeom prst="rect">
            <a:avLst/>
          </a:prstGeom>
        </p:spPr>
      </p:pic>
    </p:spTree>
    <p:extLst>
      <p:ext uri="{BB962C8B-B14F-4D97-AF65-F5344CB8AC3E}">
        <p14:creationId xmlns:p14="http://schemas.microsoft.com/office/powerpoint/2010/main" val="8279533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 y="1219200"/>
            <a:ext cx="8915400" cy="5501506"/>
          </a:xfrm>
          <a:prstGeom prst="rect">
            <a:avLst/>
          </a:prstGeom>
          <a:solidFill>
            <a:schemeClr val="bg1"/>
          </a:solidFill>
        </p:spPr>
        <p:txBody>
          <a:bodyPr wrap="square">
            <a:spAutoFit/>
          </a:bodyPr>
          <a:lstStyle/>
          <a:p>
            <a:r>
              <a:rPr lang="en-US" sz="1850" dirty="0" smtClean="0"/>
              <a:t>Ex2. Edit your </a:t>
            </a:r>
            <a:r>
              <a:rPr lang="en-US" sz="1850" dirty="0" err="1" smtClean="0"/>
              <a:t>GrADS</a:t>
            </a:r>
            <a:r>
              <a:rPr lang="en-US" sz="1850" dirty="0" smtClean="0"/>
              <a:t> script from Ex1, to overlay 850mb wind anomaly on the top of rainfall anomaly:</a:t>
            </a:r>
            <a:endParaRPr lang="en-US" sz="1850" b="1" dirty="0" smtClean="0"/>
          </a:p>
          <a:p>
            <a:pPr marL="914400" lvl="1" indent="-457200">
              <a:buFont typeface="Arial" panose="020B0604020202020204" pitchFamily="34" charset="0"/>
              <a:buChar char="•"/>
            </a:pPr>
            <a:r>
              <a:rPr lang="en-US" sz="1850" dirty="0" smtClean="0"/>
              <a:t>Input file: 		</a:t>
            </a:r>
            <a:r>
              <a:rPr lang="en-US" sz="1850" b="1" dirty="0" smtClean="0"/>
              <a:t>gefs_week2_wind_20230810IC.ctl</a:t>
            </a:r>
          </a:p>
          <a:p>
            <a:pPr marL="914400" lvl="1" indent="-457200">
              <a:buFont typeface="Arial" panose="020B0604020202020204" pitchFamily="34" charset="0"/>
              <a:buChar char="•"/>
            </a:pPr>
            <a:r>
              <a:rPr lang="en-US" sz="1850" dirty="0" smtClean="0"/>
              <a:t>Domain : 		</a:t>
            </a:r>
            <a:r>
              <a:rPr lang="en-US" sz="1850" b="1" dirty="0" smtClean="0"/>
              <a:t>your country</a:t>
            </a:r>
          </a:p>
          <a:p>
            <a:pPr marL="914400" lvl="1" indent="-457200">
              <a:buFont typeface="Arial" panose="020B0604020202020204" pitchFamily="34" charset="0"/>
              <a:buChar char="•"/>
            </a:pPr>
            <a:r>
              <a:rPr lang="en-US" sz="1850" dirty="0"/>
              <a:t>GrADS </a:t>
            </a:r>
            <a:r>
              <a:rPr lang="en-US" sz="1850" dirty="0" smtClean="0"/>
              <a:t>Commands to use: 	</a:t>
            </a:r>
            <a:r>
              <a:rPr lang="en-US" sz="1850" b="1" dirty="0" smtClean="0"/>
              <a:t>set </a:t>
            </a:r>
            <a:r>
              <a:rPr lang="en-US" sz="1850" b="1" dirty="0" err="1"/>
              <a:t>mpdset</a:t>
            </a:r>
            <a:r>
              <a:rPr lang="en-US" sz="1850" b="1" dirty="0"/>
              <a:t> hires</a:t>
            </a:r>
          </a:p>
          <a:p>
            <a:pPr lvl="1"/>
            <a:r>
              <a:rPr lang="en-US" sz="1850" dirty="0" smtClean="0"/>
              <a:t>				</a:t>
            </a:r>
            <a:r>
              <a:rPr lang="en-US" sz="1850" b="1" dirty="0" smtClean="0"/>
              <a:t>set </a:t>
            </a:r>
            <a:r>
              <a:rPr lang="en-US" sz="1850" b="1" dirty="0" err="1"/>
              <a:t>gxout</a:t>
            </a:r>
            <a:r>
              <a:rPr lang="en-US" sz="1850" b="1" dirty="0"/>
              <a:t> shaded</a:t>
            </a:r>
          </a:p>
          <a:p>
            <a:pPr lvl="1"/>
            <a:r>
              <a:rPr lang="en-US" sz="1850" b="1" dirty="0" smtClean="0"/>
              <a:t>				set </a:t>
            </a:r>
            <a:r>
              <a:rPr lang="en-US" sz="1850" b="1" dirty="0"/>
              <a:t>display color </a:t>
            </a:r>
            <a:r>
              <a:rPr lang="en-US" sz="1850" b="1" dirty="0" smtClean="0"/>
              <a:t>white</a:t>
            </a:r>
          </a:p>
          <a:p>
            <a:pPr lvl="1"/>
            <a:r>
              <a:rPr lang="en-US" sz="1850" b="1" dirty="0"/>
              <a:t>	</a:t>
            </a:r>
            <a:r>
              <a:rPr lang="en-US" sz="1850" b="1" dirty="0" smtClean="0"/>
              <a:t>			</a:t>
            </a:r>
            <a:r>
              <a:rPr lang="en-US" sz="1850" b="1" dirty="0" err="1" smtClean="0"/>
              <a:t>define_colors</a:t>
            </a:r>
            <a:endParaRPr lang="en-US" sz="1850" b="1" dirty="0" smtClean="0"/>
          </a:p>
          <a:p>
            <a:pPr lvl="1"/>
            <a:r>
              <a:rPr lang="en-US" sz="1850" b="1" dirty="0"/>
              <a:t>	</a:t>
            </a:r>
            <a:r>
              <a:rPr lang="en-US" sz="1850" b="1" dirty="0" smtClean="0"/>
              <a:t>			set </a:t>
            </a:r>
            <a:r>
              <a:rPr lang="en-US" sz="1850" b="1" dirty="0" err="1" smtClean="0"/>
              <a:t>clevs</a:t>
            </a:r>
            <a:endParaRPr lang="en-US" sz="1850" b="1" dirty="0" smtClean="0"/>
          </a:p>
          <a:p>
            <a:pPr lvl="1"/>
            <a:r>
              <a:rPr lang="en-US" sz="1850" b="1" dirty="0"/>
              <a:t>	</a:t>
            </a:r>
            <a:r>
              <a:rPr lang="en-US" sz="1850" b="1" dirty="0" smtClean="0"/>
              <a:t>			set </a:t>
            </a:r>
            <a:r>
              <a:rPr lang="en-US" sz="1850" b="1" dirty="0" err="1" smtClean="0"/>
              <a:t>ccols</a:t>
            </a:r>
            <a:endParaRPr lang="en-US" sz="1850" b="1" dirty="0" smtClean="0"/>
          </a:p>
          <a:p>
            <a:pPr lvl="1"/>
            <a:r>
              <a:rPr lang="en-US" sz="1850" b="1" dirty="0"/>
              <a:t>	</a:t>
            </a:r>
            <a:r>
              <a:rPr lang="en-US" sz="1850" b="1" dirty="0" smtClean="0"/>
              <a:t>			set grad off</a:t>
            </a:r>
          </a:p>
          <a:p>
            <a:pPr lvl="1"/>
            <a:r>
              <a:rPr lang="en-US" sz="1850" b="1" dirty="0"/>
              <a:t>	</a:t>
            </a:r>
            <a:r>
              <a:rPr lang="en-US" sz="1850" b="1" dirty="0" smtClean="0"/>
              <a:t>			display or d</a:t>
            </a:r>
          </a:p>
          <a:p>
            <a:pPr lvl="1"/>
            <a:r>
              <a:rPr lang="en-US" sz="1850" b="1" dirty="0"/>
              <a:t>	</a:t>
            </a:r>
            <a:r>
              <a:rPr lang="en-US" sz="1850" b="1" dirty="0" smtClean="0"/>
              <a:t>			draw title</a:t>
            </a:r>
          </a:p>
          <a:p>
            <a:pPr lvl="1"/>
            <a:r>
              <a:rPr lang="en-US" sz="1850" b="1" dirty="0"/>
              <a:t>	</a:t>
            </a:r>
            <a:r>
              <a:rPr lang="en-US" sz="1850" b="1" dirty="0" smtClean="0"/>
              <a:t>			</a:t>
            </a:r>
            <a:r>
              <a:rPr lang="en-US" sz="1850" b="1" dirty="0" err="1" smtClean="0"/>
              <a:t>cbar</a:t>
            </a:r>
            <a:endParaRPr lang="en-US" sz="1850" b="1" dirty="0" smtClean="0"/>
          </a:p>
          <a:p>
            <a:pPr lvl="1"/>
            <a:r>
              <a:rPr lang="en-US" sz="1850" b="1" dirty="0"/>
              <a:t>	</a:t>
            </a:r>
            <a:r>
              <a:rPr lang="en-US" sz="1850" b="1" dirty="0" smtClean="0"/>
              <a:t>			</a:t>
            </a:r>
            <a:r>
              <a:rPr lang="en-US" sz="1850" b="1" dirty="0" err="1" smtClean="0"/>
              <a:t>printim</a:t>
            </a:r>
            <a:r>
              <a:rPr lang="en-US" sz="1850" b="1" dirty="0" smtClean="0"/>
              <a:t>	</a:t>
            </a:r>
          </a:p>
          <a:p>
            <a:pPr marL="800100" lvl="1" indent="-342900">
              <a:buFont typeface="Arial" panose="020B0604020202020204" pitchFamily="34" charset="0"/>
              <a:buChar char="•"/>
            </a:pPr>
            <a:r>
              <a:rPr lang="en-US" sz="1850" dirty="0" smtClean="0"/>
              <a:t>Depending the size of your domain, you may need to skip some grids to plot vector winds, </a:t>
            </a:r>
            <a:r>
              <a:rPr lang="en-US" sz="1850" dirty="0" err="1" smtClean="0"/>
              <a:t>eg</a:t>
            </a:r>
            <a:r>
              <a:rPr lang="en-US" sz="1850" dirty="0" smtClean="0"/>
              <a:t>. d </a:t>
            </a:r>
            <a:r>
              <a:rPr lang="en-US" sz="1850" dirty="0"/>
              <a:t>skip(u850mb,2,2); </a:t>
            </a:r>
            <a:r>
              <a:rPr lang="en-US" sz="1850" dirty="0" smtClean="0"/>
              <a:t>u850mb  this will skip 2 grids in the zonal and meridional direction.</a:t>
            </a:r>
            <a:endParaRPr lang="en-US" sz="1850" b="1" dirty="0" smtClean="0"/>
          </a:p>
          <a:p>
            <a:pPr marL="800100" lvl="1" indent="-342900">
              <a:buFont typeface="Arial" panose="020B0604020202020204" pitchFamily="34" charset="0"/>
              <a:buChar char="•"/>
            </a:pPr>
            <a:r>
              <a:rPr lang="en-US" sz="1850" dirty="0" smtClean="0"/>
              <a:t>Save the output figure in </a:t>
            </a:r>
            <a:r>
              <a:rPr lang="en-US" sz="1850" dirty="0" err="1" smtClean="0"/>
              <a:t>png</a:t>
            </a:r>
            <a:r>
              <a:rPr lang="en-US" sz="1850" dirty="0" smtClean="0"/>
              <a:t> format as </a:t>
            </a:r>
            <a:r>
              <a:rPr lang="en-US" sz="1850" b="1" dirty="0" smtClean="0"/>
              <a:t>precip_wind_anom_week2.png</a:t>
            </a:r>
            <a:endParaRPr lang="en-US" sz="1850" b="1" dirty="0"/>
          </a:p>
        </p:txBody>
      </p:sp>
      <p:sp>
        <p:nvSpPr>
          <p:cNvPr id="5" name="Title 1"/>
          <p:cNvSpPr>
            <a:spLocks noGrp="1"/>
          </p:cNvSpPr>
          <p:nvPr>
            <p:ph type="title"/>
          </p:nvPr>
        </p:nvSpPr>
        <p:spPr>
          <a:xfrm>
            <a:off x="457200" y="427038"/>
            <a:ext cx="8229600" cy="563562"/>
          </a:xfrm>
          <a:ln w="19050">
            <a:solidFill>
              <a:schemeClr val="tx2"/>
            </a:solidFill>
          </a:ln>
        </p:spPr>
        <p:txBody>
          <a:bodyPr>
            <a:noAutofit/>
          </a:bodyPr>
          <a:lstStyle/>
          <a:p>
            <a:pPr algn="l"/>
            <a:r>
              <a:rPr lang="en-US" sz="2800" b="1" dirty="0" smtClean="0">
                <a:solidFill>
                  <a:schemeClr val="tx2"/>
                </a:solidFill>
              </a:rPr>
              <a:t>7. GrADS Script Exercise</a:t>
            </a:r>
            <a:endParaRPr lang="en-US" sz="2800" dirty="0"/>
          </a:p>
        </p:txBody>
      </p:sp>
    </p:spTree>
    <p:extLst>
      <p:ext uri="{BB962C8B-B14F-4D97-AF65-F5344CB8AC3E}">
        <p14:creationId xmlns:p14="http://schemas.microsoft.com/office/powerpoint/2010/main" val="28284315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427038"/>
            <a:ext cx="8229600" cy="563562"/>
          </a:xfrm>
          <a:ln w="19050">
            <a:solidFill>
              <a:schemeClr val="tx2"/>
            </a:solidFill>
          </a:ln>
        </p:spPr>
        <p:txBody>
          <a:bodyPr>
            <a:noAutofit/>
          </a:bodyPr>
          <a:lstStyle/>
          <a:p>
            <a:pPr algn="l"/>
            <a:r>
              <a:rPr lang="en-US" sz="2800" b="1" dirty="0" smtClean="0">
                <a:solidFill>
                  <a:schemeClr val="tx2"/>
                </a:solidFill>
              </a:rPr>
              <a:t>7. GrADS Script </a:t>
            </a:r>
            <a:r>
              <a:rPr lang="en-US" sz="2800" b="1" dirty="0" smtClean="0">
                <a:solidFill>
                  <a:schemeClr val="tx2"/>
                </a:solidFill>
              </a:rPr>
              <a:t>Exercise-2 Solution</a:t>
            </a:r>
            <a:endParaRPr lang="en-US" sz="2800" dirty="0"/>
          </a:p>
        </p:txBody>
      </p:sp>
      <p:sp>
        <p:nvSpPr>
          <p:cNvPr id="6" name="TextBox 5"/>
          <p:cNvSpPr txBox="1"/>
          <p:nvPr/>
        </p:nvSpPr>
        <p:spPr>
          <a:xfrm>
            <a:off x="76200" y="1295400"/>
            <a:ext cx="5257800" cy="5478423"/>
          </a:xfrm>
          <a:prstGeom prst="rect">
            <a:avLst/>
          </a:prstGeom>
          <a:noFill/>
          <a:ln>
            <a:solidFill>
              <a:schemeClr val="tx2"/>
            </a:solidFill>
          </a:ln>
        </p:spPr>
        <p:txBody>
          <a:bodyPr wrap="square" rtlCol="0">
            <a:spAutoFit/>
          </a:bodyPr>
          <a:lstStyle/>
          <a:p>
            <a:r>
              <a:rPr lang="en-US" sz="1750" b="1" dirty="0" smtClean="0">
                <a:solidFill>
                  <a:schemeClr val="accent6"/>
                </a:solidFill>
              </a:rPr>
              <a:t>'</a:t>
            </a:r>
            <a:r>
              <a:rPr lang="en-US" sz="1750" b="1" dirty="0" err="1" smtClean="0">
                <a:solidFill>
                  <a:schemeClr val="accent6"/>
                </a:solidFill>
              </a:rPr>
              <a:t>reinit</a:t>
            </a:r>
            <a:r>
              <a:rPr lang="en-US" sz="1750" b="1" dirty="0" smtClean="0">
                <a:solidFill>
                  <a:schemeClr val="accent6"/>
                </a:solidFill>
              </a:rPr>
              <a:t>'</a:t>
            </a:r>
          </a:p>
          <a:p>
            <a:r>
              <a:rPr lang="en-US" sz="1750" b="1" dirty="0" smtClean="0">
                <a:solidFill>
                  <a:schemeClr val="accent6"/>
                </a:solidFill>
              </a:rPr>
              <a:t>'open </a:t>
            </a:r>
            <a:r>
              <a:rPr lang="en-US" sz="1750" b="1" dirty="0" smtClean="0">
                <a:solidFill>
                  <a:schemeClr val="accent6"/>
                </a:solidFill>
              </a:rPr>
              <a:t>gefs_week2_precip_20230810IC.ctl‘</a:t>
            </a:r>
          </a:p>
          <a:p>
            <a:r>
              <a:rPr lang="en-US" sz="1750" b="1" dirty="0">
                <a:solidFill>
                  <a:schemeClr val="accent6"/>
                </a:solidFill>
              </a:rPr>
              <a:t>‘open gefs_week2_wind_20230810IC.ctl’</a:t>
            </a:r>
            <a:endParaRPr lang="en-US" sz="1750" b="1" dirty="0">
              <a:solidFill>
                <a:schemeClr val="accent6"/>
              </a:solidFill>
            </a:endParaRPr>
          </a:p>
          <a:p>
            <a:r>
              <a:rPr lang="en-US" sz="1750" b="1" dirty="0" smtClean="0">
                <a:solidFill>
                  <a:schemeClr val="accent6"/>
                </a:solidFill>
              </a:rPr>
              <a:t>'set </a:t>
            </a:r>
            <a:r>
              <a:rPr lang="en-US" sz="1750" b="1" dirty="0" err="1" smtClean="0">
                <a:solidFill>
                  <a:schemeClr val="accent6"/>
                </a:solidFill>
              </a:rPr>
              <a:t>lat</a:t>
            </a:r>
            <a:r>
              <a:rPr lang="en-US" sz="1750" b="1" dirty="0" smtClean="0">
                <a:solidFill>
                  <a:schemeClr val="accent6"/>
                </a:solidFill>
              </a:rPr>
              <a:t> 0 30'</a:t>
            </a:r>
          </a:p>
          <a:p>
            <a:r>
              <a:rPr lang="en-US" sz="1750" b="1" dirty="0" smtClean="0">
                <a:solidFill>
                  <a:schemeClr val="accent6"/>
                </a:solidFill>
              </a:rPr>
              <a:t>'set </a:t>
            </a:r>
            <a:r>
              <a:rPr lang="en-US" sz="1750" b="1" dirty="0" err="1" smtClean="0">
                <a:solidFill>
                  <a:schemeClr val="accent6"/>
                </a:solidFill>
              </a:rPr>
              <a:t>lon</a:t>
            </a:r>
            <a:r>
              <a:rPr lang="en-US" sz="1750" b="1" dirty="0" smtClean="0">
                <a:solidFill>
                  <a:schemeClr val="accent6"/>
                </a:solidFill>
              </a:rPr>
              <a:t> -30 40'</a:t>
            </a:r>
          </a:p>
          <a:p>
            <a:r>
              <a:rPr lang="en-US" sz="1750" b="1" dirty="0" smtClean="0">
                <a:solidFill>
                  <a:schemeClr val="accent6"/>
                </a:solidFill>
              </a:rPr>
              <a:t>'set </a:t>
            </a:r>
            <a:r>
              <a:rPr lang="en-US" sz="1750" b="1" dirty="0" err="1" smtClean="0">
                <a:solidFill>
                  <a:schemeClr val="accent6"/>
                </a:solidFill>
              </a:rPr>
              <a:t>mpdset</a:t>
            </a:r>
            <a:r>
              <a:rPr lang="en-US" sz="1750" b="1" dirty="0" smtClean="0">
                <a:solidFill>
                  <a:schemeClr val="accent6"/>
                </a:solidFill>
              </a:rPr>
              <a:t> hires'</a:t>
            </a:r>
          </a:p>
          <a:p>
            <a:r>
              <a:rPr lang="en-US" sz="1750" b="1" dirty="0" smtClean="0">
                <a:solidFill>
                  <a:schemeClr val="accent6"/>
                </a:solidFill>
              </a:rPr>
              <a:t>'set </a:t>
            </a:r>
            <a:r>
              <a:rPr lang="en-US" sz="1750" b="1" dirty="0" err="1" smtClean="0">
                <a:solidFill>
                  <a:schemeClr val="accent6"/>
                </a:solidFill>
              </a:rPr>
              <a:t>gxout</a:t>
            </a:r>
            <a:r>
              <a:rPr lang="en-US" sz="1750" b="1" dirty="0" smtClean="0">
                <a:solidFill>
                  <a:schemeClr val="accent6"/>
                </a:solidFill>
              </a:rPr>
              <a:t> shaded'</a:t>
            </a:r>
          </a:p>
          <a:p>
            <a:r>
              <a:rPr lang="en-US" sz="1750" b="1" dirty="0" smtClean="0">
                <a:solidFill>
                  <a:schemeClr val="accent6"/>
                </a:solidFill>
              </a:rPr>
              <a:t>'set display color white'</a:t>
            </a:r>
          </a:p>
          <a:p>
            <a:r>
              <a:rPr lang="en-US" sz="1750" b="1" dirty="0" smtClean="0">
                <a:solidFill>
                  <a:schemeClr val="accent6"/>
                </a:solidFill>
              </a:rPr>
              <a:t>'c'</a:t>
            </a:r>
          </a:p>
          <a:p>
            <a:r>
              <a:rPr lang="en-US" sz="1750" b="1" dirty="0" smtClean="0">
                <a:solidFill>
                  <a:schemeClr val="accent6"/>
                </a:solidFill>
              </a:rPr>
              <a:t>'</a:t>
            </a:r>
            <a:r>
              <a:rPr lang="en-US" sz="1750" b="1" dirty="0" err="1" smtClean="0">
                <a:solidFill>
                  <a:schemeClr val="accent6"/>
                </a:solidFill>
              </a:rPr>
              <a:t>define_colors</a:t>
            </a:r>
            <a:r>
              <a:rPr lang="en-US" sz="1750" b="1" dirty="0" smtClean="0">
                <a:solidFill>
                  <a:schemeClr val="accent6"/>
                </a:solidFill>
              </a:rPr>
              <a:t>'</a:t>
            </a:r>
          </a:p>
          <a:p>
            <a:r>
              <a:rPr lang="en-US" sz="1750" b="1" dirty="0" smtClean="0">
                <a:solidFill>
                  <a:schemeClr val="accent6"/>
                </a:solidFill>
              </a:rPr>
              <a:t>'Set lev 850'</a:t>
            </a:r>
          </a:p>
          <a:p>
            <a:r>
              <a:rPr lang="en-US" sz="1750" b="1" dirty="0" smtClean="0">
                <a:solidFill>
                  <a:schemeClr val="accent6"/>
                </a:solidFill>
              </a:rPr>
              <a:t>'Set grads off'</a:t>
            </a:r>
            <a:endParaRPr lang="en-US" sz="1750" b="1" dirty="0">
              <a:solidFill>
                <a:schemeClr val="accent6"/>
              </a:solidFill>
            </a:endParaRPr>
          </a:p>
          <a:p>
            <a:r>
              <a:rPr lang="en-US" sz="1750" b="1" dirty="0" smtClean="0">
                <a:solidFill>
                  <a:schemeClr val="accent6"/>
                </a:solidFill>
              </a:rPr>
              <a:t>'</a:t>
            </a:r>
            <a:r>
              <a:rPr lang="en-US" sz="1750" b="1" dirty="0">
                <a:solidFill>
                  <a:schemeClr val="accent6"/>
                </a:solidFill>
              </a:rPr>
              <a:t>set </a:t>
            </a:r>
            <a:r>
              <a:rPr lang="en-US" sz="1750" b="1" dirty="0" err="1">
                <a:solidFill>
                  <a:schemeClr val="accent6"/>
                </a:solidFill>
              </a:rPr>
              <a:t>clevs</a:t>
            </a:r>
            <a:r>
              <a:rPr lang="en-US" sz="1750" b="1" dirty="0">
                <a:solidFill>
                  <a:schemeClr val="accent6"/>
                </a:solidFill>
              </a:rPr>
              <a:t> </a:t>
            </a:r>
            <a:r>
              <a:rPr lang="en-US" sz="1750" b="1" dirty="0" smtClean="0">
                <a:solidFill>
                  <a:schemeClr val="accent6"/>
                </a:solidFill>
              </a:rPr>
              <a:t> -</a:t>
            </a:r>
            <a:r>
              <a:rPr lang="en-US" sz="1750" b="1" dirty="0">
                <a:solidFill>
                  <a:schemeClr val="accent6"/>
                </a:solidFill>
              </a:rPr>
              <a:t>50 -40 -30 -20 -10 -5 5 10 20 30 40 50'</a:t>
            </a:r>
            <a:endParaRPr lang="en-US" sz="1750" b="1" dirty="0">
              <a:solidFill>
                <a:schemeClr val="accent6"/>
              </a:solidFill>
            </a:endParaRPr>
          </a:p>
          <a:p>
            <a:r>
              <a:rPr lang="en-US" sz="1750" b="1" dirty="0" smtClean="0">
                <a:solidFill>
                  <a:schemeClr val="accent6"/>
                </a:solidFill>
              </a:rPr>
              <a:t>'set </a:t>
            </a:r>
            <a:r>
              <a:rPr lang="en-US" sz="1750" b="1" dirty="0" err="1">
                <a:solidFill>
                  <a:schemeClr val="accent6"/>
                </a:solidFill>
              </a:rPr>
              <a:t>ccols</a:t>
            </a:r>
            <a:r>
              <a:rPr lang="en-US" sz="1750" b="1" dirty="0">
                <a:solidFill>
                  <a:schemeClr val="accent6"/>
                </a:solidFill>
              </a:rPr>
              <a:t> </a:t>
            </a:r>
            <a:r>
              <a:rPr lang="en-US" sz="1750" b="1" dirty="0" smtClean="0">
                <a:solidFill>
                  <a:schemeClr val="accent6"/>
                </a:solidFill>
              </a:rPr>
              <a:t>79 78 77 75 73 71 0 31 33 35 37 38 39'</a:t>
            </a:r>
            <a:endParaRPr lang="en-US" sz="1750" b="1" dirty="0">
              <a:solidFill>
                <a:schemeClr val="accent6"/>
              </a:solidFill>
            </a:endParaRPr>
          </a:p>
          <a:p>
            <a:r>
              <a:rPr lang="en-US" sz="1750" b="1" dirty="0" smtClean="0">
                <a:solidFill>
                  <a:schemeClr val="accent6"/>
                </a:solidFill>
              </a:rPr>
              <a:t>'d </a:t>
            </a:r>
            <a:r>
              <a:rPr lang="en-US" sz="1750" b="1" dirty="0" smtClean="0">
                <a:solidFill>
                  <a:schemeClr val="accent6"/>
                </a:solidFill>
              </a:rPr>
              <a:t>total.1-clim.1‘</a:t>
            </a:r>
          </a:p>
          <a:p>
            <a:r>
              <a:rPr lang="en-US" sz="1750" b="1" dirty="0" smtClean="0">
                <a:solidFill>
                  <a:schemeClr val="accent6"/>
                </a:solidFill>
              </a:rPr>
              <a:t>‘d skip(u850mb.2,2,2</a:t>
            </a:r>
            <a:r>
              <a:rPr lang="en-US" sz="1750" b="1" dirty="0">
                <a:solidFill>
                  <a:schemeClr val="accent6"/>
                </a:solidFill>
              </a:rPr>
              <a:t>); </a:t>
            </a:r>
            <a:r>
              <a:rPr lang="en-US" sz="1750" b="1" dirty="0" smtClean="0">
                <a:solidFill>
                  <a:schemeClr val="accent6"/>
                </a:solidFill>
              </a:rPr>
              <a:t>u850mb.2’</a:t>
            </a:r>
            <a:endParaRPr lang="en-US" sz="1750" b="1" dirty="0" smtClean="0">
              <a:solidFill>
                <a:schemeClr val="accent6"/>
              </a:solidFill>
            </a:endParaRPr>
          </a:p>
          <a:p>
            <a:r>
              <a:rPr lang="en-US" sz="1750" b="1" dirty="0" smtClean="0">
                <a:solidFill>
                  <a:schemeClr val="accent6"/>
                </a:solidFill>
              </a:rPr>
              <a:t>'</a:t>
            </a:r>
            <a:r>
              <a:rPr lang="en-US" sz="1750" b="1" dirty="0" err="1" smtClean="0">
                <a:solidFill>
                  <a:schemeClr val="accent6"/>
                </a:solidFill>
              </a:rPr>
              <a:t>cbar</a:t>
            </a:r>
            <a:r>
              <a:rPr lang="en-US" sz="1750" b="1" dirty="0" smtClean="0">
                <a:solidFill>
                  <a:schemeClr val="accent6"/>
                </a:solidFill>
              </a:rPr>
              <a:t>‘</a:t>
            </a:r>
          </a:p>
          <a:p>
            <a:r>
              <a:rPr lang="en-US" sz="1750" b="1" dirty="0" smtClean="0">
                <a:solidFill>
                  <a:schemeClr val="accent6"/>
                </a:solidFill>
              </a:rPr>
              <a:t>‘draw </a:t>
            </a:r>
            <a:r>
              <a:rPr lang="en-US" sz="1750" b="1" dirty="0">
                <a:solidFill>
                  <a:schemeClr val="accent6"/>
                </a:solidFill>
              </a:rPr>
              <a:t>title GEFS week-2 Rainfall </a:t>
            </a:r>
            <a:r>
              <a:rPr lang="en-US" sz="1750" b="1" dirty="0" smtClean="0">
                <a:solidFill>
                  <a:schemeClr val="accent6"/>
                </a:solidFill>
              </a:rPr>
              <a:t>&amp; Wind Anomaly’</a:t>
            </a:r>
            <a:endParaRPr lang="en-US" sz="1750" b="1" dirty="0">
              <a:solidFill>
                <a:schemeClr val="accent6"/>
              </a:solidFill>
            </a:endParaRPr>
          </a:p>
          <a:p>
            <a:r>
              <a:rPr lang="en-US" sz="1750" b="1" dirty="0" smtClean="0">
                <a:solidFill>
                  <a:schemeClr val="accent6"/>
                </a:solidFill>
              </a:rPr>
              <a:t>'</a:t>
            </a:r>
            <a:r>
              <a:rPr lang="en-US" sz="1750" b="1" dirty="0" err="1" smtClean="0">
                <a:solidFill>
                  <a:schemeClr val="accent6"/>
                </a:solidFill>
              </a:rPr>
              <a:t>printim</a:t>
            </a:r>
            <a:r>
              <a:rPr lang="en-US" sz="1750" b="1" dirty="0" smtClean="0">
                <a:solidFill>
                  <a:schemeClr val="accent6"/>
                </a:solidFill>
              </a:rPr>
              <a:t> </a:t>
            </a:r>
            <a:r>
              <a:rPr lang="en-US" sz="1750" b="1" dirty="0">
                <a:solidFill>
                  <a:schemeClr val="accent6"/>
                </a:solidFill>
              </a:rPr>
              <a:t>precip_wind_anom_week2.png</a:t>
            </a:r>
            <a:r>
              <a:rPr lang="en-US" sz="1750" b="1" dirty="0" smtClean="0">
                <a:solidFill>
                  <a:schemeClr val="accent6"/>
                </a:solidFill>
              </a:rPr>
              <a:t>'</a:t>
            </a:r>
            <a:endParaRPr lang="en-US" sz="1750" b="1" dirty="0" smtClean="0">
              <a:solidFill>
                <a:schemeClr val="accent6"/>
              </a:solidFill>
            </a:endParaRPr>
          </a:p>
          <a:p>
            <a:r>
              <a:rPr lang="en-US" sz="1750" b="1" dirty="0" smtClean="0">
                <a:solidFill>
                  <a:schemeClr val="accent6"/>
                </a:solidFill>
              </a:rPr>
              <a:t>'quit'</a:t>
            </a:r>
          </a:p>
        </p:txBody>
      </p:sp>
    </p:spTree>
    <p:extLst>
      <p:ext uri="{BB962C8B-B14F-4D97-AF65-F5344CB8AC3E}">
        <p14:creationId xmlns:p14="http://schemas.microsoft.com/office/powerpoint/2010/main" val="29355597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427038"/>
            <a:ext cx="8229600" cy="563562"/>
          </a:xfrm>
          <a:ln w="19050">
            <a:solidFill>
              <a:schemeClr val="tx2"/>
            </a:solidFill>
          </a:ln>
        </p:spPr>
        <p:txBody>
          <a:bodyPr>
            <a:noAutofit/>
          </a:bodyPr>
          <a:lstStyle/>
          <a:p>
            <a:pPr algn="l"/>
            <a:r>
              <a:rPr lang="en-US" sz="2800" b="1" dirty="0" smtClean="0">
                <a:solidFill>
                  <a:schemeClr val="tx2"/>
                </a:solidFill>
              </a:rPr>
              <a:t>1. Introduction</a:t>
            </a:r>
            <a:endParaRPr lang="en-US" sz="2800" dirty="0"/>
          </a:p>
        </p:txBody>
      </p:sp>
      <p:sp>
        <p:nvSpPr>
          <p:cNvPr id="6" name="TextBox 5"/>
          <p:cNvSpPr txBox="1"/>
          <p:nvPr/>
        </p:nvSpPr>
        <p:spPr>
          <a:xfrm>
            <a:off x="533400" y="1524000"/>
            <a:ext cx="8305800" cy="5262979"/>
          </a:xfrm>
          <a:prstGeom prst="rect">
            <a:avLst/>
          </a:prstGeom>
          <a:noFill/>
        </p:spPr>
        <p:txBody>
          <a:bodyPr wrap="square" rtlCol="0">
            <a:spAutoFit/>
          </a:bodyPr>
          <a:lstStyle/>
          <a:p>
            <a:pPr marL="342900" indent="-342900" algn="just">
              <a:buFont typeface="Wingdings" panose="05000000000000000000" pitchFamily="2" charset="2"/>
              <a:buChar char="q"/>
            </a:pPr>
            <a:r>
              <a:rPr lang="en-US" sz="2400" b="1" dirty="0" smtClean="0"/>
              <a:t>What is GrADS? </a:t>
            </a:r>
          </a:p>
          <a:p>
            <a:pPr marL="800100" lvl="1" indent="-342900" algn="just">
              <a:buFont typeface="Wingdings" panose="05000000000000000000" pitchFamily="2" charset="2"/>
              <a:buChar char="Ø"/>
            </a:pPr>
            <a:r>
              <a:rPr lang="en-US" sz="2400" dirty="0"/>
              <a:t>GrADS – </a:t>
            </a:r>
            <a:r>
              <a:rPr lang="en-US" sz="2400" dirty="0">
                <a:solidFill>
                  <a:srgbClr val="FF0000"/>
                </a:solidFill>
              </a:rPr>
              <a:t>Gr</a:t>
            </a:r>
            <a:r>
              <a:rPr lang="en-US" sz="2400" dirty="0"/>
              <a:t>id </a:t>
            </a:r>
            <a:r>
              <a:rPr lang="en-US" sz="2400" dirty="0">
                <a:solidFill>
                  <a:srgbClr val="FF0000"/>
                </a:solidFill>
              </a:rPr>
              <a:t>A</a:t>
            </a:r>
            <a:r>
              <a:rPr lang="en-US" sz="2400" dirty="0"/>
              <a:t>nalysis and </a:t>
            </a:r>
            <a:r>
              <a:rPr lang="en-US" sz="2400" dirty="0">
                <a:solidFill>
                  <a:srgbClr val="FF0000"/>
                </a:solidFill>
              </a:rPr>
              <a:t>D</a:t>
            </a:r>
            <a:r>
              <a:rPr lang="en-US" sz="2400" dirty="0"/>
              <a:t>isplay </a:t>
            </a:r>
            <a:r>
              <a:rPr lang="en-US" sz="2400" dirty="0">
                <a:solidFill>
                  <a:srgbClr val="FF0000"/>
                </a:solidFill>
              </a:rPr>
              <a:t>S</a:t>
            </a:r>
            <a:r>
              <a:rPr lang="en-US" sz="2400" dirty="0"/>
              <a:t>ystem</a:t>
            </a:r>
          </a:p>
          <a:p>
            <a:pPr marL="800100" lvl="1" indent="-342900" algn="just">
              <a:buFont typeface="Wingdings" panose="05000000000000000000" pitchFamily="2" charset="2"/>
              <a:buChar char="Ø"/>
            </a:pPr>
            <a:r>
              <a:rPr lang="en-US" sz="2400" dirty="0"/>
              <a:t>Used for analyzing and displaying gridded data</a:t>
            </a:r>
          </a:p>
          <a:p>
            <a:pPr algn="just"/>
            <a:endParaRPr lang="en-US" sz="2400" dirty="0"/>
          </a:p>
          <a:p>
            <a:pPr marL="342900" indent="-342900" algn="just">
              <a:buFont typeface="Wingdings" panose="05000000000000000000" pitchFamily="2" charset="2"/>
              <a:buChar char="q"/>
            </a:pPr>
            <a:r>
              <a:rPr lang="en-US" sz="2400" b="1" dirty="0"/>
              <a:t>Advantages of using GrADS</a:t>
            </a:r>
            <a:endParaRPr lang="en-US" sz="2400" b="1" dirty="0" smtClean="0"/>
          </a:p>
          <a:p>
            <a:pPr marL="800100" lvl="1" indent="-342900" algn="just">
              <a:buFont typeface="Wingdings" panose="05000000000000000000" pitchFamily="2" charset="2"/>
              <a:buChar char="Ø"/>
            </a:pPr>
            <a:r>
              <a:rPr lang="en-US" sz="2400" dirty="0"/>
              <a:t>Free</a:t>
            </a:r>
          </a:p>
          <a:p>
            <a:pPr marL="800100" lvl="1" indent="-342900" algn="just">
              <a:buFont typeface="Wingdings" panose="05000000000000000000" pitchFamily="2" charset="2"/>
              <a:buChar char="Ø"/>
            </a:pPr>
            <a:r>
              <a:rPr lang="en-US" sz="2400" dirty="0"/>
              <a:t>Easy to install and use</a:t>
            </a:r>
          </a:p>
          <a:p>
            <a:pPr marL="800100" lvl="1" indent="-342900">
              <a:buFont typeface="Wingdings" panose="05000000000000000000" pitchFamily="2" charset="2"/>
              <a:buChar char="Ø"/>
            </a:pPr>
            <a:r>
              <a:rPr lang="en-US" sz="2400" dirty="0"/>
              <a:t>Very good documentation and users support (</a:t>
            </a:r>
            <a:r>
              <a:rPr lang="en-US" sz="2400" dirty="0">
                <a:hlinkClick r:id="rId2"/>
              </a:rPr>
              <a:t>http://</a:t>
            </a:r>
            <a:r>
              <a:rPr lang="en-US" sz="2400" dirty="0" smtClean="0">
                <a:hlinkClick r:id="rId2"/>
              </a:rPr>
              <a:t>cola.gmu.edu/grads/gadoc/gadocindex.html</a:t>
            </a:r>
            <a:r>
              <a:rPr lang="en-US" sz="2400" dirty="0" smtClean="0"/>
              <a:t>)</a:t>
            </a:r>
          </a:p>
          <a:p>
            <a:pPr marL="342900" indent="-342900">
              <a:buFont typeface="Wingdings" panose="05000000000000000000" pitchFamily="2" charset="2"/>
              <a:buChar char="Ø"/>
            </a:pPr>
            <a:endParaRPr lang="en-US" sz="2400" dirty="0"/>
          </a:p>
          <a:p>
            <a:pPr marL="342900" indent="-342900">
              <a:buFont typeface="Wingdings" panose="05000000000000000000" pitchFamily="2" charset="2"/>
              <a:buChar char="Ø"/>
            </a:pPr>
            <a:r>
              <a:rPr lang="en-US" sz="2400" b="1" dirty="0" smtClean="0"/>
              <a:t>Download Exercise data</a:t>
            </a:r>
          </a:p>
          <a:p>
            <a:pPr marL="800100" lvl="1" indent="-342900">
              <a:buFont typeface="Wingdings" panose="05000000000000000000" pitchFamily="2" charset="2"/>
              <a:buChar char="Ø"/>
            </a:pPr>
            <a:r>
              <a:rPr lang="en-US" sz="2400" b="1" dirty="0" smtClean="0"/>
              <a:t>In your Ubuntu terminal, download the data by typing:</a:t>
            </a:r>
          </a:p>
          <a:p>
            <a:r>
              <a:rPr lang="en-US" sz="1600" b="1" dirty="0" err="1"/>
              <a:t>w</a:t>
            </a:r>
            <a:r>
              <a:rPr lang="en-US" sz="1600" b="1" dirty="0" err="1" smtClean="0"/>
              <a:t>get</a:t>
            </a:r>
            <a:r>
              <a:rPr lang="en-US" sz="1600" b="1" dirty="0" smtClean="0"/>
              <a:t> </a:t>
            </a:r>
            <a:r>
              <a:rPr lang="en-US" sz="1600" b="1" dirty="0">
                <a:hlinkClick r:id="rId3"/>
              </a:rPr>
              <a:t>https://</a:t>
            </a:r>
            <a:r>
              <a:rPr lang="en-US" sz="1600" b="1" dirty="0" smtClean="0">
                <a:hlinkClick r:id="rId3"/>
              </a:rPr>
              <a:t>ftp.cpc.ncep.noaa.gov/International/ghana_workshop/grads_tutorial.tar.gz</a:t>
            </a:r>
            <a:endParaRPr lang="en-US" sz="1600" b="1" dirty="0" smtClean="0"/>
          </a:p>
          <a:p>
            <a:endParaRPr lang="en-US" sz="1600" b="1" dirty="0" smtClean="0"/>
          </a:p>
          <a:p>
            <a:r>
              <a:rPr lang="en-US" sz="1600" dirty="0" smtClean="0"/>
              <a:t>Unzip the compressed file using:     </a:t>
            </a:r>
            <a:r>
              <a:rPr lang="en-US" sz="1600" b="1" dirty="0" smtClean="0"/>
              <a:t>tar –</a:t>
            </a:r>
            <a:r>
              <a:rPr lang="en-US" sz="1600" b="1" dirty="0" err="1"/>
              <a:t>xvf</a:t>
            </a:r>
            <a:r>
              <a:rPr lang="en-US" sz="1600" b="1" dirty="0"/>
              <a:t> </a:t>
            </a:r>
            <a:r>
              <a:rPr lang="en-US" sz="1600" b="1" dirty="0" smtClean="0"/>
              <a:t>grads_tutorial.tar.gz</a:t>
            </a:r>
            <a:endParaRPr lang="en-US" sz="2400" b="1" dirty="0"/>
          </a:p>
        </p:txBody>
      </p:sp>
    </p:spTree>
    <p:extLst>
      <p:ext uri="{BB962C8B-B14F-4D97-AF65-F5344CB8AC3E}">
        <p14:creationId xmlns:p14="http://schemas.microsoft.com/office/powerpoint/2010/main" val="2237679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427038"/>
            <a:ext cx="8229600" cy="563562"/>
          </a:xfrm>
          <a:ln w="19050">
            <a:solidFill>
              <a:schemeClr val="tx2"/>
            </a:solidFill>
          </a:ln>
        </p:spPr>
        <p:txBody>
          <a:bodyPr>
            <a:noAutofit/>
          </a:bodyPr>
          <a:lstStyle/>
          <a:p>
            <a:pPr algn="l"/>
            <a:r>
              <a:rPr lang="en-US" sz="2800" b="1" dirty="0" smtClean="0">
                <a:solidFill>
                  <a:schemeClr val="tx2"/>
                </a:solidFill>
              </a:rPr>
              <a:t>2. Input Data</a:t>
            </a:r>
            <a:endParaRPr lang="en-US" sz="2800" dirty="0"/>
          </a:p>
        </p:txBody>
      </p:sp>
      <p:sp>
        <p:nvSpPr>
          <p:cNvPr id="6" name="TextBox 5"/>
          <p:cNvSpPr txBox="1"/>
          <p:nvPr/>
        </p:nvSpPr>
        <p:spPr>
          <a:xfrm>
            <a:off x="533400" y="1524000"/>
            <a:ext cx="8305800" cy="5262979"/>
          </a:xfrm>
          <a:prstGeom prst="rect">
            <a:avLst/>
          </a:prstGeom>
          <a:noFill/>
        </p:spPr>
        <p:txBody>
          <a:bodyPr wrap="square" rtlCol="0">
            <a:spAutoFit/>
          </a:bodyPr>
          <a:lstStyle/>
          <a:p>
            <a:pPr marL="342900" indent="-342900" algn="just">
              <a:buFont typeface="Wingdings" panose="05000000000000000000" pitchFamily="2" charset="2"/>
              <a:buChar char="q"/>
            </a:pPr>
            <a:r>
              <a:rPr lang="en-US" sz="2400" b="1" dirty="0" smtClean="0"/>
              <a:t>GrADS Input data</a:t>
            </a:r>
            <a:endParaRPr lang="en-US" sz="2400" b="1" dirty="0"/>
          </a:p>
          <a:p>
            <a:pPr marL="800100" lvl="1" indent="-342900" algn="just">
              <a:buFont typeface="Wingdings" panose="05000000000000000000" pitchFamily="2" charset="2"/>
              <a:buChar char="Ø"/>
            </a:pPr>
            <a:r>
              <a:rPr lang="en-US" sz="2400" dirty="0" smtClean="0"/>
              <a:t>Gridded Binary (</a:t>
            </a:r>
            <a:r>
              <a:rPr lang="en-US" sz="2400" dirty="0" err="1" smtClean="0"/>
              <a:t>eg</a:t>
            </a:r>
            <a:r>
              <a:rPr lang="en-US" sz="2400" dirty="0" smtClean="0"/>
              <a:t>. model.dat)</a:t>
            </a:r>
          </a:p>
          <a:p>
            <a:pPr marL="800100" lvl="1" indent="-342900" algn="just">
              <a:buFont typeface="Wingdings" panose="05000000000000000000" pitchFamily="2" charset="2"/>
              <a:buChar char="Ø"/>
            </a:pPr>
            <a:endParaRPr lang="en-US" sz="2400" dirty="0"/>
          </a:p>
          <a:p>
            <a:pPr marL="800100" lvl="1" indent="-342900" algn="just">
              <a:buFont typeface="Wingdings" panose="05000000000000000000" pitchFamily="2" charset="2"/>
              <a:buChar char="Ø"/>
            </a:pPr>
            <a:r>
              <a:rPr lang="en-US" sz="2400" dirty="0" smtClean="0"/>
              <a:t>GRIB: WMO </a:t>
            </a:r>
            <a:r>
              <a:rPr lang="en-US" sz="2400" dirty="0"/>
              <a:t>standard Gridded </a:t>
            </a:r>
            <a:r>
              <a:rPr lang="en-US" sz="2400" dirty="0" smtClean="0"/>
              <a:t>Binary (</a:t>
            </a:r>
            <a:r>
              <a:rPr lang="en-US" sz="2400" dirty="0" err="1" smtClean="0"/>
              <a:t>eg</a:t>
            </a:r>
            <a:r>
              <a:rPr lang="en-US" sz="2400" dirty="0" smtClean="0"/>
              <a:t>. gefs.grib2)</a:t>
            </a:r>
          </a:p>
          <a:p>
            <a:pPr marL="800100" lvl="1" indent="-342900" algn="just">
              <a:buFont typeface="Wingdings" panose="05000000000000000000" pitchFamily="2" charset="2"/>
              <a:buChar char="Ø"/>
            </a:pPr>
            <a:endParaRPr lang="en-US" sz="2400" dirty="0"/>
          </a:p>
          <a:p>
            <a:pPr marL="800100" lvl="1" indent="-342900" algn="just">
              <a:buFont typeface="Wingdings" panose="05000000000000000000" pitchFamily="2" charset="2"/>
              <a:buChar char="Ø"/>
            </a:pPr>
            <a:r>
              <a:rPr lang="en-US" sz="2400" dirty="0"/>
              <a:t>Data with Self descriptive files such </a:t>
            </a:r>
            <a:r>
              <a:rPr lang="en-US" sz="2400" dirty="0" err="1" smtClean="0"/>
              <a:t>NetCDF</a:t>
            </a:r>
            <a:r>
              <a:rPr lang="en-US" sz="2400" dirty="0" smtClean="0"/>
              <a:t> (</a:t>
            </a:r>
            <a:r>
              <a:rPr lang="en-US" sz="2400" dirty="0" err="1" smtClean="0"/>
              <a:t>eg</a:t>
            </a:r>
            <a:r>
              <a:rPr lang="en-US" sz="2400" dirty="0" smtClean="0"/>
              <a:t>. gefs.nc) </a:t>
            </a:r>
          </a:p>
          <a:p>
            <a:pPr marL="800100" lvl="1" indent="-342900" algn="just">
              <a:buFont typeface="Wingdings" panose="05000000000000000000" pitchFamily="2" charset="2"/>
              <a:buChar char="Ø"/>
            </a:pPr>
            <a:endParaRPr lang="en-US" sz="2400" dirty="0"/>
          </a:p>
          <a:p>
            <a:pPr marL="800100" lvl="1" indent="-342900">
              <a:buFont typeface="Wingdings" panose="05000000000000000000" pitchFamily="2" charset="2"/>
              <a:buChar char="Ø"/>
            </a:pPr>
            <a:r>
              <a:rPr lang="en-US" sz="2400" dirty="0"/>
              <a:t> </a:t>
            </a:r>
            <a:r>
              <a:rPr lang="en-US" sz="2400" dirty="0" err="1"/>
              <a:t>OPeNDAP</a:t>
            </a:r>
            <a:r>
              <a:rPr lang="en-US" sz="2400" dirty="0"/>
              <a:t> and GDS based data – Remote/online access of </a:t>
            </a:r>
            <a:r>
              <a:rPr lang="en-US" sz="2400" dirty="0" err="1"/>
              <a:t>metedata</a:t>
            </a:r>
            <a:r>
              <a:rPr lang="en-US" sz="2400" dirty="0"/>
              <a:t> and subset of data … you can open access and analyze data </a:t>
            </a:r>
            <a:r>
              <a:rPr lang="en-US" sz="2400" dirty="0" smtClean="0"/>
              <a:t>without </a:t>
            </a:r>
            <a:r>
              <a:rPr lang="en-US" sz="2400" dirty="0"/>
              <a:t>downloading it to your local computer</a:t>
            </a:r>
            <a:r>
              <a:rPr lang="en-US" sz="2400" dirty="0" smtClean="0"/>
              <a:t>: (</a:t>
            </a:r>
            <a:r>
              <a:rPr lang="en-US" sz="2400" dirty="0" err="1" smtClean="0"/>
              <a:t>eg</a:t>
            </a:r>
            <a:r>
              <a:rPr lang="en-US" sz="2400" dirty="0" smtClean="0"/>
              <a:t>.: </a:t>
            </a:r>
            <a:r>
              <a:rPr lang="en-US" sz="2400" b="1" dirty="0">
                <a:hlinkClick r:id="rId2"/>
              </a:rPr>
              <a:t>http://</a:t>
            </a:r>
            <a:r>
              <a:rPr lang="en-US" sz="2400" b="1" dirty="0" smtClean="0">
                <a:hlinkClick r:id="rId2"/>
              </a:rPr>
              <a:t>nomads.ncep.noaa.gov:80/dods/gefs/gefs20230911/gec00_00z_pgrb2a</a:t>
            </a:r>
            <a:r>
              <a:rPr lang="en-US" sz="2400" b="1" dirty="0" smtClean="0"/>
              <a:t> </a:t>
            </a:r>
            <a:endParaRPr lang="en-US" sz="2400" b="1" dirty="0"/>
          </a:p>
          <a:p>
            <a:pPr marL="800100" lvl="1" indent="-342900" algn="just">
              <a:buFont typeface="Wingdings" panose="05000000000000000000" pitchFamily="2" charset="2"/>
              <a:buChar char="Ø"/>
            </a:pPr>
            <a:endParaRPr lang="en-US" sz="2400" dirty="0"/>
          </a:p>
        </p:txBody>
      </p:sp>
    </p:spTree>
    <p:extLst>
      <p:ext uri="{BB962C8B-B14F-4D97-AF65-F5344CB8AC3E}">
        <p14:creationId xmlns:p14="http://schemas.microsoft.com/office/powerpoint/2010/main" val="12800593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427038"/>
            <a:ext cx="8229600" cy="563562"/>
          </a:xfrm>
          <a:ln w="19050">
            <a:solidFill>
              <a:schemeClr val="tx2"/>
            </a:solidFill>
          </a:ln>
        </p:spPr>
        <p:txBody>
          <a:bodyPr>
            <a:noAutofit/>
          </a:bodyPr>
          <a:lstStyle/>
          <a:p>
            <a:pPr algn="l"/>
            <a:r>
              <a:rPr lang="en-US" sz="2800" b="1" dirty="0" smtClean="0">
                <a:solidFill>
                  <a:schemeClr val="tx2"/>
                </a:solidFill>
              </a:rPr>
              <a:t>3. </a:t>
            </a:r>
            <a:r>
              <a:rPr lang="en-US" sz="2800" b="1" dirty="0">
                <a:solidFill>
                  <a:schemeClr val="tx2"/>
                </a:solidFill>
              </a:rPr>
              <a:t>GrADS Control/Descriptor File </a:t>
            </a:r>
            <a:endParaRPr lang="en-US" sz="2800" dirty="0"/>
          </a:p>
        </p:txBody>
      </p:sp>
      <p:sp>
        <p:nvSpPr>
          <p:cNvPr id="6" name="TextBox 5"/>
          <p:cNvSpPr txBox="1"/>
          <p:nvPr/>
        </p:nvSpPr>
        <p:spPr>
          <a:xfrm>
            <a:off x="533400" y="1149489"/>
            <a:ext cx="8305800" cy="5632311"/>
          </a:xfrm>
          <a:prstGeom prst="rect">
            <a:avLst/>
          </a:prstGeom>
          <a:noFill/>
        </p:spPr>
        <p:txBody>
          <a:bodyPr wrap="square" rtlCol="0">
            <a:spAutoFit/>
          </a:bodyPr>
          <a:lstStyle/>
          <a:p>
            <a:pPr marL="342900" indent="-342900">
              <a:buFont typeface="Wingdings" panose="05000000000000000000" pitchFamily="2" charset="2"/>
              <a:buChar char="q"/>
            </a:pPr>
            <a:r>
              <a:rPr lang="en-US" sz="2400" b="1" dirty="0"/>
              <a:t>GrADS </a:t>
            </a:r>
            <a:r>
              <a:rPr lang="en-US" sz="2400" dirty="0"/>
              <a:t>requires an intermediate file to open a </a:t>
            </a:r>
            <a:r>
              <a:rPr lang="en-US" sz="2400" dirty="0" smtClean="0"/>
              <a:t>gridded </a:t>
            </a:r>
            <a:r>
              <a:rPr lang="en-US" sz="2400" dirty="0"/>
              <a:t>binary or GRIB </a:t>
            </a:r>
            <a:r>
              <a:rPr lang="en-US" sz="2400" dirty="0" smtClean="0"/>
              <a:t>data</a:t>
            </a:r>
          </a:p>
          <a:p>
            <a:pPr marL="342900" indent="-342900">
              <a:buFont typeface="Wingdings" panose="05000000000000000000" pitchFamily="2" charset="2"/>
              <a:buChar char="q"/>
            </a:pPr>
            <a:endParaRPr lang="en-US" sz="2400" dirty="0"/>
          </a:p>
          <a:p>
            <a:pPr marL="342900" indent="-342900">
              <a:buFont typeface="Wingdings" panose="05000000000000000000" pitchFamily="2" charset="2"/>
              <a:buChar char="q"/>
            </a:pPr>
            <a:r>
              <a:rPr lang="en-US" sz="2400" dirty="0"/>
              <a:t>This intermediate file in text format is known as </a:t>
            </a:r>
            <a:r>
              <a:rPr lang="en-US" sz="2400" b="1" dirty="0"/>
              <a:t>control</a:t>
            </a:r>
            <a:r>
              <a:rPr lang="en-US" sz="2400" dirty="0"/>
              <a:t> or </a:t>
            </a:r>
            <a:r>
              <a:rPr lang="en-US" sz="2400" b="1" dirty="0"/>
              <a:t>descriptor</a:t>
            </a:r>
            <a:r>
              <a:rPr lang="en-US" sz="2400" dirty="0"/>
              <a:t> </a:t>
            </a:r>
            <a:r>
              <a:rPr lang="en-US" sz="2400" dirty="0" smtClean="0"/>
              <a:t>file</a:t>
            </a:r>
          </a:p>
          <a:p>
            <a:pPr marL="342900" indent="-342900">
              <a:buFont typeface="Wingdings" panose="05000000000000000000" pitchFamily="2" charset="2"/>
              <a:buChar char="q"/>
            </a:pPr>
            <a:endParaRPr lang="en-US" sz="2400" dirty="0"/>
          </a:p>
          <a:p>
            <a:pPr marL="342900" indent="-342900">
              <a:buFont typeface="Wingdings" panose="05000000000000000000" pitchFamily="2" charset="2"/>
              <a:buChar char="q"/>
            </a:pPr>
            <a:r>
              <a:rPr lang="en-US" sz="2400" dirty="0"/>
              <a:t>It contains </a:t>
            </a:r>
            <a:r>
              <a:rPr lang="en-US" sz="2400" b="1" dirty="0" smtClean="0"/>
              <a:t>meta-information</a:t>
            </a:r>
            <a:r>
              <a:rPr lang="en-US" sz="2400" dirty="0" smtClean="0"/>
              <a:t> </a:t>
            </a:r>
            <a:r>
              <a:rPr lang="en-US" sz="2400" dirty="0"/>
              <a:t>about the main </a:t>
            </a:r>
            <a:r>
              <a:rPr lang="en-US" sz="2400" b="1" dirty="0" smtClean="0"/>
              <a:t>gridded binary</a:t>
            </a:r>
            <a:r>
              <a:rPr lang="en-US" sz="2400" dirty="0" smtClean="0"/>
              <a:t> </a:t>
            </a:r>
            <a:r>
              <a:rPr lang="en-US" sz="2400" dirty="0"/>
              <a:t>or </a:t>
            </a:r>
            <a:r>
              <a:rPr lang="en-US" sz="2400" b="1" dirty="0"/>
              <a:t>GRIB</a:t>
            </a:r>
            <a:r>
              <a:rPr lang="en-US" sz="2400" dirty="0"/>
              <a:t> </a:t>
            </a:r>
            <a:r>
              <a:rPr lang="en-US" sz="2400" dirty="0" smtClean="0"/>
              <a:t>data</a:t>
            </a:r>
          </a:p>
          <a:p>
            <a:pPr marL="342900" indent="-342900">
              <a:buFont typeface="Wingdings" panose="05000000000000000000" pitchFamily="2" charset="2"/>
              <a:buChar char="q"/>
            </a:pPr>
            <a:endParaRPr lang="en-US" sz="2400" dirty="0"/>
          </a:p>
          <a:p>
            <a:pPr marL="342900" indent="-342900">
              <a:buFont typeface="Wingdings" panose="05000000000000000000" pitchFamily="2" charset="2"/>
              <a:buChar char="q"/>
            </a:pPr>
            <a:r>
              <a:rPr lang="en-US" sz="2400" dirty="0" smtClean="0"/>
              <a:t>Using your text editor, you can open and see the content of </a:t>
            </a:r>
            <a:r>
              <a:rPr lang="en-US" sz="2400" b="1" dirty="0" err="1" smtClean="0"/>
              <a:t>model.ct</a:t>
            </a:r>
            <a:r>
              <a:rPr lang="en-US" sz="2400" dirty="0" err="1" smtClean="0"/>
              <a:t>l</a:t>
            </a:r>
            <a:endParaRPr lang="en-US" sz="2400" dirty="0" smtClean="0"/>
          </a:p>
          <a:p>
            <a:pPr marL="342900" indent="-342900">
              <a:buFont typeface="Wingdings" panose="05000000000000000000" pitchFamily="2" charset="2"/>
              <a:buChar char="q"/>
            </a:pPr>
            <a:endParaRPr lang="en-US" sz="2400" dirty="0" smtClean="0"/>
          </a:p>
          <a:p>
            <a:pPr lvl="1"/>
            <a:r>
              <a:rPr lang="en-US" sz="2400" b="1" dirty="0" smtClean="0"/>
              <a:t>cd </a:t>
            </a:r>
            <a:r>
              <a:rPr lang="en-US" sz="2400" b="1" dirty="0" err="1" smtClean="0"/>
              <a:t>grads_tutorial</a:t>
            </a:r>
            <a:endParaRPr lang="en-US" sz="2400" b="1" dirty="0" smtClean="0"/>
          </a:p>
          <a:p>
            <a:pPr lvl="1"/>
            <a:r>
              <a:rPr lang="en-US" sz="2400" dirty="0" smtClean="0"/>
              <a:t>Use the </a:t>
            </a:r>
            <a:r>
              <a:rPr lang="en-US" sz="2400" b="1" dirty="0" smtClean="0"/>
              <a:t>vi</a:t>
            </a:r>
            <a:r>
              <a:rPr lang="en-US" sz="2400" dirty="0" smtClean="0"/>
              <a:t> editor to open the control </a:t>
            </a:r>
            <a:r>
              <a:rPr lang="en-US" sz="2400" dirty="0" err="1" smtClean="0"/>
              <a:t>filr</a:t>
            </a:r>
            <a:r>
              <a:rPr lang="en-US" sz="2400" dirty="0" smtClean="0"/>
              <a:t>:</a:t>
            </a:r>
            <a:endParaRPr lang="en-US" sz="2400" b="1" dirty="0" smtClean="0"/>
          </a:p>
          <a:p>
            <a:pPr lvl="1"/>
            <a:r>
              <a:rPr lang="en-US" sz="2400" b="1" dirty="0" err="1" smtClean="0"/>
              <a:t>gedit</a:t>
            </a:r>
            <a:r>
              <a:rPr lang="en-US" sz="2400" b="1" dirty="0" smtClean="0"/>
              <a:t> </a:t>
            </a:r>
            <a:r>
              <a:rPr lang="en-US" sz="2400" b="1" dirty="0" err="1" smtClean="0"/>
              <a:t>model.ctl</a:t>
            </a:r>
            <a:r>
              <a:rPr lang="en-US" sz="2400" b="1" dirty="0" smtClean="0"/>
              <a:t> &amp;</a:t>
            </a:r>
            <a:endParaRPr lang="en-US" sz="2400" b="1" dirty="0"/>
          </a:p>
        </p:txBody>
      </p:sp>
    </p:spTree>
    <p:extLst>
      <p:ext uri="{BB962C8B-B14F-4D97-AF65-F5344CB8AC3E}">
        <p14:creationId xmlns:p14="http://schemas.microsoft.com/office/powerpoint/2010/main" val="4248535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427038"/>
            <a:ext cx="8229600" cy="563562"/>
          </a:xfrm>
          <a:ln w="19050">
            <a:solidFill>
              <a:schemeClr val="tx2"/>
            </a:solidFill>
          </a:ln>
        </p:spPr>
        <p:txBody>
          <a:bodyPr>
            <a:noAutofit/>
          </a:bodyPr>
          <a:lstStyle/>
          <a:p>
            <a:pPr algn="l"/>
            <a:r>
              <a:rPr lang="en-US" sz="2800" b="1" dirty="0" smtClean="0">
                <a:solidFill>
                  <a:schemeClr val="tx2"/>
                </a:solidFill>
              </a:rPr>
              <a:t>4. Structure of a Control File (</a:t>
            </a:r>
            <a:r>
              <a:rPr lang="en-US" sz="2800" b="1" dirty="0" err="1" smtClean="0">
                <a:solidFill>
                  <a:schemeClr val="tx2"/>
                </a:solidFill>
              </a:rPr>
              <a:t>eg</a:t>
            </a:r>
            <a:r>
              <a:rPr lang="en-US" sz="2800" b="1" dirty="0" smtClean="0">
                <a:solidFill>
                  <a:schemeClr val="tx2"/>
                </a:solidFill>
              </a:rPr>
              <a:t>. </a:t>
            </a:r>
            <a:r>
              <a:rPr lang="en-US" sz="2800" b="1" dirty="0" err="1" smtClean="0">
                <a:solidFill>
                  <a:srgbClr val="C00000"/>
                </a:solidFill>
              </a:rPr>
              <a:t>model.ctl</a:t>
            </a:r>
            <a:r>
              <a:rPr lang="en-US" sz="2800" b="1" dirty="0" smtClean="0">
                <a:solidFill>
                  <a:schemeClr val="tx2"/>
                </a:solidFill>
              </a:rPr>
              <a:t>) </a:t>
            </a:r>
            <a:endParaRPr lang="en-US" sz="2800" dirty="0"/>
          </a:p>
        </p:txBody>
      </p:sp>
      <p:sp>
        <p:nvSpPr>
          <p:cNvPr id="4" name="Content Placeholder 2"/>
          <p:cNvSpPr>
            <a:spLocks noGrp="1"/>
          </p:cNvSpPr>
          <p:nvPr>
            <p:ph idx="1"/>
          </p:nvPr>
        </p:nvSpPr>
        <p:spPr>
          <a:xfrm>
            <a:off x="457200" y="1143000"/>
            <a:ext cx="8229600" cy="5486400"/>
          </a:xfrm>
          <a:ln>
            <a:solidFill>
              <a:schemeClr val="tx2"/>
            </a:solidFill>
          </a:ln>
        </p:spPr>
        <p:txBody>
          <a:bodyPr>
            <a:noAutofit/>
          </a:bodyPr>
          <a:lstStyle/>
          <a:p>
            <a:pPr>
              <a:buNone/>
            </a:pPr>
            <a:r>
              <a:rPr lang="en-US" sz="1500" b="1" dirty="0" smtClean="0"/>
              <a:t>DSET   ^model.dat			&gt;&gt; </a:t>
            </a:r>
            <a:r>
              <a:rPr lang="en-US" sz="1500" b="1" dirty="0" smtClean="0">
                <a:solidFill>
                  <a:srgbClr val="0070C0"/>
                </a:solidFill>
              </a:rPr>
              <a:t>name of the main binary file</a:t>
            </a:r>
          </a:p>
          <a:p>
            <a:pPr>
              <a:buNone/>
            </a:pPr>
            <a:r>
              <a:rPr lang="en-US" sz="1500" b="1" dirty="0" smtClean="0"/>
              <a:t>OPTIONS </a:t>
            </a:r>
            <a:r>
              <a:rPr lang="en-US" sz="1500" b="1" dirty="0" err="1" smtClean="0"/>
              <a:t>little_endian</a:t>
            </a:r>
            <a:r>
              <a:rPr lang="en-US" sz="1500" b="1" dirty="0" smtClean="0"/>
              <a:t>			&gt;&gt; </a:t>
            </a:r>
            <a:r>
              <a:rPr lang="en-US" sz="1500" b="1" dirty="0" smtClean="0">
                <a:solidFill>
                  <a:srgbClr val="0070C0"/>
                </a:solidFill>
              </a:rPr>
              <a:t>Data byte order (default is </a:t>
            </a:r>
            <a:r>
              <a:rPr lang="en-US" sz="1500" b="1" dirty="0" err="1" smtClean="0">
                <a:solidFill>
                  <a:srgbClr val="0070C0"/>
                </a:solidFill>
              </a:rPr>
              <a:t>little_endian</a:t>
            </a:r>
            <a:r>
              <a:rPr lang="en-US" sz="1500" b="1" dirty="0" smtClean="0">
                <a:solidFill>
                  <a:srgbClr val="0070C0"/>
                </a:solidFill>
              </a:rPr>
              <a:t>)</a:t>
            </a:r>
          </a:p>
          <a:p>
            <a:pPr>
              <a:buNone/>
            </a:pPr>
            <a:r>
              <a:rPr lang="en-US" sz="1500" b="1" dirty="0" smtClean="0"/>
              <a:t>UNDEF  -2.56E33			&gt;&gt; </a:t>
            </a:r>
            <a:r>
              <a:rPr lang="en-US" sz="1500" b="1" dirty="0" smtClean="0">
                <a:solidFill>
                  <a:srgbClr val="0070C0"/>
                </a:solidFill>
              </a:rPr>
              <a:t>missing value</a:t>
            </a:r>
          </a:p>
          <a:p>
            <a:pPr>
              <a:buNone/>
            </a:pPr>
            <a:r>
              <a:rPr lang="en-US" sz="1500" b="1" dirty="0" smtClean="0"/>
              <a:t>TITLE 5 Days of Sample Model Output	&gt;&gt; </a:t>
            </a:r>
            <a:r>
              <a:rPr lang="en-US" sz="1500" b="1" dirty="0" smtClean="0">
                <a:solidFill>
                  <a:srgbClr val="0070C0"/>
                </a:solidFill>
              </a:rPr>
              <a:t>Data title</a:t>
            </a:r>
          </a:p>
          <a:p>
            <a:pPr>
              <a:buNone/>
            </a:pPr>
            <a:r>
              <a:rPr lang="en-US" sz="1500" b="1" dirty="0" smtClean="0"/>
              <a:t>XDEF 72 LINEAR  0.0 5.0		&gt;&gt; </a:t>
            </a:r>
            <a:r>
              <a:rPr lang="en-US" sz="1500" b="1" dirty="0" smtClean="0">
                <a:solidFill>
                  <a:srgbClr val="0070C0"/>
                </a:solidFill>
              </a:rPr>
              <a:t>longitude dimension and grid resolution</a:t>
            </a:r>
          </a:p>
          <a:p>
            <a:pPr>
              <a:buNone/>
            </a:pPr>
            <a:r>
              <a:rPr lang="en-US" sz="1500" b="1" dirty="0" smtClean="0"/>
              <a:t>YDEF 46 LINEAR  -90.0 4.0		&gt;&gt; </a:t>
            </a:r>
            <a:r>
              <a:rPr lang="en-US" sz="1500" b="1" dirty="0" smtClean="0">
                <a:solidFill>
                  <a:srgbClr val="0070C0"/>
                </a:solidFill>
              </a:rPr>
              <a:t>Latitude dimension and grid resolution</a:t>
            </a:r>
          </a:p>
          <a:p>
            <a:pPr>
              <a:buNone/>
            </a:pPr>
            <a:r>
              <a:rPr lang="da-DK" sz="1500" b="1" dirty="0" smtClean="0"/>
              <a:t>ZDEF 7 LEVELS 1000 850 700 500 300 200 100	&gt;&gt; </a:t>
            </a:r>
            <a:r>
              <a:rPr lang="da-DK" sz="1500" b="1" dirty="0" smtClean="0">
                <a:solidFill>
                  <a:srgbClr val="0070C0"/>
                </a:solidFill>
              </a:rPr>
              <a:t>vertical dimension  and resolution</a:t>
            </a:r>
          </a:p>
          <a:p>
            <a:pPr>
              <a:buNone/>
            </a:pPr>
            <a:r>
              <a:rPr lang="en-US" sz="1500" b="1" dirty="0" smtClean="0"/>
              <a:t>TDEF 5 LINEAR 02JAN1987 1DY		&gt;&gt; </a:t>
            </a:r>
            <a:r>
              <a:rPr lang="en-US" sz="1500" b="1" dirty="0" smtClean="0">
                <a:solidFill>
                  <a:srgbClr val="0070C0"/>
                </a:solidFill>
              </a:rPr>
              <a:t>Time dimension</a:t>
            </a:r>
          </a:p>
          <a:p>
            <a:pPr>
              <a:buNone/>
            </a:pPr>
            <a:r>
              <a:rPr lang="en-US" sz="1500" b="1" dirty="0" smtClean="0"/>
              <a:t>VARS 8				&gt;&gt; </a:t>
            </a:r>
            <a:r>
              <a:rPr lang="en-US" sz="1500" b="1" dirty="0" smtClean="0">
                <a:solidFill>
                  <a:srgbClr val="0070C0"/>
                </a:solidFill>
              </a:rPr>
              <a:t>Number of variables</a:t>
            </a:r>
          </a:p>
          <a:p>
            <a:pPr>
              <a:buNone/>
            </a:pPr>
            <a:r>
              <a:rPr lang="fr-FR" sz="1500" b="1" dirty="0" err="1" smtClean="0"/>
              <a:t>ps</a:t>
            </a:r>
            <a:r>
              <a:rPr lang="fr-FR" sz="1500" b="1" dirty="0" smtClean="0"/>
              <a:t>     0   99   Surface Pressure</a:t>
            </a:r>
          </a:p>
          <a:p>
            <a:pPr>
              <a:buNone/>
            </a:pPr>
            <a:r>
              <a:rPr lang="nl-NL" sz="1500" b="1" dirty="0" smtClean="0"/>
              <a:t>u      7   99   U Winds</a:t>
            </a:r>
          </a:p>
          <a:p>
            <a:pPr>
              <a:buNone/>
            </a:pPr>
            <a:r>
              <a:rPr lang="en-US" sz="1500" b="1" dirty="0" smtClean="0"/>
              <a:t>v      7   99   V Winds</a:t>
            </a:r>
          </a:p>
          <a:p>
            <a:pPr>
              <a:buNone/>
            </a:pPr>
            <a:r>
              <a:rPr lang="en-US" sz="1500" b="1" dirty="0" err="1" smtClean="0"/>
              <a:t>hgt</a:t>
            </a:r>
            <a:r>
              <a:rPr lang="en-US" sz="1500" b="1" dirty="0" smtClean="0"/>
              <a:t>    7   99   Geopotential Heights		</a:t>
            </a:r>
            <a:r>
              <a:rPr lang="en-US" sz="1500" b="1" dirty="0"/>
              <a:t>&gt;&gt; </a:t>
            </a:r>
            <a:r>
              <a:rPr lang="en-US" sz="1500" b="1" dirty="0" smtClean="0">
                <a:solidFill>
                  <a:srgbClr val="0070C0"/>
                </a:solidFill>
              </a:rPr>
              <a:t>Variable short and long names</a:t>
            </a:r>
            <a:endParaRPr lang="en-US" sz="1500" b="1" dirty="0">
              <a:solidFill>
                <a:srgbClr val="0070C0"/>
              </a:solidFill>
            </a:endParaRPr>
          </a:p>
          <a:p>
            <a:pPr>
              <a:buNone/>
            </a:pPr>
            <a:r>
              <a:rPr lang="fr-FR" sz="1500" b="1" dirty="0" err="1" smtClean="0"/>
              <a:t>tair</a:t>
            </a:r>
            <a:r>
              <a:rPr lang="fr-FR" sz="1500" b="1" dirty="0" smtClean="0"/>
              <a:t>   7   99   Air </a:t>
            </a:r>
            <a:r>
              <a:rPr lang="fr-FR" sz="1500" b="1" dirty="0" err="1" smtClean="0"/>
              <a:t>Temperature</a:t>
            </a:r>
            <a:endParaRPr lang="fr-FR" sz="1500" b="1" dirty="0" smtClean="0"/>
          </a:p>
          <a:p>
            <a:pPr>
              <a:buNone/>
            </a:pPr>
            <a:r>
              <a:rPr lang="en-US" sz="1500" b="1" dirty="0" smtClean="0"/>
              <a:t>q      5   99   Specific Humidity</a:t>
            </a:r>
          </a:p>
          <a:p>
            <a:pPr>
              <a:buNone/>
            </a:pPr>
            <a:r>
              <a:rPr lang="en-US" sz="1500" b="1" dirty="0" err="1" smtClean="0"/>
              <a:t>tsfc</a:t>
            </a:r>
            <a:r>
              <a:rPr lang="en-US" sz="1500" b="1" dirty="0" smtClean="0"/>
              <a:t>   0   99   Surface Temperature</a:t>
            </a:r>
          </a:p>
          <a:p>
            <a:pPr>
              <a:buNone/>
            </a:pPr>
            <a:r>
              <a:rPr lang="en-US" sz="1500" b="1" dirty="0" smtClean="0"/>
              <a:t>p      0   99   Precipitation</a:t>
            </a:r>
          </a:p>
          <a:p>
            <a:pPr>
              <a:buNone/>
            </a:pPr>
            <a:r>
              <a:rPr lang="en-US" sz="1500" b="1" dirty="0" smtClean="0"/>
              <a:t>ENDVARS</a:t>
            </a:r>
          </a:p>
        </p:txBody>
      </p:sp>
      <p:sp>
        <p:nvSpPr>
          <p:cNvPr id="2" name="Right Brace 1"/>
          <p:cNvSpPr/>
          <p:nvPr/>
        </p:nvSpPr>
        <p:spPr>
          <a:xfrm>
            <a:off x="3352800" y="3733800"/>
            <a:ext cx="365760" cy="2103120"/>
          </a:xfrm>
          <a:prstGeom prst="rightBrace">
            <a:avLst/>
          </a:prstGeom>
          <a:ln w="508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500" b="1" dirty="0"/>
          </a:p>
        </p:txBody>
      </p:sp>
    </p:spTree>
    <p:extLst>
      <p:ext uri="{BB962C8B-B14F-4D97-AF65-F5344CB8AC3E}">
        <p14:creationId xmlns:p14="http://schemas.microsoft.com/office/powerpoint/2010/main" val="42241107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427038"/>
            <a:ext cx="8229600" cy="563562"/>
          </a:xfrm>
          <a:ln w="19050">
            <a:solidFill>
              <a:schemeClr val="tx2"/>
            </a:solidFill>
          </a:ln>
        </p:spPr>
        <p:txBody>
          <a:bodyPr>
            <a:noAutofit/>
          </a:bodyPr>
          <a:lstStyle/>
          <a:p>
            <a:pPr algn="l"/>
            <a:r>
              <a:rPr lang="en-US" sz="2800" b="1" dirty="0" smtClean="0">
                <a:solidFill>
                  <a:schemeClr val="tx2"/>
                </a:solidFill>
              </a:rPr>
              <a:t>5. Display Variables</a:t>
            </a:r>
            <a:endParaRPr lang="en-US" sz="2800" dirty="0"/>
          </a:p>
        </p:txBody>
      </p:sp>
      <p:sp>
        <p:nvSpPr>
          <p:cNvPr id="6" name="TextBox 5"/>
          <p:cNvSpPr txBox="1"/>
          <p:nvPr/>
        </p:nvSpPr>
        <p:spPr>
          <a:xfrm>
            <a:off x="533400" y="1149489"/>
            <a:ext cx="8305800" cy="4154984"/>
          </a:xfrm>
          <a:prstGeom prst="rect">
            <a:avLst/>
          </a:prstGeom>
          <a:noFill/>
        </p:spPr>
        <p:txBody>
          <a:bodyPr wrap="square" rtlCol="0">
            <a:spAutoFit/>
          </a:bodyPr>
          <a:lstStyle/>
          <a:p>
            <a:pPr marL="342900" indent="-342900">
              <a:buFont typeface="Wingdings" panose="05000000000000000000" pitchFamily="2" charset="2"/>
              <a:buChar char="q"/>
            </a:pPr>
            <a:r>
              <a:rPr lang="en-US" sz="2400" dirty="0" smtClean="0"/>
              <a:t>Exit from the text editor:</a:t>
            </a:r>
          </a:p>
          <a:p>
            <a:pPr marL="342900" indent="-342900">
              <a:buFont typeface="Wingdings" panose="05000000000000000000" pitchFamily="2" charset="2"/>
              <a:buChar char="q"/>
            </a:pPr>
            <a:endParaRPr lang="en-US" sz="2400" dirty="0" smtClean="0"/>
          </a:p>
          <a:p>
            <a:pPr marL="342900" indent="-342900">
              <a:buFont typeface="Wingdings" panose="05000000000000000000" pitchFamily="2" charset="2"/>
              <a:buChar char="q"/>
            </a:pPr>
            <a:r>
              <a:rPr lang="en-US" sz="2400" dirty="0" smtClean="0"/>
              <a:t>Make sure that model.ctl and model.dat are available in your current directory</a:t>
            </a:r>
          </a:p>
          <a:p>
            <a:r>
              <a:rPr lang="en-US" sz="2400" b="1" dirty="0" smtClean="0"/>
              <a:t>ls</a:t>
            </a:r>
          </a:p>
          <a:p>
            <a:pPr marL="342900" indent="-342900">
              <a:buFont typeface="Wingdings" panose="05000000000000000000" pitchFamily="2" charset="2"/>
              <a:buChar char="q"/>
            </a:pPr>
            <a:endParaRPr lang="en-US" sz="2400" dirty="0"/>
          </a:p>
          <a:p>
            <a:pPr marL="342900" indent="-342900">
              <a:buFont typeface="Wingdings" panose="05000000000000000000" pitchFamily="2" charset="2"/>
              <a:buChar char="q"/>
            </a:pPr>
            <a:r>
              <a:rPr lang="en-US" sz="2400" dirty="0" smtClean="0"/>
              <a:t>Run GrADS with the portrait display option</a:t>
            </a:r>
          </a:p>
          <a:p>
            <a:pPr marL="342900" indent="-342900">
              <a:buFont typeface="Wingdings" panose="05000000000000000000" pitchFamily="2" charset="2"/>
              <a:buChar char="q"/>
            </a:pPr>
            <a:endParaRPr lang="en-US" sz="2400" dirty="0"/>
          </a:p>
          <a:p>
            <a:r>
              <a:rPr lang="en-US" sz="2400" b="1" dirty="0" smtClean="0"/>
              <a:t>grads -p</a:t>
            </a:r>
          </a:p>
          <a:p>
            <a:endParaRPr lang="en-US" sz="2400" b="1" dirty="0"/>
          </a:p>
          <a:p>
            <a:pPr marL="342900" indent="-342900">
              <a:buFont typeface="Wingdings" panose="05000000000000000000" pitchFamily="2" charset="2"/>
              <a:buChar char="Ø"/>
            </a:pPr>
            <a:r>
              <a:rPr lang="en-US" sz="2400" b="1" dirty="0" smtClean="0"/>
              <a:t>This should launch a new display window</a:t>
            </a:r>
          </a:p>
        </p:txBody>
      </p:sp>
    </p:spTree>
    <p:extLst>
      <p:ext uri="{BB962C8B-B14F-4D97-AF65-F5344CB8AC3E}">
        <p14:creationId xmlns:p14="http://schemas.microsoft.com/office/powerpoint/2010/main" val="4320804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427038"/>
            <a:ext cx="8229600" cy="563562"/>
          </a:xfrm>
          <a:ln w="19050">
            <a:solidFill>
              <a:schemeClr val="tx2"/>
            </a:solidFill>
          </a:ln>
        </p:spPr>
        <p:txBody>
          <a:bodyPr>
            <a:noAutofit/>
          </a:bodyPr>
          <a:lstStyle/>
          <a:p>
            <a:pPr algn="l"/>
            <a:r>
              <a:rPr lang="en-US" sz="2800" b="1" dirty="0" smtClean="0">
                <a:solidFill>
                  <a:schemeClr val="tx2"/>
                </a:solidFill>
              </a:rPr>
              <a:t>5. Display Variables (cont.)</a:t>
            </a:r>
            <a:endParaRPr lang="en-US" sz="2800" dirty="0"/>
          </a:p>
        </p:txBody>
      </p:sp>
      <p:sp>
        <p:nvSpPr>
          <p:cNvPr id="6" name="TextBox 5"/>
          <p:cNvSpPr txBox="1"/>
          <p:nvPr/>
        </p:nvSpPr>
        <p:spPr>
          <a:xfrm>
            <a:off x="609600" y="1097130"/>
            <a:ext cx="8305800" cy="2677656"/>
          </a:xfrm>
          <a:prstGeom prst="rect">
            <a:avLst/>
          </a:prstGeom>
          <a:noFill/>
        </p:spPr>
        <p:txBody>
          <a:bodyPr wrap="square" rtlCol="0">
            <a:spAutoFit/>
          </a:bodyPr>
          <a:lstStyle/>
          <a:p>
            <a:pPr marL="342900" indent="-342900">
              <a:buFont typeface="Wingdings" panose="05000000000000000000" pitchFamily="2" charset="2"/>
              <a:buChar char="q"/>
            </a:pPr>
            <a:r>
              <a:rPr lang="en-US" sz="2400" dirty="0" smtClean="0"/>
              <a:t>Open your control file</a:t>
            </a:r>
          </a:p>
          <a:p>
            <a:pPr marL="342900" indent="-342900">
              <a:buFont typeface="Wingdings" panose="05000000000000000000" pitchFamily="2" charset="2"/>
              <a:buChar char="q"/>
            </a:pPr>
            <a:endParaRPr lang="en-US" sz="2400" b="1" dirty="0" smtClean="0"/>
          </a:p>
          <a:p>
            <a:r>
              <a:rPr lang="en-US" sz="2400" b="1" dirty="0" smtClean="0"/>
              <a:t>open </a:t>
            </a:r>
            <a:r>
              <a:rPr lang="en-US" sz="2400" b="1" dirty="0" err="1" smtClean="0"/>
              <a:t>model.ctl</a:t>
            </a:r>
            <a:endParaRPr lang="en-US" sz="2400" dirty="0" smtClean="0"/>
          </a:p>
          <a:p>
            <a:pPr marL="342900" indent="-342900">
              <a:buFont typeface="Wingdings" panose="05000000000000000000" pitchFamily="2" charset="2"/>
              <a:buChar char="q"/>
            </a:pPr>
            <a:endParaRPr lang="en-US" sz="2400" dirty="0"/>
          </a:p>
          <a:p>
            <a:pPr marL="342900" indent="-342900">
              <a:buFont typeface="Wingdings" panose="05000000000000000000" pitchFamily="2" charset="2"/>
              <a:buChar char="q"/>
            </a:pPr>
            <a:r>
              <a:rPr lang="en-US" sz="2400" dirty="0" smtClean="0"/>
              <a:t>Query file to see the variable names</a:t>
            </a:r>
          </a:p>
          <a:p>
            <a:pPr marL="342900" indent="-342900">
              <a:buFont typeface="Wingdings" panose="05000000000000000000" pitchFamily="2" charset="2"/>
              <a:buChar char="q"/>
            </a:pPr>
            <a:endParaRPr lang="en-US" sz="2400" b="1" dirty="0" smtClean="0"/>
          </a:p>
          <a:p>
            <a:r>
              <a:rPr lang="en-US" sz="2400" b="1" dirty="0" smtClean="0"/>
              <a:t>q file</a:t>
            </a:r>
          </a:p>
        </p:txBody>
      </p:sp>
      <p:sp>
        <p:nvSpPr>
          <p:cNvPr id="2" name="Rectangle 1"/>
          <p:cNvSpPr/>
          <p:nvPr/>
        </p:nvSpPr>
        <p:spPr>
          <a:xfrm>
            <a:off x="3124200" y="3753550"/>
            <a:ext cx="5410200" cy="3046988"/>
          </a:xfrm>
          <a:prstGeom prst="rect">
            <a:avLst/>
          </a:prstGeom>
          <a:noFill/>
        </p:spPr>
        <p:txBody>
          <a:bodyPr wrap="square">
            <a:spAutoFit/>
          </a:bodyPr>
          <a:lstStyle/>
          <a:p>
            <a:pPr lvl="1">
              <a:buNone/>
            </a:pPr>
            <a:r>
              <a:rPr lang="en-US" sz="2400" b="1" dirty="0" smtClean="0"/>
              <a:t>     ps  </a:t>
            </a:r>
            <a:r>
              <a:rPr lang="en-US" sz="2400" b="1" dirty="0"/>
              <a:t>0  99  Surface Pressure</a:t>
            </a:r>
          </a:p>
          <a:p>
            <a:pPr lvl="1">
              <a:buNone/>
            </a:pPr>
            <a:r>
              <a:rPr lang="en-US" sz="2400" b="1" dirty="0"/>
              <a:t>     u  7  99  U Winds</a:t>
            </a:r>
          </a:p>
          <a:p>
            <a:pPr lvl="1">
              <a:buNone/>
            </a:pPr>
            <a:r>
              <a:rPr lang="en-US" sz="2400" b="1" dirty="0"/>
              <a:t>     v  7  99  V Winds</a:t>
            </a:r>
          </a:p>
          <a:p>
            <a:pPr lvl="1">
              <a:buNone/>
            </a:pPr>
            <a:r>
              <a:rPr lang="en-US" sz="2400" b="1" dirty="0"/>
              <a:t>     </a:t>
            </a:r>
            <a:r>
              <a:rPr lang="en-US" sz="2400" b="1" dirty="0" err="1"/>
              <a:t>hgt</a:t>
            </a:r>
            <a:r>
              <a:rPr lang="en-US" sz="2400" b="1" dirty="0"/>
              <a:t>  7  99  Geopotential Heights</a:t>
            </a:r>
          </a:p>
          <a:p>
            <a:pPr lvl="1">
              <a:buNone/>
            </a:pPr>
            <a:r>
              <a:rPr lang="en-US" sz="2400" b="1" dirty="0"/>
              <a:t>     </a:t>
            </a:r>
            <a:r>
              <a:rPr lang="en-US" sz="2400" b="1" dirty="0" err="1"/>
              <a:t>tair</a:t>
            </a:r>
            <a:r>
              <a:rPr lang="en-US" sz="2400" b="1" dirty="0"/>
              <a:t>  7  99  Air Temperature</a:t>
            </a:r>
          </a:p>
          <a:p>
            <a:pPr lvl="1">
              <a:buNone/>
            </a:pPr>
            <a:r>
              <a:rPr lang="en-US" sz="2400" b="1" dirty="0"/>
              <a:t>     q  5  99  Specific Humidity</a:t>
            </a:r>
          </a:p>
          <a:p>
            <a:pPr lvl="1">
              <a:buNone/>
            </a:pPr>
            <a:r>
              <a:rPr lang="en-US" sz="2400" b="1" dirty="0"/>
              <a:t>     </a:t>
            </a:r>
            <a:r>
              <a:rPr lang="en-US" sz="2400" b="1" dirty="0" err="1"/>
              <a:t>tsfc</a:t>
            </a:r>
            <a:r>
              <a:rPr lang="en-US" sz="2400" b="1" dirty="0"/>
              <a:t>  0  99  Surface Temperature</a:t>
            </a:r>
          </a:p>
          <a:p>
            <a:pPr lvl="1">
              <a:buNone/>
            </a:pPr>
            <a:r>
              <a:rPr lang="en-US" sz="2400" b="1" dirty="0"/>
              <a:t>     p  0  99  Precipitation</a:t>
            </a:r>
          </a:p>
        </p:txBody>
      </p:sp>
      <p:sp>
        <p:nvSpPr>
          <p:cNvPr id="4" name="Rectangle 3"/>
          <p:cNvSpPr/>
          <p:nvPr/>
        </p:nvSpPr>
        <p:spPr>
          <a:xfrm>
            <a:off x="610849" y="4676879"/>
            <a:ext cx="2895600" cy="1200329"/>
          </a:xfrm>
          <a:prstGeom prst="rect">
            <a:avLst/>
          </a:prstGeom>
          <a:noFill/>
        </p:spPr>
        <p:txBody>
          <a:bodyPr wrap="square">
            <a:spAutoFit/>
          </a:bodyPr>
          <a:lstStyle/>
          <a:p>
            <a:pPr marL="342900" indent="-342900">
              <a:buFont typeface="Wingdings" panose="05000000000000000000" pitchFamily="2" charset="2"/>
              <a:buChar char="q"/>
            </a:pPr>
            <a:r>
              <a:rPr lang="en-US" sz="2400" dirty="0" smtClean="0"/>
              <a:t>You should get something that looks like</a:t>
            </a:r>
            <a:endParaRPr lang="en-US" sz="2400" dirty="0"/>
          </a:p>
        </p:txBody>
      </p:sp>
      <p:sp>
        <p:nvSpPr>
          <p:cNvPr id="7" name="Right Arrow 6"/>
          <p:cNvSpPr/>
          <p:nvPr/>
        </p:nvSpPr>
        <p:spPr>
          <a:xfrm>
            <a:off x="2667000" y="5486400"/>
            <a:ext cx="762000" cy="304800"/>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609600" y="3753550"/>
            <a:ext cx="8153400" cy="30469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00664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427038"/>
            <a:ext cx="8229600" cy="563562"/>
          </a:xfrm>
          <a:ln w="19050">
            <a:solidFill>
              <a:schemeClr val="tx2"/>
            </a:solidFill>
          </a:ln>
        </p:spPr>
        <p:txBody>
          <a:bodyPr>
            <a:noAutofit/>
          </a:bodyPr>
          <a:lstStyle/>
          <a:p>
            <a:pPr algn="l"/>
            <a:r>
              <a:rPr lang="en-US" sz="2800" b="1" dirty="0" smtClean="0">
                <a:solidFill>
                  <a:schemeClr val="tx2"/>
                </a:solidFill>
              </a:rPr>
              <a:t>5. Display Variables (cont.)</a:t>
            </a:r>
            <a:endParaRPr lang="en-US" sz="2800" dirty="0"/>
          </a:p>
        </p:txBody>
      </p:sp>
      <p:sp>
        <p:nvSpPr>
          <p:cNvPr id="6" name="TextBox 5"/>
          <p:cNvSpPr txBox="1"/>
          <p:nvPr/>
        </p:nvSpPr>
        <p:spPr>
          <a:xfrm>
            <a:off x="609600" y="1097130"/>
            <a:ext cx="8305800" cy="5262979"/>
          </a:xfrm>
          <a:prstGeom prst="rect">
            <a:avLst/>
          </a:prstGeom>
          <a:noFill/>
        </p:spPr>
        <p:txBody>
          <a:bodyPr wrap="square" rtlCol="0">
            <a:spAutoFit/>
          </a:bodyPr>
          <a:lstStyle/>
          <a:p>
            <a:pPr marL="342900" indent="-342900">
              <a:buFont typeface="Wingdings" panose="05000000000000000000" pitchFamily="2" charset="2"/>
              <a:buChar char="q"/>
            </a:pPr>
            <a:r>
              <a:rPr lang="en-US" sz="2400" dirty="0" smtClean="0"/>
              <a:t>Display Surface pressure plot</a:t>
            </a:r>
          </a:p>
          <a:p>
            <a:pPr marL="342900" indent="-342900">
              <a:buFont typeface="Wingdings" panose="05000000000000000000" pitchFamily="2" charset="2"/>
              <a:buChar char="q"/>
            </a:pPr>
            <a:endParaRPr lang="en-US" sz="2400" b="1" dirty="0" smtClean="0"/>
          </a:p>
          <a:p>
            <a:r>
              <a:rPr lang="en-US" sz="2400" b="1" dirty="0" smtClean="0"/>
              <a:t>d ps</a:t>
            </a:r>
          </a:p>
          <a:p>
            <a:endParaRPr lang="en-US" sz="2400" b="1" dirty="0"/>
          </a:p>
          <a:p>
            <a:endParaRPr lang="en-US" sz="2400" dirty="0" smtClean="0"/>
          </a:p>
          <a:p>
            <a:endParaRPr lang="en-US" sz="2400" dirty="0" smtClean="0"/>
          </a:p>
          <a:p>
            <a:endParaRPr lang="en-US" sz="2400" dirty="0"/>
          </a:p>
          <a:p>
            <a:pPr marL="342900" indent="-342900">
              <a:buFont typeface="Wingdings" panose="05000000000000000000" pitchFamily="2" charset="2"/>
              <a:buChar char="q"/>
            </a:pPr>
            <a:r>
              <a:rPr lang="en-US" sz="2400" dirty="0" smtClean="0"/>
              <a:t>Remove the plot, and display precipitation in mm day for Jan 4, 1987. Note that </a:t>
            </a:r>
            <a:r>
              <a:rPr lang="en-US" sz="2400" dirty="0" err="1" smtClean="0"/>
              <a:t>precip</a:t>
            </a:r>
            <a:r>
              <a:rPr lang="en-US" sz="2400" dirty="0" smtClean="0"/>
              <a:t> unit in this data is mm/sec.</a:t>
            </a:r>
          </a:p>
          <a:p>
            <a:pPr marL="342900" indent="-342900">
              <a:buFont typeface="Wingdings" panose="05000000000000000000" pitchFamily="2" charset="2"/>
              <a:buChar char="q"/>
            </a:pPr>
            <a:endParaRPr lang="en-US" sz="2400" dirty="0"/>
          </a:p>
          <a:p>
            <a:r>
              <a:rPr lang="en-US" sz="2400" b="1" dirty="0" smtClean="0"/>
              <a:t>c</a:t>
            </a:r>
          </a:p>
          <a:p>
            <a:r>
              <a:rPr lang="en-US" sz="2400" b="1" dirty="0" smtClean="0"/>
              <a:t>set time 4jan1987</a:t>
            </a:r>
            <a:r>
              <a:rPr lang="en-US" sz="2400" dirty="0" smtClean="0"/>
              <a:t> or </a:t>
            </a:r>
            <a:r>
              <a:rPr lang="en-US" sz="2400" b="1" dirty="0" smtClean="0"/>
              <a:t>set t 3</a:t>
            </a:r>
          </a:p>
          <a:p>
            <a:r>
              <a:rPr lang="en-US" sz="2400" b="1" dirty="0" smtClean="0"/>
              <a:t>d p*24*60*60</a:t>
            </a:r>
          </a:p>
          <a:p>
            <a:r>
              <a:rPr lang="en-US" sz="2400" b="1" dirty="0" smtClean="0"/>
              <a:t> </a:t>
            </a:r>
          </a:p>
        </p:txBody>
      </p:sp>
      <p:pic>
        <p:nvPicPr>
          <p:cNvPr id="8" name="Picture 7"/>
          <p:cNvPicPr>
            <a:picLocks noChangeAspect="1"/>
          </p:cNvPicPr>
          <p:nvPr/>
        </p:nvPicPr>
        <p:blipFill rotWithShape="1">
          <a:blip r:embed="rId2" cstate="print"/>
          <a:srcRect t="28332" r="60625" b="30001"/>
          <a:stretch/>
        </p:blipFill>
        <p:spPr>
          <a:xfrm>
            <a:off x="2209800" y="1451489"/>
            <a:ext cx="3200400" cy="1905000"/>
          </a:xfrm>
          <a:prstGeom prst="rect">
            <a:avLst/>
          </a:prstGeom>
        </p:spPr>
      </p:pic>
      <p:pic>
        <p:nvPicPr>
          <p:cNvPr id="9" name="Picture 8"/>
          <p:cNvPicPr>
            <a:picLocks noChangeAspect="1"/>
          </p:cNvPicPr>
          <p:nvPr/>
        </p:nvPicPr>
        <p:blipFill rotWithShape="1">
          <a:blip r:embed="rId3" cstate="print"/>
          <a:srcRect t="29932" r="60625" b="30068"/>
          <a:stretch/>
        </p:blipFill>
        <p:spPr>
          <a:xfrm>
            <a:off x="4953000" y="4419600"/>
            <a:ext cx="3200400" cy="1828800"/>
          </a:xfrm>
          <a:prstGeom prst="rect">
            <a:avLst/>
          </a:prstGeom>
        </p:spPr>
      </p:pic>
    </p:spTree>
    <p:extLst>
      <p:ext uri="{BB962C8B-B14F-4D97-AF65-F5344CB8AC3E}">
        <p14:creationId xmlns:p14="http://schemas.microsoft.com/office/powerpoint/2010/main" val="21795280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427038"/>
            <a:ext cx="8229600" cy="563562"/>
          </a:xfrm>
          <a:ln w="19050">
            <a:solidFill>
              <a:schemeClr val="tx2"/>
            </a:solidFill>
          </a:ln>
        </p:spPr>
        <p:txBody>
          <a:bodyPr>
            <a:noAutofit/>
          </a:bodyPr>
          <a:lstStyle/>
          <a:p>
            <a:pPr algn="l"/>
            <a:r>
              <a:rPr lang="en-US" sz="2800" b="1" dirty="0" smtClean="0">
                <a:solidFill>
                  <a:schemeClr val="tx2"/>
                </a:solidFill>
              </a:rPr>
              <a:t>5. Display Variables (cont.)</a:t>
            </a:r>
            <a:endParaRPr lang="en-US" sz="2800" dirty="0"/>
          </a:p>
        </p:txBody>
      </p:sp>
      <p:sp>
        <p:nvSpPr>
          <p:cNvPr id="6" name="TextBox 5"/>
          <p:cNvSpPr txBox="1"/>
          <p:nvPr/>
        </p:nvSpPr>
        <p:spPr>
          <a:xfrm>
            <a:off x="609600" y="1097130"/>
            <a:ext cx="8305800" cy="4524315"/>
          </a:xfrm>
          <a:prstGeom prst="rect">
            <a:avLst/>
          </a:prstGeom>
          <a:noFill/>
        </p:spPr>
        <p:txBody>
          <a:bodyPr wrap="square" rtlCol="0">
            <a:spAutoFit/>
          </a:bodyPr>
          <a:lstStyle/>
          <a:p>
            <a:pPr marL="342900" indent="-342900">
              <a:buFont typeface="Wingdings" panose="05000000000000000000" pitchFamily="2" charset="2"/>
              <a:buChar char="q"/>
            </a:pPr>
            <a:r>
              <a:rPr lang="en-US" sz="2400" dirty="0" smtClean="0"/>
              <a:t>Clear </a:t>
            </a:r>
            <a:r>
              <a:rPr lang="en-US" sz="2400" dirty="0"/>
              <a:t>the plot, </a:t>
            </a:r>
            <a:r>
              <a:rPr lang="en-US" sz="2400" dirty="0" smtClean="0"/>
              <a:t>set the domain to West Africa, load a back ground map that shows country boundaries, change the background color from black to white, and redisplay precipitation. </a:t>
            </a:r>
            <a:endParaRPr lang="en-US" sz="2400" dirty="0"/>
          </a:p>
          <a:p>
            <a:pPr marL="342900" indent="-342900">
              <a:buFont typeface="Wingdings" panose="05000000000000000000" pitchFamily="2" charset="2"/>
              <a:buChar char="q"/>
            </a:pPr>
            <a:endParaRPr lang="en-US" sz="2400" b="1" dirty="0" smtClean="0"/>
          </a:p>
          <a:p>
            <a:r>
              <a:rPr lang="en-US" sz="2400" b="1" dirty="0" smtClean="0"/>
              <a:t>c</a:t>
            </a:r>
          </a:p>
          <a:p>
            <a:r>
              <a:rPr lang="en-US" sz="2400" b="1" dirty="0" smtClean="0"/>
              <a:t>set </a:t>
            </a:r>
            <a:r>
              <a:rPr lang="en-US" sz="2400" b="1" dirty="0" err="1" smtClean="0"/>
              <a:t>lat</a:t>
            </a:r>
            <a:r>
              <a:rPr lang="en-US" sz="2400" b="1" dirty="0" smtClean="0"/>
              <a:t> 0 30</a:t>
            </a:r>
          </a:p>
          <a:p>
            <a:r>
              <a:rPr lang="en-US" sz="2400" b="1" dirty="0" smtClean="0"/>
              <a:t>set </a:t>
            </a:r>
            <a:r>
              <a:rPr lang="en-US" sz="2400" b="1" dirty="0" err="1" smtClean="0"/>
              <a:t>lon</a:t>
            </a:r>
            <a:r>
              <a:rPr lang="en-US" sz="2400" b="1" dirty="0" smtClean="0"/>
              <a:t> -30 40</a:t>
            </a:r>
          </a:p>
          <a:p>
            <a:r>
              <a:rPr lang="en-US" sz="2400" b="1" dirty="0" smtClean="0"/>
              <a:t>set </a:t>
            </a:r>
            <a:r>
              <a:rPr lang="en-US" sz="2400" b="1" dirty="0" err="1" smtClean="0"/>
              <a:t>mpdset</a:t>
            </a:r>
            <a:r>
              <a:rPr lang="en-US" sz="2400" b="1" dirty="0" smtClean="0"/>
              <a:t> hires</a:t>
            </a:r>
          </a:p>
          <a:p>
            <a:r>
              <a:rPr lang="en-US" sz="2400" b="1" dirty="0" smtClean="0"/>
              <a:t>set display color white</a:t>
            </a:r>
          </a:p>
          <a:p>
            <a:r>
              <a:rPr lang="en-US" sz="2400" b="1" dirty="0" smtClean="0"/>
              <a:t>c</a:t>
            </a:r>
          </a:p>
          <a:p>
            <a:r>
              <a:rPr lang="en-US" sz="2400" b="1" dirty="0"/>
              <a:t>d </a:t>
            </a:r>
            <a:r>
              <a:rPr lang="en-US" sz="2400" b="1" dirty="0" smtClean="0"/>
              <a:t>p*24*60*60</a:t>
            </a:r>
            <a:endParaRPr lang="en-US" sz="2400" b="1" dirty="0"/>
          </a:p>
        </p:txBody>
      </p:sp>
      <p:pic>
        <p:nvPicPr>
          <p:cNvPr id="2" name="Picture 1"/>
          <p:cNvPicPr>
            <a:picLocks noChangeAspect="1"/>
          </p:cNvPicPr>
          <p:nvPr/>
        </p:nvPicPr>
        <p:blipFill rotWithShape="1">
          <a:blip r:embed="rId2" cstate="print"/>
          <a:srcRect l="937" t="31525" r="60625" b="31808"/>
          <a:stretch/>
        </p:blipFill>
        <p:spPr>
          <a:xfrm>
            <a:off x="3733800" y="3124200"/>
            <a:ext cx="5112328" cy="2743200"/>
          </a:xfrm>
          <a:prstGeom prst="rect">
            <a:avLst/>
          </a:prstGeom>
        </p:spPr>
      </p:pic>
    </p:spTree>
    <p:extLst>
      <p:ext uri="{BB962C8B-B14F-4D97-AF65-F5344CB8AC3E}">
        <p14:creationId xmlns:p14="http://schemas.microsoft.com/office/powerpoint/2010/main" val="293746985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4034</TotalTime>
  <Words>1792</Words>
  <Application>Microsoft Office PowerPoint</Application>
  <PresentationFormat>On-screen Show (4:3)</PresentationFormat>
  <Paragraphs>295</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Wingdings</vt:lpstr>
      <vt:lpstr>Office Theme</vt:lpstr>
      <vt:lpstr>Introduction to GrADS Commands and GrADS Scripting  15ITWCVP Training Workshop Accra, Ghana, 11 – 20 September 2023</vt:lpstr>
      <vt:lpstr>1. Introduction</vt:lpstr>
      <vt:lpstr>2. Input Data</vt:lpstr>
      <vt:lpstr>3. GrADS Control/Descriptor File </vt:lpstr>
      <vt:lpstr>4. Structure of a Control File (eg. model.ctl) </vt:lpstr>
      <vt:lpstr>5. Display Variables</vt:lpstr>
      <vt:lpstr>5. Display Variables (cont.)</vt:lpstr>
      <vt:lpstr>5. Display Variables (cont.)</vt:lpstr>
      <vt:lpstr>5. Display Variables (cont.)</vt:lpstr>
      <vt:lpstr>5. Display Variables (cont.)</vt:lpstr>
      <vt:lpstr>5. Display Variables (cont.)</vt:lpstr>
      <vt:lpstr>5. Display Variables (cont.)</vt:lpstr>
      <vt:lpstr>6. GrADS Scripts</vt:lpstr>
      <vt:lpstr>6. GrADS Scripts (cont.)</vt:lpstr>
      <vt:lpstr>7. GrADS Script Exercise (you may refer to GRADs documentation @ http://cola.gmu.edu/grads/gadoc/gadocindex.html if needed)</vt:lpstr>
      <vt:lpstr>7. GrADS Script Exercise-1 (solution)</vt:lpstr>
      <vt:lpstr>7. GrADS Script Exercise (cont.)</vt:lpstr>
      <vt:lpstr>7. GrADS Script Exercise</vt:lpstr>
      <vt:lpstr>7. GrADS Script Exercise-2 Solution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Endalkachew Bekele</dc:creator>
  <cp:lastModifiedBy>Endalkachew Bekele</cp:lastModifiedBy>
  <cp:revision>255</cp:revision>
  <dcterms:created xsi:type="dcterms:W3CDTF">2018-11-23T14:13:10Z</dcterms:created>
  <dcterms:modified xsi:type="dcterms:W3CDTF">2023-08-30T14:52:24Z</dcterms:modified>
</cp:coreProperties>
</file>