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0"/>
  </p:notesMasterIdLst>
  <p:sldIdLst>
    <p:sldId id="256" r:id="rId2"/>
    <p:sldId id="257" r:id="rId3"/>
    <p:sldId id="260" r:id="rId4"/>
    <p:sldId id="272" r:id="rId5"/>
    <p:sldId id="258" r:id="rId6"/>
    <p:sldId id="271" r:id="rId7"/>
    <p:sldId id="259" r:id="rId8"/>
    <p:sldId id="268" r:id="rId9"/>
    <p:sldId id="270" r:id="rId10"/>
    <p:sldId id="269" r:id="rId11"/>
    <p:sldId id="261" r:id="rId12"/>
    <p:sldId id="263" r:id="rId13"/>
    <p:sldId id="262" r:id="rId14"/>
    <p:sldId id="266" r:id="rId15"/>
    <p:sldId id="264" r:id="rId16"/>
    <p:sldId id="265" r:id="rId17"/>
    <p:sldId id="267" r:id="rId18"/>
    <p:sldId id="273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>
        <p:scale>
          <a:sx n="120" d="100"/>
          <a:sy n="120" d="100"/>
        </p:scale>
        <p:origin x="366" y="10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ED0CED-BA2C-4837-9D27-734755311B89}" type="datetimeFigureOut">
              <a:rPr lang="en-US" smtClean="0"/>
              <a:t>6/19/2018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2C1724-473D-44B8-B379-C5B917338A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2072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Monitoring and prediction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2C1724-473D-44B8-B379-C5B917338AF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5662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Can</a:t>
            </a:r>
            <a:r>
              <a:rPr lang="en-US" baseline="0" dirty="0" smtClean="0"/>
              <a:t> be large day-to-day variability. </a:t>
            </a:r>
          </a:p>
          <a:p>
            <a:r>
              <a:rPr lang="en-US" baseline="0" dirty="0" smtClean="0"/>
              <a:t>Average over a </a:t>
            </a:r>
            <a:r>
              <a:rPr lang="en-US" baseline="0" dirty="0" err="1" smtClean="0"/>
              <a:t>dekad</a:t>
            </a:r>
            <a:r>
              <a:rPr lang="en-US" baseline="0" dirty="0" smtClean="0"/>
              <a:t> because we are interested in position and movement in a climate sense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2C1724-473D-44B8-B379-C5B917338AF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9593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F4C7C-215F-4282-8B6F-77B52076D54C}" type="datetimeFigureOut">
              <a:rPr lang="en-US" smtClean="0"/>
              <a:t>6/19/2018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1731E-1CB5-410F-BD3A-F5C9E858C1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393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F4C7C-215F-4282-8B6F-77B52076D54C}" type="datetimeFigureOut">
              <a:rPr lang="en-US" smtClean="0"/>
              <a:t>6/19/2018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1731E-1CB5-410F-BD3A-F5C9E858C1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0138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F4C7C-215F-4282-8B6F-77B52076D54C}" type="datetimeFigureOut">
              <a:rPr lang="en-US" smtClean="0"/>
              <a:t>6/19/2018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1731E-1CB5-410F-BD3A-F5C9E858C1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887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F4C7C-215F-4282-8B6F-77B52076D54C}" type="datetimeFigureOut">
              <a:rPr lang="en-US" smtClean="0"/>
              <a:t>6/19/2018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1731E-1CB5-410F-BD3A-F5C9E858C1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2067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F4C7C-215F-4282-8B6F-77B52076D54C}" type="datetimeFigureOut">
              <a:rPr lang="en-US" smtClean="0"/>
              <a:t>6/19/2018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1731E-1CB5-410F-BD3A-F5C9E858C1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225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F4C7C-215F-4282-8B6F-77B52076D54C}" type="datetimeFigureOut">
              <a:rPr lang="en-US" smtClean="0"/>
              <a:t>6/19/2018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1731E-1CB5-410F-BD3A-F5C9E858C1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36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F4C7C-215F-4282-8B6F-77B52076D54C}" type="datetimeFigureOut">
              <a:rPr lang="en-US" smtClean="0"/>
              <a:t>6/19/2018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1731E-1CB5-410F-BD3A-F5C9E858C1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8884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F4C7C-215F-4282-8B6F-77B52076D54C}" type="datetimeFigureOut">
              <a:rPr lang="en-US" smtClean="0"/>
              <a:t>6/19/2018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1731E-1CB5-410F-BD3A-F5C9E858C1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1160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F4C7C-215F-4282-8B6F-77B52076D54C}" type="datetimeFigureOut">
              <a:rPr lang="en-US" smtClean="0"/>
              <a:t>6/19/2018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1731E-1CB5-410F-BD3A-F5C9E858C1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7837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F4C7C-215F-4282-8B6F-77B52076D54C}" type="datetimeFigureOut">
              <a:rPr lang="en-US" smtClean="0"/>
              <a:t>6/19/2018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1731E-1CB5-410F-BD3A-F5C9E858C1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160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F4C7C-215F-4282-8B6F-77B52076D54C}" type="datetimeFigureOut">
              <a:rPr lang="en-US" smtClean="0"/>
              <a:t>6/19/2018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1731E-1CB5-410F-BD3A-F5C9E858C1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0911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9F4C7C-215F-4282-8B6F-77B52076D54C}" type="datetimeFigureOut">
              <a:rPr lang="en-US" smtClean="0"/>
              <a:t>6/19/2018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E1731E-1CB5-410F-BD3A-F5C9E858C1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173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ftp://ftp.cpc.ncep.noaa.gov/fews/itcz/" TargetMode="External"/><Relationship Id="rId2" Type="http://schemas.openxmlformats.org/officeDocument/2006/relationships/hyperlink" Target="http://www.cpc.ncep.noaa.gov/products/african_desk/cpc_intl/africa/africa.shtml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339975"/>
            <a:ext cx="7772400" cy="1470025"/>
          </a:xfrm>
        </p:spPr>
        <p:txBody>
          <a:bodyPr/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African Intertropical Front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962400"/>
            <a:ext cx="6400800" cy="1752600"/>
          </a:xfrm>
        </p:spPr>
        <p:txBody>
          <a:bodyPr/>
          <a:lstStyle/>
          <a:p>
            <a:r>
              <a:rPr lang="en-US" sz="2400" dirty="0" smtClean="0"/>
              <a:t>June 20, 2018</a:t>
            </a:r>
            <a:endParaRPr lang="en-US" sz="2400" dirty="0"/>
          </a:p>
          <a:p>
            <a:r>
              <a:rPr lang="en-US" dirty="0" smtClean="0">
                <a:solidFill>
                  <a:schemeClr val="tx1"/>
                </a:solidFill>
              </a:rPr>
              <a:t>Steven Fuhrman</a:t>
            </a:r>
          </a:p>
          <a:p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Steven.fuhrman@noaa.gov</a:t>
            </a:r>
            <a:endParaRPr lang="en-US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 rot="10800000">
            <a:off x="1" y="0"/>
            <a:ext cx="914400" cy="6848475"/>
          </a:xfrm>
          <a:prstGeom prst="rect">
            <a:avLst/>
          </a:prstGeom>
          <a:pattFill prst="pct70">
            <a:fgClr>
              <a:schemeClr val="accent1"/>
            </a:fgClr>
            <a:bgClr>
              <a:schemeClr val="bg1"/>
            </a:bgClr>
          </a:pattFill>
          <a:ln>
            <a:gradFill>
              <a:gsLst>
                <a:gs pos="0">
                  <a:schemeClr val="accent1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bg1"/>
                </a:gs>
              </a:gsLst>
              <a:lin ang="108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0633" y="76200"/>
            <a:ext cx="3922734" cy="2651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411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Distribution</a:t>
            </a:r>
            <a:endParaRPr lang="en-US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Posted to our CPC website:</a:t>
            </a:r>
          </a:p>
          <a:p>
            <a:pPr lvl="1"/>
            <a:r>
              <a:rPr lang="en-US" dirty="0">
                <a:hlinkClick r:id="rId2"/>
              </a:rPr>
              <a:t>http://www.cpc.ncep.noaa.gov/products/african_desk/cpc_intl/africa/africa.shtml</a:t>
            </a:r>
            <a:endParaRPr lang="en-US" dirty="0"/>
          </a:p>
          <a:p>
            <a:r>
              <a:rPr lang="en-US" dirty="0" smtClean="0"/>
              <a:t>PDF available for download via FTP</a:t>
            </a:r>
          </a:p>
          <a:p>
            <a:pPr lvl="1"/>
            <a:r>
              <a:rPr lang="en-US" dirty="0">
                <a:hlinkClick r:id="rId3"/>
              </a:rPr>
              <a:t>ftp://</a:t>
            </a:r>
            <a:r>
              <a:rPr lang="en-US" dirty="0" smtClean="0">
                <a:hlinkClick r:id="rId3"/>
              </a:rPr>
              <a:t>ftp.cpc.ncep.noaa.gov/fews/itcz/</a:t>
            </a:r>
            <a:endParaRPr lang="en-US" dirty="0" smtClean="0"/>
          </a:p>
          <a:p>
            <a:r>
              <a:rPr lang="en-US" dirty="0" smtClean="0"/>
              <a:t>Used as part of some of FEWS NET’s other publications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9927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0277" y="4436049"/>
            <a:ext cx="6354808" cy="232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ITF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volution In 2018</a:t>
            </a:r>
            <a:endParaRPr lang="en-US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1706987" y="4732018"/>
            <a:ext cx="0" cy="182880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1684127" y="5920740"/>
            <a:ext cx="45719" cy="45719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4886325" y="4732018"/>
            <a:ext cx="0" cy="182880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4863465" y="6142292"/>
            <a:ext cx="45719" cy="45719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8840" y="1143000"/>
            <a:ext cx="4846320" cy="3275753"/>
          </a:xfrm>
        </p:spPr>
      </p:pic>
    </p:spTree>
    <p:extLst>
      <p:ext uri="{BB962C8B-B14F-4D97-AF65-F5344CB8AC3E}">
        <p14:creationId xmlns:p14="http://schemas.microsoft.com/office/powerpoint/2010/main" val="1809662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0277" y="4436049"/>
            <a:ext cx="6354808" cy="232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ITF Evolution In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2018</a:t>
            </a:r>
            <a:endParaRPr lang="en-US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1858661" y="4741268"/>
            <a:ext cx="0" cy="182880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1835802" y="5937388"/>
            <a:ext cx="45719" cy="45719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5029096" y="4741268"/>
            <a:ext cx="0" cy="182880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5000128" y="6172200"/>
            <a:ext cx="45719" cy="45719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143000"/>
            <a:ext cx="4846320" cy="3275753"/>
          </a:xfrm>
        </p:spPr>
      </p:pic>
    </p:spTree>
    <p:extLst>
      <p:ext uri="{BB962C8B-B14F-4D97-AF65-F5344CB8AC3E}">
        <p14:creationId xmlns:p14="http://schemas.microsoft.com/office/powerpoint/2010/main" val="910908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0277" y="4436049"/>
            <a:ext cx="6354808" cy="232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ITF Evolution In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2018</a:t>
            </a:r>
            <a:endParaRPr lang="en-US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2004059" y="4732018"/>
            <a:ext cx="0" cy="182880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1981200" y="5836919"/>
            <a:ext cx="45719" cy="45719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5158740" y="4732018"/>
            <a:ext cx="0" cy="182880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5135881" y="6076619"/>
            <a:ext cx="45719" cy="45719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Content Placeholder 1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143000"/>
            <a:ext cx="4846320" cy="3275753"/>
          </a:xfrm>
        </p:spPr>
      </p:pic>
    </p:spTree>
    <p:extLst>
      <p:ext uri="{BB962C8B-B14F-4D97-AF65-F5344CB8AC3E}">
        <p14:creationId xmlns:p14="http://schemas.microsoft.com/office/powerpoint/2010/main" val="2790003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0277" y="4436049"/>
            <a:ext cx="6354808" cy="232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2125978" y="4732018"/>
            <a:ext cx="0" cy="182880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2103119" y="5814059"/>
            <a:ext cx="45719" cy="45719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5280659" y="4752825"/>
            <a:ext cx="0" cy="182880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5257800" y="5852619"/>
            <a:ext cx="45719" cy="45719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ITF Evolution In 2018</a:t>
            </a:r>
            <a:endParaRPr lang="en-US" dirty="0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8839" y="1143847"/>
            <a:ext cx="4846320" cy="3275753"/>
          </a:xfrm>
        </p:spPr>
      </p:pic>
    </p:spTree>
    <p:extLst>
      <p:ext uri="{BB962C8B-B14F-4D97-AF65-F5344CB8AC3E}">
        <p14:creationId xmlns:p14="http://schemas.microsoft.com/office/powerpoint/2010/main" val="2358455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0277" y="4436049"/>
            <a:ext cx="6354808" cy="232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ITF Evolution In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2018</a:t>
            </a:r>
            <a:endParaRPr lang="en-US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2255518" y="4730697"/>
            <a:ext cx="0" cy="182880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2232659" y="5670810"/>
            <a:ext cx="45719" cy="45719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5410199" y="4756410"/>
            <a:ext cx="0" cy="182880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5387340" y="5920740"/>
            <a:ext cx="45719" cy="45719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8840" y="1143000"/>
            <a:ext cx="4846320" cy="3275753"/>
          </a:xfrm>
        </p:spPr>
      </p:pic>
    </p:spTree>
    <p:extLst>
      <p:ext uri="{BB962C8B-B14F-4D97-AF65-F5344CB8AC3E}">
        <p14:creationId xmlns:p14="http://schemas.microsoft.com/office/powerpoint/2010/main" val="4129405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0277" y="4436049"/>
            <a:ext cx="6354808" cy="232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ITF Evolution In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2018</a:t>
            </a:r>
            <a:endParaRPr lang="en-US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2392987" y="4739935"/>
            <a:ext cx="0" cy="182880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2370128" y="5577839"/>
            <a:ext cx="45719" cy="45719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5561233" y="4732018"/>
            <a:ext cx="0" cy="182880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5538374" y="5631475"/>
            <a:ext cx="45719" cy="45719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8839" y="1143000"/>
            <a:ext cx="4846320" cy="3275753"/>
          </a:xfrm>
        </p:spPr>
      </p:pic>
    </p:spTree>
    <p:extLst>
      <p:ext uri="{BB962C8B-B14F-4D97-AF65-F5344CB8AC3E}">
        <p14:creationId xmlns:p14="http://schemas.microsoft.com/office/powerpoint/2010/main" val="2772517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0277" y="4436049"/>
            <a:ext cx="6354808" cy="232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ITF Evolution In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2018</a:t>
            </a:r>
            <a:endParaRPr lang="en-US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2514600" y="4732018"/>
            <a:ext cx="0" cy="182880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>
            <a:off x="2492927" y="5540432"/>
            <a:ext cx="45719" cy="45719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Connector 26"/>
          <p:cNvCxnSpPr/>
          <p:nvPr/>
        </p:nvCxnSpPr>
        <p:spPr>
          <a:xfrm>
            <a:off x="5665024" y="4709158"/>
            <a:ext cx="0" cy="182880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Oval 28"/>
          <p:cNvSpPr/>
          <p:nvPr/>
        </p:nvSpPr>
        <p:spPr>
          <a:xfrm>
            <a:off x="5642164" y="5758214"/>
            <a:ext cx="45719" cy="45719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8839" y="1143000"/>
            <a:ext cx="4846320" cy="3275753"/>
          </a:xfrm>
        </p:spPr>
      </p:pic>
    </p:spTree>
    <p:extLst>
      <p:ext uri="{BB962C8B-B14F-4D97-AF65-F5344CB8AC3E}">
        <p14:creationId xmlns:p14="http://schemas.microsoft.com/office/powerpoint/2010/main" val="408427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Thanks!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tx1"/>
                </a:solidFill>
              </a:rPr>
              <a:t>Any Questions?</a:t>
            </a:r>
            <a:endParaRPr lang="en-US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44814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the ITF?</a:t>
            </a:r>
            <a:endParaRPr lang="en-US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4572000" cy="452596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The line of convergence between moist southerly flow and dry northerly flow over western/eastern Africa.</a:t>
            </a:r>
          </a:p>
          <a:p>
            <a:r>
              <a:rPr lang="en-US" dirty="0" smtClean="0"/>
              <a:t>Boundary between moist monsoonal air and very dry Saharan dessert air.</a:t>
            </a:r>
          </a:p>
          <a:p>
            <a:r>
              <a:rPr lang="en-US" dirty="0" smtClean="0"/>
              <a:t>A surface feature which can manifest itself as a region of pronounced temperature and </a:t>
            </a:r>
            <a:r>
              <a:rPr lang="en-US" dirty="0"/>
              <a:t>d</a:t>
            </a:r>
            <a:r>
              <a:rPr lang="en-US" dirty="0" smtClean="0"/>
              <a:t>ew point gradients, as well as abrupt shift in wind direction.</a:t>
            </a:r>
          </a:p>
          <a:p>
            <a:endParaRPr lang="en-US" dirty="0"/>
          </a:p>
        </p:txBody>
      </p:sp>
      <p:grpSp>
        <p:nvGrpSpPr>
          <p:cNvPr id="27" name="Group 26"/>
          <p:cNvGrpSpPr/>
          <p:nvPr/>
        </p:nvGrpSpPr>
        <p:grpSpPr>
          <a:xfrm>
            <a:off x="5441827" y="1447799"/>
            <a:ext cx="3168773" cy="2209801"/>
            <a:chOff x="3560881" y="3899843"/>
            <a:chExt cx="3535299" cy="2605961"/>
          </a:xfrm>
        </p:grpSpPr>
        <p:sp>
          <p:nvSpPr>
            <p:cNvPr id="26" name="Freeform 25"/>
            <p:cNvSpPr/>
            <p:nvPr/>
          </p:nvSpPr>
          <p:spPr>
            <a:xfrm rot="10800000">
              <a:off x="3703910" y="3899843"/>
              <a:ext cx="3077890" cy="1053156"/>
            </a:xfrm>
            <a:custGeom>
              <a:avLst/>
              <a:gdLst>
                <a:gd name="connsiteX0" fmla="*/ 1037557 w 5849624"/>
                <a:gd name="connsiteY0" fmla="*/ 167640 h 2217127"/>
                <a:gd name="connsiteX1" fmla="*/ 2211037 w 5849624"/>
                <a:gd name="connsiteY1" fmla="*/ 0 h 2217127"/>
                <a:gd name="connsiteX2" fmla="*/ 3064477 w 5849624"/>
                <a:gd name="connsiteY2" fmla="*/ 167640 h 2217127"/>
                <a:gd name="connsiteX3" fmla="*/ 4207477 w 5849624"/>
                <a:gd name="connsiteY3" fmla="*/ 76200 h 2217127"/>
                <a:gd name="connsiteX4" fmla="*/ 5502877 w 5849624"/>
                <a:gd name="connsiteY4" fmla="*/ 365760 h 2217127"/>
                <a:gd name="connsiteX5" fmla="*/ 5822917 w 5849624"/>
                <a:gd name="connsiteY5" fmla="*/ 1386840 h 2217127"/>
                <a:gd name="connsiteX6" fmla="*/ 4969477 w 5849624"/>
                <a:gd name="connsiteY6" fmla="*/ 2164080 h 2217127"/>
                <a:gd name="connsiteX7" fmla="*/ 3003517 w 5849624"/>
                <a:gd name="connsiteY7" fmla="*/ 1950720 h 2217127"/>
                <a:gd name="connsiteX8" fmla="*/ 1509997 w 5849624"/>
                <a:gd name="connsiteY8" fmla="*/ 2209800 h 2217127"/>
                <a:gd name="connsiteX9" fmla="*/ 366997 w 5849624"/>
                <a:gd name="connsiteY9" fmla="*/ 1600200 h 2217127"/>
                <a:gd name="connsiteX10" fmla="*/ 31717 w 5849624"/>
                <a:gd name="connsiteY10" fmla="*/ 594360 h 2217127"/>
                <a:gd name="connsiteX11" fmla="*/ 1037557 w 5849624"/>
                <a:gd name="connsiteY11" fmla="*/ 167640 h 2217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849624" h="2217127">
                  <a:moveTo>
                    <a:pt x="1037557" y="167640"/>
                  </a:moveTo>
                  <a:cubicBezTo>
                    <a:pt x="1400777" y="68580"/>
                    <a:pt x="1873217" y="0"/>
                    <a:pt x="2211037" y="0"/>
                  </a:cubicBezTo>
                  <a:cubicBezTo>
                    <a:pt x="2548857" y="0"/>
                    <a:pt x="2731737" y="154940"/>
                    <a:pt x="3064477" y="167640"/>
                  </a:cubicBezTo>
                  <a:cubicBezTo>
                    <a:pt x="3397217" y="180340"/>
                    <a:pt x="3801077" y="43180"/>
                    <a:pt x="4207477" y="76200"/>
                  </a:cubicBezTo>
                  <a:cubicBezTo>
                    <a:pt x="4613877" y="109220"/>
                    <a:pt x="5233637" y="147320"/>
                    <a:pt x="5502877" y="365760"/>
                  </a:cubicBezTo>
                  <a:cubicBezTo>
                    <a:pt x="5772117" y="584200"/>
                    <a:pt x="5911817" y="1087120"/>
                    <a:pt x="5822917" y="1386840"/>
                  </a:cubicBezTo>
                  <a:cubicBezTo>
                    <a:pt x="5734017" y="1686560"/>
                    <a:pt x="5439377" y="2070100"/>
                    <a:pt x="4969477" y="2164080"/>
                  </a:cubicBezTo>
                  <a:cubicBezTo>
                    <a:pt x="4499577" y="2258060"/>
                    <a:pt x="3580097" y="1943100"/>
                    <a:pt x="3003517" y="1950720"/>
                  </a:cubicBezTo>
                  <a:cubicBezTo>
                    <a:pt x="2426937" y="1958340"/>
                    <a:pt x="1949417" y="2268220"/>
                    <a:pt x="1509997" y="2209800"/>
                  </a:cubicBezTo>
                  <a:cubicBezTo>
                    <a:pt x="1070577" y="2151380"/>
                    <a:pt x="613377" y="1869440"/>
                    <a:pt x="366997" y="1600200"/>
                  </a:cubicBezTo>
                  <a:cubicBezTo>
                    <a:pt x="120617" y="1330960"/>
                    <a:pt x="-80043" y="838200"/>
                    <a:pt x="31717" y="594360"/>
                  </a:cubicBezTo>
                  <a:cubicBezTo>
                    <a:pt x="143477" y="350520"/>
                    <a:pt x="674337" y="266700"/>
                    <a:pt x="1037557" y="167640"/>
                  </a:cubicBez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3560881" y="4721160"/>
              <a:ext cx="3535299" cy="1784644"/>
              <a:chOff x="2347130" y="4643069"/>
              <a:chExt cx="3329919" cy="1612266"/>
            </a:xfrm>
          </p:grpSpPr>
          <p:grpSp>
            <p:nvGrpSpPr>
              <p:cNvPr id="5" name="Group 4"/>
              <p:cNvGrpSpPr/>
              <p:nvPr/>
            </p:nvGrpSpPr>
            <p:grpSpPr>
              <a:xfrm>
                <a:off x="2347130" y="4643069"/>
                <a:ext cx="3329919" cy="1467048"/>
                <a:chOff x="2347130" y="4643069"/>
                <a:chExt cx="3329919" cy="1467048"/>
              </a:xfrm>
            </p:grpSpPr>
            <p:sp>
              <p:nvSpPr>
                <p:cNvPr id="7" name="Freeform 6"/>
                <p:cNvSpPr/>
                <p:nvPr/>
              </p:nvSpPr>
              <p:spPr>
                <a:xfrm>
                  <a:off x="2533122" y="5002520"/>
                  <a:ext cx="2899083" cy="951432"/>
                </a:xfrm>
                <a:custGeom>
                  <a:avLst/>
                  <a:gdLst>
                    <a:gd name="connsiteX0" fmla="*/ 1037557 w 5849624"/>
                    <a:gd name="connsiteY0" fmla="*/ 167640 h 2217127"/>
                    <a:gd name="connsiteX1" fmla="*/ 2211037 w 5849624"/>
                    <a:gd name="connsiteY1" fmla="*/ 0 h 2217127"/>
                    <a:gd name="connsiteX2" fmla="*/ 3064477 w 5849624"/>
                    <a:gd name="connsiteY2" fmla="*/ 167640 h 2217127"/>
                    <a:gd name="connsiteX3" fmla="*/ 4207477 w 5849624"/>
                    <a:gd name="connsiteY3" fmla="*/ 76200 h 2217127"/>
                    <a:gd name="connsiteX4" fmla="*/ 5502877 w 5849624"/>
                    <a:gd name="connsiteY4" fmla="*/ 365760 h 2217127"/>
                    <a:gd name="connsiteX5" fmla="*/ 5822917 w 5849624"/>
                    <a:gd name="connsiteY5" fmla="*/ 1386840 h 2217127"/>
                    <a:gd name="connsiteX6" fmla="*/ 4969477 w 5849624"/>
                    <a:gd name="connsiteY6" fmla="*/ 2164080 h 2217127"/>
                    <a:gd name="connsiteX7" fmla="*/ 3003517 w 5849624"/>
                    <a:gd name="connsiteY7" fmla="*/ 1950720 h 2217127"/>
                    <a:gd name="connsiteX8" fmla="*/ 1509997 w 5849624"/>
                    <a:gd name="connsiteY8" fmla="*/ 2209800 h 2217127"/>
                    <a:gd name="connsiteX9" fmla="*/ 366997 w 5849624"/>
                    <a:gd name="connsiteY9" fmla="*/ 1600200 h 2217127"/>
                    <a:gd name="connsiteX10" fmla="*/ 31717 w 5849624"/>
                    <a:gd name="connsiteY10" fmla="*/ 594360 h 2217127"/>
                    <a:gd name="connsiteX11" fmla="*/ 1037557 w 5849624"/>
                    <a:gd name="connsiteY11" fmla="*/ 167640 h 22171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5849624" h="2217127">
                      <a:moveTo>
                        <a:pt x="1037557" y="167640"/>
                      </a:moveTo>
                      <a:cubicBezTo>
                        <a:pt x="1400777" y="68580"/>
                        <a:pt x="1873217" y="0"/>
                        <a:pt x="2211037" y="0"/>
                      </a:cubicBezTo>
                      <a:cubicBezTo>
                        <a:pt x="2548857" y="0"/>
                        <a:pt x="2731737" y="154940"/>
                        <a:pt x="3064477" y="167640"/>
                      </a:cubicBezTo>
                      <a:cubicBezTo>
                        <a:pt x="3397217" y="180340"/>
                        <a:pt x="3801077" y="43180"/>
                        <a:pt x="4207477" y="76200"/>
                      </a:cubicBezTo>
                      <a:cubicBezTo>
                        <a:pt x="4613877" y="109220"/>
                        <a:pt x="5233637" y="147320"/>
                        <a:pt x="5502877" y="365760"/>
                      </a:cubicBezTo>
                      <a:cubicBezTo>
                        <a:pt x="5772117" y="584200"/>
                        <a:pt x="5911817" y="1087120"/>
                        <a:pt x="5822917" y="1386840"/>
                      </a:cubicBezTo>
                      <a:cubicBezTo>
                        <a:pt x="5734017" y="1686560"/>
                        <a:pt x="5439377" y="2070100"/>
                        <a:pt x="4969477" y="2164080"/>
                      </a:cubicBezTo>
                      <a:cubicBezTo>
                        <a:pt x="4499577" y="2258060"/>
                        <a:pt x="3580097" y="1943100"/>
                        <a:pt x="3003517" y="1950720"/>
                      </a:cubicBezTo>
                      <a:cubicBezTo>
                        <a:pt x="2426937" y="1958340"/>
                        <a:pt x="1949417" y="2268220"/>
                        <a:pt x="1509997" y="2209800"/>
                      </a:cubicBezTo>
                      <a:cubicBezTo>
                        <a:pt x="1070577" y="2151380"/>
                        <a:pt x="613377" y="1869440"/>
                        <a:pt x="366997" y="1600200"/>
                      </a:cubicBezTo>
                      <a:cubicBezTo>
                        <a:pt x="120617" y="1330960"/>
                        <a:pt x="-80043" y="838200"/>
                        <a:pt x="31717" y="594360"/>
                      </a:cubicBezTo>
                      <a:cubicBezTo>
                        <a:pt x="143477" y="350520"/>
                        <a:pt x="674337" y="266700"/>
                        <a:pt x="1037557" y="167640"/>
                      </a:cubicBezTo>
                      <a:close/>
                    </a:path>
                  </a:pathLst>
                </a:custGeom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8" name="Group 7"/>
                <p:cNvGrpSpPr/>
                <p:nvPr/>
              </p:nvGrpSpPr>
              <p:grpSpPr>
                <a:xfrm>
                  <a:off x="2564438" y="4643069"/>
                  <a:ext cx="2867767" cy="801878"/>
                  <a:chOff x="640080" y="1737279"/>
                  <a:chExt cx="7604760" cy="2716501"/>
                </a:xfrm>
              </p:grpSpPr>
              <p:sp>
                <p:nvSpPr>
                  <p:cNvPr id="11" name="Down Arrow 10"/>
                  <p:cNvSpPr/>
                  <p:nvPr/>
                </p:nvSpPr>
                <p:spPr>
                  <a:xfrm rot="2700000">
                    <a:off x="1609667" y="1027431"/>
                    <a:ext cx="249385" cy="1676401"/>
                  </a:xfrm>
                  <a:prstGeom prst="downArrow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" name="Down Arrow 11"/>
                  <p:cNvSpPr/>
                  <p:nvPr/>
                </p:nvSpPr>
                <p:spPr>
                  <a:xfrm rot="2700000">
                    <a:off x="2561310" y="1027431"/>
                    <a:ext cx="249385" cy="1676401"/>
                  </a:xfrm>
                  <a:prstGeom prst="downArrow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" name="Down Arrow 12"/>
                  <p:cNvSpPr/>
                  <p:nvPr/>
                </p:nvSpPr>
                <p:spPr>
                  <a:xfrm rot="2700000">
                    <a:off x="3437091" y="1023771"/>
                    <a:ext cx="249383" cy="1676400"/>
                  </a:xfrm>
                  <a:prstGeom prst="downArrow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" name="Down Arrow 13"/>
                  <p:cNvSpPr/>
                  <p:nvPr/>
                </p:nvSpPr>
                <p:spPr>
                  <a:xfrm rot="2700000">
                    <a:off x="4758643" y="1023771"/>
                    <a:ext cx="249383" cy="1676400"/>
                  </a:xfrm>
                  <a:prstGeom prst="downArrow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" name="Down Arrow 14"/>
                  <p:cNvSpPr/>
                  <p:nvPr/>
                </p:nvSpPr>
                <p:spPr>
                  <a:xfrm rot="2700000">
                    <a:off x="5818907" y="1023771"/>
                    <a:ext cx="249385" cy="1676401"/>
                  </a:xfrm>
                  <a:prstGeom prst="downArrow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" name="Down Arrow 15"/>
                  <p:cNvSpPr/>
                  <p:nvPr/>
                </p:nvSpPr>
                <p:spPr>
                  <a:xfrm rot="2700000">
                    <a:off x="6804575" y="1023771"/>
                    <a:ext cx="249385" cy="1676401"/>
                  </a:xfrm>
                  <a:prstGeom prst="downArrow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" name="Bent Arrow 16"/>
                  <p:cNvSpPr/>
                  <p:nvPr/>
                </p:nvSpPr>
                <p:spPr>
                  <a:xfrm rot="20572851">
                    <a:off x="4052430" y="3107116"/>
                    <a:ext cx="1240521" cy="1346664"/>
                  </a:xfrm>
                  <a:prstGeom prst="bentArrow">
                    <a:avLst>
                      <a:gd name="adj1" fmla="val 9507"/>
                      <a:gd name="adj2" fmla="val 17224"/>
                      <a:gd name="adj3" fmla="val 20874"/>
                      <a:gd name="adj4" fmla="val 66285"/>
                    </a:avLst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8" name="Bent Arrow 17"/>
                  <p:cNvSpPr/>
                  <p:nvPr/>
                </p:nvSpPr>
                <p:spPr>
                  <a:xfrm rot="20572851">
                    <a:off x="5118787" y="3107116"/>
                    <a:ext cx="1240521" cy="1346664"/>
                  </a:xfrm>
                  <a:prstGeom prst="bentArrow">
                    <a:avLst>
                      <a:gd name="adj1" fmla="val 9507"/>
                      <a:gd name="adj2" fmla="val 17224"/>
                      <a:gd name="adj3" fmla="val 20874"/>
                      <a:gd name="adj4" fmla="val 66285"/>
                    </a:avLst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9" name="Bent Arrow 18"/>
                  <p:cNvSpPr/>
                  <p:nvPr/>
                </p:nvSpPr>
                <p:spPr>
                  <a:xfrm rot="20572851">
                    <a:off x="6198895" y="3107116"/>
                    <a:ext cx="1240521" cy="1346664"/>
                  </a:xfrm>
                  <a:prstGeom prst="bentArrow">
                    <a:avLst>
                      <a:gd name="adj1" fmla="val 9507"/>
                      <a:gd name="adj2" fmla="val 17224"/>
                      <a:gd name="adj3" fmla="val 20874"/>
                      <a:gd name="adj4" fmla="val 66285"/>
                    </a:avLst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0" name="Down Arrow 19"/>
                  <p:cNvSpPr/>
                  <p:nvPr/>
                </p:nvSpPr>
                <p:spPr>
                  <a:xfrm rot="2700000" flipH="1" flipV="1">
                    <a:off x="2182368" y="2889428"/>
                    <a:ext cx="249385" cy="1676402"/>
                  </a:xfrm>
                  <a:prstGeom prst="downArrow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1" name="Down Arrow 20"/>
                  <p:cNvSpPr/>
                  <p:nvPr/>
                </p:nvSpPr>
                <p:spPr>
                  <a:xfrm rot="2700000" flipH="1" flipV="1">
                    <a:off x="1417228" y="2889427"/>
                    <a:ext cx="249385" cy="1676402"/>
                  </a:xfrm>
                  <a:prstGeom prst="downArrow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" name="Down Arrow 21"/>
                  <p:cNvSpPr/>
                  <p:nvPr/>
                </p:nvSpPr>
                <p:spPr>
                  <a:xfrm rot="2700000" flipH="1" flipV="1">
                    <a:off x="3076150" y="2889428"/>
                    <a:ext cx="249385" cy="1676402"/>
                  </a:xfrm>
                  <a:prstGeom prst="downArrow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3" name="Freeform 22"/>
                  <p:cNvSpPr/>
                  <p:nvPr/>
                </p:nvSpPr>
                <p:spPr>
                  <a:xfrm>
                    <a:off x="640080" y="2680020"/>
                    <a:ext cx="7604760" cy="198119"/>
                  </a:xfrm>
                  <a:custGeom>
                    <a:avLst/>
                    <a:gdLst>
                      <a:gd name="connsiteX0" fmla="*/ 0 w 7482840"/>
                      <a:gd name="connsiteY0" fmla="*/ 0 h 152400"/>
                      <a:gd name="connsiteX1" fmla="*/ 2575560 w 7482840"/>
                      <a:gd name="connsiteY1" fmla="*/ 45720 h 152400"/>
                      <a:gd name="connsiteX2" fmla="*/ 5364480 w 7482840"/>
                      <a:gd name="connsiteY2" fmla="*/ 30480 h 152400"/>
                      <a:gd name="connsiteX3" fmla="*/ 7482840 w 7482840"/>
                      <a:gd name="connsiteY3" fmla="*/ 152400 h 152400"/>
                      <a:gd name="connsiteX0" fmla="*/ 0 w 7528560"/>
                      <a:gd name="connsiteY0" fmla="*/ 0 h 228600"/>
                      <a:gd name="connsiteX1" fmla="*/ 2621280 w 7528560"/>
                      <a:gd name="connsiteY1" fmla="*/ 121920 h 228600"/>
                      <a:gd name="connsiteX2" fmla="*/ 5410200 w 7528560"/>
                      <a:gd name="connsiteY2" fmla="*/ 106680 h 228600"/>
                      <a:gd name="connsiteX3" fmla="*/ 7528560 w 7528560"/>
                      <a:gd name="connsiteY3" fmla="*/ 228600 h 228600"/>
                      <a:gd name="connsiteX0" fmla="*/ 0 w 7604760"/>
                      <a:gd name="connsiteY0" fmla="*/ 0 h 198120"/>
                      <a:gd name="connsiteX1" fmla="*/ 2621280 w 7604760"/>
                      <a:gd name="connsiteY1" fmla="*/ 121920 h 198120"/>
                      <a:gd name="connsiteX2" fmla="*/ 5410200 w 7604760"/>
                      <a:gd name="connsiteY2" fmla="*/ 106680 h 198120"/>
                      <a:gd name="connsiteX3" fmla="*/ 7604760 w 7604760"/>
                      <a:gd name="connsiteY3" fmla="*/ 198120 h 1981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7604760" h="198120">
                        <a:moveTo>
                          <a:pt x="0" y="0"/>
                        </a:moveTo>
                        <a:cubicBezTo>
                          <a:pt x="873760" y="40640"/>
                          <a:pt x="1719580" y="104140"/>
                          <a:pt x="2621280" y="121920"/>
                        </a:cubicBezTo>
                        <a:cubicBezTo>
                          <a:pt x="3522980" y="139700"/>
                          <a:pt x="4579620" y="93980"/>
                          <a:pt x="5410200" y="106680"/>
                        </a:cubicBezTo>
                        <a:cubicBezTo>
                          <a:pt x="6240780" y="119380"/>
                          <a:pt x="6954520" y="146050"/>
                          <a:pt x="7604760" y="198120"/>
                        </a:cubicBezTo>
                      </a:path>
                    </a:pathLst>
                  </a:custGeom>
                  <a:ln w="25400">
                    <a:prstDash val="lgDash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cxnSp>
              <p:nvCxnSpPr>
                <p:cNvPr id="9" name="Straight Connector 8"/>
                <p:cNvCxnSpPr>
                  <a:endCxn id="6" idx="1"/>
                </p:cNvCxnSpPr>
                <p:nvPr/>
              </p:nvCxnSpPr>
              <p:spPr>
                <a:xfrm flipV="1">
                  <a:off x="2347130" y="6098088"/>
                  <a:ext cx="1190007" cy="12029"/>
                </a:xfrm>
                <a:prstGeom prst="line">
                  <a:avLst/>
                </a:prstGeom>
                <a:ln w="57150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" name="Straight Connector 9"/>
                <p:cNvCxnSpPr>
                  <a:stCxn id="6" idx="3"/>
                </p:cNvCxnSpPr>
                <p:nvPr/>
              </p:nvCxnSpPr>
              <p:spPr>
                <a:xfrm>
                  <a:off x="4400924" y="6098088"/>
                  <a:ext cx="1276125" cy="12029"/>
                </a:xfrm>
                <a:prstGeom prst="line">
                  <a:avLst/>
                </a:prstGeom>
                <a:ln w="57150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6" name="TextBox 5"/>
              <p:cNvSpPr txBox="1"/>
              <p:nvPr/>
            </p:nvSpPr>
            <p:spPr>
              <a:xfrm>
                <a:off x="3537137" y="5940840"/>
                <a:ext cx="863787" cy="3144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500" b="1" dirty="0" smtClean="0"/>
                  <a:t>equator</a:t>
                </a:r>
                <a:endParaRPr lang="en-US" sz="1500" b="1" dirty="0"/>
              </a:p>
            </p:txBody>
          </p:sp>
        </p:grpSp>
      </p:grpSp>
      <p:sp>
        <p:nvSpPr>
          <p:cNvPr id="28" name="TextBox 27"/>
          <p:cNvSpPr txBox="1"/>
          <p:nvPr/>
        </p:nvSpPr>
        <p:spPr>
          <a:xfrm>
            <a:off x="5154819" y="5417403"/>
            <a:ext cx="37605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B</a:t>
            </a:r>
            <a:r>
              <a:rPr lang="en-US" sz="1600" dirty="0" smtClean="0"/>
              <a:t>oundary </a:t>
            </a:r>
            <a:r>
              <a:rPr lang="en-US" sz="1600" dirty="0"/>
              <a:t>slopes back southward forming a wedge. ITCZ considered to be south </a:t>
            </a:r>
            <a:r>
              <a:rPr lang="en-US" sz="1600" dirty="0" smtClean="0"/>
              <a:t>of ITF.</a:t>
            </a:r>
            <a:endParaRPr lang="en-US" sz="1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4819" y="3918049"/>
            <a:ext cx="3684381" cy="1568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6042042" y="2938849"/>
            <a:ext cx="8219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/>
              <a:t>Moist</a:t>
            </a:r>
            <a:endParaRPr lang="en-US" sz="1400" i="1" dirty="0"/>
          </a:p>
        </p:txBody>
      </p:sp>
      <p:sp>
        <p:nvSpPr>
          <p:cNvPr id="30" name="TextBox 29"/>
          <p:cNvSpPr txBox="1"/>
          <p:nvPr/>
        </p:nvSpPr>
        <p:spPr>
          <a:xfrm>
            <a:off x="6924400" y="1551372"/>
            <a:ext cx="8219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/>
              <a:t>dry</a:t>
            </a:r>
            <a:endParaRPr lang="en-US" sz="1400" i="1" dirty="0"/>
          </a:p>
        </p:txBody>
      </p:sp>
      <p:sp>
        <p:nvSpPr>
          <p:cNvPr id="24" name="TextBox 23"/>
          <p:cNvSpPr txBox="1"/>
          <p:nvPr/>
        </p:nvSpPr>
        <p:spPr>
          <a:xfrm>
            <a:off x="6418882" y="6406574"/>
            <a:ext cx="25615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 smtClean="0"/>
              <a:t>A</a:t>
            </a:r>
            <a:r>
              <a:rPr lang="en-US" sz="1400" i="1" dirty="0" smtClean="0"/>
              <a:t>: Knight and Smith (1944)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3335404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the ITF?</a:t>
            </a:r>
            <a:endParaRPr lang="en-US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Propagates northward from April through July</a:t>
            </a:r>
          </a:p>
          <a:p>
            <a:pPr lvl="1"/>
            <a:r>
              <a:rPr lang="en-US" dirty="0"/>
              <a:t>L</a:t>
            </a:r>
            <a:r>
              <a:rPr lang="en-US" dirty="0" smtClean="0"/>
              <a:t>ags slightly behind the zenith angle of the sun </a:t>
            </a:r>
          </a:p>
          <a:p>
            <a:r>
              <a:rPr lang="en-US" dirty="0" smtClean="0"/>
              <a:t>Quicker southward retreat from August through October.</a:t>
            </a:r>
          </a:p>
          <a:p>
            <a:r>
              <a:rPr lang="en-US" dirty="0" smtClean="0"/>
              <a:t>Can reach as far north as about 20°N</a:t>
            </a:r>
          </a:p>
          <a:p>
            <a:pPr lvl="1"/>
            <a:r>
              <a:rPr lang="en-US" dirty="0" smtClean="0"/>
              <a:t>Roughly residing across southern Mauritania, central Mali, central Niger, Central chad and Southern Sudan. </a:t>
            </a:r>
          </a:p>
        </p:txBody>
      </p:sp>
    </p:spTree>
    <p:extLst>
      <p:ext uri="{BB962C8B-B14F-4D97-AF65-F5344CB8AC3E}">
        <p14:creationId xmlns:p14="http://schemas.microsoft.com/office/powerpoint/2010/main" val="2309628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Where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located?</a:t>
            </a:r>
            <a:endParaRPr lang="en-US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 descr="C:\Users\nicholas.novella\Documents\plots\2012\itf_map89-11_pos_04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17" t="14" r="7383" b="14"/>
          <a:stretch/>
        </p:blipFill>
        <p:spPr bwMode="auto">
          <a:xfrm>
            <a:off x="0" y="2057400"/>
            <a:ext cx="3044952" cy="2705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nicholas.novella\Documents\plots\2012\itf_map89-11_pos_10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18" r="7278"/>
          <a:stretch/>
        </p:blipFill>
        <p:spPr bwMode="auto">
          <a:xfrm>
            <a:off x="6099048" y="2057400"/>
            <a:ext cx="3044952" cy="2703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nicholas.novella\Documents\plots\2012\itf_map89-11_pos_08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18" r="7280"/>
          <a:stretch/>
        </p:blipFill>
        <p:spPr bwMode="auto">
          <a:xfrm>
            <a:off x="3051048" y="2057400"/>
            <a:ext cx="3044952" cy="2703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7315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Why Is the ITF Important?</a:t>
            </a:r>
            <a:endParaRPr lang="en-US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Important for seasonal-to-</a:t>
            </a:r>
            <a:r>
              <a:rPr lang="en-US" dirty="0" err="1" smtClean="0"/>
              <a:t>interannual</a:t>
            </a:r>
            <a:r>
              <a:rPr lang="en-US" dirty="0" smtClean="0"/>
              <a:t> </a:t>
            </a:r>
            <a:r>
              <a:rPr lang="en-US" dirty="0"/>
              <a:t>climate variability</a:t>
            </a:r>
            <a:endParaRPr lang="en-US" dirty="0" smtClean="0"/>
          </a:p>
          <a:p>
            <a:r>
              <a:rPr lang="en-US" dirty="0" smtClean="0"/>
              <a:t>Can literally mean feast or famine for the African Sahel.</a:t>
            </a:r>
          </a:p>
          <a:p>
            <a:r>
              <a:rPr lang="en-US" dirty="0" smtClean="0"/>
              <a:t>Provides a boundary of the northernmost extent of Monsoonal rains.</a:t>
            </a:r>
          </a:p>
          <a:p>
            <a:pPr lvl="1"/>
            <a:r>
              <a:rPr lang="en-US" dirty="0" smtClean="0"/>
              <a:t>Moisture and instability stays to its south</a:t>
            </a:r>
          </a:p>
          <a:p>
            <a:pPr lvl="2"/>
            <a:r>
              <a:rPr lang="en-US" dirty="0" smtClean="0"/>
              <a:t>Zone of heaviest rain lies south of ITF</a:t>
            </a:r>
          </a:p>
        </p:txBody>
      </p:sp>
    </p:spTree>
    <p:extLst>
      <p:ext uri="{BB962C8B-B14F-4D97-AF65-F5344CB8AC3E}">
        <p14:creationId xmlns:p14="http://schemas.microsoft.com/office/powerpoint/2010/main" val="2131786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Why Is the ITF Important?</a:t>
            </a:r>
            <a:endParaRPr lang="en-US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505199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Consequently, farmers, ranchers, and other stakeholders are very interested in the ITF’s position.</a:t>
            </a:r>
          </a:p>
          <a:p>
            <a:pPr lvl="1"/>
            <a:r>
              <a:rPr lang="en-US" dirty="0" smtClean="0"/>
              <a:t>Delayed or lessened northward propagation can result in drought and failed cropping seasons</a:t>
            </a:r>
          </a:p>
          <a:p>
            <a:r>
              <a:rPr lang="en-US" dirty="0" smtClean="0"/>
              <a:t>Important impacts on Vector borne diseases and locust outbreaks, in addition to growing season.</a:t>
            </a:r>
          </a:p>
        </p:txBody>
      </p:sp>
      <p:pic>
        <p:nvPicPr>
          <p:cNvPr id="4" name="Picture 2" descr="http://tcktcktck.org/wp-content/uploads/2013/10/dry-desert-land-in-Colombia-C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953000"/>
            <a:ext cx="2396462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http://www.new-ag.info/en/image/07/02/foc39_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5029200"/>
            <a:ext cx="2095500" cy="1476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gdb.voanews.com/1306BF60-0DBA-47E4-B6D4-3221FAFC2558_mw1024_s_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4953000"/>
            <a:ext cx="2329899" cy="155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4367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Do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Monitor it?</a:t>
            </a:r>
            <a:endParaRPr lang="en-US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report on ITF position once a </a:t>
            </a:r>
            <a:r>
              <a:rPr lang="en-US" dirty="0" err="1" smtClean="0"/>
              <a:t>dekad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Average each of the 10 daily analyses over a </a:t>
            </a:r>
            <a:r>
              <a:rPr lang="en-US" dirty="0" err="1" smtClean="0"/>
              <a:t>dekadal</a:t>
            </a:r>
            <a:r>
              <a:rPr lang="en-US" dirty="0" smtClean="0"/>
              <a:t> period.</a:t>
            </a:r>
          </a:p>
          <a:p>
            <a:pPr lvl="1"/>
            <a:r>
              <a:rPr lang="en-US" dirty="0" smtClean="0"/>
              <a:t>Final ITF is average of 3 meteorologist's analysis.</a:t>
            </a:r>
          </a:p>
          <a:p>
            <a:r>
              <a:rPr lang="en-US" dirty="0" smtClean="0"/>
              <a:t>Values every 5° </a:t>
            </a:r>
            <a:r>
              <a:rPr lang="en-US" dirty="0" err="1" smtClean="0"/>
              <a:t>lon</a:t>
            </a:r>
            <a:r>
              <a:rPr lang="en-US" dirty="0" smtClean="0"/>
              <a:t> between 15° W and 35° E </a:t>
            </a:r>
          </a:p>
          <a:p>
            <a:r>
              <a:rPr lang="en-US" dirty="0" smtClean="0"/>
              <a:t>Begin monitoring the first </a:t>
            </a:r>
            <a:r>
              <a:rPr lang="en-US" dirty="0" err="1" smtClean="0"/>
              <a:t>dekad</a:t>
            </a:r>
            <a:r>
              <a:rPr lang="en-US" dirty="0" smtClean="0"/>
              <a:t> of April and end the third </a:t>
            </a:r>
            <a:r>
              <a:rPr lang="en-US" dirty="0" err="1" smtClean="0"/>
              <a:t>dekad</a:t>
            </a:r>
            <a:r>
              <a:rPr lang="en-US" dirty="0" smtClean="0"/>
              <a:t> of October. </a:t>
            </a:r>
          </a:p>
          <a:p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336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We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Monitor it?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41148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Hand drawn analysis</a:t>
            </a:r>
          </a:p>
          <a:p>
            <a:r>
              <a:rPr lang="en-US" dirty="0" smtClean="0"/>
              <a:t>2 variable fields</a:t>
            </a:r>
          </a:p>
          <a:p>
            <a:pPr lvl="1"/>
            <a:r>
              <a:rPr lang="en-US" dirty="0" smtClean="0"/>
              <a:t>12Z GDAS Surface winds</a:t>
            </a:r>
          </a:p>
          <a:p>
            <a:pPr lvl="1"/>
            <a:r>
              <a:rPr lang="en-US" dirty="0" smtClean="0"/>
              <a:t>Mean 9z-15z GTS gauge </a:t>
            </a:r>
            <a:r>
              <a:rPr lang="en-US" dirty="0" err="1" smtClean="0"/>
              <a:t>dewpoint</a:t>
            </a:r>
            <a:endParaRPr lang="en-US" dirty="0"/>
          </a:p>
          <a:p>
            <a:r>
              <a:rPr lang="en-US" dirty="0" smtClean="0"/>
              <a:t>Line of convergence or change in direction of wind</a:t>
            </a:r>
          </a:p>
          <a:p>
            <a:r>
              <a:rPr lang="en-US" dirty="0" smtClean="0"/>
              <a:t>15°C isodrosotherm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486275" y="2124075"/>
            <a:ext cx="4800600" cy="3600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481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Do We Monitor it?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Compare to normal and previous </a:t>
            </a:r>
            <a:r>
              <a:rPr lang="en-US" dirty="0" err="1" smtClean="0"/>
              <a:t>dekad’s</a:t>
            </a:r>
            <a:r>
              <a:rPr lang="en-US" dirty="0" smtClean="0"/>
              <a:t> ITF</a:t>
            </a:r>
          </a:p>
          <a:p>
            <a:pPr lvl="1"/>
            <a:r>
              <a:rPr lang="en-US" dirty="0" smtClean="0"/>
              <a:t>Also a sanity check; make sure its realistic. </a:t>
            </a:r>
          </a:p>
          <a:p>
            <a:r>
              <a:rPr lang="en-US" dirty="0" smtClean="0"/>
              <a:t>Write discussion</a:t>
            </a:r>
          </a:p>
          <a:p>
            <a:r>
              <a:rPr lang="en-US" dirty="0" smtClean="0"/>
              <a:t>Notes:</a:t>
            </a:r>
          </a:p>
          <a:p>
            <a:pPr lvl="1"/>
            <a:r>
              <a:rPr lang="en-US" dirty="0" smtClean="0"/>
              <a:t>As much an art as a science</a:t>
            </a:r>
          </a:p>
          <a:p>
            <a:pPr lvl="1"/>
            <a:r>
              <a:rPr lang="en-US" dirty="0" smtClean="0"/>
              <a:t>Attempt a somewhat smooth analysis.</a:t>
            </a:r>
          </a:p>
          <a:p>
            <a:pPr lvl="1"/>
            <a:r>
              <a:rPr lang="en-US" dirty="0" smtClean="0"/>
              <a:t>Be cautious of missing data and be cognizant that observations will be sparse.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6182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904</TotalTime>
  <Words>496</Words>
  <Application>Microsoft Office PowerPoint</Application>
  <PresentationFormat>On-screen Show (4:3)</PresentationFormat>
  <Paragraphs>72</Paragraphs>
  <Slides>18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African Intertropical Front</vt:lpstr>
      <vt:lpstr>What is the ITF?</vt:lpstr>
      <vt:lpstr>What is the ITF?</vt:lpstr>
      <vt:lpstr>Where is it located?</vt:lpstr>
      <vt:lpstr>Why Is the ITF Important?</vt:lpstr>
      <vt:lpstr>Why Is the ITF Important?</vt:lpstr>
      <vt:lpstr>How Do We Monitor it?</vt:lpstr>
      <vt:lpstr>How Do We Monitor it?</vt:lpstr>
      <vt:lpstr>How Do We Monitor it?</vt:lpstr>
      <vt:lpstr>Distribution</vt:lpstr>
      <vt:lpstr>ITF Evolution In 2018</vt:lpstr>
      <vt:lpstr>ITF Evolution In 2018</vt:lpstr>
      <vt:lpstr>ITF Evolution In 2018</vt:lpstr>
      <vt:lpstr>ITF Evolution In 2018</vt:lpstr>
      <vt:lpstr>ITF Evolution In 2018</vt:lpstr>
      <vt:lpstr>ITF Evolution In 2018</vt:lpstr>
      <vt:lpstr>ITF Evolution In 2018</vt:lpstr>
      <vt:lpstr>Thanks!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African Intertropical Front</dc:title>
  <dc:creator>Steven Fuhrman</dc:creator>
  <cp:lastModifiedBy>Wassila Thiaw</cp:lastModifiedBy>
  <cp:revision>45</cp:revision>
  <dcterms:created xsi:type="dcterms:W3CDTF">2015-11-03T19:49:14Z</dcterms:created>
  <dcterms:modified xsi:type="dcterms:W3CDTF">2018-06-19T19:40:01Z</dcterms:modified>
</cp:coreProperties>
</file>