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93624-8C51-441A-89A5-CB79E3042A98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E721C-1815-445F-B284-1D44E2E6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2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9817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9475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574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2806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5433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8792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6960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0387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7672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190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2277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9237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9133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9892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1752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1090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8534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309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1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6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4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7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6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9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0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5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9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62190-DBD3-4118-B094-3EBDC59741E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6E95-3367-42B7-AF84-B24F90FB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0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tp.cpc.ncep.noaa.gov/International/senegal_workshop2023/senegal_heat_package.tar.g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/>
              <a:t>Heat Hazard Outlook Instructions 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NOAA/CPC International Desks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50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4000" y="-47297"/>
            <a:ext cx="9144000" cy="1143000"/>
          </a:xfrm>
        </p:spPr>
        <p:txBody>
          <a:bodyPr/>
          <a:lstStyle/>
          <a:p>
            <a:r>
              <a:rPr lang="en-US" sz="2600" b="1" dirty="0">
                <a:latin typeface="Gill Sans MT" panose="020B0502020104020203" pitchFamily="34" charset="0"/>
              </a:rPr>
              <a:t>200-hPa Wind Direction and Convergence/Divergence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90703" y="1410417"/>
            <a:ext cx="443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7-day average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057706" y="1410417"/>
            <a:ext cx="455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7-day anomaly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85949" y="5874038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10423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152400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 err="1">
                <a:latin typeface="Gill Sans MT" panose="020B0502020104020203" pitchFamily="34" charset="0"/>
              </a:rPr>
              <a:t>Tmax</a:t>
            </a:r>
            <a:r>
              <a:rPr lang="en-US" sz="2800" b="1" dirty="0">
                <a:latin typeface="Gill Sans MT" panose="020B0502020104020203" pitchFamily="34" charset="0"/>
              </a:rPr>
              <a:t> Exceedance </a:t>
            </a:r>
            <a:r>
              <a:rPr lang="en-US" sz="2800" b="1" dirty="0">
                <a:latin typeface="Gill Sans MT" panose="020B0502020104020203" pitchFamily="34" charset="0"/>
              </a:rPr>
              <a:t>Probability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41915" y="93022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Gill Sans MT" panose="020B0502020104020203" pitchFamily="34" charset="0"/>
              </a:rPr>
              <a:t>Tmax</a:t>
            </a:r>
            <a:r>
              <a:rPr lang="en-US" b="1" dirty="0">
                <a:latin typeface="Gill Sans MT" panose="020B0502020104020203" pitchFamily="34" charset="0"/>
              </a:rPr>
              <a:t> ≥ 80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53938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Gill Sans MT" panose="020B0502020104020203" pitchFamily="34" charset="0"/>
              </a:rPr>
              <a:t>Tmax</a:t>
            </a:r>
            <a:r>
              <a:rPr lang="en-US" b="1" dirty="0">
                <a:latin typeface="Gill Sans MT" panose="020B0502020104020203" pitchFamily="34" charset="0"/>
              </a:rPr>
              <a:t> ≥ 85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54753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Gill Sans MT" panose="020B0502020104020203" pitchFamily="34" charset="0"/>
              </a:rPr>
              <a:t>Tmax</a:t>
            </a:r>
            <a:r>
              <a:rPr lang="en-US" b="1" dirty="0">
                <a:latin typeface="Gill Sans MT" panose="020B0502020104020203" pitchFamily="34" charset="0"/>
              </a:rPr>
              <a:t> ≥ 90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612585" y="3873719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Gill Sans MT" panose="020B0502020104020203" pitchFamily="34" charset="0"/>
              </a:rPr>
              <a:t>Tmax</a:t>
            </a:r>
            <a:r>
              <a:rPr lang="en-US" b="1" dirty="0">
                <a:latin typeface="Gill Sans MT" panose="020B0502020104020203" pitchFamily="34" charset="0"/>
              </a:rPr>
              <a:t> ≥ 95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940602" y="4501148"/>
            <a:ext cx="511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28971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152400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latin typeface="Gill Sans MT" panose="020B0502020104020203" pitchFamily="34" charset="0"/>
              </a:rPr>
              <a:t>HI </a:t>
            </a:r>
            <a:r>
              <a:rPr lang="en-US" sz="2800" b="1" dirty="0">
                <a:latin typeface="Gill Sans MT" panose="020B0502020104020203" pitchFamily="34" charset="0"/>
              </a:rPr>
              <a:t>Exceedance </a:t>
            </a:r>
            <a:r>
              <a:rPr lang="en-US" sz="2800" b="1" dirty="0">
                <a:latin typeface="Gill Sans MT" panose="020B0502020104020203" pitchFamily="34" charset="0"/>
              </a:rPr>
              <a:t>Probability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41915" y="93022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HI </a:t>
            </a:r>
            <a:r>
              <a:rPr lang="en-US" b="1" dirty="0">
                <a:latin typeface="Gill Sans MT" panose="020B0502020104020203" pitchFamily="34" charset="0"/>
              </a:rPr>
              <a:t>≥ 80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53938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HI </a:t>
            </a:r>
            <a:r>
              <a:rPr lang="en-US" b="1" dirty="0">
                <a:latin typeface="Gill Sans MT" panose="020B0502020104020203" pitchFamily="34" charset="0"/>
              </a:rPr>
              <a:t>≥ 85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54753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HI </a:t>
            </a:r>
            <a:r>
              <a:rPr lang="en-US" b="1" dirty="0">
                <a:latin typeface="Gill Sans MT" panose="020B0502020104020203" pitchFamily="34" charset="0"/>
              </a:rPr>
              <a:t>≥ 90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612585" y="3873719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HI </a:t>
            </a:r>
            <a:r>
              <a:rPr lang="en-US" b="1" dirty="0">
                <a:latin typeface="Gill Sans MT" panose="020B0502020104020203" pitchFamily="34" charset="0"/>
              </a:rPr>
              <a:t>≥ 95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940602" y="4501148"/>
            <a:ext cx="511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36043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152400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 err="1">
                <a:latin typeface="Gill Sans MT" panose="020B0502020104020203" pitchFamily="34" charset="0"/>
              </a:rPr>
              <a:t>Tmax</a:t>
            </a:r>
            <a:r>
              <a:rPr lang="en-US" sz="2800" b="1" dirty="0">
                <a:latin typeface="Gill Sans MT" panose="020B0502020104020203" pitchFamily="34" charset="0"/>
              </a:rPr>
              <a:t>/HI Hybrid Index Exceedance Probability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41915" y="93022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Hybrid </a:t>
            </a:r>
            <a:r>
              <a:rPr lang="en-US" b="1" dirty="0">
                <a:latin typeface="Gill Sans MT" panose="020B0502020104020203" pitchFamily="34" charset="0"/>
              </a:rPr>
              <a:t>≥ 80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53938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Hybrid </a:t>
            </a:r>
            <a:r>
              <a:rPr lang="en-US" b="1" dirty="0">
                <a:latin typeface="Gill Sans MT" panose="020B0502020104020203" pitchFamily="34" charset="0"/>
              </a:rPr>
              <a:t>≥ 85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54753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Hybrid </a:t>
            </a:r>
            <a:r>
              <a:rPr lang="en-US" b="1" dirty="0">
                <a:latin typeface="Gill Sans MT" panose="020B0502020104020203" pitchFamily="34" charset="0"/>
              </a:rPr>
              <a:t>≥ 90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612585" y="3873719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Hybrid </a:t>
            </a:r>
            <a:r>
              <a:rPr lang="en-US" b="1" dirty="0">
                <a:latin typeface="Gill Sans MT" panose="020B0502020104020203" pitchFamily="34" charset="0"/>
              </a:rPr>
              <a:t>≥ 95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percentile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940602" y="4501148"/>
            <a:ext cx="511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8041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152400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latin typeface="Gill Sans MT" panose="020B0502020104020203" pitchFamily="34" charset="0"/>
              </a:rPr>
              <a:t>Combined </a:t>
            </a:r>
            <a:r>
              <a:rPr lang="en-US" sz="2800" b="1" dirty="0" err="1">
                <a:latin typeface="Gill Sans MT" panose="020B0502020104020203" pitchFamily="34" charset="0"/>
              </a:rPr>
              <a:t>Tmax</a:t>
            </a:r>
            <a:r>
              <a:rPr lang="en-US" sz="2800" b="1" dirty="0">
                <a:latin typeface="Gill Sans MT" panose="020B0502020104020203" pitchFamily="34" charset="0"/>
              </a:rPr>
              <a:t>/HI With Hybrid Index W</a:t>
            </a:r>
            <a:r>
              <a:rPr lang="en-US" sz="2800" b="1" dirty="0">
                <a:latin typeface="Gill Sans MT" panose="020B0502020104020203" pitchFamily="34" charset="0"/>
              </a:rPr>
              <a:t>. Speed Exceedance </a:t>
            </a:r>
            <a:r>
              <a:rPr lang="en-US" sz="2800" b="1" dirty="0">
                <a:latin typeface="Gill Sans MT" panose="020B0502020104020203" pitchFamily="34" charset="0"/>
              </a:rPr>
              <a:t>Probability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940602" y="4501148"/>
            <a:ext cx="511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  <p:sp>
        <p:nvSpPr>
          <p:cNvPr id="12" name="ZoneTexte 15"/>
          <p:cNvSpPr txBox="1"/>
          <p:nvPr/>
        </p:nvSpPr>
        <p:spPr>
          <a:xfrm>
            <a:off x="1641915" y="930224"/>
            <a:ext cx="320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80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pctl</a:t>
            </a:r>
            <a:r>
              <a:rPr lang="en-US" b="1" dirty="0">
                <a:latin typeface="Gill Sans MT" panose="020B0502020104020203" pitchFamily="34" charset="0"/>
              </a:rPr>
              <a:t>.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13" name="ZoneTexte 16"/>
          <p:cNvSpPr txBox="1"/>
          <p:nvPr/>
        </p:nvSpPr>
        <p:spPr>
          <a:xfrm>
            <a:off x="4539380" y="904707"/>
            <a:ext cx="324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85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pctl</a:t>
            </a:r>
            <a:r>
              <a:rPr lang="en-US" b="1" dirty="0">
                <a:latin typeface="Gill Sans MT" panose="020B0502020104020203" pitchFamily="34" charset="0"/>
              </a:rPr>
              <a:t>.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14" name="ZoneTexte 19"/>
          <p:cNvSpPr txBox="1"/>
          <p:nvPr/>
        </p:nvSpPr>
        <p:spPr>
          <a:xfrm>
            <a:off x="7547530" y="904707"/>
            <a:ext cx="3120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90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pctl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15" name="ZoneTexte 20"/>
          <p:cNvSpPr txBox="1"/>
          <p:nvPr/>
        </p:nvSpPr>
        <p:spPr>
          <a:xfrm>
            <a:off x="7612585" y="3873719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95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pctl</a:t>
            </a:r>
            <a:r>
              <a:rPr lang="en-US" b="1" dirty="0">
                <a:latin typeface="Gill Sans MT" panose="020B0502020104020203" pitchFamily="34" charset="0"/>
              </a:rPr>
              <a:t>.</a:t>
            </a:r>
            <a:endParaRPr lang="en-US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7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152400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latin typeface="Gill Sans MT" panose="020B0502020104020203" pitchFamily="34" charset="0"/>
              </a:rPr>
              <a:t>Combined </a:t>
            </a:r>
            <a:r>
              <a:rPr lang="en-US" sz="2800" b="1" dirty="0" err="1">
                <a:latin typeface="Gill Sans MT" panose="020B0502020104020203" pitchFamily="34" charset="0"/>
              </a:rPr>
              <a:t>Tmax</a:t>
            </a:r>
            <a:r>
              <a:rPr lang="en-US" sz="2800" b="1" dirty="0">
                <a:latin typeface="Gill Sans MT" panose="020B0502020104020203" pitchFamily="34" charset="0"/>
              </a:rPr>
              <a:t>/HI With Hybrid Index W</a:t>
            </a:r>
            <a:r>
              <a:rPr lang="en-US" sz="2800" b="1" dirty="0">
                <a:latin typeface="Gill Sans MT" panose="020B0502020104020203" pitchFamily="34" charset="0"/>
              </a:rPr>
              <a:t>. Speed </a:t>
            </a:r>
            <a:r>
              <a:rPr lang="en-US" sz="2800" b="1" dirty="0">
                <a:latin typeface="Gill Sans MT" panose="020B0502020104020203" pitchFamily="34" charset="0"/>
              </a:rPr>
              <a:t>&amp; </a:t>
            </a:r>
            <a:r>
              <a:rPr lang="en-US" sz="2800" b="1" dirty="0" err="1">
                <a:latin typeface="Gill Sans MT" panose="020B0502020104020203" pitchFamily="34" charset="0"/>
              </a:rPr>
              <a:t>Clous</a:t>
            </a:r>
            <a:r>
              <a:rPr lang="en-US" sz="2800" b="1" dirty="0">
                <a:latin typeface="Gill Sans MT" panose="020B0502020104020203" pitchFamily="34" charset="0"/>
              </a:rPr>
              <a:t> C. Exceedance Probability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41915" y="930224"/>
            <a:ext cx="320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80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pctl</a:t>
            </a:r>
            <a:r>
              <a:rPr lang="en-US" b="1" dirty="0">
                <a:latin typeface="Gill Sans MT" panose="020B0502020104020203" pitchFamily="34" charset="0"/>
              </a:rPr>
              <a:t>.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39380" y="904707"/>
            <a:ext cx="324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85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pctl</a:t>
            </a:r>
            <a:r>
              <a:rPr lang="en-US" b="1" dirty="0">
                <a:latin typeface="Gill Sans MT" panose="020B0502020104020203" pitchFamily="34" charset="0"/>
              </a:rPr>
              <a:t>.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547530" y="904707"/>
            <a:ext cx="3120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90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pctl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612585" y="3873719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95</a:t>
            </a:r>
            <a:r>
              <a:rPr lang="en-US" b="1" baseline="30000" dirty="0">
                <a:latin typeface="Gill Sans MT" panose="020B0502020104020203" pitchFamily="34" charset="0"/>
              </a:rPr>
              <a:t>th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pctl</a:t>
            </a:r>
            <a:r>
              <a:rPr lang="en-US" b="1" dirty="0">
                <a:latin typeface="Gill Sans MT" panose="020B0502020104020203" pitchFamily="34" charset="0"/>
              </a:rPr>
              <a:t>.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940602" y="4501148"/>
            <a:ext cx="511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14822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152400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 err="1">
                <a:latin typeface="Gill Sans MT" panose="020B0502020104020203" pitchFamily="34" charset="0"/>
              </a:rPr>
              <a:t>Tmax</a:t>
            </a:r>
            <a:r>
              <a:rPr lang="en-US" sz="2800" b="1" dirty="0">
                <a:latin typeface="Gill Sans MT" panose="020B0502020104020203" pitchFamily="34" charset="0"/>
              </a:rPr>
              <a:t> Exceedance </a:t>
            </a:r>
            <a:r>
              <a:rPr lang="en-US" sz="2800" b="1" dirty="0">
                <a:latin typeface="Gill Sans MT" panose="020B0502020104020203" pitchFamily="34" charset="0"/>
              </a:rPr>
              <a:t>Probability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41915" y="93022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Gill Sans MT" panose="020B0502020104020203" pitchFamily="34" charset="0"/>
              </a:rPr>
              <a:t>Tmax</a:t>
            </a:r>
            <a:r>
              <a:rPr lang="en-US" b="1" dirty="0">
                <a:latin typeface="Gill Sans MT" panose="020B0502020104020203" pitchFamily="34" charset="0"/>
              </a:rPr>
              <a:t> ≥ </a:t>
            </a:r>
            <a:r>
              <a:rPr lang="en-US" b="1" dirty="0">
                <a:latin typeface="Gill Sans MT" panose="020B0502020104020203" pitchFamily="34" charset="0"/>
              </a:rPr>
              <a:t>39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3938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Gill Sans MT" panose="020B0502020104020203" pitchFamily="34" charset="0"/>
              </a:rPr>
              <a:t>Tmax</a:t>
            </a:r>
            <a:r>
              <a:rPr lang="en-US" b="1" dirty="0">
                <a:latin typeface="Gill Sans MT" panose="020B0502020104020203" pitchFamily="34" charset="0"/>
              </a:rPr>
              <a:t> ≥ </a:t>
            </a:r>
            <a:r>
              <a:rPr lang="en-US" b="1" dirty="0">
                <a:latin typeface="Gill Sans MT" panose="020B0502020104020203" pitchFamily="34" charset="0"/>
              </a:rPr>
              <a:t>41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54753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Gill Sans MT" panose="020B0502020104020203" pitchFamily="34" charset="0"/>
              </a:rPr>
              <a:t>Tmax</a:t>
            </a:r>
            <a:r>
              <a:rPr lang="en-US" b="1" dirty="0">
                <a:latin typeface="Gill Sans MT" panose="020B0502020104020203" pitchFamily="34" charset="0"/>
              </a:rPr>
              <a:t> ≥ </a:t>
            </a:r>
            <a:r>
              <a:rPr lang="en-US" b="1" dirty="0">
                <a:latin typeface="Gill Sans MT" panose="020B0502020104020203" pitchFamily="34" charset="0"/>
              </a:rPr>
              <a:t>43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612585" y="3873719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Gill Sans MT" panose="020B0502020104020203" pitchFamily="34" charset="0"/>
              </a:rPr>
              <a:t>Tmax</a:t>
            </a:r>
            <a:r>
              <a:rPr lang="en-US" b="1" dirty="0">
                <a:latin typeface="Gill Sans MT" panose="020B0502020104020203" pitchFamily="34" charset="0"/>
              </a:rPr>
              <a:t> ≥ </a:t>
            </a:r>
            <a:r>
              <a:rPr lang="en-US" b="1" dirty="0">
                <a:latin typeface="Gill Sans MT" panose="020B0502020104020203" pitchFamily="34" charset="0"/>
              </a:rPr>
              <a:t>45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940602" y="4501148"/>
            <a:ext cx="511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15017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152400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latin typeface="Gill Sans MT" panose="020B0502020104020203" pitchFamily="34" charset="0"/>
              </a:rPr>
              <a:t>HI </a:t>
            </a:r>
            <a:r>
              <a:rPr lang="en-US" sz="2800" b="1" dirty="0">
                <a:latin typeface="Gill Sans MT" panose="020B0502020104020203" pitchFamily="34" charset="0"/>
              </a:rPr>
              <a:t>Exceedance </a:t>
            </a:r>
            <a:r>
              <a:rPr lang="en-US" sz="2800" b="1" dirty="0">
                <a:latin typeface="Gill Sans MT" panose="020B0502020104020203" pitchFamily="34" charset="0"/>
              </a:rPr>
              <a:t>Probability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41915" y="93022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HI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39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3938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HI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41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54753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HI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43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612585" y="3873719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HI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45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940602" y="4501148"/>
            <a:ext cx="511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5508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152400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 err="1">
                <a:latin typeface="Gill Sans MT" panose="020B0502020104020203" pitchFamily="34" charset="0"/>
              </a:rPr>
              <a:t>Tmax</a:t>
            </a:r>
            <a:r>
              <a:rPr lang="en-US" sz="2800" b="1" dirty="0">
                <a:latin typeface="Gill Sans MT" panose="020B0502020104020203" pitchFamily="34" charset="0"/>
              </a:rPr>
              <a:t>/HI Hybrid </a:t>
            </a:r>
            <a:r>
              <a:rPr lang="en-US" sz="2800" b="1" dirty="0">
                <a:latin typeface="Gill Sans MT" panose="020B0502020104020203" pitchFamily="34" charset="0"/>
              </a:rPr>
              <a:t>Exceedance </a:t>
            </a:r>
            <a:r>
              <a:rPr lang="en-US" sz="2800" b="1" dirty="0">
                <a:latin typeface="Gill Sans MT" panose="020B0502020104020203" pitchFamily="34" charset="0"/>
              </a:rPr>
              <a:t>Probability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41915" y="93022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Hybrid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39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3938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Hybrid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41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54753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Hybrid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43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612585" y="3873719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Hybrid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45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940602" y="4501148"/>
            <a:ext cx="511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367230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152400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latin typeface="Gill Sans MT" panose="020B0502020104020203" pitchFamily="34" charset="0"/>
              </a:rPr>
              <a:t>Combined </a:t>
            </a:r>
            <a:r>
              <a:rPr lang="en-US" sz="2800" b="1" dirty="0" err="1">
                <a:latin typeface="Gill Sans MT" panose="020B0502020104020203" pitchFamily="34" charset="0"/>
              </a:rPr>
              <a:t>Tmax</a:t>
            </a:r>
            <a:r>
              <a:rPr lang="en-US" sz="2800" b="1" dirty="0">
                <a:latin typeface="Gill Sans MT" panose="020B0502020104020203" pitchFamily="34" charset="0"/>
              </a:rPr>
              <a:t>/HI Hybrid with Wind Speed Exceedance Probability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41915" y="93022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39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3938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41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54753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43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612585" y="3873719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45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940602" y="4501148"/>
            <a:ext cx="511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1154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Downloading and Unzipping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Download the compressed file </a:t>
            </a:r>
            <a:r>
              <a:rPr lang="en-US" b="1" dirty="0"/>
              <a:t>senegal_heat_package.tar.gz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From your Cygwin/Linux home folder type the command below to download the file: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wget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ftp.cpc.ncep.noaa.gov/International/senegal_workshop2023/senegal_heat_package.tar.gz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Using your Cygwin/Linux terminal, check if the </a:t>
            </a:r>
            <a:r>
              <a:rPr lang="en-US" b="1" dirty="0"/>
              <a:t>senegal_heat_package.tar.gz</a:t>
            </a:r>
            <a:r>
              <a:rPr lang="en-US" dirty="0" smtClean="0"/>
              <a:t> is available in your home folder, using: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ls senegal_heat_package.tar.gz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If the file is available, unzip it using: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tar –</a:t>
            </a:r>
            <a:r>
              <a:rPr lang="en-US" b="1" dirty="0" err="1" smtClean="0"/>
              <a:t>xvf</a:t>
            </a:r>
            <a:r>
              <a:rPr lang="en-US" b="1" dirty="0" smtClean="0"/>
              <a:t> </a:t>
            </a:r>
            <a:r>
              <a:rPr lang="en-US" b="1" dirty="0"/>
              <a:t>senegal_heat_package.tar.gz</a:t>
            </a: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62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152400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latin typeface="Gill Sans MT" panose="020B0502020104020203" pitchFamily="34" charset="0"/>
              </a:rPr>
              <a:t>Combined </a:t>
            </a:r>
            <a:r>
              <a:rPr lang="en-US" sz="2800" b="1" dirty="0" err="1">
                <a:latin typeface="Gill Sans MT" panose="020B0502020104020203" pitchFamily="34" charset="0"/>
              </a:rPr>
              <a:t>Tmax</a:t>
            </a:r>
            <a:r>
              <a:rPr lang="en-US" sz="2800" b="1" dirty="0">
                <a:latin typeface="Gill Sans MT" panose="020B0502020104020203" pitchFamily="34" charset="0"/>
              </a:rPr>
              <a:t>/HI Hybrid with Wind Speed &amp; Cloud Cover Exceedance Probability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41915" y="93022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39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3938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41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547530" y="904707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43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612585" y="3873719"/>
            <a:ext cx="285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Combined </a:t>
            </a:r>
            <a:r>
              <a:rPr lang="en-US" b="1" dirty="0">
                <a:latin typeface="Gill Sans MT" panose="020B0502020104020203" pitchFamily="34" charset="0"/>
              </a:rPr>
              <a:t>≥ </a:t>
            </a:r>
            <a:r>
              <a:rPr lang="en-US" b="1" dirty="0">
                <a:latin typeface="Gill Sans MT" panose="020B0502020104020203" pitchFamily="34" charset="0"/>
              </a:rPr>
              <a:t>45</a:t>
            </a:r>
            <a:r>
              <a:rPr lang="en-US" b="1" baseline="30000" dirty="0">
                <a:latin typeface="Gill Sans MT" panose="020B0502020104020203" pitchFamily="34" charset="0"/>
              </a:rPr>
              <a:t>o</a:t>
            </a:r>
            <a:r>
              <a:rPr lang="en-US" b="1" dirty="0">
                <a:latin typeface="Gill Sans MT" panose="020B0502020104020203" pitchFamily="34" charset="0"/>
              </a:rPr>
              <a:t>C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940602" y="4501148"/>
            <a:ext cx="5110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27994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 txBox="1">
            <a:spLocks/>
          </p:cNvSpPr>
          <p:nvPr/>
        </p:nvSpPr>
        <p:spPr>
          <a:xfrm>
            <a:off x="1524000" y="-36121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latin typeface="Gill Sans MT" panose="020B0502020104020203" pitchFamily="34" charset="0"/>
              </a:rPr>
              <a:t>Convergence of Evidences</a:t>
            </a:r>
            <a:endParaRPr lang="en-US" sz="2800" b="1" dirty="0">
              <a:latin typeface="Gill Sans MT" panose="020B0502020104020203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816505" y="78153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500-hPa Height </a:t>
            </a:r>
            <a:r>
              <a:rPr lang="en-US" b="1" dirty="0" err="1">
                <a:latin typeface="Gill Sans MT" panose="020B0502020104020203" pitchFamily="34" charset="0"/>
              </a:rPr>
              <a:t>Anom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594016" y="4085431"/>
            <a:ext cx="331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  <p:sp>
        <p:nvSpPr>
          <p:cNvPr id="15" name="ZoneTexte 15"/>
          <p:cNvSpPr txBox="1"/>
          <p:nvPr/>
        </p:nvSpPr>
        <p:spPr>
          <a:xfrm>
            <a:off x="5479404" y="693052"/>
            <a:ext cx="22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≥ 80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23" name="ZoneTexte 15"/>
          <p:cNvSpPr txBox="1"/>
          <p:nvPr/>
        </p:nvSpPr>
        <p:spPr>
          <a:xfrm>
            <a:off x="5476948" y="2711126"/>
            <a:ext cx="2265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&amp; Speed ≥ 80</a:t>
            </a:r>
            <a:r>
              <a:rPr lang="en-US" sz="1400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</a:t>
            </a:r>
            <a:endParaRPr lang="en-US" sz="1400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ZoneTexte 15"/>
          <p:cNvSpPr txBox="1"/>
          <p:nvPr/>
        </p:nvSpPr>
        <p:spPr>
          <a:xfrm>
            <a:off x="5120528" y="4743948"/>
            <a:ext cx="28190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Hybrid, Speed &amp; Cloud ≥ 80</a:t>
            </a:r>
            <a:r>
              <a:rPr lang="en-US" sz="1500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th</a:t>
            </a:r>
            <a:endParaRPr lang="en-US" sz="1500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ZoneTexte 15"/>
          <p:cNvSpPr txBox="1"/>
          <p:nvPr/>
        </p:nvSpPr>
        <p:spPr>
          <a:xfrm>
            <a:off x="8168526" y="683220"/>
            <a:ext cx="22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≥ 43</a:t>
            </a:r>
            <a:r>
              <a:rPr lang="en-US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  <a:endParaRPr lang="en-US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26" name="ZoneTexte 15"/>
          <p:cNvSpPr txBox="1"/>
          <p:nvPr/>
        </p:nvSpPr>
        <p:spPr>
          <a:xfrm>
            <a:off x="8166070" y="2701293"/>
            <a:ext cx="2404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 &amp; Speed </a:t>
            </a:r>
            <a:r>
              <a:rPr lang="en-US" sz="1600" b="1" dirty="0">
                <a:solidFill>
                  <a:srgbClr val="0070C0"/>
                </a:solidFill>
                <a:latin typeface="Gill Sans MT" panose="020B0502020104020203" pitchFamily="34" charset="0"/>
              </a:rPr>
              <a:t>≥ 43</a:t>
            </a:r>
            <a:r>
              <a:rPr lang="en-US" sz="1600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sz="1600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27" name="ZoneTexte 15"/>
          <p:cNvSpPr txBox="1"/>
          <p:nvPr/>
        </p:nvSpPr>
        <p:spPr>
          <a:xfrm>
            <a:off x="7809650" y="4734116"/>
            <a:ext cx="2819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latin typeface="Gill Sans MT" panose="020B0502020104020203" pitchFamily="34" charset="0"/>
              </a:rPr>
              <a:t>Hybrid, Speed &amp; Cloud </a:t>
            </a:r>
            <a:r>
              <a:rPr lang="en-US" sz="1400" b="1" dirty="0">
                <a:solidFill>
                  <a:srgbClr val="0070C0"/>
                </a:solidFill>
                <a:latin typeface="Gill Sans MT" panose="020B0502020104020203" pitchFamily="34" charset="0"/>
              </a:rPr>
              <a:t>≥ </a:t>
            </a:r>
            <a:r>
              <a:rPr lang="en-US" sz="1400" b="1" dirty="0">
                <a:solidFill>
                  <a:srgbClr val="0070C0"/>
                </a:solidFill>
                <a:latin typeface="Gill Sans MT" panose="020B0502020104020203" pitchFamily="34" charset="0"/>
              </a:rPr>
              <a:t>43</a:t>
            </a:r>
            <a:r>
              <a:rPr lang="en-US" sz="1400" b="1" baseline="30000" dirty="0">
                <a:solidFill>
                  <a:srgbClr val="0070C0"/>
                </a:solidFill>
                <a:latin typeface="Gill Sans MT" panose="020B0502020104020203" pitchFamily="34" charset="0"/>
              </a:rPr>
              <a:t>o</a:t>
            </a:r>
            <a:r>
              <a:rPr lang="en-US" sz="1400" b="1" dirty="0">
                <a:solidFill>
                  <a:srgbClr val="0070C0"/>
                </a:solidFill>
                <a:latin typeface="Gill Sans MT" panose="020B0502020104020203" pitchFamily="34" charset="0"/>
              </a:rPr>
              <a:t>C</a:t>
            </a:r>
            <a:endParaRPr lang="en-US" sz="1400" b="1" dirty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4"/>
          <p:cNvSpPr txBox="1">
            <a:spLocks/>
          </p:cNvSpPr>
          <p:nvPr/>
        </p:nvSpPr>
        <p:spPr>
          <a:xfrm>
            <a:off x="2667000" y="871859"/>
            <a:ext cx="68580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latin typeface="Gill Sans MT" panose="020B0502020104020203" pitchFamily="34" charset="0"/>
              </a:rPr>
              <a:t>Experimental Heat Hazards Outlook</a:t>
            </a:r>
          </a:p>
          <a:p>
            <a:r>
              <a:rPr lang="en-US" sz="1800" b="1" dirty="0">
                <a:latin typeface="Gill Sans MT" panose="020B0502020104020203" pitchFamily="34" charset="0"/>
              </a:rPr>
              <a:t>Valid: </a:t>
            </a:r>
            <a:r>
              <a:rPr lang="en-US" sz="1800" b="1" dirty="0">
                <a:latin typeface="Gill Sans MT" panose="020B0502020104020203" pitchFamily="34" charset="0"/>
              </a:rPr>
              <a:t>12 </a:t>
            </a:r>
            <a:r>
              <a:rPr lang="en-US" sz="1800" b="1" dirty="0">
                <a:latin typeface="Gill Sans MT" panose="020B0502020104020203" pitchFamily="34" charset="0"/>
              </a:rPr>
              <a:t>– </a:t>
            </a:r>
            <a:r>
              <a:rPr lang="en-US" sz="1800" b="1" dirty="0">
                <a:latin typeface="Gill Sans MT" panose="020B0502020104020203" pitchFamily="34" charset="0"/>
              </a:rPr>
              <a:t>28 </a:t>
            </a:r>
            <a:r>
              <a:rPr lang="en-US" sz="1800" b="1" dirty="0">
                <a:latin typeface="Gill Sans MT" panose="020B0502020104020203" pitchFamily="34" charset="0"/>
              </a:rPr>
              <a:t>May, </a:t>
            </a:r>
            <a:r>
              <a:rPr lang="en-US" sz="1800" b="1" dirty="0">
                <a:latin typeface="Gill Sans MT" panose="020B0502020104020203" pitchFamily="34" charset="0"/>
              </a:rPr>
              <a:t>2021</a:t>
            </a:r>
            <a:endParaRPr lang="en-US" sz="1800" b="1" dirty="0">
              <a:latin typeface="Gill Sans MT" panose="020B0502020104020203" pitchFamily="34" charset="0"/>
            </a:endParaRPr>
          </a:p>
        </p:txBody>
      </p:sp>
      <p:sp>
        <p:nvSpPr>
          <p:cNvPr id="6" name="ZoneTexte 10"/>
          <p:cNvSpPr txBox="1"/>
          <p:nvPr/>
        </p:nvSpPr>
        <p:spPr>
          <a:xfrm>
            <a:off x="2925915" y="1975879"/>
            <a:ext cx="2196688" cy="107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Write your justification for moderate risk here.</a:t>
            </a:r>
          </a:p>
          <a:p>
            <a:pPr marL="257175" indent="-257175"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200" b="1" dirty="0">
              <a:latin typeface="Gill Sans MT" panose="020B0502020104020203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Write your justification for high risk here.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109453" y="5134424"/>
            <a:ext cx="61334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200" dirty="0">
                <a:solidFill>
                  <a:srgbClr val="FF0000"/>
                </a:solidFill>
                <a:latin typeface="Gill Sans MT" panose="020B0502020104020203" pitchFamily="34" charset="0"/>
                <a:ea typeface="Calibri"/>
                <a:cs typeface="Calibri"/>
                <a:sym typeface="Calibri"/>
              </a:rPr>
              <a:t>Write your short description here.</a:t>
            </a:r>
          </a:p>
        </p:txBody>
      </p:sp>
    </p:spTree>
    <p:extLst>
      <p:ext uri="{BB962C8B-B14F-4D97-AF65-F5344CB8AC3E}">
        <p14:creationId xmlns:p14="http://schemas.microsoft.com/office/powerpoint/2010/main" val="6870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Running the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523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After unzipping the compressed file, change your directory to the </a:t>
            </a:r>
            <a:r>
              <a:rPr lang="en-US" b="1" dirty="0" err="1" smtClean="0"/>
              <a:t>senegal_heat_package</a:t>
            </a:r>
            <a:r>
              <a:rPr lang="en-US" dirty="0" smtClean="0"/>
              <a:t> folder, using: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cd </a:t>
            </a:r>
            <a:r>
              <a:rPr lang="en-US" b="1" dirty="0" err="1" smtClean="0"/>
              <a:t>senegal_heat_package</a:t>
            </a:r>
            <a:endParaRPr lang="en-US" b="1" dirty="0" smtClean="0"/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Check if the required files are available in your directory, using:</a:t>
            </a:r>
          </a:p>
          <a:p>
            <a:pPr marL="0" indent="0" algn="ctr">
              <a:buNone/>
            </a:pPr>
            <a:r>
              <a:rPr lang="en-US" b="1" dirty="0" smtClean="0"/>
              <a:t>ls </a:t>
            </a:r>
          </a:p>
          <a:p>
            <a:endParaRPr lang="en-US" dirty="0" smtClean="0"/>
          </a:p>
          <a:p>
            <a:r>
              <a:rPr lang="en-US" dirty="0" smtClean="0"/>
              <a:t>Run the 1-line shell script to generate the week-2 forecast tools, using: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/>
              <a:t>bash </a:t>
            </a:r>
            <a:r>
              <a:rPr lang="en-US" b="1" dirty="0" smtClean="0"/>
              <a:t>plot_all.sh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 smtClean="0"/>
              <a:t>If </a:t>
            </a:r>
            <a:r>
              <a:rPr lang="en-US" dirty="0"/>
              <a:t>the script runs successfully, an offline web page, populated with the forecast tools, will pop up automatically.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69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Screenshot of the offline webpage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16581" y="1825625"/>
            <a:ext cx="7038109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Click on each product to check if there is a broken link.</a:t>
            </a:r>
          </a:p>
          <a:p>
            <a:r>
              <a:rPr lang="en-US" dirty="0" smtClean="0"/>
              <a:t>Familiarize yourself with these tools to use them in preparing your week-1/2 outlooks</a:t>
            </a:r>
            <a:r>
              <a:rPr lang="en-US" dirty="0" smtClean="0"/>
              <a:t>.</a:t>
            </a:r>
          </a:p>
          <a:p>
            <a:r>
              <a:rPr lang="en-US" dirty="0"/>
              <a:t>Please use the figures from this </a:t>
            </a:r>
            <a:r>
              <a:rPr lang="en-US" dirty="0" smtClean="0"/>
              <a:t>offline webpage to </a:t>
            </a:r>
            <a:r>
              <a:rPr lang="en-US" dirty="0"/>
              <a:t>populate the next slides</a:t>
            </a:r>
          </a:p>
          <a:p>
            <a:endParaRPr lang="en-US" dirty="0"/>
          </a:p>
          <a:p>
            <a:r>
              <a:rPr lang="en-US" dirty="0"/>
              <a:t>Draw your consensus forecast using QGIS polygon tool, and include your heatwave outlook map in your presentation.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8788" r="62939" b="12425"/>
          <a:stretch/>
        </p:blipFill>
        <p:spPr>
          <a:xfrm>
            <a:off x="188119" y="1756353"/>
            <a:ext cx="420560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3723" y="5785318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latin typeface="Gill Sans MT" panose="020B0502020104020203" pitchFamily="34" charset="0"/>
              </a:rPr>
              <a:t>Numerical Weather Prediction Model: NCEP GEFS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530456"/>
            <a:ext cx="9144000" cy="48505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</a:pPr>
            <a:r>
              <a:rPr lang="en-US" sz="3200" dirty="0">
                <a:latin typeface="Gill Sans MT" panose="020B0502020104020203" pitchFamily="34" charset="0"/>
              </a:rPr>
              <a:t>Week-1 </a:t>
            </a:r>
            <a:r>
              <a:rPr lang="en-US" sz="3200" dirty="0">
                <a:latin typeface="Gill Sans MT" panose="020B0502020104020203" pitchFamily="34" charset="0"/>
              </a:rPr>
              <a:t>Heat Hazards Outlooks</a:t>
            </a: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</a:pPr>
            <a:endParaRPr lang="en-US" sz="3200" dirty="0"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</a:pPr>
            <a:r>
              <a:rPr lang="en-US" sz="3200" dirty="0">
                <a:latin typeface="Gill Sans MT" panose="020B0502020104020203" pitchFamily="34" charset="0"/>
              </a:rPr>
              <a:t>Date of Issue: </a:t>
            </a:r>
            <a:r>
              <a:rPr lang="en-US" sz="3200" dirty="0" smtClean="0">
                <a:latin typeface="Gill Sans MT" panose="020B0502020104020203" pitchFamily="34" charset="0"/>
              </a:rPr>
              <a:t>27 February 2023</a:t>
            </a:r>
            <a:endParaRPr lang="en-US" sz="3200" dirty="0"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</a:pPr>
            <a:r>
              <a:rPr lang="en-US" sz="3200" dirty="0">
                <a:latin typeface="Gill Sans MT" panose="020B0502020104020203" pitchFamily="34" charset="0"/>
              </a:rPr>
              <a:t>Valid: </a:t>
            </a:r>
            <a:r>
              <a:rPr lang="en-US" sz="3200" dirty="0" smtClean="0">
                <a:latin typeface="Gill Sans MT" panose="020B0502020104020203" pitchFamily="34" charset="0"/>
              </a:rPr>
              <a:t>28 February </a:t>
            </a:r>
            <a:r>
              <a:rPr lang="en-US" sz="3200" dirty="0">
                <a:latin typeface="Gill Sans MT" panose="020B0502020104020203" pitchFamily="34" charset="0"/>
              </a:rPr>
              <a:t>– </a:t>
            </a:r>
            <a:r>
              <a:rPr lang="en-US" sz="3200" dirty="0" smtClean="0">
                <a:latin typeface="Gill Sans MT" panose="020B0502020104020203" pitchFamily="34" charset="0"/>
              </a:rPr>
              <a:t>06 March 2023</a:t>
            </a:r>
            <a:endParaRPr lang="en-US" sz="28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3723" y="-1"/>
            <a:ext cx="9144000" cy="530453"/>
          </a:xfrm>
          <a:prstGeom prst="rect">
            <a:avLst/>
          </a:prstGeom>
          <a:solidFill>
            <a:srgbClr val="E9E5C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Tx/>
              <a:defRPr/>
            </a:pPr>
            <a:r>
              <a:rPr lang="en-US" sz="2400" b="1" dirty="0">
                <a:latin typeface="Gill Sans MT" panose="020B0502020104020203" pitchFamily="34" charset="0"/>
              </a:rPr>
              <a:t>Heat Hazards Outlooks – </a:t>
            </a:r>
            <a:r>
              <a:rPr lang="en-US" sz="2400" b="1" dirty="0">
                <a:latin typeface="Gill Sans MT" panose="020B0502020104020203" pitchFamily="34" charset="0"/>
              </a:rPr>
              <a:t>West Africa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4000" y="-47297"/>
            <a:ext cx="9144000" cy="1143000"/>
          </a:xfrm>
        </p:spPr>
        <p:txBody>
          <a:bodyPr/>
          <a:lstStyle/>
          <a:p>
            <a:r>
              <a:rPr lang="en-US" sz="3200" b="1" dirty="0">
                <a:latin typeface="Gill Sans MT" panose="020B0502020104020203" pitchFamily="34" charset="0"/>
              </a:rPr>
              <a:t>Mean Sea Level Pressure</a:t>
            </a:r>
          </a:p>
        </p:txBody>
      </p:sp>
      <p:sp>
        <p:nvSpPr>
          <p:cNvPr id="2" name="Rectangle 1"/>
          <p:cNvSpPr/>
          <p:nvPr/>
        </p:nvSpPr>
        <p:spPr>
          <a:xfrm>
            <a:off x="1885949" y="5874038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  <p:sp>
        <p:nvSpPr>
          <p:cNvPr id="14" name="ZoneTexte 16"/>
          <p:cNvSpPr txBox="1"/>
          <p:nvPr/>
        </p:nvSpPr>
        <p:spPr>
          <a:xfrm>
            <a:off x="1790703" y="1410417"/>
            <a:ext cx="443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7-day average</a:t>
            </a:r>
          </a:p>
        </p:txBody>
      </p:sp>
      <p:sp>
        <p:nvSpPr>
          <p:cNvPr id="15" name="ZoneTexte 17"/>
          <p:cNvSpPr txBox="1"/>
          <p:nvPr/>
        </p:nvSpPr>
        <p:spPr>
          <a:xfrm>
            <a:off x="6057706" y="1410417"/>
            <a:ext cx="455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7-day anomaly</a:t>
            </a:r>
          </a:p>
        </p:txBody>
      </p:sp>
    </p:spTree>
    <p:extLst>
      <p:ext uri="{BB962C8B-B14F-4D97-AF65-F5344CB8AC3E}">
        <p14:creationId xmlns:p14="http://schemas.microsoft.com/office/powerpoint/2010/main" val="183844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4000" y="-47297"/>
            <a:ext cx="9144000" cy="1143000"/>
          </a:xfrm>
        </p:spPr>
        <p:txBody>
          <a:bodyPr/>
          <a:lstStyle/>
          <a:p>
            <a:r>
              <a:rPr lang="en-US" sz="3200" b="1" dirty="0">
                <a:latin typeface="Gill Sans MT" panose="020B0502020104020203" pitchFamily="34" charset="0"/>
              </a:rPr>
              <a:t>500-hPa Geopotential Height</a:t>
            </a:r>
          </a:p>
        </p:txBody>
      </p:sp>
      <p:sp>
        <p:nvSpPr>
          <p:cNvPr id="2" name="Rectangle 1"/>
          <p:cNvSpPr/>
          <p:nvPr/>
        </p:nvSpPr>
        <p:spPr>
          <a:xfrm>
            <a:off x="1731089" y="5785550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  <p:sp>
        <p:nvSpPr>
          <p:cNvPr id="14" name="ZoneTexte 16"/>
          <p:cNvSpPr txBox="1"/>
          <p:nvPr/>
        </p:nvSpPr>
        <p:spPr>
          <a:xfrm>
            <a:off x="1790703" y="1410417"/>
            <a:ext cx="443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7-day average</a:t>
            </a:r>
          </a:p>
        </p:txBody>
      </p:sp>
      <p:sp>
        <p:nvSpPr>
          <p:cNvPr id="15" name="ZoneTexte 17"/>
          <p:cNvSpPr txBox="1"/>
          <p:nvPr/>
        </p:nvSpPr>
        <p:spPr>
          <a:xfrm>
            <a:off x="6057706" y="1410417"/>
            <a:ext cx="455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7-day anomaly</a:t>
            </a:r>
          </a:p>
        </p:txBody>
      </p:sp>
    </p:spTree>
    <p:extLst>
      <p:ext uri="{BB962C8B-B14F-4D97-AF65-F5344CB8AC3E}">
        <p14:creationId xmlns:p14="http://schemas.microsoft.com/office/powerpoint/2010/main" val="5182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4000" y="-47297"/>
            <a:ext cx="9144000" cy="1143000"/>
          </a:xfrm>
        </p:spPr>
        <p:txBody>
          <a:bodyPr/>
          <a:lstStyle/>
          <a:p>
            <a:r>
              <a:rPr lang="en-US" sz="3200" b="1" dirty="0">
                <a:latin typeface="Gill Sans MT" panose="020B0502020104020203" pitchFamily="34" charset="0"/>
              </a:rPr>
              <a:t>850-hPa Wind Direction and Speed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90703" y="1410417"/>
            <a:ext cx="443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7-day average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057706" y="1410417"/>
            <a:ext cx="455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7-day anomaly</a:t>
            </a:r>
          </a:p>
        </p:txBody>
      </p:sp>
      <p:sp>
        <p:nvSpPr>
          <p:cNvPr id="2" name="Rectangle 1"/>
          <p:cNvSpPr/>
          <p:nvPr/>
        </p:nvSpPr>
        <p:spPr>
          <a:xfrm>
            <a:off x="1885951" y="5829795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132499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4000" y="-47297"/>
            <a:ext cx="9144000" cy="1143000"/>
          </a:xfrm>
        </p:spPr>
        <p:txBody>
          <a:bodyPr/>
          <a:lstStyle/>
          <a:p>
            <a:r>
              <a:rPr lang="en-US" sz="2600" b="1" dirty="0">
                <a:latin typeface="Gill Sans MT" panose="020B0502020104020203" pitchFamily="34" charset="0"/>
              </a:rPr>
              <a:t>700-hPa Wind Direction and Convergence/Divergence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90703" y="1410417"/>
            <a:ext cx="443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7-day average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057706" y="1410417"/>
            <a:ext cx="455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7-day anomaly</a:t>
            </a:r>
          </a:p>
        </p:txBody>
      </p:sp>
      <p:sp>
        <p:nvSpPr>
          <p:cNvPr id="2" name="Rectangle 1"/>
          <p:cNvSpPr/>
          <p:nvPr/>
        </p:nvSpPr>
        <p:spPr>
          <a:xfrm>
            <a:off x="1885949" y="5874038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  <a:latin typeface="Gill Sans MT" panose="020B0502020104020203" pitchFamily="34" charset="0"/>
              </a:rPr>
              <a:t>Write your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42350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639</Words>
  <Application>Microsoft Office PowerPoint</Application>
  <PresentationFormat>Widescreen</PresentationFormat>
  <Paragraphs>151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Georgia</vt:lpstr>
      <vt:lpstr>Gill Sans MT</vt:lpstr>
      <vt:lpstr>Times New Roman</vt:lpstr>
      <vt:lpstr>Office Theme</vt:lpstr>
      <vt:lpstr>Heat Hazard Outlook Instructions  </vt:lpstr>
      <vt:lpstr>Downloading and Unzipping</vt:lpstr>
      <vt:lpstr>Running the Script</vt:lpstr>
      <vt:lpstr>Screenshot of the offline webpage </vt:lpstr>
      <vt:lpstr>PowerPoint Presentation</vt:lpstr>
      <vt:lpstr>Mean Sea Level Pressure</vt:lpstr>
      <vt:lpstr>500-hPa Geopotential Height</vt:lpstr>
      <vt:lpstr>850-hPa Wind Direction and Speed</vt:lpstr>
      <vt:lpstr>700-hPa Wind Direction and Convergence/Divergence</vt:lpstr>
      <vt:lpstr>200-hPa Wind Direction and Convergence/Divergence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for Week-2 Forecast Tools</dc:title>
  <dc:creator>Endalkachew Bekele</dc:creator>
  <cp:lastModifiedBy>Endalkachew Bekele</cp:lastModifiedBy>
  <cp:revision>23</cp:revision>
  <dcterms:created xsi:type="dcterms:W3CDTF">2020-11-24T14:14:17Z</dcterms:created>
  <dcterms:modified xsi:type="dcterms:W3CDTF">2023-02-14T19:50:54Z</dcterms:modified>
</cp:coreProperties>
</file>