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6" r:id="rId4"/>
    <p:sldId id="275" r:id="rId5"/>
    <p:sldId id="281" r:id="rId6"/>
    <p:sldId id="279" r:id="rId7"/>
    <p:sldId id="280" r:id="rId8"/>
    <p:sldId id="282" r:id="rId9"/>
    <p:sldId id="273" r:id="rId10"/>
    <p:sldId id="283" r:id="rId11"/>
    <p:sldId id="264" r:id="rId12"/>
    <p:sldId id="284" r:id="rId13"/>
    <p:sldId id="267" r:id="rId14"/>
    <p:sldId id="268" r:id="rId15"/>
    <p:sldId id="270" r:id="rId16"/>
    <p:sldId id="274" r:id="rId17"/>
    <p:sldId id="276" r:id="rId18"/>
    <p:sldId id="277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259" autoAdjust="0"/>
    <p:restoredTop sz="94660"/>
  </p:normalViewPr>
  <p:slideViewPr>
    <p:cSldViewPr snapToGrid="0">
      <p:cViewPr>
        <p:scale>
          <a:sx n="66" d="100"/>
          <a:sy n="66" d="100"/>
        </p:scale>
        <p:origin x="-465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732B-7652-42A6-BD1D-871AB115B0C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75F1-634F-4FE9-B70F-DA7E9B2DE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307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732B-7652-42A6-BD1D-871AB115B0C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75F1-634F-4FE9-B70F-DA7E9B2DE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194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732B-7652-42A6-BD1D-871AB115B0C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75F1-634F-4FE9-B70F-DA7E9B2DE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732B-7652-42A6-BD1D-871AB115B0C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75F1-634F-4FE9-B70F-DA7E9B2DE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846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732B-7652-42A6-BD1D-871AB115B0C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75F1-634F-4FE9-B70F-DA7E9B2DE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451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732B-7652-42A6-BD1D-871AB115B0C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75F1-634F-4FE9-B70F-DA7E9B2DE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643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732B-7652-42A6-BD1D-871AB115B0C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75F1-634F-4FE9-B70F-DA7E9B2DE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865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732B-7652-42A6-BD1D-871AB115B0C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75F1-634F-4FE9-B70F-DA7E9B2DE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252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732B-7652-42A6-BD1D-871AB115B0C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75F1-634F-4FE9-B70F-DA7E9B2DE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797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732B-7652-42A6-BD1D-871AB115B0C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75F1-634F-4FE9-B70F-DA7E9B2DE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516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732B-7652-42A6-BD1D-871AB115B0C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75F1-634F-4FE9-B70F-DA7E9B2DE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317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D732B-7652-42A6-BD1D-871AB115B0C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C75F1-634F-4FE9-B70F-DA7E9B2DE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748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wcr.gov.au/projects/verification/verif_web_pag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c.ncep.noaa.gov/products/international/verif_realtime/hea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/>
                </a:solidFill>
              </a:rPr>
              <a:t>Introduction to Verification of Exceedance </a:t>
            </a:r>
            <a:r>
              <a:rPr lang="en-US" sz="4000" b="1" dirty="0" smtClean="0">
                <a:solidFill>
                  <a:schemeClr val="accent5"/>
                </a:solidFill>
              </a:rPr>
              <a:t>Probabilities</a:t>
            </a:r>
            <a:br>
              <a:rPr lang="en-US" sz="4000" b="1" dirty="0" smtClean="0">
                <a:solidFill>
                  <a:schemeClr val="accent5"/>
                </a:solidFill>
              </a:rPr>
            </a:br>
            <a:r>
              <a:rPr lang="en-US" sz="3600" b="1" dirty="0">
                <a:solidFill>
                  <a:schemeClr val="tx2"/>
                </a:solidFill>
              </a:rPr>
              <a:t/>
            </a:r>
            <a:br>
              <a:rPr lang="en-US" sz="3600" b="1" dirty="0">
                <a:solidFill>
                  <a:schemeClr val="tx2"/>
                </a:solidFill>
              </a:rPr>
            </a:br>
            <a:r>
              <a:rPr lang="en-US" sz="3600" b="1" dirty="0"/>
              <a:t>Senegal, Dakar, September 2022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92236"/>
            <a:ext cx="9144000" cy="1565564"/>
          </a:xfrm>
        </p:spPr>
        <p:txBody>
          <a:bodyPr/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NOAA/CPC/International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Desks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0917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98" y="1966687"/>
          <a:ext cx="11821886" cy="44718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1203">
                  <a:extLst>
                    <a:ext uri="{9D8B030D-6E8A-4147-A177-3AD203B41FA5}">
                      <a16:colId xmlns:a16="http://schemas.microsoft.com/office/drawing/2014/main" xmlns="" val="1665766452"/>
                    </a:ext>
                  </a:extLst>
                </a:gridCol>
                <a:gridCol w="1001203">
                  <a:extLst>
                    <a:ext uri="{9D8B030D-6E8A-4147-A177-3AD203B41FA5}">
                      <a16:colId xmlns:a16="http://schemas.microsoft.com/office/drawing/2014/main" xmlns="" val="1686522352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742947937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3970503180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2829035836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2876347683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2204047540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688999163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4127710644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424374618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1347747917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2694788997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2552510101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3766644094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2582875449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1884778410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298190112"/>
                    </a:ext>
                  </a:extLst>
                </a:gridCol>
              </a:tblGrid>
              <a:tr h="343989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4-May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5-May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6-May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7-May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8-May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9-May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11-May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solidFill>
                            <a:srgbClr val="0070C0"/>
                          </a:solidFill>
                          <a:effectLst/>
                        </a:rPr>
                        <a:t>12-May</a:t>
                      </a:r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13-May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14-May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15-May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16-May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3483162162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Percentile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45.1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45.1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45.1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45.2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45.2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45.2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45.2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45.2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45.2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45.12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effectLst/>
                        </a:rPr>
                        <a:t>45.12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45.5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effectLst/>
                        </a:rPr>
                        <a:t>45.5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45.1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45.1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effectLst/>
                        </a:rPr>
                        <a:t>45.3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3792536630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2022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45.9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45.0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44.0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43.6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45.6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47.6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47.2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44.1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39.2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45.3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47.0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47.5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45.5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47.0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46.0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47.0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2487528158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May1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1131051634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 2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2876864921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 3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3779937454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 4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251900366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 5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3600091621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 6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674641310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 7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(4)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680650966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 8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(5)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1323557352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 9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(6)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3885636846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 10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(7)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4131749"/>
                  </a:ext>
                </a:extLst>
              </a:tr>
            </a:tbl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6. Pre-Processing Observation Data, Extracting </a:t>
            </a:r>
            <a:r>
              <a:rPr lang="en-US" b="1" dirty="0" smtClean="0">
                <a:solidFill>
                  <a:schemeClr val="accent5"/>
                </a:solidFill>
              </a:rPr>
              <a:t>Heatwave Consecutive </a:t>
            </a:r>
            <a:r>
              <a:rPr lang="en-US" b="1" dirty="0" smtClean="0">
                <a:solidFill>
                  <a:schemeClr val="accent5"/>
                </a:solidFill>
              </a:rPr>
              <a:t>Days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1975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29" y="87085"/>
            <a:ext cx="5825610" cy="645174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3525024"/>
              </p:ext>
            </p:extLst>
          </p:nvPr>
        </p:nvGraphicFramePr>
        <p:xfrm>
          <a:off x="188129" y="100626"/>
          <a:ext cx="5818910" cy="6141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9848">
                  <a:extLst>
                    <a:ext uri="{9D8B030D-6E8A-4147-A177-3AD203B41FA5}">
                      <a16:colId xmlns:a16="http://schemas.microsoft.com/office/drawing/2014/main" xmlns="" val="3167860340"/>
                    </a:ext>
                  </a:extLst>
                </a:gridCol>
                <a:gridCol w="1051966">
                  <a:extLst>
                    <a:ext uri="{9D8B030D-6E8A-4147-A177-3AD203B41FA5}">
                      <a16:colId xmlns:a16="http://schemas.microsoft.com/office/drawing/2014/main" xmlns="" val="301984298"/>
                    </a:ext>
                  </a:extLst>
                </a:gridCol>
                <a:gridCol w="605037">
                  <a:extLst>
                    <a:ext uri="{9D8B030D-6E8A-4147-A177-3AD203B41FA5}">
                      <a16:colId xmlns:a16="http://schemas.microsoft.com/office/drawing/2014/main" xmlns="" val="602081974"/>
                    </a:ext>
                  </a:extLst>
                </a:gridCol>
                <a:gridCol w="509848">
                  <a:extLst>
                    <a:ext uri="{9D8B030D-6E8A-4147-A177-3AD203B41FA5}">
                      <a16:colId xmlns:a16="http://schemas.microsoft.com/office/drawing/2014/main" xmlns="" val="2121547377"/>
                    </a:ext>
                  </a:extLst>
                </a:gridCol>
                <a:gridCol w="509848">
                  <a:extLst>
                    <a:ext uri="{9D8B030D-6E8A-4147-A177-3AD203B41FA5}">
                      <a16:colId xmlns:a16="http://schemas.microsoft.com/office/drawing/2014/main" xmlns="" val="1162110803"/>
                    </a:ext>
                  </a:extLst>
                </a:gridCol>
                <a:gridCol w="509848">
                  <a:extLst>
                    <a:ext uri="{9D8B030D-6E8A-4147-A177-3AD203B41FA5}">
                      <a16:colId xmlns:a16="http://schemas.microsoft.com/office/drawing/2014/main" xmlns="" val="221643880"/>
                    </a:ext>
                  </a:extLst>
                </a:gridCol>
                <a:gridCol w="509848">
                  <a:extLst>
                    <a:ext uri="{9D8B030D-6E8A-4147-A177-3AD203B41FA5}">
                      <a16:colId xmlns:a16="http://schemas.microsoft.com/office/drawing/2014/main" xmlns="" val="492240617"/>
                    </a:ext>
                  </a:extLst>
                </a:gridCol>
                <a:gridCol w="509848">
                  <a:extLst>
                    <a:ext uri="{9D8B030D-6E8A-4147-A177-3AD203B41FA5}">
                      <a16:colId xmlns:a16="http://schemas.microsoft.com/office/drawing/2014/main" xmlns="" val="159101885"/>
                    </a:ext>
                  </a:extLst>
                </a:gridCol>
                <a:gridCol w="660932">
                  <a:extLst>
                    <a:ext uri="{9D8B030D-6E8A-4147-A177-3AD203B41FA5}">
                      <a16:colId xmlns:a16="http://schemas.microsoft.com/office/drawing/2014/main" xmlns="" val="3914814457"/>
                    </a:ext>
                  </a:extLst>
                </a:gridCol>
                <a:gridCol w="441887">
                  <a:extLst>
                    <a:ext uri="{9D8B030D-6E8A-4147-A177-3AD203B41FA5}">
                      <a16:colId xmlns:a16="http://schemas.microsoft.com/office/drawing/2014/main" xmlns="" val="884340348"/>
                    </a:ext>
                  </a:extLst>
                </a:gridCol>
              </a:tblGrid>
              <a:tr h="2968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Maximum Obs. </a:t>
                      </a:r>
                      <a:r>
                        <a:rPr lang="en-US" sz="1100" u="none" strike="noStrike" dirty="0" err="1" smtClean="0">
                          <a:solidFill>
                            <a:schemeClr val="accent5"/>
                          </a:solidFill>
                          <a:effectLst/>
                        </a:rPr>
                        <a:t>Consc</a:t>
                      </a:r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. </a:t>
                      </a:r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Days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Obs. Bins </a:t>
                      </a:r>
                      <a:r>
                        <a:rPr lang="en-US" sz="11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&gt;=3</a:t>
                      </a:r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 smtClean="0">
                          <a:solidFill>
                            <a:schemeClr val="accent5"/>
                          </a:solidFill>
                          <a:effectLst/>
                        </a:rPr>
                        <a:t>Fcst</a:t>
                      </a:r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. Prob.</a:t>
                      </a:r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err="1" smtClean="0">
                          <a:solidFill>
                            <a:schemeClr val="accent5"/>
                          </a:solidFill>
                          <a:effectLst/>
                        </a:rPr>
                        <a:t>Fcst</a:t>
                      </a:r>
                      <a:r>
                        <a:rPr lang="en-US" sz="1100" b="1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. Bins &gt;0.5</a:t>
                      </a:r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166702522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347032283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248937489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3-May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0.4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252376318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4-May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52520264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5-May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0.6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272896347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6-May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0.6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012881274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7-May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0.6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753905205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8-May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11999678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9-May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881814218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accent5"/>
                          </a:solidFill>
                          <a:effectLst/>
                        </a:rPr>
                        <a:t>10-May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995125117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11-May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0.8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149174978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12-May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0.7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739098919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13-May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0.8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903738887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accent5"/>
                          </a:solidFill>
                          <a:effectLst/>
                        </a:rPr>
                        <a:t>14-May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146718198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15-May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248220829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accent5"/>
                          </a:solidFill>
                          <a:effectLst/>
                        </a:rPr>
                        <a:t>16-May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349117103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17-May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892282282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18-May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4223315400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19-May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984583815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20-May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103280051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21-May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275929346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22-May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408223586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23-May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672385341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24-May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606681586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25-May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73913978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26-May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637164611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27-May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5809993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28-May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466691502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29-May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048278124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30-May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585190917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31-May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4269823282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800" b="1" i="0" u="none" strike="noStrike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800" b="1" i="0" u="none" strike="noStrike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u="none" strike="noStrike" kern="1200" dirty="0" smtClean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u="none" strike="noStrike" kern="1200" dirty="0" smtClean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372771892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165543965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352674" y="233875"/>
            <a:ext cx="5643904" cy="1004287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5"/>
                </a:solidFill>
              </a:rPr>
              <a:t>7. </a:t>
            </a:r>
            <a:r>
              <a:rPr lang="en-US" sz="4000" b="1" dirty="0" smtClean="0">
                <a:solidFill>
                  <a:schemeClr val="accent5"/>
                </a:solidFill>
              </a:rPr>
              <a:t>Sample: Observation / Week-1 Forecast Data</a:t>
            </a:r>
            <a:endParaRPr lang="en-US" sz="4000" b="1" dirty="0">
              <a:solidFill>
                <a:schemeClr val="accent5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86418" y="1369412"/>
            <a:ext cx="5661406" cy="5429524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The table on the left contains observation/week-1 forecast data for a location close to </a:t>
            </a:r>
            <a:r>
              <a:rPr lang="en-US" dirty="0" err="1" smtClean="0"/>
              <a:t>Matan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Colum-1</a:t>
            </a:r>
            <a:r>
              <a:rPr lang="en-US" dirty="0" smtClean="0"/>
              <a:t>: Observation/Week-2 Forecast Period (01 – 31 May 2022)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Column-2:</a:t>
            </a:r>
            <a:r>
              <a:rPr lang="en-US" dirty="0" smtClean="0"/>
              <a:t> Number maximum observed consecutive days per week  with </a:t>
            </a:r>
            <a:r>
              <a:rPr lang="en-US" dirty="0" err="1" smtClean="0"/>
              <a:t>Tmax</a:t>
            </a:r>
            <a:r>
              <a:rPr lang="en-US" dirty="0" smtClean="0"/>
              <a:t> &gt; 80</a:t>
            </a:r>
            <a:r>
              <a:rPr lang="en-US" baseline="30000" dirty="0" smtClean="0"/>
              <a:t>th</a:t>
            </a:r>
            <a:r>
              <a:rPr lang="en-US" dirty="0" smtClean="0"/>
              <a:t> percentile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Colum-3:</a:t>
            </a:r>
            <a:r>
              <a:rPr lang="en-US" dirty="0" smtClean="0"/>
              <a:t> Observation bins, with &gt;=3 to 1 and the rest to 0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Column-4:</a:t>
            </a:r>
            <a:r>
              <a:rPr lang="en-US" dirty="0" smtClean="0"/>
              <a:t> GEFS Forecast Probability (&gt;80th for at least 3 consecutive days per week)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Column-5</a:t>
            </a:r>
            <a:r>
              <a:rPr lang="en-US" dirty="0">
                <a:solidFill>
                  <a:schemeClr val="accent5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Forecast </a:t>
            </a:r>
            <a:r>
              <a:rPr lang="en-US" dirty="0"/>
              <a:t>bins, with </a:t>
            </a:r>
            <a:r>
              <a:rPr lang="en-US" dirty="0" smtClean="0"/>
              <a:t>&gt;=1 to </a:t>
            </a:r>
            <a:r>
              <a:rPr lang="en-US" dirty="0"/>
              <a:t>1 and the rest </a:t>
            </a:r>
            <a:r>
              <a:rPr lang="en-US" dirty="0" smtClean="0"/>
              <a:t>to </a:t>
            </a:r>
            <a:r>
              <a:rPr lang="en-US" dirty="0" smtClean="0"/>
              <a:t>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19763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29" y="87085"/>
            <a:ext cx="5825610" cy="645174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3525024"/>
              </p:ext>
            </p:extLst>
          </p:nvPr>
        </p:nvGraphicFramePr>
        <p:xfrm>
          <a:off x="188129" y="100626"/>
          <a:ext cx="5818910" cy="6430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9848">
                  <a:extLst>
                    <a:ext uri="{9D8B030D-6E8A-4147-A177-3AD203B41FA5}">
                      <a16:colId xmlns:a16="http://schemas.microsoft.com/office/drawing/2014/main" xmlns="" val="3167860340"/>
                    </a:ext>
                  </a:extLst>
                </a:gridCol>
                <a:gridCol w="1051966">
                  <a:extLst>
                    <a:ext uri="{9D8B030D-6E8A-4147-A177-3AD203B41FA5}">
                      <a16:colId xmlns:a16="http://schemas.microsoft.com/office/drawing/2014/main" xmlns="" val="301984298"/>
                    </a:ext>
                  </a:extLst>
                </a:gridCol>
                <a:gridCol w="605037">
                  <a:extLst>
                    <a:ext uri="{9D8B030D-6E8A-4147-A177-3AD203B41FA5}">
                      <a16:colId xmlns:a16="http://schemas.microsoft.com/office/drawing/2014/main" xmlns="" val="602081974"/>
                    </a:ext>
                  </a:extLst>
                </a:gridCol>
                <a:gridCol w="509848">
                  <a:extLst>
                    <a:ext uri="{9D8B030D-6E8A-4147-A177-3AD203B41FA5}">
                      <a16:colId xmlns:a16="http://schemas.microsoft.com/office/drawing/2014/main" xmlns="" val="2121547377"/>
                    </a:ext>
                  </a:extLst>
                </a:gridCol>
                <a:gridCol w="509848">
                  <a:extLst>
                    <a:ext uri="{9D8B030D-6E8A-4147-A177-3AD203B41FA5}">
                      <a16:colId xmlns:a16="http://schemas.microsoft.com/office/drawing/2014/main" xmlns="" val="1162110803"/>
                    </a:ext>
                  </a:extLst>
                </a:gridCol>
                <a:gridCol w="509848">
                  <a:extLst>
                    <a:ext uri="{9D8B030D-6E8A-4147-A177-3AD203B41FA5}">
                      <a16:colId xmlns:a16="http://schemas.microsoft.com/office/drawing/2014/main" xmlns="" val="221643880"/>
                    </a:ext>
                  </a:extLst>
                </a:gridCol>
                <a:gridCol w="509848">
                  <a:extLst>
                    <a:ext uri="{9D8B030D-6E8A-4147-A177-3AD203B41FA5}">
                      <a16:colId xmlns:a16="http://schemas.microsoft.com/office/drawing/2014/main" xmlns="" val="492240617"/>
                    </a:ext>
                  </a:extLst>
                </a:gridCol>
                <a:gridCol w="509848">
                  <a:extLst>
                    <a:ext uri="{9D8B030D-6E8A-4147-A177-3AD203B41FA5}">
                      <a16:colId xmlns:a16="http://schemas.microsoft.com/office/drawing/2014/main" xmlns="" val="159101885"/>
                    </a:ext>
                  </a:extLst>
                </a:gridCol>
                <a:gridCol w="660932">
                  <a:extLst>
                    <a:ext uri="{9D8B030D-6E8A-4147-A177-3AD203B41FA5}">
                      <a16:colId xmlns:a16="http://schemas.microsoft.com/office/drawing/2014/main" xmlns="" val="3914814457"/>
                    </a:ext>
                  </a:extLst>
                </a:gridCol>
                <a:gridCol w="441887">
                  <a:extLst>
                    <a:ext uri="{9D8B030D-6E8A-4147-A177-3AD203B41FA5}">
                      <a16:colId xmlns:a16="http://schemas.microsoft.com/office/drawing/2014/main" xmlns="" val="884340348"/>
                    </a:ext>
                  </a:extLst>
                </a:gridCol>
              </a:tblGrid>
              <a:tr h="2968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Maximum Obs. </a:t>
                      </a:r>
                      <a:r>
                        <a:rPr lang="en-US" sz="1100" u="none" strike="noStrike" dirty="0" err="1" smtClean="0">
                          <a:solidFill>
                            <a:schemeClr val="accent5"/>
                          </a:solidFill>
                          <a:effectLst/>
                        </a:rPr>
                        <a:t>Consc</a:t>
                      </a:r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. </a:t>
                      </a:r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Days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Obs. Bins </a:t>
                      </a:r>
                      <a:r>
                        <a:rPr lang="en-US" sz="11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&gt;=3</a:t>
                      </a:r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 smtClean="0">
                          <a:solidFill>
                            <a:schemeClr val="accent5"/>
                          </a:solidFill>
                          <a:effectLst/>
                        </a:rPr>
                        <a:t>Fcst</a:t>
                      </a:r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. Prob.</a:t>
                      </a:r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err="1" smtClean="0">
                          <a:solidFill>
                            <a:schemeClr val="accent5"/>
                          </a:solidFill>
                          <a:effectLst/>
                        </a:rPr>
                        <a:t>Fcst</a:t>
                      </a:r>
                      <a:r>
                        <a:rPr lang="en-US" sz="1100" b="1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. Bins &gt;0.5</a:t>
                      </a:r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 Obs. Bin plus </a:t>
                      </a:r>
                      <a:r>
                        <a:rPr lang="en-US" sz="1100" u="none" strike="noStrike" dirty="0" err="1" smtClean="0">
                          <a:solidFill>
                            <a:schemeClr val="accent5"/>
                          </a:solidFill>
                          <a:effectLst/>
                        </a:rPr>
                        <a:t>Fcst</a:t>
                      </a:r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. Bin </a:t>
                      </a:r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 Obs. Bin minus </a:t>
                      </a:r>
                      <a:r>
                        <a:rPr lang="en-US" sz="1100" u="none" strike="noStrike" dirty="0" err="1" smtClean="0">
                          <a:solidFill>
                            <a:schemeClr val="accent5"/>
                          </a:solidFill>
                          <a:effectLst/>
                        </a:rPr>
                        <a:t>Fcst</a:t>
                      </a:r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. Bin </a:t>
                      </a:r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solidFill>
                            <a:schemeClr val="accent5"/>
                          </a:solidFill>
                          <a:effectLst/>
                        </a:rPr>
                        <a:t>Fcst</a:t>
                      </a:r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. Bin minus Obs. Bin </a:t>
                      </a:r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2 minus</a:t>
                      </a:r>
                      <a:r>
                        <a:rPr lang="en-US" sz="1100" u="none" strike="noStrike" baseline="0" dirty="0" smtClean="0">
                          <a:solidFill>
                            <a:schemeClr val="accent5"/>
                          </a:solidFill>
                          <a:effectLst/>
                        </a:rPr>
                        <a:t> (Obs. Bins plus </a:t>
                      </a:r>
                      <a:r>
                        <a:rPr lang="en-US" sz="1100" u="none" strike="noStrike" baseline="0" dirty="0" err="1" smtClean="0">
                          <a:solidFill>
                            <a:schemeClr val="accent5"/>
                          </a:solidFill>
                          <a:effectLst/>
                        </a:rPr>
                        <a:t>Fcst</a:t>
                      </a:r>
                      <a:r>
                        <a:rPr lang="en-US" sz="1100" u="none" strike="noStrike" baseline="0" dirty="0" smtClean="0">
                          <a:solidFill>
                            <a:schemeClr val="accent5"/>
                          </a:solidFill>
                          <a:effectLst/>
                        </a:rPr>
                        <a:t>. Bins)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166702522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347032283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248937489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3-May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0.4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252376318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4-May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52520264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5-May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0.6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272896347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6-May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0.6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012881274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7-May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0.6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753905205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8-May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11999678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9-May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881814218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accent5"/>
                          </a:solidFill>
                          <a:effectLst/>
                        </a:rPr>
                        <a:t>10-May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995125117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11-May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0.8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149174978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12-May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0.7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739098919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13-May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0.8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903738887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accent5"/>
                          </a:solidFill>
                          <a:effectLst/>
                        </a:rPr>
                        <a:t>14-May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146718198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15-May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248220829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accent5"/>
                          </a:solidFill>
                          <a:effectLst/>
                        </a:rPr>
                        <a:t>16-May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349117103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17-May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892282282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18-May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4223315400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19-May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984583815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20-May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103280051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21-May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275929346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22-May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408223586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23-May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672385341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24-May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606681586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25-May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73913978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26-May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637164611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27-May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1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5809993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28-May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466691502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29-May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048278124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30-May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585190917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31-May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4269823282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i="0" u="none" strike="noStrike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Hits </a:t>
                      </a:r>
                      <a:r>
                        <a:rPr lang="en-US" sz="800" b="1" i="0" u="none" strike="noStrike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(count if 2)</a:t>
                      </a:r>
                      <a:endParaRPr lang="en-US" sz="800" b="1" i="0" u="none" strike="noStrike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i="0" u="none" strike="noStrike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Misses </a:t>
                      </a:r>
                      <a:r>
                        <a:rPr lang="en-US" sz="800" b="1" i="0" u="none" strike="noStrike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(count if 2)</a:t>
                      </a:r>
                      <a:endParaRPr lang="en-US" sz="800" b="1" i="0" u="none" strike="noStrike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err="1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Fal</a:t>
                      </a:r>
                      <a:r>
                        <a:rPr lang="en-US" sz="1100" b="1" i="0" u="none" strike="noStrike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Ala.</a:t>
                      </a:r>
                      <a:r>
                        <a:rPr lang="en-US" sz="1100" b="1" i="0" u="none" strike="noStrike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1" i="0" u="none" strike="noStrike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(count if 2)</a:t>
                      </a: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Corr. Neg. </a:t>
                      </a:r>
                      <a:r>
                        <a:rPr lang="en-US" sz="800" b="1" i="0" u="none" strike="noStrike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(count if 2)</a:t>
                      </a: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N. Tot</a:t>
                      </a:r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372771892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rgbClr val="C00000"/>
                          </a:solidFill>
                          <a:effectLst/>
                        </a:rPr>
                        <a:t>Sum</a:t>
                      </a:r>
                      <a:endParaRPr lang="en-US" sz="11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13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31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165543965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352674" y="233875"/>
            <a:ext cx="5643904" cy="1004287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5"/>
                </a:solidFill>
              </a:rPr>
              <a:t>7. </a:t>
            </a:r>
            <a:r>
              <a:rPr lang="en-US" sz="4000" b="1" dirty="0" smtClean="0">
                <a:solidFill>
                  <a:schemeClr val="accent5"/>
                </a:solidFill>
              </a:rPr>
              <a:t>Sample: Observation / Week-1 Forecast Data</a:t>
            </a:r>
            <a:endParaRPr lang="en-US" sz="4000" b="1" dirty="0">
              <a:solidFill>
                <a:schemeClr val="accent5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86418" y="1369412"/>
            <a:ext cx="5661406" cy="5429524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table on the left contains observation/week-1 forecast data for a location close to </a:t>
            </a:r>
            <a:r>
              <a:rPr lang="en-US" dirty="0" err="1" smtClean="0"/>
              <a:t>Matan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Colum-1</a:t>
            </a:r>
            <a:r>
              <a:rPr lang="en-US" dirty="0" smtClean="0"/>
              <a:t>: Observation/Week-2 Forecast Period (01 – 31 May 2022)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Column-2:</a:t>
            </a:r>
            <a:r>
              <a:rPr lang="en-US" dirty="0" smtClean="0"/>
              <a:t> Number maximum observed consecutive days per week  with </a:t>
            </a:r>
            <a:r>
              <a:rPr lang="en-US" dirty="0" err="1" smtClean="0"/>
              <a:t>Tmax</a:t>
            </a:r>
            <a:r>
              <a:rPr lang="en-US" dirty="0" smtClean="0"/>
              <a:t> &gt; 80</a:t>
            </a:r>
            <a:r>
              <a:rPr lang="en-US" baseline="30000" dirty="0" smtClean="0"/>
              <a:t>th</a:t>
            </a:r>
            <a:r>
              <a:rPr lang="en-US" dirty="0" smtClean="0"/>
              <a:t> percentile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Colum-3:</a:t>
            </a:r>
            <a:r>
              <a:rPr lang="en-US" dirty="0" smtClean="0"/>
              <a:t> Observation bins, with &gt;=3 to 1 and the rest to 0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Column-4:</a:t>
            </a:r>
            <a:r>
              <a:rPr lang="en-US" dirty="0" smtClean="0"/>
              <a:t> GEFS Forecast Probability (&gt;80th for at least 3 consecutive days per week)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Column-5</a:t>
            </a:r>
            <a:r>
              <a:rPr lang="en-US" dirty="0">
                <a:solidFill>
                  <a:schemeClr val="accent5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Forecast </a:t>
            </a:r>
            <a:r>
              <a:rPr lang="en-US" dirty="0"/>
              <a:t>bins, with </a:t>
            </a:r>
            <a:r>
              <a:rPr lang="en-US" dirty="0" smtClean="0"/>
              <a:t>&gt;=1 to </a:t>
            </a:r>
            <a:r>
              <a:rPr lang="en-US" dirty="0"/>
              <a:t>1 and the rest </a:t>
            </a:r>
            <a:r>
              <a:rPr lang="en-US" dirty="0" smtClean="0"/>
              <a:t>to 0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Column-6:</a:t>
            </a:r>
            <a:r>
              <a:rPr lang="en-US" dirty="0" smtClean="0"/>
              <a:t> Pre-process hits (Column-3 Plus Column-5)</a:t>
            </a:r>
          </a:p>
          <a:p>
            <a:pPr lvl="1"/>
            <a:r>
              <a:rPr lang="en-US" dirty="0" smtClean="0"/>
              <a:t>Column-7: </a:t>
            </a:r>
            <a:r>
              <a:rPr lang="en-US" dirty="0"/>
              <a:t>Pre-process </a:t>
            </a:r>
            <a:r>
              <a:rPr lang="en-US" dirty="0" smtClean="0"/>
              <a:t>Misses </a:t>
            </a:r>
            <a:r>
              <a:rPr lang="en-US" dirty="0"/>
              <a:t>(Column-3 </a:t>
            </a:r>
            <a:r>
              <a:rPr lang="en-US" dirty="0" smtClean="0"/>
              <a:t>minus </a:t>
            </a:r>
            <a:r>
              <a:rPr lang="en-US" dirty="0"/>
              <a:t>Column-5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Column-8</a:t>
            </a:r>
            <a:r>
              <a:rPr lang="en-US" dirty="0">
                <a:solidFill>
                  <a:schemeClr val="accent5"/>
                </a:solidFill>
              </a:rPr>
              <a:t>:</a:t>
            </a:r>
            <a:r>
              <a:rPr lang="en-US" dirty="0"/>
              <a:t> Pre-process </a:t>
            </a:r>
            <a:r>
              <a:rPr lang="en-US" dirty="0" smtClean="0"/>
              <a:t>False alarms </a:t>
            </a:r>
            <a:r>
              <a:rPr lang="en-US" dirty="0"/>
              <a:t>(</a:t>
            </a:r>
            <a:r>
              <a:rPr lang="en-US" dirty="0" smtClean="0"/>
              <a:t>Column-5 </a:t>
            </a:r>
            <a:r>
              <a:rPr lang="en-US" dirty="0"/>
              <a:t>minus </a:t>
            </a:r>
            <a:r>
              <a:rPr lang="en-US" dirty="0" smtClean="0"/>
              <a:t>Column-3)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Column-9:</a:t>
            </a:r>
            <a:r>
              <a:rPr lang="en-US" dirty="0" smtClean="0"/>
              <a:t> </a:t>
            </a:r>
            <a:r>
              <a:rPr lang="en-US" dirty="0"/>
              <a:t>Pre-process </a:t>
            </a:r>
            <a:r>
              <a:rPr lang="en-US" dirty="0" smtClean="0"/>
              <a:t>Correct Negatives (2 minus Column-6)</a:t>
            </a:r>
          </a:p>
          <a:p>
            <a:r>
              <a:rPr lang="en-US" dirty="0" smtClean="0"/>
              <a:t>The bottom row calculates (counts) the total number of “Hits”, “Misses”, “False Alarms”, “correct Negatives” and “Number of total Observation/Forecast)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9763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VI. Extracting Contingency Table Values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7" y="2880996"/>
            <a:ext cx="2190748" cy="8079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Contingency table</a:t>
            </a:r>
            <a:endParaRPr lang="en-US" sz="1800" b="1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da-DK" dirty="0" smtClean="0"/>
          </a:p>
          <a:p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738937" y="-358090"/>
            <a:ext cx="435438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1309842"/>
              </p:ext>
            </p:extLst>
          </p:nvPr>
        </p:nvGraphicFramePr>
        <p:xfrm>
          <a:off x="2205038" y="1959690"/>
          <a:ext cx="9653586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717">
                  <a:extLst>
                    <a:ext uri="{9D8B030D-6E8A-4147-A177-3AD203B41FA5}">
                      <a16:colId xmlns:a16="http://schemas.microsoft.com/office/drawing/2014/main" xmlns="" val="3058395876"/>
                    </a:ext>
                  </a:extLst>
                </a:gridCol>
                <a:gridCol w="1930717">
                  <a:extLst>
                    <a:ext uri="{9D8B030D-6E8A-4147-A177-3AD203B41FA5}">
                      <a16:colId xmlns:a16="http://schemas.microsoft.com/office/drawing/2014/main" xmlns="" val="1342627921"/>
                    </a:ext>
                  </a:extLst>
                </a:gridCol>
                <a:gridCol w="1930718">
                  <a:extLst>
                    <a:ext uri="{9D8B030D-6E8A-4147-A177-3AD203B41FA5}">
                      <a16:colId xmlns:a16="http://schemas.microsoft.com/office/drawing/2014/main" xmlns="" val="1627464231"/>
                    </a:ext>
                  </a:extLst>
                </a:gridCol>
                <a:gridCol w="1930717">
                  <a:extLst>
                    <a:ext uri="{9D8B030D-6E8A-4147-A177-3AD203B41FA5}">
                      <a16:colId xmlns:a16="http://schemas.microsoft.com/office/drawing/2014/main" xmlns="" val="3909265112"/>
                    </a:ext>
                  </a:extLst>
                </a:gridCol>
                <a:gridCol w="1930717">
                  <a:extLst>
                    <a:ext uri="{9D8B030D-6E8A-4147-A177-3AD203B41FA5}">
                      <a16:colId xmlns:a16="http://schemas.microsoft.com/office/drawing/2014/main" xmlns="" val="218584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Observed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1227029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2400" b="1" dirty="0" smtClean="0"/>
                        <a:t>Forecast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53538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Yes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5"/>
                          </a:solidFill>
                        </a:rPr>
                        <a:t>Hits</a:t>
                      </a:r>
                      <a:endParaRPr lang="en-US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5"/>
                          </a:solidFill>
                        </a:rPr>
                        <a:t>False Alarms</a:t>
                      </a:r>
                      <a:endParaRPr lang="en-US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Forecast Yes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099014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No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5"/>
                          </a:solidFill>
                        </a:rPr>
                        <a:t>Misses</a:t>
                      </a:r>
                      <a:endParaRPr lang="en-US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5"/>
                          </a:solidFill>
                        </a:rPr>
                        <a:t>Correct Negatives</a:t>
                      </a:r>
                      <a:endParaRPr lang="en-US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Forecast No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68021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Observed Yes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Observed</a:t>
                      </a:r>
                      <a:r>
                        <a:rPr lang="en-US" b="1" baseline="0" dirty="0" smtClean="0"/>
                        <a:t> No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 (N)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48795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870996"/>
              </p:ext>
            </p:extLst>
          </p:nvPr>
        </p:nvGraphicFramePr>
        <p:xfrm>
          <a:off x="2205038" y="4357054"/>
          <a:ext cx="9653586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717">
                  <a:extLst>
                    <a:ext uri="{9D8B030D-6E8A-4147-A177-3AD203B41FA5}">
                      <a16:colId xmlns:a16="http://schemas.microsoft.com/office/drawing/2014/main" xmlns="" val="3058395876"/>
                    </a:ext>
                  </a:extLst>
                </a:gridCol>
                <a:gridCol w="1930717">
                  <a:extLst>
                    <a:ext uri="{9D8B030D-6E8A-4147-A177-3AD203B41FA5}">
                      <a16:colId xmlns:a16="http://schemas.microsoft.com/office/drawing/2014/main" xmlns="" val="1342627921"/>
                    </a:ext>
                  </a:extLst>
                </a:gridCol>
                <a:gridCol w="1930718">
                  <a:extLst>
                    <a:ext uri="{9D8B030D-6E8A-4147-A177-3AD203B41FA5}">
                      <a16:colId xmlns:a16="http://schemas.microsoft.com/office/drawing/2014/main" xmlns="" val="1627464231"/>
                    </a:ext>
                  </a:extLst>
                </a:gridCol>
                <a:gridCol w="1930717">
                  <a:extLst>
                    <a:ext uri="{9D8B030D-6E8A-4147-A177-3AD203B41FA5}">
                      <a16:colId xmlns:a16="http://schemas.microsoft.com/office/drawing/2014/main" xmlns="" val="3909265112"/>
                    </a:ext>
                  </a:extLst>
                </a:gridCol>
                <a:gridCol w="1930717">
                  <a:extLst>
                    <a:ext uri="{9D8B030D-6E8A-4147-A177-3AD203B41FA5}">
                      <a16:colId xmlns:a16="http://schemas.microsoft.com/office/drawing/2014/main" xmlns="" val="218584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Observed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1227029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2400" b="1" dirty="0" smtClean="0"/>
                        <a:t>Forecast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Yes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Total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53538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Yes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5"/>
                          </a:solidFill>
                        </a:rPr>
                        <a:t>11</a:t>
                      </a:r>
                      <a:endParaRPr lang="en-US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099014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No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5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5"/>
                          </a:solidFill>
                        </a:rPr>
                        <a:t>13</a:t>
                      </a:r>
                      <a:endParaRPr lang="en-US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68021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31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487957"/>
                  </a:ext>
                </a:extLst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66677" y="5195570"/>
            <a:ext cx="1940718" cy="80797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Contingency table Example</a:t>
            </a:r>
            <a:endParaRPr lang="en-US" sz="1800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da-DK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5038" y="1959690"/>
            <a:ext cx="9653587" cy="19405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05041" y="4390822"/>
            <a:ext cx="9653587" cy="19405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0260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VII. </a:t>
            </a:r>
            <a:r>
              <a:rPr lang="en-US" b="1" dirty="0" err="1">
                <a:solidFill>
                  <a:schemeClr val="accent5"/>
                </a:solidFill>
              </a:rPr>
              <a:t>Heidke</a:t>
            </a:r>
            <a:r>
              <a:rPr lang="en-US" b="1" dirty="0">
                <a:solidFill>
                  <a:schemeClr val="accent5"/>
                </a:solidFill>
              </a:rPr>
              <a:t> Skill Score 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7830"/>
            <a:ext cx="10515600" cy="485798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Heidke</a:t>
            </a:r>
            <a:r>
              <a:rPr lang="en-US" dirty="0" smtClean="0"/>
              <a:t> Skill Score is computed using: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b="1" dirty="0"/>
          </a:p>
          <a:p>
            <a:r>
              <a:rPr lang="en-US" dirty="0" smtClean="0"/>
              <a:t>It measures the accuracy of the forecast relative to that of a random forecast.</a:t>
            </a:r>
          </a:p>
          <a:p>
            <a:endParaRPr lang="en-US" dirty="0" smtClean="0"/>
          </a:p>
          <a:p>
            <a:r>
              <a:rPr lang="en-US" dirty="0" smtClean="0"/>
              <a:t>Range of HSS: -1 to 1, 0 indicates no skill, and Perfect skill score is 1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da-DK" dirty="0" smtClean="0"/>
          </a:p>
          <a:p>
            <a:endParaRPr lang="en-US" dirty="0"/>
          </a:p>
        </p:txBody>
      </p:sp>
      <p:pic>
        <p:nvPicPr>
          <p:cNvPr id="1026" name="Picture 2" descr="Heidke skill sc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7393" y="2603023"/>
            <a:ext cx="724054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xpected correct forecasts for random cha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1139" y="3652360"/>
            <a:ext cx="8750618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6966" y="3840715"/>
            <a:ext cx="77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5425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smtClean="0">
                <a:solidFill>
                  <a:schemeClr val="accent5"/>
                </a:solidFill>
              </a:rPr>
              <a:t>VII. </a:t>
            </a:r>
            <a:r>
              <a:rPr lang="en-US" b="1" dirty="0" err="1">
                <a:solidFill>
                  <a:schemeClr val="accent5"/>
                </a:solidFill>
              </a:rPr>
              <a:t>Heidke</a:t>
            </a:r>
            <a:r>
              <a:rPr lang="en-US" b="1" dirty="0">
                <a:solidFill>
                  <a:schemeClr val="accent5"/>
                </a:solidFill>
              </a:rPr>
              <a:t> Skill Score </a:t>
            </a:r>
            <a:r>
              <a:rPr lang="en-US" b="1" dirty="0" smtClean="0">
                <a:solidFill>
                  <a:schemeClr val="accent5"/>
                </a:solidFill>
              </a:rPr>
              <a:t>Computation (cont.)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1857830"/>
            <a:ext cx="11547763" cy="4857980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800" dirty="0" smtClean="0"/>
          </a:p>
          <a:p>
            <a:r>
              <a:rPr lang="en-US" dirty="0" smtClean="0"/>
              <a:t>The “</a:t>
            </a:r>
            <a:r>
              <a:rPr lang="en-US" b="1" dirty="0" smtClean="0"/>
              <a:t>expected Correct</a:t>
            </a:r>
            <a:r>
              <a:rPr lang="en-US" dirty="0" smtClean="0"/>
              <a:t>” value is computed using the “hits”, “misses”, “False Alarms”, “Correct Negatives”, and “N” from the previous slides: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(expected Correct)</a:t>
            </a:r>
            <a:r>
              <a:rPr lang="en-US" b="1" baseline="-25000" dirty="0" smtClean="0"/>
              <a:t>random</a:t>
            </a:r>
            <a:r>
              <a:rPr lang="en-US" b="1" dirty="0" smtClean="0"/>
              <a:t> =  (1/31) * [((11 + 7 )* (11+0)) + ((13 + 7) * (13+0))] = 14.77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dirty="0" smtClean="0"/>
              <a:t>Finally:</a:t>
            </a:r>
          </a:p>
          <a:p>
            <a:pPr marL="0" indent="0" algn="ctr">
              <a:buNone/>
            </a:pPr>
            <a:r>
              <a:rPr lang="en-US" b="1" dirty="0" smtClean="0"/>
              <a:t>HSS = ((11 + 13) – (14.77)) / (31 – 14.77) </a:t>
            </a:r>
            <a:r>
              <a:rPr lang="en-US" b="1" dirty="0"/>
              <a:t>= </a:t>
            </a:r>
            <a:r>
              <a:rPr lang="en-US" b="1" dirty="0" smtClean="0"/>
              <a:t>0.57</a:t>
            </a:r>
          </a:p>
          <a:p>
            <a:pPr lvl="1"/>
            <a:endParaRPr lang="en-US" b="1" dirty="0"/>
          </a:p>
          <a:p>
            <a:endParaRPr lang="en-US" dirty="0" smtClean="0"/>
          </a:p>
          <a:p>
            <a:pPr lvl="1"/>
            <a:endParaRPr lang="da-DK" dirty="0" smtClean="0"/>
          </a:p>
          <a:p>
            <a:endParaRPr lang="en-US" dirty="0"/>
          </a:p>
        </p:txBody>
      </p:sp>
      <p:pic>
        <p:nvPicPr>
          <p:cNvPr id="1028" name="Picture 4" descr="Expected correct forecasts for random ch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7772" y="3039859"/>
            <a:ext cx="8750618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92446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371" y="2796268"/>
            <a:ext cx="10515600" cy="1325563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Exercise on </a:t>
            </a:r>
            <a:r>
              <a:rPr lang="en-US" b="1" dirty="0" err="1" smtClean="0"/>
              <a:t>Heidke</a:t>
            </a:r>
            <a:r>
              <a:rPr lang="en-US" b="1" dirty="0" smtClean="0"/>
              <a:t> Skill Score Verification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751055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371" y="2796268"/>
            <a:ext cx="10515600" cy="1325563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Exercise on </a:t>
            </a:r>
            <a:r>
              <a:rPr lang="en-US" b="1" dirty="0" err="1" smtClean="0"/>
              <a:t>Heidke</a:t>
            </a:r>
            <a:r>
              <a:rPr lang="en-US" b="1" dirty="0" smtClean="0"/>
              <a:t> Skill Score Verification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3577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29" y="87085"/>
            <a:ext cx="5825610" cy="645174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88129" y="100626"/>
          <a:ext cx="5818910" cy="6483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9848">
                  <a:extLst>
                    <a:ext uri="{9D8B030D-6E8A-4147-A177-3AD203B41FA5}">
                      <a16:colId xmlns:a16="http://schemas.microsoft.com/office/drawing/2014/main" xmlns="" val="3167860340"/>
                    </a:ext>
                  </a:extLst>
                </a:gridCol>
                <a:gridCol w="1051966">
                  <a:extLst>
                    <a:ext uri="{9D8B030D-6E8A-4147-A177-3AD203B41FA5}">
                      <a16:colId xmlns:a16="http://schemas.microsoft.com/office/drawing/2014/main" xmlns="" val="301984298"/>
                    </a:ext>
                  </a:extLst>
                </a:gridCol>
                <a:gridCol w="605037">
                  <a:extLst>
                    <a:ext uri="{9D8B030D-6E8A-4147-A177-3AD203B41FA5}">
                      <a16:colId xmlns:a16="http://schemas.microsoft.com/office/drawing/2014/main" xmlns="" val="602081974"/>
                    </a:ext>
                  </a:extLst>
                </a:gridCol>
                <a:gridCol w="509848">
                  <a:extLst>
                    <a:ext uri="{9D8B030D-6E8A-4147-A177-3AD203B41FA5}">
                      <a16:colId xmlns:a16="http://schemas.microsoft.com/office/drawing/2014/main" xmlns="" val="2121547377"/>
                    </a:ext>
                  </a:extLst>
                </a:gridCol>
                <a:gridCol w="509848">
                  <a:extLst>
                    <a:ext uri="{9D8B030D-6E8A-4147-A177-3AD203B41FA5}">
                      <a16:colId xmlns:a16="http://schemas.microsoft.com/office/drawing/2014/main" xmlns="" val="1162110803"/>
                    </a:ext>
                  </a:extLst>
                </a:gridCol>
                <a:gridCol w="509848">
                  <a:extLst>
                    <a:ext uri="{9D8B030D-6E8A-4147-A177-3AD203B41FA5}">
                      <a16:colId xmlns:a16="http://schemas.microsoft.com/office/drawing/2014/main" xmlns="" val="221643880"/>
                    </a:ext>
                  </a:extLst>
                </a:gridCol>
                <a:gridCol w="509848">
                  <a:extLst>
                    <a:ext uri="{9D8B030D-6E8A-4147-A177-3AD203B41FA5}">
                      <a16:colId xmlns:a16="http://schemas.microsoft.com/office/drawing/2014/main" xmlns="" val="492240617"/>
                    </a:ext>
                  </a:extLst>
                </a:gridCol>
                <a:gridCol w="509848">
                  <a:extLst>
                    <a:ext uri="{9D8B030D-6E8A-4147-A177-3AD203B41FA5}">
                      <a16:colId xmlns:a16="http://schemas.microsoft.com/office/drawing/2014/main" xmlns="" val="159101885"/>
                    </a:ext>
                  </a:extLst>
                </a:gridCol>
                <a:gridCol w="660932">
                  <a:extLst>
                    <a:ext uri="{9D8B030D-6E8A-4147-A177-3AD203B41FA5}">
                      <a16:colId xmlns:a16="http://schemas.microsoft.com/office/drawing/2014/main" xmlns="" val="3914814457"/>
                    </a:ext>
                  </a:extLst>
                </a:gridCol>
                <a:gridCol w="441887">
                  <a:extLst>
                    <a:ext uri="{9D8B030D-6E8A-4147-A177-3AD203B41FA5}">
                      <a16:colId xmlns:a16="http://schemas.microsoft.com/office/drawing/2014/main" xmlns="" val="884340348"/>
                    </a:ext>
                  </a:extLst>
                </a:gridCol>
              </a:tblGrid>
              <a:tr h="2968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Maximum Obs. </a:t>
                      </a:r>
                      <a:r>
                        <a:rPr lang="en-US" sz="1100" u="none" strike="noStrike" dirty="0" err="1" smtClean="0">
                          <a:solidFill>
                            <a:schemeClr val="accent5"/>
                          </a:solidFill>
                          <a:effectLst/>
                        </a:rPr>
                        <a:t>Consc</a:t>
                      </a:r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. </a:t>
                      </a:r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Days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Obs. Bins </a:t>
                      </a:r>
                      <a:r>
                        <a:rPr lang="en-US" sz="11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&gt;=3</a:t>
                      </a:r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 smtClean="0">
                          <a:solidFill>
                            <a:schemeClr val="accent5"/>
                          </a:solidFill>
                          <a:effectLst/>
                        </a:rPr>
                        <a:t>Fcst</a:t>
                      </a:r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. Prob.</a:t>
                      </a:r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err="1" smtClean="0">
                          <a:solidFill>
                            <a:schemeClr val="accent5"/>
                          </a:solidFill>
                          <a:effectLst/>
                        </a:rPr>
                        <a:t>Fcst</a:t>
                      </a:r>
                      <a:r>
                        <a:rPr lang="en-US" sz="1100" b="1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. Bins &gt;0.5</a:t>
                      </a:r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 Obs. Bin plus </a:t>
                      </a:r>
                      <a:r>
                        <a:rPr lang="en-US" sz="1100" u="none" strike="noStrike" dirty="0" err="1" smtClean="0">
                          <a:solidFill>
                            <a:schemeClr val="accent5"/>
                          </a:solidFill>
                          <a:effectLst/>
                        </a:rPr>
                        <a:t>Fcst</a:t>
                      </a:r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. Bin </a:t>
                      </a:r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 Obs. Bin minus </a:t>
                      </a:r>
                      <a:r>
                        <a:rPr lang="en-US" sz="1100" u="none" strike="noStrike" dirty="0" err="1" smtClean="0">
                          <a:solidFill>
                            <a:schemeClr val="accent5"/>
                          </a:solidFill>
                          <a:effectLst/>
                        </a:rPr>
                        <a:t>Fcst</a:t>
                      </a:r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. Bin </a:t>
                      </a:r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solidFill>
                            <a:schemeClr val="accent5"/>
                          </a:solidFill>
                          <a:effectLst/>
                        </a:rPr>
                        <a:t>Fcst</a:t>
                      </a:r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. Bin minus Obs. Bin </a:t>
                      </a:r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5"/>
                          </a:solidFill>
                          <a:effectLst/>
                        </a:rPr>
                        <a:t>2 minus</a:t>
                      </a:r>
                      <a:r>
                        <a:rPr lang="en-US" sz="1100" u="none" strike="noStrike" baseline="0" dirty="0" smtClean="0">
                          <a:solidFill>
                            <a:schemeClr val="accent5"/>
                          </a:solidFill>
                          <a:effectLst/>
                        </a:rPr>
                        <a:t> (Obs. Bins plus </a:t>
                      </a:r>
                      <a:r>
                        <a:rPr lang="en-US" sz="1100" u="none" strike="noStrike" baseline="0" dirty="0" err="1" smtClean="0">
                          <a:solidFill>
                            <a:schemeClr val="accent5"/>
                          </a:solidFill>
                          <a:effectLst/>
                        </a:rPr>
                        <a:t>Fcst</a:t>
                      </a:r>
                      <a:r>
                        <a:rPr lang="en-US" sz="1100" u="none" strike="noStrike" baseline="0" dirty="0" smtClean="0">
                          <a:solidFill>
                            <a:schemeClr val="accent5"/>
                          </a:solidFill>
                          <a:effectLst/>
                        </a:rPr>
                        <a:t>. Bins)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166702522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347032283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248937489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3-May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252376318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4-May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52520264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5-May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272896347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6-May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012881274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7-May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753905205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8-May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11999678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9-May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881814218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accent5"/>
                          </a:solidFill>
                          <a:effectLst/>
                        </a:rPr>
                        <a:t>10-May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995125117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11-May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149174978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12-May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739098919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13-May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903738887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accent5"/>
                          </a:solidFill>
                          <a:effectLst/>
                        </a:rPr>
                        <a:t>14-May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146718198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15-May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248220829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accent5"/>
                          </a:solidFill>
                          <a:effectLst/>
                        </a:rPr>
                        <a:t>16-May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349117103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17-May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892282282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18-May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4223315400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19-May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984583815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20-May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103280051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21-May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275929346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22-May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408223586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23-May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672385341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24-May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606681586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25-May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73913978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26-May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637164611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27-May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5809993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28-May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1466691502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29-May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048278124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30-May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585190917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31-May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4269823282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i="0" u="none" strike="noStrike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Hits </a:t>
                      </a:r>
                      <a:r>
                        <a:rPr lang="en-US" sz="800" b="1" i="0" u="none" strike="noStrike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(count if 2)</a:t>
                      </a:r>
                      <a:endParaRPr lang="en-US" sz="800" b="1" i="0" u="none" strike="noStrike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i="0" u="none" strike="noStrike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Misses </a:t>
                      </a:r>
                      <a:r>
                        <a:rPr lang="en-US" sz="800" b="1" i="0" u="none" strike="noStrike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(count if 2)</a:t>
                      </a:r>
                      <a:endParaRPr lang="en-US" sz="800" b="1" i="0" u="none" strike="noStrike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err="1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Fal</a:t>
                      </a:r>
                      <a:r>
                        <a:rPr lang="en-US" sz="1100" b="1" i="0" u="none" strike="noStrike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Ala.</a:t>
                      </a:r>
                      <a:r>
                        <a:rPr lang="en-US" sz="1100" b="1" i="0" u="none" strike="noStrike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1" i="0" u="none" strike="noStrike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(count if 2)</a:t>
                      </a: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Corr. Neg. </a:t>
                      </a:r>
                      <a:r>
                        <a:rPr lang="en-US" sz="800" b="1" i="0" u="none" strike="noStrike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(count if 2)</a:t>
                      </a: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N. Tot</a:t>
                      </a:r>
                      <a:endParaRPr lang="en-US" sz="11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2372771892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Sum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xmlns="" val="3165543965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352674" y="233875"/>
            <a:ext cx="5643904" cy="1004287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5"/>
                </a:solidFill>
              </a:rPr>
              <a:t>Exercise: Observation / Week-2 Forecast Data</a:t>
            </a:r>
            <a:endParaRPr lang="en-US" sz="4000" b="1" dirty="0">
              <a:solidFill>
                <a:schemeClr val="accent5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86418" y="1369412"/>
            <a:ext cx="5661406" cy="5429524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table on the left contains observation/week-2 forecast data for a location close to </a:t>
            </a:r>
            <a:r>
              <a:rPr lang="en-US" dirty="0" err="1" smtClean="0"/>
              <a:t>Matan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Colum-1</a:t>
            </a:r>
            <a:r>
              <a:rPr lang="en-US" dirty="0" smtClean="0"/>
              <a:t>: Observation/Forecast Period (01 – 31 May 2022)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Column-2:</a:t>
            </a:r>
            <a:r>
              <a:rPr lang="en-US" dirty="0" smtClean="0"/>
              <a:t> Number maximum observed consecutive days per week  with </a:t>
            </a:r>
            <a:r>
              <a:rPr lang="en-US" dirty="0" err="1" smtClean="0"/>
              <a:t>Tmax</a:t>
            </a:r>
            <a:r>
              <a:rPr lang="en-US" dirty="0" smtClean="0"/>
              <a:t> &gt; 80</a:t>
            </a:r>
            <a:r>
              <a:rPr lang="en-US" baseline="30000" dirty="0" smtClean="0"/>
              <a:t>th</a:t>
            </a:r>
            <a:r>
              <a:rPr lang="en-US" dirty="0" smtClean="0"/>
              <a:t> percentile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Colum-3:</a:t>
            </a:r>
            <a:r>
              <a:rPr lang="en-US" dirty="0" smtClean="0"/>
              <a:t> Observation bins, with &gt;=3 to 1 and the rest to 0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Column-4:</a:t>
            </a:r>
            <a:r>
              <a:rPr lang="en-US" dirty="0" smtClean="0"/>
              <a:t> GEFS Forecast Probability (&gt;80th for at least 3 consecutive days per week)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Column-5</a:t>
            </a:r>
            <a:r>
              <a:rPr lang="en-US" dirty="0">
                <a:solidFill>
                  <a:schemeClr val="accent5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Forecast </a:t>
            </a:r>
            <a:r>
              <a:rPr lang="en-US" dirty="0"/>
              <a:t>bins, with </a:t>
            </a:r>
            <a:r>
              <a:rPr lang="en-US" dirty="0" smtClean="0"/>
              <a:t>&gt;=1 to </a:t>
            </a:r>
            <a:r>
              <a:rPr lang="en-US" dirty="0"/>
              <a:t>1 and the rest </a:t>
            </a:r>
            <a:r>
              <a:rPr lang="en-US" dirty="0" smtClean="0"/>
              <a:t>to 0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Please fill up columns 6 -9 with appropriate values. </a:t>
            </a:r>
          </a:p>
        </p:txBody>
      </p:sp>
    </p:spTree>
    <p:extLst>
      <p:ext uri="{BB962C8B-B14F-4D97-AF65-F5344CB8AC3E}">
        <p14:creationId xmlns:p14="http://schemas.microsoft.com/office/powerpoint/2010/main" xmlns="" val="2156793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Exercise, Contingency Table Values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738937" y="-358090"/>
            <a:ext cx="435438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205038" y="2361352"/>
          <a:ext cx="9653586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717">
                  <a:extLst>
                    <a:ext uri="{9D8B030D-6E8A-4147-A177-3AD203B41FA5}">
                      <a16:colId xmlns:a16="http://schemas.microsoft.com/office/drawing/2014/main" xmlns="" val="3058395876"/>
                    </a:ext>
                  </a:extLst>
                </a:gridCol>
                <a:gridCol w="1930717">
                  <a:extLst>
                    <a:ext uri="{9D8B030D-6E8A-4147-A177-3AD203B41FA5}">
                      <a16:colId xmlns:a16="http://schemas.microsoft.com/office/drawing/2014/main" xmlns="" val="1342627921"/>
                    </a:ext>
                  </a:extLst>
                </a:gridCol>
                <a:gridCol w="1930718">
                  <a:extLst>
                    <a:ext uri="{9D8B030D-6E8A-4147-A177-3AD203B41FA5}">
                      <a16:colId xmlns:a16="http://schemas.microsoft.com/office/drawing/2014/main" xmlns="" val="1627464231"/>
                    </a:ext>
                  </a:extLst>
                </a:gridCol>
                <a:gridCol w="1930717">
                  <a:extLst>
                    <a:ext uri="{9D8B030D-6E8A-4147-A177-3AD203B41FA5}">
                      <a16:colId xmlns:a16="http://schemas.microsoft.com/office/drawing/2014/main" xmlns="" val="3909265112"/>
                    </a:ext>
                  </a:extLst>
                </a:gridCol>
                <a:gridCol w="1930717">
                  <a:extLst>
                    <a:ext uri="{9D8B030D-6E8A-4147-A177-3AD203B41FA5}">
                      <a16:colId xmlns:a16="http://schemas.microsoft.com/office/drawing/2014/main" xmlns="" val="218584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Observed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1227029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2400" b="1" dirty="0" smtClean="0"/>
                        <a:t>Forecast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Yes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Total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53538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Yes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5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099014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No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5"/>
                          </a:solidFill>
                        </a:rPr>
                        <a:t>12</a:t>
                      </a:r>
                      <a:endParaRPr lang="en-US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5"/>
                          </a:solidFill>
                        </a:rPr>
                        <a:t>13</a:t>
                      </a:r>
                      <a:endParaRPr lang="en-US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25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68021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31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487957"/>
                  </a:ext>
                </a:extLst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66677" y="3149061"/>
            <a:ext cx="1940718" cy="8079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Contingency table Exercise</a:t>
            </a:r>
            <a:endParaRPr lang="en-US" sz="1800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da-DK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738542"/>
            <a:ext cx="10515600" cy="583746"/>
          </a:xfrm>
        </p:spPr>
        <p:txBody>
          <a:bodyPr/>
          <a:lstStyle/>
          <a:p>
            <a:r>
              <a:rPr lang="en-US" dirty="0" smtClean="0"/>
              <a:t>Please fill up the contingency table below with appropriate values:</a:t>
            </a:r>
            <a:endParaRPr lang="en-US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838200" y="4783807"/>
            <a:ext cx="10515600" cy="58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Calculate the (expected correct)</a:t>
            </a:r>
            <a:r>
              <a:rPr lang="en-US" baseline="-25000" dirty="0" smtClean="0"/>
              <a:t>random</a:t>
            </a:r>
            <a:r>
              <a:rPr lang="en-US" dirty="0" smtClean="0"/>
              <a:t> and </a:t>
            </a:r>
            <a:r>
              <a:rPr lang="en-US" dirty="0" err="1" smtClean="0"/>
              <a:t>Heidke</a:t>
            </a:r>
            <a:r>
              <a:rPr lang="en-US" dirty="0" smtClean="0"/>
              <a:t> skill score (HSS):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72926" y="5472282"/>
            <a:ext cx="1073685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US" sz="2400" b="1" dirty="0"/>
              <a:t>expected correct)</a:t>
            </a:r>
            <a:r>
              <a:rPr lang="en-US" sz="2400" b="1" baseline="-25000" dirty="0"/>
              <a:t>random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/>
              <a:t>= (1/31) * </a:t>
            </a:r>
            <a:r>
              <a:rPr lang="en-US" sz="2400" b="1" dirty="0" smtClean="0"/>
              <a:t>[((</a:t>
            </a:r>
            <a:r>
              <a:rPr lang="en-US" sz="2400" b="1" dirty="0"/>
              <a:t>6</a:t>
            </a:r>
            <a:r>
              <a:rPr lang="en-US" sz="2400" b="1" dirty="0" smtClean="0"/>
              <a:t> </a:t>
            </a:r>
            <a:r>
              <a:rPr lang="en-US" sz="2400" b="1" dirty="0"/>
              <a:t>+ </a:t>
            </a:r>
            <a:r>
              <a:rPr lang="en-US" sz="2400" b="1" dirty="0" smtClean="0"/>
              <a:t>12 </a:t>
            </a:r>
            <a:r>
              <a:rPr lang="en-US" sz="2400" b="1" dirty="0"/>
              <a:t>)* </a:t>
            </a:r>
            <a:r>
              <a:rPr lang="en-US" sz="2400" b="1" dirty="0" smtClean="0"/>
              <a:t>(6 + 0</a:t>
            </a:r>
            <a:r>
              <a:rPr lang="en-US" sz="2400" b="1" dirty="0"/>
              <a:t>)) + ((13 + </a:t>
            </a:r>
            <a:r>
              <a:rPr lang="en-US" sz="2400" b="1" dirty="0" smtClean="0"/>
              <a:t>12) </a:t>
            </a:r>
            <a:r>
              <a:rPr lang="en-US" sz="2400" b="1" dirty="0"/>
              <a:t>* (13+0))] = </a:t>
            </a:r>
            <a:r>
              <a:rPr lang="en-US" sz="2400" b="1" dirty="0" smtClean="0"/>
              <a:t>13.97</a:t>
            </a:r>
          </a:p>
          <a:p>
            <a:endParaRPr lang="en-US" sz="2400" b="1" dirty="0"/>
          </a:p>
          <a:p>
            <a:r>
              <a:rPr lang="en-US" sz="2400" b="1" dirty="0" err="1"/>
              <a:t>Heidke</a:t>
            </a:r>
            <a:r>
              <a:rPr lang="en-US" sz="2400" b="1" dirty="0"/>
              <a:t> skill score (HSS</a:t>
            </a:r>
            <a:r>
              <a:rPr lang="en-US" sz="2400" b="1" dirty="0" smtClean="0"/>
              <a:t>)   </a:t>
            </a:r>
            <a:r>
              <a:rPr lang="en-US" sz="2400" b="1" dirty="0"/>
              <a:t>=  </a:t>
            </a:r>
            <a:r>
              <a:rPr lang="en-US" sz="2400" b="1" dirty="0" smtClean="0"/>
              <a:t>((</a:t>
            </a:r>
            <a:r>
              <a:rPr lang="en-US" sz="2400" b="1" dirty="0"/>
              <a:t>6</a:t>
            </a:r>
            <a:r>
              <a:rPr lang="en-US" sz="2400" b="1" dirty="0" smtClean="0"/>
              <a:t> </a:t>
            </a:r>
            <a:r>
              <a:rPr lang="en-US" sz="2400" b="1" dirty="0"/>
              <a:t>+ 13) – (</a:t>
            </a:r>
            <a:r>
              <a:rPr lang="en-US" sz="2400" b="1" dirty="0" smtClean="0"/>
              <a:t>13.97</a:t>
            </a:r>
            <a:r>
              <a:rPr lang="en-US" sz="2400" b="1" dirty="0"/>
              <a:t>)) / (31 – </a:t>
            </a:r>
            <a:r>
              <a:rPr lang="en-US" sz="2400" b="1" dirty="0" smtClean="0"/>
              <a:t>13.97</a:t>
            </a:r>
            <a:r>
              <a:rPr lang="en-US" sz="2400" b="1" dirty="0"/>
              <a:t>) = </a:t>
            </a:r>
            <a:r>
              <a:rPr lang="en-US" sz="2400" b="1" dirty="0" smtClean="0"/>
              <a:t>0.30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70460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1975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Forecast verification</a:t>
            </a:r>
            <a:r>
              <a:rPr lang="en-US" dirty="0" smtClean="0"/>
              <a:t> is the process of assessing the quality of a forecast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forecast is compared against </a:t>
            </a:r>
            <a:r>
              <a:rPr lang="en-US" dirty="0" smtClean="0"/>
              <a:t>observation/reference data (</a:t>
            </a:r>
            <a:r>
              <a:rPr lang="en-US" dirty="0" err="1" smtClean="0"/>
              <a:t>eg</a:t>
            </a:r>
            <a:r>
              <a:rPr lang="en-US" dirty="0" smtClean="0"/>
              <a:t>. Analysis)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Very good reference </a:t>
            </a:r>
            <a:r>
              <a:rPr lang="en-US" dirty="0" smtClean="0"/>
              <a:t>by </a:t>
            </a:r>
            <a:r>
              <a:rPr lang="en-US" i="1" dirty="0" smtClean="0"/>
              <a:t>WWRP/WGNE Joint Working Group on Forecast Verification Research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www.cawcr.gov.au/projects/verification/verif_web_page.html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The three most important reasons to verify forecasts are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monitor</a:t>
            </a:r>
            <a:r>
              <a:rPr lang="en-US" dirty="0" smtClean="0"/>
              <a:t> forecast quality</a:t>
            </a:r>
          </a:p>
          <a:p>
            <a:pPr lvl="1"/>
            <a:r>
              <a:rPr lang="en-US" i="1" dirty="0" smtClean="0"/>
              <a:t>improve</a:t>
            </a:r>
            <a:r>
              <a:rPr lang="en-US" dirty="0" smtClean="0"/>
              <a:t> forecast quality</a:t>
            </a:r>
          </a:p>
          <a:p>
            <a:pPr lvl="1"/>
            <a:r>
              <a:rPr lang="en-US" i="1" dirty="0" smtClean="0"/>
              <a:t>compare</a:t>
            </a:r>
            <a:r>
              <a:rPr lang="en-US" dirty="0" smtClean="0"/>
              <a:t> the quality of different forecast systems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/>
              <a:t>are different types of verification </a:t>
            </a:r>
            <a:r>
              <a:rPr lang="en-US" dirty="0" smtClean="0"/>
              <a:t>metrics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b="1" dirty="0" err="1" smtClean="0"/>
              <a:t>Heidke</a:t>
            </a:r>
            <a:r>
              <a:rPr lang="en-US" b="1" dirty="0" smtClean="0"/>
              <a:t> Skill Score (HSS</a:t>
            </a:r>
            <a:r>
              <a:rPr lang="en-US" b="1" dirty="0"/>
              <a:t>)</a:t>
            </a:r>
            <a:r>
              <a:rPr lang="en-US" dirty="0"/>
              <a:t>: Measures the fraction of correct forecasts after eliminating those forecasts which would be correct due purely to random </a:t>
            </a:r>
            <a:r>
              <a:rPr lang="en-US" dirty="0" smtClean="0"/>
              <a:t>chance</a:t>
            </a:r>
          </a:p>
          <a:p>
            <a:pPr lvl="1"/>
            <a:r>
              <a:rPr lang="en-US" dirty="0" smtClean="0"/>
              <a:t>With the standard formula, it </a:t>
            </a:r>
            <a:r>
              <a:rPr lang="en-US" dirty="0" smtClean="0"/>
              <a:t>ranges between</a:t>
            </a:r>
            <a:r>
              <a:rPr lang="en-US" b="1" dirty="0" smtClean="0"/>
              <a:t> -1 </a:t>
            </a:r>
            <a:r>
              <a:rPr lang="en-US" dirty="0" smtClean="0"/>
              <a:t>and </a:t>
            </a:r>
            <a:r>
              <a:rPr lang="en-US" b="1" dirty="0" smtClean="0"/>
              <a:t>1</a:t>
            </a:r>
            <a:r>
              <a:rPr lang="en-US" dirty="0" smtClean="0"/>
              <a:t>, and </a:t>
            </a:r>
            <a:r>
              <a:rPr lang="en-US" b="1" dirty="0" smtClean="0"/>
              <a:t>0</a:t>
            </a:r>
            <a:r>
              <a:rPr lang="en-US" dirty="0" smtClean="0"/>
              <a:t> indicates </a:t>
            </a:r>
            <a:r>
              <a:rPr lang="en-US" b="1" dirty="0"/>
              <a:t>no </a:t>
            </a:r>
            <a:r>
              <a:rPr lang="en-US" b="1" dirty="0" smtClean="0"/>
              <a:t>skill</a:t>
            </a:r>
            <a:r>
              <a:rPr lang="en-US" dirty="0" smtClean="0"/>
              <a:t>, while </a:t>
            </a:r>
            <a:r>
              <a:rPr lang="en-US" b="1" dirty="0" smtClean="0"/>
              <a:t>perfect score is </a:t>
            </a:r>
            <a:r>
              <a:rPr lang="en-US" b="1" dirty="0"/>
              <a:t>1</a:t>
            </a:r>
            <a:r>
              <a:rPr lang="en-US" dirty="0"/>
              <a:t>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</a:rPr>
              <a:t>1</a:t>
            </a:r>
            <a:r>
              <a:rPr lang="en-US" b="1" dirty="0" smtClean="0">
                <a:solidFill>
                  <a:schemeClr val="accent5"/>
                </a:solidFill>
              </a:rPr>
              <a:t>. </a:t>
            </a:r>
            <a:r>
              <a:rPr lang="en-US" b="1" dirty="0" smtClean="0">
                <a:solidFill>
                  <a:schemeClr val="accent5"/>
                </a:solidFill>
              </a:rPr>
              <a:t>Introduction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789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cpc.ncep.noaa.gov/products/international/verif_realtime/heat/week1fig/hss/gefs_week1_bc_hi_hss_41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694" y="1770515"/>
            <a:ext cx="4712897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04418" cy="13255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2. </a:t>
            </a:r>
            <a:r>
              <a:rPr lang="en-US" b="1" dirty="0" smtClean="0">
                <a:solidFill>
                  <a:schemeClr val="accent5"/>
                </a:solidFill>
              </a:rPr>
              <a:t>Verification Example</a:t>
            </a:r>
            <a:r>
              <a:rPr lang="en-US" b="1" dirty="0">
                <a:solidFill>
                  <a:schemeClr val="accent5"/>
                </a:solidFill>
              </a:rPr>
              <a:t>, CPC/International Desks </a:t>
            </a:r>
            <a:r>
              <a:rPr lang="en-US" sz="2200" b="1" dirty="0">
                <a:solidFill>
                  <a:schemeClr val="accent5"/>
                </a:solidFill>
              </a:rPr>
              <a:t>(</a:t>
            </a:r>
            <a:r>
              <a:rPr lang="en-US" sz="2200" b="1" dirty="0">
                <a:solidFill>
                  <a:schemeClr val="accent5"/>
                </a:solidFill>
                <a:hlinkClick r:id="rId3"/>
              </a:rPr>
              <a:t>https://www.cpc.ncep.noaa.gov/products/international/verif_realtime/heat</a:t>
            </a:r>
            <a:r>
              <a:rPr lang="en-US" sz="2200" b="1" dirty="0" smtClean="0">
                <a:solidFill>
                  <a:schemeClr val="accent5"/>
                </a:solidFill>
                <a:hlinkClick r:id="rId3"/>
              </a:rPr>
              <a:t>/</a:t>
            </a:r>
            <a:r>
              <a:rPr lang="en-US" sz="2200" b="1" dirty="0" smtClean="0">
                <a:solidFill>
                  <a:schemeClr val="accent5"/>
                </a:solidFill>
              </a:rPr>
              <a:t> )</a:t>
            </a:r>
            <a:endParaRPr lang="en-US" sz="2200" b="1" dirty="0">
              <a:solidFill>
                <a:schemeClr val="accent5"/>
              </a:solidFill>
            </a:endParaRPr>
          </a:p>
        </p:txBody>
      </p:sp>
      <p:pic>
        <p:nvPicPr>
          <p:cNvPr id="2054" name="Picture 6" descr="https://www.cpc.ncep.noaa.gov/products/international/verif_realtime/heat/week1fig/hss/gefs_week1_hss_bc_hi_30da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4073" y="1769173"/>
            <a:ext cx="6395655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355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914400" y="2275816"/>
            <a:ext cx="4712897" cy="458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04418" cy="13255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3. </a:t>
            </a:r>
            <a:r>
              <a:rPr lang="en-US" b="1" dirty="0" smtClean="0">
                <a:solidFill>
                  <a:schemeClr val="accent5"/>
                </a:solidFill>
              </a:rPr>
              <a:t>Verification Example</a:t>
            </a:r>
            <a:r>
              <a:rPr lang="en-US" b="1" dirty="0">
                <a:solidFill>
                  <a:schemeClr val="accent5"/>
                </a:solidFill>
              </a:rPr>
              <a:t>, </a:t>
            </a:r>
            <a:r>
              <a:rPr lang="en-US" b="1" dirty="0" smtClean="0">
                <a:solidFill>
                  <a:schemeClr val="accent5"/>
                </a:solidFill>
              </a:rPr>
              <a:t>Past </a:t>
            </a:r>
            <a:r>
              <a:rPr lang="en-US" b="1" dirty="0" smtClean="0">
                <a:solidFill>
                  <a:schemeClr val="accent5"/>
                </a:solidFill>
              </a:rPr>
              <a:t>Event, “eye ball”                              </a:t>
            </a:r>
            <a:r>
              <a:rPr lang="en-US" b="1" dirty="0" smtClean="0">
                <a:solidFill>
                  <a:schemeClr val="accent5"/>
                </a:solidFill>
              </a:rPr>
              <a:t>(11 – 17 May 2022, &gt;80</a:t>
            </a:r>
            <a:r>
              <a:rPr lang="en-US" b="1" baseline="30000" dirty="0" smtClean="0">
                <a:solidFill>
                  <a:schemeClr val="accent5"/>
                </a:solidFill>
              </a:rPr>
              <a:t>th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Pctle</a:t>
            </a:r>
            <a:r>
              <a:rPr lang="en-US" b="1" dirty="0" smtClean="0">
                <a:solidFill>
                  <a:schemeClr val="accent5"/>
                </a:solidFill>
              </a:rPr>
              <a:t>., &gt;= 3 cons Days)</a:t>
            </a:r>
            <a:endParaRPr lang="en-US" sz="2200" b="1" dirty="0">
              <a:solidFill>
                <a:schemeClr val="accent5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217745" y="2275816"/>
            <a:ext cx="4698005" cy="458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22219" y="1906484"/>
            <a:ext cx="4380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GEFS Week-1 Probability of Exceedance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87305" y="1906484"/>
            <a:ext cx="4261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Observed Maximum Consecutive Days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2626983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56200" cy="193277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Forecast to be verified</a:t>
            </a:r>
          </a:p>
          <a:p>
            <a:pPr lvl="1"/>
            <a:r>
              <a:rPr lang="en-US" b="1" dirty="0" smtClean="0"/>
              <a:t>Probability of </a:t>
            </a:r>
            <a:r>
              <a:rPr lang="en-US" b="1" dirty="0" err="1" smtClean="0"/>
              <a:t>Excceedance</a:t>
            </a:r>
            <a:endParaRPr lang="en-US" b="1" dirty="0" smtClean="0"/>
          </a:p>
          <a:p>
            <a:pPr lvl="2"/>
            <a:r>
              <a:rPr lang="en-US" b="1" dirty="0" err="1" smtClean="0"/>
              <a:t>Tmax</a:t>
            </a:r>
            <a:r>
              <a:rPr lang="en-US" b="1" dirty="0" smtClean="0"/>
              <a:t> &gt; 80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 err="1" smtClean="0"/>
              <a:t>pctle</a:t>
            </a:r>
            <a:endParaRPr lang="en-US" b="1" dirty="0" smtClean="0"/>
          </a:p>
          <a:p>
            <a:pPr lvl="2"/>
            <a:r>
              <a:rPr lang="en-US" b="1" dirty="0" smtClean="0"/>
              <a:t>Persists for at least 3 days</a:t>
            </a:r>
          </a:p>
          <a:p>
            <a:pPr lvl="2"/>
            <a:r>
              <a:rPr lang="en-US" b="1" dirty="0" smtClean="0"/>
              <a:t>Forecast Probability &gt; 0.5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04418" cy="13255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4. Verification Data Pre-processing</a:t>
            </a:r>
            <a:endParaRPr lang="en-US" sz="2200" b="1" dirty="0">
              <a:solidFill>
                <a:schemeClr val="accent5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76200" y="1848425"/>
            <a:ext cx="4756200" cy="1932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Observation dataset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 smtClean="0"/>
              <a:t>Extreme </a:t>
            </a:r>
            <a:r>
              <a:rPr lang="en-US" sz="2400" b="1" dirty="0" err="1" smtClean="0"/>
              <a:t>Tmax</a:t>
            </a:r>
            <a:r>
              <a:rPr lang="en-US" sz="2400" b="1" dirty="0" smtClean="0"/>
              <a:t> Observation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Tmax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obs. &gt; 80</a:t>
            </a:r>
            <a:r>
              <a:rPr kumimoji="0" lang="en-US" sz="2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pctle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Persists for at least 3 days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00600" y="4261625"/>
            <a:ext cx="6373800" cy="1932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1" dirty="0" smtClean="0"/>
              <a:t>Contingency Table Elements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 smtClean="0"/>
              <a:t>Hits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Misses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 smtClean="0"/>
              <a:t>False Alarms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 Negatives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73600" y="3787200"/>
            <a:ext cx="734400" cy="4248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7881600" y="3913200"/>
            <a:ext cx="481200" cy="289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2219" y="1906484"/>
            <a:ext cx="4380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GEFS Week-1 Probability of Exceedance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87305" y="1906484"/>
            <a:ext cx="4261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Observed Maximum Consecutive Days</a:t>
            </a:r>
            <a:endParaRPr lang="en-US" sz="2000" b="1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04418" cy="13255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4. Verification Data Pre-processing (cont.)</a:t>
            </a:r>
            <a:endParaRPr lang="en-US" sz="2200" b="1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20000" y="1656000"/>
            <a:ext cx="98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Forecast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34800" y="1657200"/>
            <a:ext cx="135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Observation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914400" y="2275816"/>
            <a:ext cx="10001350" cy="4582184"/>
            <a:chOff x="914400" y="2275816"/>
            <a:chExt cx="10001350" cy="4582184"/>
          </a:xfrm>
        </p:grpSpPr>
        <p:grpSp>
          <p:nvGrpSpPr>
            <p:cNvPr id="11" name="Group 10"/>
            <p:cNvGrpSpPr/>
            <p:nvPr/>
          </p:nvGrpSpPr>
          <p:grpSpPr>
            <a:xfrm>
              <a:off x="914400" y="2275816"/>
              <a:ext cx="4712897" cy="4582184"/>
              <a:chOff x="914400" y="2275816"/>
              <a:chExt cx="4712897" cy="4582184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914400" y="2275816"/>
                <a:ext cx="4712897" cy="45821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Freeform 8"/>
              <p:cNvSpPr/>
              <p:nvPr/>
            </p:nvSpPr>
            <p:spPr>
              <a:xfrm>
                <a:off x="1670400" y="3002400"/>
                <a:ext cx="2938935" cy="1930396"/>
              </a:xfrm>
              <a:custGeom>
                <a:avLst/>
                <a:gdLst>
                  <a:gd name="connsiteX0" fmla="*/ 525600 w 2938935"/>
                  <a:gd name="connsiteY0" fmla="*/ 108000 h 1930396"/>
                  <a:gd name="connsiteX1" fmla="*/ 511200 w 2938935"/>
                  <a:gd name="connsiteY1" fmla="*/ 309600 h 1930396"/>
                  <a:gd name="connsiteX2" fmla="*/ 432000 w 2938935"/>
                  <a:gd name="connsiteY2" fmla="*/ 669600 h 1930396"/>
                  <a:gd name="connsiteX3" fmla="*/ 309600 w 2938935"/>
                  <a:gd name="connsiteY3" fmla="*/ 856800 h 1930396"/>
                  <a:gd name="connsiteX4" fmla="*/ 165600 w 2938935"/>
                  <a:gd name="connsiteY4" fmla="*/ 1101600 h 1930396"/>
                  <a:gd name="connsiteX5" fmla="*/ 50400 w 2938935"/>
                  <a:gd name="connsiteY5" fmla="*/ 1238400 h 1930396"/>
                  <a:gd name="connsiteX6" fmla="*/ 0 w 2938935"/>
                  <a:gd name="connsiteY6" fmla="*/ 1360800 h 1930396"/>
                  <a:gd name="connsiteX7" fmla="*/ 374400 w 2938935"/>
                  <a:gd name="connsiteY7" fmla="*/ 1440000 h 1930396"/>
                  <a:gd name="connsiteX8" fmla="*/ 720000 w 2938935"/>
                  <a:gd name="connsiteY8" fmla="*/ 1591200 h 1930396"/>
                  <a:gd name="connsiteX9" fmla="*/ 1152000 w 2938935"/>
                  <a:gd name="connsiteY9" fmla="*/ 1836000 h 1930396"/>
                  <a:gd name="connsiteX10" fmla="*/ 1425600 w 2938935"/>
                  <a:gd name="connsiteY10" fmla="*/ 1929600 h 1930396"/>
                  <a:gd name="connsiteX11" fmla="*/ 1684800 w 2938935"/>
                  <a:gd name="connsiteY11" fmla="*/ 1850400 h 1930396"/>
                  <a:gd name="connsiteX12" fmla="*/ 1828800 w 2938935"/>
                  <a:gd name="connsiteY12" fmla="*/ 1620000 h 1930396"/>
                  <a:gd name="connsiteX13" fmla="*/ 2016000 w 2938935"/>
                  <a:gd name="connsiteY13" fmla="*/ 1461600 h 1930396"/>
                  <a:gd name="connsiteX14" fmla="*/ 2476800 w 2938935"/>
                  <a:gd name="connsiteY14" fmla="*/ 1346400 h 1930396"/>
                  <a:gd name="connsiteX15" fmla="*/ 2822400 w 2938935"/>
                  <a:gd name="connsiteY15" fmla="*/ 1245600 h 1930396"/>
                  <a:gd name="connsiteX16" fmla="*/ 2887200 w 2938935"/>
                  <a:gd name="connsiteY16" fmla="*/ 1166400 h 1930396"/>
                  <a:gd name="connsiteX17" fmla="*/ 2635200 w 2938935"/>
                  <a:gd name="connsiteY17" fmla="*/ 979200 h 1930396"/>
                  <a:gd name="connsiteX18" fmla="*/ 2469600 w 2938935"/>
                  <a:gd name="connsiteY18" fmla="*/ 777600 h 1930396"/>
                  <a:gd name="connsiteX19" fmla="*/ 2325600 w 2938935"/>
                  <a:gd name="connsiteY19" fmla="*/ 576000 h 1930396"/>
                  <a:gd name="connsiteX20" fmla="*/ 2224800 w 2938935"/>
                  <a:gd name="connsiteY20" fmla="*/ 388800 h 1930396"/>
                  <a:gd name="connsiteX21" fmla="*/ 2052000 w 2938935"/>
                  <a:gd name="connsiteY21" fmla="*/ 273600 h 1930396"/>
                  <a:gd name="connsiteX22" fmla="*/ 1922400 w 2938935"/>
                  <a:gd name="connsiteY22" fmla="*/ 93600 h 1930396"/>
                  <a:gd name="connsiteX23" fmla="*/ 1900800 w 2938935"/>
                  <a:gd name="connsiteY23" fmla="*/ 43200 h 1930396"/>
                  <a:gd name="connsiteX24" fmla="*/ 1504800 w 2938935"/>
                  <a:gd name="connsiteY24" fmla="*/ 0 h 1930396"/>
                  <a:gd name="connsiteX25" fmla="*/ 1152000 w 2938935"/>
                  <a:gd name="connsiteY25" fmla="*/ 64800 h 1930396"/>
                  <a:gd name="connsiteX26" fmla="*/ 914400 w 2938935"/>
                  <a:gd name="connsiteY26" fmla="*/ 72000 h 1930396"/>
                  <a:gd name="connsiteX27" fmla="*/ 784800 w 2938935"/>
                  <a:gd name="connsiteY27" fmla="*/ 72000 h 1930396"/>
                  <a:gd name="connsiteX28" fmla="*/ 691200 w 2938935"/>
                  <a:gd name="connsiteY28" fmla="*/ 93600 h 1930396"/>
                  <a:gd name="connsiteX29" fmla="*/ 619200 w 2938935"/>
                  <a:gd name="connsiteY29" fmla="*/ 165600 h 1930396"/>
                  <a:gd name="connsiteX30" fmla="*/ 547200 w 2938935"/>
                  <a:gd name="connsiteY30" fmla="*/ 230400 h 1930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938935" h="1930396">
                    <a:moveTo>
                      <a:pt x="525600" y="108000"/>
                    </a:moveTo>
                    <a:cubicBezTo>
                      <a:pt x="520623" y="175187"/>
                      <a:pt x="511200" y="242229"/>
                      <a:pt x="511200" y="309600"/>
                    </a:cubicBezTo>
                    <a:lnTo>
                      <a:pt x="432000" y="669600"/>
                    </a:lnTo>
                    <a:lnTo>
                      <a:pt x="309600" y="856800"/>
                    </a:lnTo>
                    <a:cubicBezTo>
                      <a:pt x="171106" y="1097341"/>
                      <a:pt x="237422" y="1029778"/>
                      <a:pt x="165600" y="1101600"/>
                    </a:cubicBezTo>
                    <a:lnTo>
                      <a:pt x="50400" y="1238400"/>
                    </a:lnTo>
                    <a:lnTo>
                      <a:pt x="0" y="1360800"/>
                    </a:lnTo>
                    <a:lnTo>
                      <a:pt x="374400" y="1440000"/>
                    </a:lnTo>
                    <a:lnTo>
                      <a:pt x="720000" y="1591200"/>
                    </a:lnTo>
                    <a:lnTo>
                      <a:pt x="1152000" y="1836000"/>
                    </a:lnTo>
                    <a:cubicBezTo>
                      <a:pt x="1420664" y="1930396"/>
                      <a:pt x="1324278" y="1929600"/>
                      <a:pt x="1425600" y="1929600"/>
                    </a:cubicBezTo>
                    <a:lnTo>
                      <a:pt x="1684800" y="1850400"/>
                    </a:lnTo>
                    <a:lnTo>
                      <a:pt x="1828800" y="1620000"/>
                    </a:lnTo>
                    <a:lnTo>
                      <a:pt x="2016000" y="1461600"/>
                    </a:lnTo>
                    <a:lnTo>
                      <a:pt x="2476800" y="1346400"/>
                    </a:lnTo>
                    <a:lnTo>
                      <a:pt x="2822400" y="1245600"/>
                    </a:lnTo>
                    <a:cubicBezTo>
                      <a:pt x="2904994" y="1163006"/>
                      <a:pt x="2938935" y="1166400"/>
                      <a:pt x="2887200" y="1166400"/>
                    </a:cubicBezTo>
                    <a:lnTo>
                      <a:pt x="2635200" y="979200"/>
                    </a:lnTo>
                    <a:cubicBezTo>
                      <a:pt x="2468044" y="782973"/>
                      <a:pt x="2469600" y="869924"/>
                      <a:pt x="2469600" y="777600"/>
                    </a:cubicBezTo>
                    <a:lnTo>
                      <a:pt x="2325600" y="576000"/>
                    </a:lnTo>
                    <a:lnTo>
                      <a:pt x="2224800" y="388800"/>
                    </a:lnTo>
                    <a:lnTo>
                      <a:pt x="2052000" y="273600"/>
                    </a:lnTo>
                    <a:lnTo>
                      <a:pt x="1922400" y="93600"/>
                    </a:lnTo>
                    <a:lnTo>
                      <a:pt x="1900800" y="43200"/>
                    </a:lnTo>
                    <a:lnTo>
                      <a:pt x="1504800" y="0"/>
                    </a:lnTo>
                    <a:lnTo>
                      <a:pt x="1152000" y="64800"/>
                    </a:lnTo>
                    <a:cubicBezTo>
                      <a:pt x="1072802" y="67275"/>
                      <a:pt x="993636" y="72000"/>
                      <a:pt x="914400" y="72000"/>
                    </a:cubicBezTo>
                    <a:lnTo>
                      <a:pt x="784800" y="72000"/>
                    </a:lnTo>
                    <a:lnTo>
                      <a:pt x="691200" y="93600"/>
                    </a:lnTo>
                    <a:lnTo>
                      <a:pt x="619200" y="165600"/>
                    </a:lnTo>
                    <a:lnTo>
                      <a:pt x="547200" y="230400"/>
                    </a:lnTo>
                  </a:path>
                </a:pathLst>
              </a:cu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217745" y="2275816"/>
              <a:ext cx="4698005" cy="4582184"/>
              <a:chOff x="6217745" y="2275816"/>
              <a:chExt cx="4698005" cy="4582184"/>
            </a:xfrm>
          </p:grpSpPr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6217745" y="2275816"/>
                <a:ext cx="4698005" cy="45821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Freeform 9"/>
              <p:cNvSpPr/>
              <p:nvPr/>
            </p:nvSpPr>
            <p:spPr>
              <a:xfrm>
                <a:off x="6970800" y="3018000"/>
                <a:ext cx="2938935" cy="1930396"/>
              </a:xfrm>
              <a:custGeom>
                <a:avLst/>
                <a:gdLst>
                  <a:gd name="connsiteX0" fmla="*/ 525600 w 2938935"/>
                  <a:gd name="connsiteY0" fmla="*/ 108000 h 1930396"/>
                  <a:gd name="connsiteX1" fmla="*/ 511200 w 2938935"/>
                  <a:gd name="connsiteY1" fmla="*/ 309600 h 1930396"/>
                  <a:gd name="connsiteX2" fmla="*/ 432000 w 2938935"/>
                  <a:gd name="connsiteY2" fmla="*/ 669600 h 1930396"/>
                  <a:gd name="connsiteX3" fmla="*/ 309600 w 2938935"/>
                  <a:gd name="connsiteY3" fmla="*/ 856800 h 1930396"/>
                  <a:gd name="connsiteX4" fmla="*/ 165600 w 2938935"/>
                  <a:gd name="connsiteY4" fmla="*/ 1101600 h 1930396"/>
                  <a:gd name="connsiteX5" fmla="*/ 50400 w 2938935"/>
                  <a:gd name="connsiteY5" fmla="*/ 1238400 h 1930396"/>
                  <a:gd name="connsiteX6" fmla="*/ 0 w 2938935"/>
                  <a:gd name="connsiteY6" fmla="*/ 1360800 h 1930396"/>
                  <a:gd name="connsiteX7" fmla="*/ 374400 w 2938935"/>
                  <a:gd name="connsiteY7" fmla="*/ 1440000 h 1930396"/>
                  <a:gd name="connsiteX8" fmla="*/ 720000 w 2938935"/>
                  <a:gd name="connsiteY8" fmla="*/ 1591200 h 1930396"/>
                  <a:gd name="connsiteX9" fmla="*/ 1152000 w 2938935"/>
                  <a:gd name="connsiteY9" fmla="*/ 1836000 h 1930396"/>
                  <a:gd name="connsiteX10" fmla="*/ 1425600 w 2938935"/>
                  <a:gd name="connsiteY10" fmla="*/ 1929600 h 1930396"/>
                  <a:gd name="connsiteX11" fmla="*/ 1684800 w 2938935"/>
                  <a:gd name="connsiteY11" fmla="*/ 1850400 h 1930396"/>
                  <a:gd name="connsiteX12" fmla="*/ 1828800 w 2938935"/>
                  <a:gd name="connsiteY12" fmla="*/ 1620000 h 1930396"/>
                  <a:gd name="connsiteX13" fmla="*/ 2016000 w 2938935"/>
                  <a:gd name="connsiteY13" fmla="*/ 1461600 h 1930396"/>
                  <a:gd name="connsiteX14" fmla="*/ 2476800 w 2938935"/>
                  <a:gd name="connsiteY14" fmla="*/ 1346400 h 1930396"/>
                  <a:gd name="connsiteX15" fmla="*/ 2822400 w 2938935"/>
                  <a:gd name="connsiteY15" fmla="*/ 1245600 h 1930396"/>
                  <a:gd name="connsiteX16" fmla="*/ 2887200 w 2938935"/>
                  <a:gd name="connsiteY16" fmla="*/ 1166400 h 1930396"/>
                  <a:gd name="connsiteX17" fmla="*/ 2635200 w 2938935"/>
                  <a:gd name="connsiteY17" fmla="*/ 979200 h 1930396"/>
                  <a:gd name="connsiteX18" fmla="*/ 2469600 w 2938935"/>
                  <a:gd name="connsiteY18" fmla="*/ 777600 h 1930396"/>
                  <a:gd name="connsiteX19" fmla="*/ 2325600 w 2938935"/>
                  <a:gd name="connsiteY19" fmla="*/ 576000 h 1930396"/>
                  <a:gd name="connsiteX20" fmla="*/ 2224800 w 2938935"/>
                  <a:gd name="connsiteY20" fmla="*/ 388800 h 1930396"/>
                  <a:gd name="connsiteX21" fmla="*/ 2052000 w 2938935"/>
                  <a:gd name="connsiteY21" fmla="*/ 273600 h 1930396"/>
                  <a:gd name="connsiteX22" fmla="*/ 1922400 w 2938935"/>
                  <a:gd name="connsiteY22" fmla="*/ 93600 h 1930396"/>
                  <a:gd name="connsiteX23" fmla="*/ 1900800 w 2938935"/>
                  <a:gd name="connsiteY23" fmla="*/ 43200 h 1930396"/>
                  <a:gd name="connsiteX24" fmla="*/ 1504800 w 2938935"/>
                  <a:gd name="connsiteY24" fmla="*/ 0 h 1930396"/>
                  <a:gd name="connsiteX25" fmla="*/ 1152000 w 2938935"/>
                  <a:gd name="connsiteY25" fmla="*/ 64800 h 1930396"/>
                  <a:gd name="connsiteX26" fmla="*/ 914400 w 2938935"/>
                  <a:gd name="connsiteY26" fmla="*/ 72000 h 1930396"/>
                  <a:gd name="connsiteX27" fmla="*/ 784800 w 2938935"/>
                  <a:gd name="connsiteY27" fmla="*/ 72000 h 1930396"/>
                  <a:gd name="connsiteX28" fmla="*/ 691200 w 2938935"/>
                  <a:gd name="connsiteY28" fmla="*/ 93600 h 1930396"/>
                  <a:gd name="connsiteX29" fmla="*/ 619200 w 2938935"/>
                  <a:gd name="connsiteY29" fmla="*/ 165600 h 1930396"/>
                  <a:gd name="connsiteX30" fmla="*/ 547200 w 2938935"/>
                  <a:gd name="connsiteY30" fmla="*/ 230400 h 1930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938935" h="1930396">
                    <a:moveTo>
                      <a:pt x="525600" y="108000"/>
                    </a:moveTo>
                    <a:cubicBezTo>
                      <a:pt x="520623" y="175187"/>
                      <a:pt x="511200" y="242229"/>
                      <a:pt x="511200" y="309600"/>
                    </a:cubicBezTo>
                    <a:lnTo>
                      <a:pt x="432000" y="669600"/>
                    </a:lnTo>
                    <a:lnTo>
                      <a:pt x="309600" y="856800"/>
                    </a:lnTo>
                    <a:cubicBezTo>
                      <a:pt x="171106" y="1097341"/>
                      <a:pt x="237422" y="1029778"/>
                      <a:pt x="165600" y="1101600"/>
                    </a:cubicBezTo>
                    <a:lnTo>
                      <a:pt x="50400" y="1238400"/>
                    </a:lnTo>
                    <a:lnTo>
                      <a:pt x="0" y="1360800"/>
                    </a:lnTo>
                    <a:lnTo>
                      <a:pt x="374400" y="1440000"/>
                    </a:lnTo>
                    <a:lnTo>
                      <a:pt x="720000" y="1591200"/>
                    </a:lnTo>
                    <a:lnTo>
                      <a:pt x="1152000" y="1836000"/>
                    </a:lnTo>
                    <a:cubicBezTo>
                      <a:pt x="1420664" y="1930396"/>
                      <a:pt x="1324278" y="1929600"/>
                      <a:pt x="1425600" y="1929600"/>
                    </a:cubicBezTo>
                    <a:lnTo>
                      <a:pt x="1684800" y="1850400"/>
                    </a:lnTo>
                    <a:lnTo>
                      <a:pt x="1828800" y="1620000"/>
                    </a:lnTo>
                    <a:lnTo>
                      <a:pt x="2016000" y="1461600"/>
                    </a:lnTo>
                    <a:lnTo>
                      <a:pt x="2476800" y="1346400"/>
                    </a:lnTo>
                    <a:lnTo>
                      <a:pt x="2822400" y="1245600"/>
                    </a:lnTo>
                    <a:cubicBezTo>
                      <a:pt x="2904994" y="1163006"/>
                      <a:pt x="2938935" y="1166400"/>
                      <a:pt x="2887200" y="1166400"/>
                    </a:cubicBezTo>
                    <a:lnTo>
                      <a:pt x="2635200" y="979200"/>
                    </a:lnTo>
                    <a:cubicBezTo>
                      <a:pt x="2468044" y="782973"/>
                      <a:pt x="2469600" y="869924"/>
                      <a:pt x="2469600" y="777600"/>
                    </a:cubicBezTo>
                    <a:lnTo>
                      <a:pt x="2325600" y="576000"/>
                    </a:lnTo>
                    <a:lnTo>
                      <a:pt x="2224800" y="388800"/>
                    </a:lnTo>
                    <a:lnTo>
                      <a:pt x="2052000" y="273600"/>
                    </a:lnTo>
                    <a:lnTo>
                      <a:pt x="1922400" y="93600"/>
                    </a:lnTo>
                    <a:lnTo>
                      <a:pt x="1900800" y="43200"/>
                    </a:lnTo>
                    <a:lnTo>
                      <a:pt x="1504800" y="0"/>
                    </a:lnTo>
                    <a:lnTo>
                      <a:pt x="1152000" y="64800"/>
                    </a:lnTo>
                    <a:cubicBezTo>
                      <a:pt x="1072802" y="67275"/>
                      <a:pt x="993636" y="72000"/>
                      <a:pt x="914400" y="72000"/>
                    </a:cubicBezTo>
                    <a:lnTo>
                      <a:pt x="784800" y="72000"/>
                    </a:lnTo>
                    <a:lnTo>
                      <a:pt x="691200" y="93600"/>
                    </a:lnTo>
                    <a:lnTo>
                      <a:pt x="619200" y="165600"/>
                    </a:lnTo>
                    <a:lnTo>
                      <a:pt x="547200" y="230400"/>
                    </a:lnTo>
                  </a:path>
                </a:pathLst>
              </a:cu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5530800" y="3694800"/>
              <a:ext cx="98328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Forecast</a:t>
              </a:r>
            </a:p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Polygon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6436800" y="3090000"/>
              <a:ext cx="1527600" cy="934800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0800000">
              <a:off x="3232800" y="3067200"/>
              <a:ext cx="2433600" cy="986400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626983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2219" y="1906484"/>
            <a:ext cx="4380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GEFS Week-1 Probability of Exceedance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87305" y="1906484"/>
            <a:ext cx="4261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Observed Maximum Consecutive Days</a:t>
            </a:r>
            <a:endParaRPr lang="en-US" sz="2000" b="1" dirty="0"/>
          </a:p>
        </p:txBody>
      </p:sp>
      <p:grpSp>
        <p:nvGrpSpPr>
          <p:cNvPr id="3" name="Group 10"/>
          <p:cNvGrpSpPr/>
          <p:nvPr/>
        </p:nvGrpSpPr>
        <p:grpSpPr>
          <a:xfrm>
            <a:off x="914400" y="2275816"/>
            <a:ext cx="4712897" cy="4582184"/>
            <a:chOff x="914400" y="2275816"/>
            <a:chExt cx="4712897" cy="45821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914400" y="2275816"/>
              <a:ext cx="4712897" cy="45821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Freeform 8"/>
            <p:cNvSpPr/>
            <p:nvPr/>
          </p:nvSpPr>
          <p:spPr>
            <a:xfrm>
              <a:off x="1670400" y="3002400"/>
              <a:ext cx="2938935" cy="1930396"/>
            </a:xfrm>
            <a:custGeom>
              <a:avLst/>
              <a:gdLst>
                <a:gd name="connsiteX0" fmla="*/ 525600 w 2938935"/>
                <a:gd name="connsiteY0" fmla="*/ 108000 h 1930396"/>
                <a:gd name="connsiteX1" fmla="*/ 511200 w 2938935"/>
                <a:gd name="connsiteY1" fmla="*/ 309600 h 1930396"/>
                <a:gd name="connsiteX2" fmla="*/ 432000 w 2938935"/>
                <a:gd name="connsiteY2" fmla="*/ 669600 h 1930396"/>
                <a:gd name="connsiteX3" fmla="*/ 309600 w 2938935"/>
                <a:gd name="connsiteY3" fmla="*/ 856800 h 1930396"/>
                <a:gd name="connsiteX4" fmla="*/ 165600 w 2938935"/>
                <a:gd name="connsiteY4" fmla="*/ 1101600 h 1930396"/>
                <a:gd name="connsiteX5" fmla="*/ 50400 w 2938935"/>
                <a:gd name="connsiteY5" fmla="*/ 1238400 h 1930396"/>
                <a:gd name="connsiteX6" fmla="*/ 0 w 2938935"/>
                <a:gd name="connsiteY6" fmla="*/ 1360800 h 1930396"/>
                <a:gd name="connsiteX7" fmla="*/ 374400 w 2938935"/>
                <a:gd name="connsiteY7" fmla="*/ 1440000 h 1930396"/>
                <a:gd name="connsiteX8" fmla="*/ 720000 w 2938935"/>
                <a:gd name="connsiteY8" fmla="*/ 1591200 h 1930396"/>
                <a:gd name="connsiteX9" fmla="*/ 1152000 w 2938935"/>
                <a:gd name="connsiteY9" fmla="*/ 1836000 h 1930396"/>
                <a:gd name="connsiteX10" fmla="*/ 1425600 w 2938935"/>
                <a:gd name="connsiteY10" fmla="*/ 1929600 h 1930396"/>
                <a:gd name="connsiteX11" fmla="*/ 1684800 w 2938935"/>
                <a:gd name="connsiteY11" fmla="*/ 1850400 h 1930396"/>
                <a:gd name="connsiteX12" fmla="*/ 1828800 w 2938935"/>
                <a:gd name="connsiteY12" fmla="*/ 1620000 h 1930396"/>
                <a:gd name="connsiteX13" fmla="*/ 2016000 w 2938935"/>
                <a:gd name="connsiteY13" fmla="*/ 1461600 h 1930396"/>
                <a:gd name="connsiteX14" fmla="*/ 2476800 w 2938935"/>
                <a:gd name="connsiteY14" fmla="*/ 1346400 h 1930396"/>
                <a:gd name="connsiteX15" fmla="*/ 2822400 w 2938935"/>
                <a:gd name="connsiteY15" fmla="*/ 1245600 h 1930396"/>
                <a:gd name="connsiteX16" fmla="*/ 2887200 w 2938935"/>
                <a:gd name="connsiteY16" fmla="*/ 1166400 h 1930396"/>
                <a:gd name="connsiteX17" fmla="*/ 2635200 w 2938935"/>
                <a:gd name="connsiteY17" fmla="*/ 979200 h 1930396"/>
                <a:gd name="connsiteX18" fmla="*/ 2469600 w 2938935"/>
                <a:gd name="connsiteY18" fmla="*/ 777600 h 1930396"/>
                <a:gd name="connsiteX19" fmla="*/ 2325600 w 2938935"/>
                <a:gd name="connsiteY19" fmla="*/ 576000 h 1930396"/>
                <a:gd name="connsiteX20" fmla="*/ 2224800 w 2938935"/>
                <a:gd name="connsiteY20" fmla="*/ 388800 h 1930396"/>
                <a:gd name="connsiteX21" fmla="*/ 2052000 w 2938935"/>
                <a:gd name="connsiteY21" fmla="*/ 273600 h 1930396"/>
                <a:gd name="connsiteX22" fmla="*/ 1922400 w 2938935"/>
                <a:gd name="connsiteY22" fmla="*/ 93600 h 1930396"/>
                <a:gd name="connsiteX23" fmla="*/ 1900800 w 2938935"/>
                <a:gd name="connsiteY23" fmla="*/ 43200 h 1930396"/>
                <a:gd name="connsiteX24" fmla="*/ 1504800 w 2938935"/>
                <a:gd name="connsiteY24" fmla="*/ 0 h 1930396"/>
                <a:gd name="connsiteX25" fmla="*/ 1152000 w 2938935"/>
                <a:gd name="connsiteY25" fmla="*/ 64800 h 1930396"/>
                <a:gd name="connsiteX26" fmla="*/ 914400 w 2938935"/>
                <a:gd name="connsiteY26" fmla="*/ 72000 h 1930396"/>
                <a:gd name="connsiteX27" fmla="*/ 784800 w 2938935"/>
                <a:gd name="connsiteY27" fmla="*/ 72000 h 1930396"/>
                <a:gd name="connsiteX28" fmla="*/ 691200 w 2938935"/>
                <a:gd name="connsiteY28" fmla="*/ 93600 h 1930396"/>
                <a:gd name="connsiteX29" fmla="*/ 619200 w 2938935"/>
                <a:gd name="connsiteY29" fmla="*/ 165600 h 1930396"/>
                <a:gd name="connsiteX30" fmla="*/ 547200 w 2938935"/>
                <a:gd name="connsiteY30" fmla="*/ 230400 h 1930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938935" h="1930396">
                  <a:moveTo>
                    <a:pt x="525600" y="108000"/>
                  </a:moveTo>
                  <a:cubicBezTo>
                    <a:pt x="520623" y="175187"/>
                    <a:pt x="511200" y="242229"/>
                    <a:pt x="511200" y="309600"/>
                  </a:cubicBezTo>
                  <a:lnTo>
                    <a:pt x="432000" y="669600"/>
                  </a:lnTo>
                  <a:lnTo>
                    <a:pt x="309600" y="856800"/>
                  </a:lnTo>
                  <a:cubicBezTo>
                    <a:pt x="171106" y="1097341"/>
                    <a:pt x="237422" y="1029778"/>
                    <a:pt x="165600" y="1101600"/>
                  </a:cubicBezTo>
                  <a:lnTo>
                    <a:pt x="50400" y="1238400"/>
                  </a:lnTo>
                  <a:lnTo>
                    <a:pt x="0" y="1360800"/>
                  </a:lnTo>
                  <a:lnTo>
                    <a:pt x="374400" y="1440000"/>
                  </a:lnTo>
                  <a:lnTo>
                    <a:pt x="720000" y="1591200"/>
                  </a:lnTo>
                  <a:lnTo>
                    <a:pt x="1152000" y="1836000"/>
                  </a:lnTo>
                  <a:cubicBezTo>
                    <a:pt x="1420664" y="1930396"/>
                    <a:pt x="1324278" y="1929600"/>
                    <a:pt x="1425600" y="1929600"/>
                  </a:cubicBezTo>
                  <a:lnTo>
                    <a:pt x="1684800" y="1850400"/>
                  </a:lnTo>
                  <a:lnTo>
                    <a:pt x="1828800" y="1620000"/>
                  </a:lnTo>
                  <a:lnTo>
                    <a:pt x="2016000" y="1461600"/>
                  </a:lnTo>
                  <a:lnTo>
                    <a:pt x="2476800" y="1346400"/>
                  </a:lnTo>
                  <a:lnTo>
                    <a:pt x="2822400" y="1245600"/>
                  </a:lnTo>
                  <a:cubicBezTo>
                    <a:pt x="2904994" y="1163006"/>
                    <a:pt x="2938935" y="1166400"/>
                    <a:pt x="2887200" y="1166400"/>
                  </a:cubicBezTo>
                  <a:lnTo>
                    <a:pt x="2635200" y="979200"/>
                  </a:lnTo>
                  <a:cubicBezTo>
                    <a:pt x="2468044" y="782973"/>
                    <a:pt x="2469600" y="869924"/>
                    <a:pt x="2469600" y="777600"/>
                  </a:cubicBezTo>
                  <a:lnTo>
                    <a:pt x="2325600" y="576000"/>
                  </a:lnTo>
                  <a:lnTo>
                    <a:pt x="2224800" y="388800"/>
                  </a:lnTo>
                  <a:lnTo>
                    <a:pt x="2052000" y="273600"/>
                  </a:lnTo>
                  <a:lnTo>
                    <a:pt x="1922400" y="93600"/>
                  </a:lnTo>
                  <a:lnTo>
                    <a:pt x="1900800" y="43200"/>
                  </a:lnTo>
                  <a:lnTo>
                    <a:pt x="1504800" y="0"/>
                  </a:lnTo>
                  <a:lnTo>
                    <a:pt x="1152000" y="64800"/>
                  </a:lnTo>
                  <a:cubicBezTo>
                    <a:pt x="1072802" y="67275"/>
                    <a:pt x="993636" y="72000"/>
                    <a:pt x="914400" y="72000"/>
                  </a:cubicBezTo>
                  <a:lnTo>
                    <a:pt x="784800" y="72000"/>
                  </a:lnTo>
                  <a:lnTo>
                    <a:pt x="691200" y="93600"/>
                  </a:lnTo>
                  <a:lnTo>
                    <a:pt x="619200" y="165600"/>
                  </a:lnTo>
                  <a:lnTo>
                    <a:pt x="547200" y="230400"/>
                  </a:lnTo>
                </a:path>
              </a:pathLst>
            </a:cu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086400" y="2275816"/>
            <a:ext cx="4829350" cy="4582184"/>
            <a:chOff x="6086400" y="2275816"/>
            <a:chExt cx="4829350" cy="4582184"/>
          </a:xfrm>
        </p:grpSpPr>
        <p:grpSp>
          <p:nvGrpSpPr>
            <p:cNvPr id="4" name="Group 11"/>
            <p:cNvGrpSpPr/>
            <p:nvPr/>
          </p:nvGrpSpPr>
          <p:grpSpPr>
            <a:xfrm>
              <a:off x="6217745" y="2275816"/>
              <a:ext cx="4698005" cy="4582184"/>
              <a:chOff x="6217745" y="2275816"/>
              <a:chExt cx="4698005" cy="4582184"/>
            </a:xfrm>
          </p:grpSpPr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6217745" y="2275816"/>
                <a:ext cx="4698005" cy="45821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Freeform 9"/>
              <p:cNvSpPr/>
              <p:nvPr/>
            </p:nvSpPr>
            <p:spPr>
              <a:xfrm>
                <a:off x="6970800" y="3018000"/>
                <a:ext cx="2938935" cy="1930396"/>
              </a:xfrm>
              <a:custGeom>
                <a:avLst/>
                <a:gdLst>
                  <a:gd name="connsiteX0" fmla="*/ 525600 w 2938935"/>
                  <a:gd name="connsiteY0" fmla="*/ 108000 h 1930396"/>
                  <a:gd name="connsiteX1" fmla="*/ 511200 w 2938935"/>
                  <a:gd name="connsiteY1" fmla="*/ 309600 h 1930396"/>
                  <a:gd name="connsiteX2" fmla="*/ 432000 w 2938935"/>
                  <a:gd name="connsiteY2" fmla="*/ 669600 h 1930396"/>
                  <a:gd name="connsiteX3" fmla="*/ 309600 w 2938935"/>
                  <a:gd name="connsiteY3" fmla="*/ 856800 h 1930396"/>
                  <a:gd name="connsiteX4" fmla="*/ 165600 w 2938935"/>
                  <a:gd name="connsiteY4" fmla="*/ 1101600 h 1930396"/>
                  <a:gd name="connsiteX5" fmla="*/ 50400 w 2938935"/>
                  <a:gd name="connsiteY5" fmla="*/ 1238400 h 1930396"/>
                  <a:gd name="connsiteX6" fmla="*/ 0 w 2938935"/>
                  <a:gd name="connsiteY6" fmla="*/ 1360800 h 1930396"/>
                  <a:gd name="connsiteX7" fmla="*/ 374400 w 2938935"/>
                  <a:gd name="connsiteY7" fmla="*/ 1440000 h 1930396"/>
                  <a:gd name="connsiteX8" fmla="*/ 720000 w 2938935"/>
                  <a:gd name="connsiteY8" fmla="*/ 1591200 h 1930396"/>
                  <a:gd name="connsiteX9" fmla="*/ 1152000 w 2938935"/>
                  <a:gd name="connsiteY9" fmla="*/ 1836000 h 1930396"/>
                  <a:gd name="connsiteX10" fmla="*/ 1425600 w 2938935"/>
                  <a:gd name="connsiteY10" fmla="*/ 1929600 h 1930396"/>
                  <a:gd name="connsiteX11" fmla="*/ 1684800 w 2938935"/>
                  <a:gd name="connsiteY11" fmla="*/ 1850400 h 1930396"/>
                  <a:gd name="connsiteX12" fmla="*/ 1828800 w 2938935"/>
                  <a:gd name="connsiteY12" fmla="*/ 1620000 h 1930396"/>
                  <a:gd name="connsiteX13" fmla="*/ 2016000 w 2938935"/>
                  <a:gd name="connsiteY13" fmla="*/ 1461600 h 1930396"/>
                  <a:gd name="connsiteX14" fmla="*/ 2476800 w 2938935"/>
                  <a:gd name="connsiteY14" fmla="*/ 1346400 h 1930396"/>
                  <a:gd name="connsiteX15" fmla="*/ 2822400 w 2938935"/>
                  <a:gd name="connsiteY15" fmla="*/ 1245600 h 1930396"/>
                  <a:gd name="connsiteX16" fmla="*/ 2887200 w 2938935"/>
                  <a:gd name="connsiteY16" fmla="*/ 1166400 h 1930396"/>
                  <a:gd name="connsiteX17" fmla="*/ 2635200 w 2938935"/>
                  <a:gd name="connsiteY17" fmla="*/ 979200 h 1930396"/>
                  <a:gd name="connsiteX18" fmla="*/ 2469600 w 2938935"/>
                  <a:gd name="connsiteY18" fmla="*/ 777600 h 1930396"/>
                  <a:gd name="connsiteX19" fmla="*/ 2325600 w 2938935"/>
                  <a:gd name="connsiteY19" fmla="*/ 576000 h 1930396"/>
                  <a:gd name="connsiteX20" fmla="*/ 2224800 w 2938935"/>
                  <a:gd name="connsiteY20" fmla="*/ 388800 h 1930396"/>
                  <a:gd name="connsiteX21" fmla="*/ 2052000 w 2938935"/>
                  <a:gd name="connsiteY21" fmla="*/ 273600 h 1930396"/>
                  <a:gd name="connsiteX22" fmla="*/ 1922400 w 2938935"/>
                  <a:gd name="connsiteY22" fmla="*/ 93600 h 1930396"/>
                  <a:gd name="connsiteX23" fmla="*/ 1900800 w 2938935"/>
                  <a:gd name="connsiteY23" fmla="*/ 43200 h 1930396"/>
                  <a:gd name="connsiteX24" fmla="*/ 1504800 w 2938935"/>
                  <a:gd name="connsiteY24" fmla="*/ 0 h 1930396"/>
                  <a:gd name="connsiteX25" fmla="*/ 1152000 w 2938935"/>
                  <a:gd name="connsiteY25" fmla="*/ 64800 h 1930396"/>
                  <a:gd name="connsiteX26" fmla="*/ 914400 w 2938935"/>
                  <a:gd name="connsiteY26" fmla="*/ 72000 h 1930396"/>
                  <a:gd name="connsiteX27" fmla="*/ 784800 w 2938935"/>
                  <a:gd name="connsiteY27" fmla="*/ 72000 h 1930396"/>
                  <a:gd name="connsiteX28" fmla="*/ 691200 w 2938935"/>
                  <a:gd name="connsiteY28" fmla="*/ 93600 h 1930396"/>
                  <a:gd name="connsiteX29" fmla="*/ 619200 w 2938935"/>
                  <a:gd name="connsiteY29" fmla="*/ 165600 h 1930396"/>
                  <a:gd name="connsiteX30" fmla="*/ 547200 w 2938935"/>
                  <a:gd name="connsiteY30" fmla="*/ 230400 h 1930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938935" h="1930396">
                    <a:moveTo>
                      <a:pt x="525600" y="108000"/>
                    </a:moveTo>
                    <a:cubicBezTo>
                      <a:pt x="520623" y="175187"/>
                      <a:pt x="511200" y="242229"/>
                      <a:pt x="511200" y="309600"/>
                    </a:cubicBezTo>
                    <a:lnTo>
                      <a:pt x="432000" y="669600"/>
                    </a:lnTo>
                    <a:lnTo>
                      <a:pt x="309600" y="856800"/>
                    </a:lnTo>
                    <a:cubicBezTo>
                      <a:pt x="171106" y="1097341"/>
                      <a:pt x="237422" y="1029778"/>
                      <a:pt x="165600" y="1101600"/>
                    </a:cubicBezTo>
                    <a:lnTo>
                      <a:pt x="50400" y="1238400"/>
                    </a:lnTo>
                    <a:lnTo>
                      <a:pt x="0" y="1360800"/>
                    </a:lnTo>
                    <a:lnTo>
                      <a:pt x="374400" y="1440000"/>
                    </a:lnTo>
                    <a:lnTo>
                      <a:pt x="720000" y="1591200"/>
                    </a:lnTo>
                    <a:lnTo>
                      <a:pt x="1152000" y="1836000"/>
                    </a:lnTo>
                    <a:cubicBezTo>
                      <a:pt x="1420664" y="1930396"/>
                      <a:pt x="1324278" y="1929600"/>
                      <a:pt x="1425600" y="1929600"/>
                    </a:cubicBezTo>
                    <a:lnTo>
                      <a:pt x="1684800" y="1850400"/>
                    </a:lnTo>
                    <a:lnTo>
                      <a:pt x="1828800" y="1620000"/>
                    </a:lnTo>
                    <a:lnTo>
                      <a:pt x="2016000" y="1461600"/>
                    </a:lnTo>
                    <a:lnTo>
                      <a:pt x="2476800" y="1346400"/>
                    </a:lnTo>
                    <a:lnTo>
                      <a:pt x="2822400" y="1245600"/>
                    </a:lnTo>
                    <a:cubicBezTo>
                      <a:pt x="2904994" y="1163006"/>
                      <a:pt x="2938935" y="1166400"/>
                      <a:pt x="2887200" y="1166400"/>
                    </a:cubicBezTo>
                    <a:lnTo>
                      <a:pt x="2635200" y="979200"/>
                    </a:lnTo>
                    <a:cubicBezTo>
                      <a:pt x="2468044" y="782973"/>
                      <a:pt x="2469600" y="869924"/>
                      <a:pt x="2469600" y="777600"/>
                    </a:cubicBezTo>
                    <a:lnTo>
                      <a:pt x="2325600" y="576000"/>
                    </a:lnTo>
                    <a:lnTo>
                      <a:pt x="2224800" y="388800"/>
                    </a:lnTo>
                    <a:lnTo>
                      <a:pt x="2052000" y="273600"/>
                    </a:lnTo>
                    <a:lnTo>
                      <a:pt x="1922400" y="93600"/>
                    </a:lnTo>
                    <a:lnTo>
                      <a:pt x="1900800" y="43200"/>
                    </a:lnTo>
                    <a:lnTo>
                      <a:pt x="1504800" y="0"/>
                    </a:lnTo>
                    <a:lnTo>
                      <a:pt x="1152000" y="64800"/>
                    </a:lnTo>
                    <a:cubicBezTo>
                      <a:pt x="1072802" y="67275"/>
                      <a:pt x="993636" y="72000"/>
                      <a:pt x="914400" y="72000"/>
                    </a:cubicBezTo>
                    <a:lnTo>
                      <a:pt x="784800" y="72000"/>
                    </a:lnTo>
                    <a:lnTo>
                      <a:pt x="691200" y="93600"/>
                    </a:lnTo>
                    <a:lnTo>
                      <a:pt x="619200" y="165600"/>
                    </a:lnTo>
                    <a:lnTo>
                      <a:pt x="547200" y="230400"/>
                    </a:lnTo>
                  </a:path>
                </a:pathLst>
              </a:cu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8064000" y="3664800"/>
              <a:ext cx="8915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hits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92800" y="3420000"/>
              <a:ext cx="316800" cy="2664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66800" y="2665200"/>
              <a:ext cx="1114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False Alarms</a:t>
              </a:r>
              <a:endParaRPr lang="en-US" sz="24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54800" y="5336400"/>
              <a:ext cx="14879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Misses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86400" y="4812000"/>
              <a:ext cx="1114800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Correct Negatives</a:t>
              </a:r>
              <a:endParaRPr lang="en-US" sz="2400" b="1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7136400" y="5112000"/>
              <a:ext cx="553200" cy="1380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04418" cy="13255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4. Verification Data Pre-processing (cont.)</a:t>
            </a:r>
            <a:endParaRPr lang="en-US" sz="2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983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04418" cy="13255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5. May 2021 Forecast Verification, Example       (31 Forecasts </a:t>
            </a:r>
            <a:r>
              <a:rPr lang="en-US" b="1" dirty="0" err="1" smtClean="0">
                <a:solidFill>
                  <a:schemeClr val="accent5"/>
                </a:solidFill>
              </a:rPr>
              <a:t>vs</a:t>
            </a:r>
            <a:r>
              <a:rPr lang="en-US" b="1" dirty="0" smtClean="0">
                <a:solidFill>
                  <a:schemeClr val="accent5"/>
                </a:solidFill>
              </a:rPr>
              <a:t> 31 observations near </a:t>
            </a:r>
            <a:r>
              <a:rPr lang="en-US" b="1" dirty="0" err="1" smtClean="0">
                <a:solidFill>
                  <a:schemeClr val="accent5"/>
                </a:solidFill>
              </a:rPr>
              <a:t>Matam</a:t>
            </a:r>
            <a:r>
              <a:rPr lang="en-US" b="1" dirty="0" smtClean="0">
                <a:solidFill>
                  <a:schemeClr val="accent5"/>
                </a:solidFill>
              </a:rPr>
              <a:t>)   </a:t>
            </a:r>
            <a:endParaRPr lang="en-US" sz="2200" b="1" dirty="0">
              <a:solidFill>
                <a:schemeClr val="accent5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56200" cy="193277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Forecast to be verified</a:t>
            </a:r>
          </a:p>
          <a:p>
            <a:pPr lvl="1"/>
            <a:r>
              <a:rPr lang="en-US" b="1" dirty="0" smtClean="0"/>
              <a:t>Probability of </a:t>
            </a:r>
            <a:r>
              <a:rPr lang="en-US" b="1" dirty="0" err="1" smtClean="0"/>
              <a:t>Excceedance</a:t>
            </a:r>
            <a:endParaRPr lang="en-US" b="1" dirty="0" smtClean="0"/>
          </a:p>
          <a:p>
            <a:pPr lvl="2"/>
            <a:r>
              <a:rPr lang="en-US" b="1" dirty="0" err="1" smtClean="0"/>
              <a:t>Tmax</a:t>
            </a:r>
            <a:r>
              <a:rPr lang="en-US" b="1" dirty="0" smtClean="0"/>
              <a:t> &gt; 80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 err="1" smtClean="0"/>
              <a:t>pctle</a:t>
            </a:r>
            <a:endParaRPr lang="en-US" b="1" dirty="0" smtClean="0"/>
          </a:p>
          <a:p>
            <a:pPr lvl="2"/>
            <a:r>
              <a:rPr lang="en-US" b="1" dirty="0" smtClean="0"/>
              <a:t>Persists for at least 3 days</a:t>
            </a:r>
          </a:p>
          <a:p>
            <a:pPr lvl="2"/>
            <a:r>
              <a:rPr lang="en-US" b="1" dirty="0" smtClean="0"/>
              <a:t>Forecast Probability &gt; 0.5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76200" y="1848425"/>
            <a:ext cx="4756200" cy="1932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Observation dataset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 smtClean="0"/>
              <a:t>Extreme </a:t>
            </a:r>
            <a:r>
              <a:rPr lang="en-US" sz="2400" b="1" dirty="0" err="1" smtClean="0"/>
              <a:t>Tmax</a:t>
            </a:r>
            <a:r>
              <a:rPr lang="en-US" sz="2400" b="1" dirty="0" smtClean="0"/>
              <a:t> Observation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Tmax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obs. &gt; 80</a:t>
            </a:r>
            <a:r>
              <a:rPr kumimoji="0" lang="en-US" sz="2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pctle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Persists for at least 3 days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00600" y="4261625"/>
            <a:ext cx="6373800" cy="1932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1" dirty="0" smtClean="0"/>
              <a:t>Contingency Table Elements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 smtClean="0"/>
              <a:t>Hits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Misses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 smtClean="0"/>
              <a:t>False Alarms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 Negatives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73600" y="3787200"/>
            <a:ext cx="734400" cy="4248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7881600" y="3913200"/>
            <a:ext cx="481200" cy="289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98" y="1966687"/>
          <a:ext cx="11821886" cy="44718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1203">
                  <a:extLst>
                    <a:ext uri="{9D8B030D-6E8A-4147-A177-3AD203B41FA5}">
                      <a16:colId xmlns:a16="http://schemas.microsoft.com/office/drawing/2014/main" xmlns="" val="1665766452"/>
                    </a:ext>
                  </a:extLst>
                </a:gridCol>
                <a:gridCol w="1001203">
                  <a:extLst>
                    <a:ext uri="{9D8B030D-6E8A-4147-A177-3AD203B41FA5}">
                      <a16:colId xmlns:a16="http://schemas.microsoft.com/office/drawing/2014/main" xmlns="" val="1686522352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742947937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3970503180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2829035836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2876347683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2204047540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688999163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4127710644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424374618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1347747917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2694788997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2552510101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3766644094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2582875449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1884778410"/>
                    </a:ext>
                  </a:extLst>
                </a:gridCol>
                <a:gridCol w="654632">
                  <a:extLst>
                    <a:ext uri="{9D8B030D-6E8A-4147-A177-3AD203B41FA5}">
                      <a16:colId xmlns:a16="http://schemas.microsoft.com/office/drawing/2014/main" xmlns="" val="298190112"/>
                    </a:ext>
                  </a:extLst>
                </a:gridCol>
              </a:tblGrid>
              <a:tr h="343989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4-May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5-May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6-May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7-May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8-May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9-May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11-May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solidFill>
                            <a:srgbClr val="0070C0"/>
                          </a:solidFill>
                          <a:effectLst/>
                        </a:rPr>
                        <a:t>12-May</a:t>
                      </a:r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13-May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14-May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15-May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16-May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3483162162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Percentile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45.1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45.1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45.1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45.2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45.2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45.2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45.2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45.2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45.2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45.12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effectLst/>
                        </a:rPr>
                        <a:t>45.12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45.5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effectLst/>
                        </a:rPr>
                        <a:t>45.5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45.1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45.1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effectLst/>
                        </a:rPr>
                        <a:t>45.3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3792536630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2022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45.9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45.0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44.0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43.6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45.6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47.6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47.2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44.1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39.2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45.3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47.0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47.5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45.5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47.0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46.0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47.0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2487528158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May1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1131051634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 2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2876864921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 3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3779937454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 4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251900366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 5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3600091621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 6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674641310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 7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(4)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680650966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 8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(5)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1323557352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 9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(6)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extLst>
                  <a:ext uri="{0D108BD9-81ED-4DB2-BD59-A6C34878D82A}">
                    <a16:rowId xmlns:a16="http://schemas.microsoft.com/office/drawing/2014/main" xmlns="" val="3885636846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May 10 </a:t>
                      </a:r>
                      <a:r>
                        <a:rPr lang="en-US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(7)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" marR="1905" marT="190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4131749"/>
                  </a:ext>
                </a:extLst>
              </a:tr>
            </a:tbl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6. Pre-Processing Observation Data, Extracting </a:t>
            </a:r>
            <a:r>
              <a:rPr lang="en-US" b="1" dirty="0" smtClean="0">
                <a:solidFill>
                  <a:schemeClr val="accent5"/>
                </a:solidFill>
              </a:rPr>
              <a:t>Heatwave Consecutive </a:t>
            </a:r>
            <a:r>
              <a:rPr lang="en-US" b="1" dirty="0" smtClean="0">
                <a:solidFill>
                  <a:schemeClr val="accent5"/>
                </a:solidFill>
              </a:rPr>
              <a:t>Days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1975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2220</Words>
  <Application>Microsoft Office PowerPoint</Application>
  <PresentationFormat>Custom</PresentationFormat>
  <Paragraphs>1217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Introduction to Verification of Exceedance Probabilities  Senegal, Dakar, September 2022</vt:lpstr>
      <vt:lpstr>1. Introduction</vt:lpstr>
      <vt:lpstr>2. Verification Example, CPC/International Desks (https://www.cpc.ncep.noaa.gov/products/international/verif_realtime/heat/ )</vt:lpstr>
      <vt:lpstr>3. Verification Example, Past Event, “eye ball”                              (11 – 17 May 2022, &gt;80th Pctle., &gt;= 3 cons Days)</vt:lpstr>
      <vt:lpstr>4. Verification Data Pre-processing</vt:lpstr>
      <vt:lpstr>4. Verification Data Pre-processing (cont.)</vt:lpstr>
      <vt:lpstr>4. Verification Data Pre-processing (cont.)</vt:lpstr>
      <vt:lpstr>5. May 2021 Forecast Verification, Example       (31 Forecasts vs 31 observations near Matam)   </vt:lpstr>
      <vt:lpstr>6. Pre-Processing Observation Data, Extracting Heatwave Consecutive Days</vt:lpstr>
      <vt:lpstr>6. Pre-Processing Observation Data, Extracting Heatwave Consecutive Days</vt:lpstr>
      <vt:lpstr>7. Sample: Observation / Week-1 Forecast Data</vt:lpstr>
      <vt:lpstr>7. Sample: Observation / Week-1 Forecast Data</vt:lpstr>
      <vt:lpstr>VI. Extracting Contingency Table Values</vt:lpstr>
      <vt:lpstr>VII. Heidke Skill Score Computation</vt:lpstr>
      <vt:lpstr>VII. Heidke Skill Score Computation (cont.)</vt:lpstr>
      <vt:lpstr>Exercise on Heidke Skill Score Verification</vt:lpstr>
      <vt:lpstr>Exercise on Heidke Skill Score Verification</vt:lpstr>
      <vt:lpstr>Exercise: Observation / Week-2 Forecast Data</vt:lpstr>
      <vt:lpstr>Exercise, Contingency Table Values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Intruduction to Verification of Exceedance Probabilities</dc:title>
  <dc:creator>Endalkachew Bekele</dc:creator>
  <cp:lastModifiedBy>Endalk Bekele</cp:lastModifiedBy>
  <cp:revision>58</cp:revision>
  <dcterms:created xsi:type="dcterms:W3CDTF">2022-08-22T17:16:50Z</dcterms:created>
  <dcterms:modified xsi:type="dcterms:W3CDTF">2023-02-21T10:03:13Z</dcterms:modified>
</cp:coreProperties>
</file>