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5D_319F54F1.xml" ContentType="application/vnd.ms-powerpoint.comments+xml"/>
  <Override PartName="/ppt/notesSlides/notesSlide2.xml" ContentType="application/vnd.openxmlformats-officedocument.presentationml.notesSlide+xml"/>
  <Override PartName="/ppt/comments/modernComment_196_C21924D2.xml" ContentType="application/vnd.ms-powerpoint.comments+xml"/>
  <Override PartName="/ppt/notesSlides/notesSlide3.xml" ContentType="application/vnd.openxmlformats-officedocument.presentationml.notesSlide+xml"/>
  <Override PartName="/ppt/comments/modernComment_1A8_C900A47F.xml" ContentType="application/vnd.ms-powerpoint.comments+xml"/>
  <Override PartName="/ppt/notesSlides/notesSlide4.xml" ContentType="application/vnd.openxmlformats-officedocument.presentationml.notesSlide+xml"/>
  <Override PartName="/ppt/comments/modernComment_197_6A453418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9A_61D6C0A1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9" r:id="rId3"/>
    <p:sldId id="406" r:id="rId4"/>
    <p:sldId id="424" r:id="rId5"/>
    <p:sldId id="407" r:id="rId6"/>
    <p:sldId id="408" r:id="rId7"/>
    <p:sldId id="423" r:id="rId8"/>
    <p:sldId id="409" r:id="rId9"/>
    <p:sldId id="410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9716D3-7E17-C884-F0D6-94B9BF3F25C6}" name="Katherine Kowal" initials="KK" userId="S::grte2892@ox.ac.uk::1583513e-d2ad-4258-8ff9-e50712a576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719"/>
  </p:normalViewPr>
  <p:slideViewPr>
    <p:cSldViewPr>
      <p:cViewPr varScale="1">
        <p:scale>
          <a:sx n="55" d="100"/>
          <a:sy n="55" d="100"/>
        </p:scale>
        <p:origin x="16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modernComment_15D_319F54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5C697E-F003-BB48-931F-D42F5F9A0A56}" authorId="{619716D3-7E17-C884-F0D6-94B9BF3F25C6}" created="2024-07-09T14:14:21.62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32525553" sldId="349"/>
      <ac:spMk id="50178" creationId="{00000000-0000-0000-0000-000000000000}"/>
    </ac:deMkLst>
    <p188:txBody>
      <a:bodyPr/>
      <a:lstStyle/>
      <a:p>
        <a:r>
          <a:rPr lang="en-US"/>
          <a:t>Deleted a couple of periods and deleted ‘Then, ‘ from second bullet</a:t>
        </a:r>
      </a:p>
    </p188:txBody>
  </p188:cm>
</p188:cmLst>
</file>

<file path=ppt/comments/modernComment_196_C21924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CA1274-F82E-0340-8B72-2983E905FA97}" authorId="{619716D3-7E17-C884-F0D6-94B9BF3F25C6}" created="2024-07-09T14:16:11.28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41">
        <ac:context len="575" hash="2623973178"/>
      </ac:txMk>
    </ac:txMkLst>
    <p188:pos x="2559269" y="727842"/>
    <p188:txBody>
      <a:bodyPr/>
      <a:lstStyle/>
      <a:p>
        <a:r>
          <a:rPr lang="en-US"/>
          <a:t>Bolded a couple of words to make it easier to read, deleted some periods at end of sentence, capitalized ‘Regression’ to align with bullet 2</a:t>
        </a:r>
      </a:p>
    </p188:txBody>
  </p188:cm>
  <p188:cm id="{958B0916-E6D8-B149-B710-42E2D70830B5}" authorId="{619716D3-7E17-C884-F0D6-94B9BF3F25C6}" created="2024-07-09T14:16:38.7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289">
        <ac:context len="575" hash="2623973178"/>
      </ac:txMk>
    </ac:txMkLst>
    <p188:pos x="5607269" y="1537139"/>
    <p188:txBody>
      <a:bodyPr/>
      <a:lstStyle/>
      <a:p>
        <a:r>
          <a:rPr lang="en-US"/>
          <a:t>Deleted ‘a method to’ - clear this is a method you are describing</a:t>
        </a:r>
      </a:p>
    </p188:txBody>
  </p188:cm>
  <p188:cm id="{39716580-7324-B94A-8683-EC52C6B06619}" authorId="{619716D3-7E17-C884-F0D6-94B9BF3F25C6}" created="2024-07-09T14:17:15.0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326">
        <ac:context len="575" hash="2623973178"/>
      </ac:txMk>
    </ac:txMkLst>
    <p188:pos x="4093779" y="1810408"/>
    <p188:txBody>
      <a:bodyPr/>
      <a:lstStyle/>
      <a:p>
        <a:r>
          <a:rPr lang="en-US"/>
          <a:t>I don’t think this needs to be capitalized - not a proper name? Made plural</a:t>
        </a:r>
      </a:p>
    </p188:txBody>
  </p188:cm>
  <p188:cm id="{ADEAA581-6AEA-1F46-9376-8C429652A9FD}" authorId="{619716D3-7E17-C884-F0D6-94B9BF3F25C6}" created="2024-07-09T14:17:41.58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488">
        <ac:context len="575" hash="2623973178"/>
      </ac:txMk>
    </ac:txMkLst>
    <p188:pos x="8129752" y="2041635"/>
    <p188:txBody>
      <a:bodyPr/>
      <a:lstStyle/>
      <a:p>
        <a:r>
          <a:rPr lang="en-US"/>
          <a:t>Added paren to close</a:t>
        </a:r>
      </a:p>
    </p188:txBody>
  </p188:cm>
  <p188:cm id="{E5039E49-5637-1B40-8268-8D3906736A6D}" authorId="{619716D3-7E17-C884-F0D6-94B9BF3F25C6}" created="2024-07-09T14:18:54.3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632" len="19">
        <ac:context len="958" hash="1657279374"/>
      </ac:txMk>
    </ac:txMkLst>
    <p188:pos x="2632841" y="3113691"/>
    <p188:txBody>
      <a:bodyPr/>
      <a:lstStyle/>
      <a:p>
        <a:r>
          <a:rPr lang="en-US"/>
          <a:t>We use a lot of different words to describe these systems - should we choose one to keep it simple? ‘Dynamical forecasts’, ‘ensemble prediction systems’, ‘GCMs’ ? Not sure which is best, just thinking less vocab might be helpful across sessions</a:t>
        </a:r>
      </a:p>
    </p188:txBody>
  </p188:cm>
  <p188:cm id="{1518969D-7079-004C-8A35-FE8EB60F657E}" authorId="{619716D3-7E17-C884-F0D6-94B9BF3F25C6}" created="2024-07-09T14:19:34.81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951">
        <ac:context len="958" hash="1657279374"/>
      </ac:txMk>
    </ac:txMkLst>
    <p188:pos x="7993117" y="4501056"/>
    <p188:txBody>
      <a:bodyPr/>
      <a:lstStyle/>
      <a:p>
        <a:r>
          <a:rPr lang="en-US"/>
          <a:t>I don’t think you need whole site - I’ve converted it into a hyperlink to their paper to conserve space</a:t>
        </a:r>
      </a:p>
    </p188:txBody>
  </p188:cm>
</p188:cmLst>
</file>

<file path=ppt/comments/modernComment_197_6A4534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517035-FA8D-BD42-A3BB-A9A25BB196FD}" authorId="{619716D3-7E17-C884-F0D6-94B9BF3F25C6}" created="2024-07-09T14:22:04.04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82920216" sldId="407"/>
      <ac:spMk id="50178" creationId="{00000000-0000-0000-0000-000000000000}"/>
      <ac:txMk cp="174">
        <ac:context len="474" hash="1858919974"/>
      </ac:txMk>
    </ac:txMkLst>
    <p188:pos x="1098331" y="1663262"/>
    <p188:txBody>
      <a:bodyPr/>
      <a:lstStyle/>
      <a:p>
        <a:r>
          <a:rPr lang="en-US"/>
          <a:t>Have we defined this? Changed to ‘forecasts initialized on Wednesday’</a:t>
        </a:r>
      </a:p>
    </p188:txBody>
  </p188:cm>
  <p188:cm id="{11EE91E3-FDC1-864F-BB59-C1EA31E61206}" authorId="{619716D3-7E17-C884-F0D6-94B9BF3F25C6}" created="2024-07-09T14:22:50.5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82920216" sldId="407"/>
      <ac:spMk id="50178" creationId="{00000000-0000-0000-0000-000000000000}"/>
      <ac:txMk cp="450" len="4">
        <ac:context len="474" hash="1858919974"/>
      </ac:txMk>
    </ac:txMkLst>
    <p188:pos x="5291959" y="3807372"/>
    <p188:replyLst>
      <p188:reply id="{517CD510-132B-3346-82E2-FC70D9A790EC}" authorId="{619716D3-7E17-C884-F0D6-94B9BF3F25C6}" created="2024-07-09T14:23:03.531">
        <p188:txBody>
          <a:bodyPr/>
          <a:lstStyle/>
          <a:p>
            <a:r>
              <a:rPr lang="en-US"/>
              <a:t>Removed periods</a:t>
            </a:r>
          </a:p>
        </p188:txBody>
      </p188:reply>
    </p188:replyLst>
    <p188:txBody>
      <a:bodyPr/>
      <a:lstStyle/>
      <a:p>
        <a:r>
          <a:rPr lang="en-US"/>
          <a:t>Deleted a couple of ‘the’s’ to make it less words</a:t>
        </a:r>
      </a:p>
    </p188:txBody>
  </p188:cm>
</p188:cmLst>
</file>

<file path=ppt/comments/modernComment_19A_61D6C0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6C8F17-9C81-F94C-8CFB-0591CB58C594}" authorId="{619716D3-7E17-C884-F0D6-94B9BF3F25C6}" created="2024-07-09T14:46:45.9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41463969" sldId="410"/>
      <ac:spMk id="7" creationId="{00000000-0000-0000-0000-000000000000}"/>
      <ac:txMk cp="0" len="2">
        <ac:context len="37" hash="854537865"/>
      </ac:txMk>
    </ac:txMkLst>
    <p188:pos x="764583" y="587600"/>
    <p188:txBody>
      <a:bodyPr/>
      <a:lstStyle/>
      <a:p>
        <a:r>
          <a:rPr lang="en-US"/>
          <a:t>Ive been changing your bullets to keep the sequencing really clear</a:t>
        </a:r>
      </a:p>
    </p188:txBody>
  </p188:cm>
  <p188:cm id="{678FA1C0-AF4E-6842-B86A-2FD9A8079C6E}" authorId="{619716D3-7E17-C884-F0D6-94B9BF3F25C6}" created="2024-07-09T14:47:08.2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41463969" sldId="410"/>
      <ac:spMk id="12" creationId="{00000000-0000-0000-0000-000000000000}"/>
      <ac:txMk cp="0" len="10">
        <ac:context len="55" hash="2626960866"/>
      </ac:txMk>
    </ac:txMkLst>
    <p188:txBody>
      <a:bodyPr/>
      <a:lstStyle/>
      <a:p>
        <a:r>
          <a:rPr lang="en-US"/>
          <a:t>This step takes me about 3 minutes on my Mac at home</a:t>
        </a:r>
      </a:p>
    </p188:txBody>
  </p188:cm>
</p188:cmLst>
</file>

<file path=ppt/comments/modernComment_1A8_C900A4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CA1274-F82E-0340-8B72-2983E905FA97}" authorId="{619716D3-7E17-C884-F0D6-94B9BF3F25C6}" created="2024-07-09T14:16:11.28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41">
        <ac:context len="575" hash="2623973178"/>
      </ac:txMk>
    </ac:txMkLst>
    <p188:pos x="2559269" y="727842"/>
    <p188:txBody>
      <a:bodyPr/>
      <a:lstStyle/>
      <a:p>
        <a:r>
          <a:rPr lang="en-US"/>
          <a:t>Bolded a couple of words to make it easier to read, deleted some periods at end of sentence, capitalized ‘Regression’ to align with bullet 2</a:t>
        </a:r>
      </a:p>
    </p188:txBody>
  </p188:cm>
  <p188:cm id="{958B0916-E6D8-B149-B710-42E2D70830B5}" authorId="{619716D3-7E17-C884-F0D6-94B9BF3F25C6}" created="2024-07-09T14:16:38.7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289">
        <ac:context len="575" hash="2623973178"/>
      </ac:txMk>
    </ac:txMkLst>
    <p188:pos x="5607269" y="1537139"/>
    <p188:txBody>
      <a:bodyPr/>
      <a:lstStyle/>
      <a:p>
        <a:r>
          <a:rPr lang="en-US"/>
          <a:t>Deleted ‘a method to’ - clear this is a method you are describing</a:t>
        </a:r>
      </a:p>
    </p188:txBody>
  </p188:cm>
  <p188:cm id="{39716580-7324-B94A-8683-EC52C6B06619}" authorId="{619716D3-7E17-C884-F0D6-94B9BF3F25C6}" created="2024-07-09T14:17:15.0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326">
        <ac:context len="575" hash="2623973178"/>
      </ac:txMk>
    </ac:txMkLst>
    <p188:pos x="4093779" y="1810408"/>
    <p188:txBody>
      <a:bodyPr/>
      <a:lstStyle/>
      <a:p>
        <a:r>
          <a:rPr lang="en-US"/>
          <a:t>I don’t think this needs to be capitalized - not a proper name? Made plural</a:t>
        </a:r>
      </a:p>
    </p188:txBody>
  </p188:cm>
  <p188:cm id="{ADEAA581-6AEA-1F46-9376-8C429652A9FD}" authorId="{619716D3-7E17-C884-F0D6-94B9BF3F25C6}" created="2024-07-09T14:17:41.58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488">
        <ac:context len="575" hash="2623973178"/>
      </ac:txMk>
    </ac:txMkLst>
    <p188:pos x="8129752" y="2041635"/>
    <p188:txBody>
      <a:bodyPr/>
      <a:lstStyle/>
      <a:p>
        <a:r>
          <a:rPr lang="en-US"/>
          <a:t>Added paren to close</a:t>
        </a:r>
      </a:p>
    </p188:txBody>
  </p188:cm>
  <p188:cm id="{E5039E49-5637-1B40-8268-8D3906736A6D}" authorId="{619716D3-7E17-C884-F0D6-94B9BF3F25C6}" created="2024-07-09T14:18:54.3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632" len="19">
        <ac:context len="958" hash="1657279374"/>
      </ac:txMk>
    </ac:txMkLst>
    <p188:pos x="2632841" y="3113691"/>
    <p188:txBody>
      <a:bodyPr/>
      <a:lstStyle/>
      <a:p>
        <a:r>
          <a:rPr lang="en-US"/>
          <a:t>We use a lot of different words to describe these systems - should we choose one to keep it simple? ‘Dynamical forecasts’, ‘ensemble prediction systems’, ‘GCMs’ ? Not sure which is best, just thinking less vocab might be helpful across sessions</a:t>
        </a:r>
      </a:p>
    </p188:txBody>
  </p188:cm>
  <p188:cm id="{1518969D-7079-004C-8A35-FE8EB60F657E}" authorId="{619716D3-7E17-C884-F0D6-94B9BF3F25C6}" created="2024-07-09T14:19:34.81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6427730" sldId="406"/>
      <ac:spMk id="50178" creationId="{00000000-0000-0000-0000-000000000000}"/>
      <ac:txMk cp="951">
        <ac:context len="958" hash="1657279374"/>
      </ac:txMk>
    </ac:txMkLst>
    <p188:pos x="7993117" y="4501056"/>
    <p188:txBody>
      <a:bodyPr/>
      <a:lstStyle/>
      <a:p>
        <a:r>
          <a:rPr lang="en-US"/>
          <a:t>I don’t think you need whole site - I’ve converted it into a hyperlink to their paper to conserve space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FD491-B129-4671-ABB2-1DC19FFB5DA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F9EA7-E8DE-4463-881E-F7C1421A6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2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3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6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1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0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7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2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6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0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1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0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9EA7-E8DE-4463-881E-F7C1421A67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9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5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3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2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E3C64-0EDB-4EEA-8D7B-58E14ACFA0F1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E900-8F86-4B2D-8B67-557530FCD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D_319F54F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6_C21924D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c.ncep.noaa.gov/products/international/drought/cons_precip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8_C900A47F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ontiersin.org/journals/climate/articles/10.3389/fclim.2022.953262/full" TargetMode="External"/><Relationship Id="rId4" Type="http://schemas.openxmlformats.org/officeDocument/2006/relationships/hyperlink" Target="https://xcast-lib.github.i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7_6A4534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tp.cpc.ncep.noaa.gov/International/PREPARE_africa/subseasonal/calibrated/subseasonal_calib.tar.g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A_61D6C0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6553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Subseasonal</a:t>
            </a:r>
            <a:r>
              <a:rPr lang="en-US" dirty="0"/>
              <a:t> Model </a:t>
            </a:r>
            <a:r>
              <a:rPr lang="en-US" dirty="0" err="1"/>
              <a:t>Precip</a:t>
            </a:r>
            <a:r>
              <a:rPr lang="en-US" dirty="0"/>
              <a:t> Forecast Calibration</a:t>
            </a:r>
            <a:br>
              <a:rPr lang="en-US" dirty="0"/>
            </a:br>
            <a:br>
              <a:rPr lang="en-US" dirty="0"/>
            </a:br>
            <a:r>
              <a:rPr lang="en-US" sz="2000" b="1" dirty="0"/>
              <a:t>16ITWCVP Training Workshop</a:t>
            </a:r>
            <a:br>
              <a:rPr lang="en-US" sz="2000" b="1" dirty="0"/>
            </a:br>
            <a:r>
              <a:rPr lang="en-US" sz="2000" b="1" dirty="0"/>
              <a:t>Dakar, Senegal, 11 – 23 September 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5830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Endalkachew Bekele</a:t>
            </a:r>
          </a:p>
          <a:p>
            <a:pPr algn="ctr"/>
            <a:r>
              <a:rPr lang="en-US" b="1" dirty="0"/>
              <a:t>NOAA/CPC/International Desks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1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9D5508-BAEB-48A1-43C2-BACF8F1052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67" t="43274" r="28333" b="22344"/>
          <a:stretch/>
        </p:blipFill>
        <p:spPr>
          <a:xfrm>
            <a:off x="228600" y="2514600"/>
            <a:ext cx="8155919" cy="2743200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10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44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Set Predictor and Predictand Domains, and Climatological and Forecast Valid Dates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F7B24-AFAD-58A7-53E7-9CC2CBABC7C3}"/>
              </a:ext>
            </a:extLst>
          </p:cNvPr>
          <p:cNvSpPr txBox="1"/>
          <p:nvPr/>
        </p:nvSpPr>
        <p:spPr>
          <a:xfrm>
            <a:off x="3581400" y="2607404"/>
            <a:ext cx="518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7030A0"/>
                </a:solidFill>
              </a:rPr>
              <a:t>Eg.</a:t>
            </a:r>
            <a:r>
              <a:rPr lang="en-US" sz="1600" b="1" dirty="0">
                <a:solidFill>
                  <a:srgbClr val="7030A0"/>
                </a:solidFill>
              </a:rPr>
              <a:t> Predictand domain:  Enter coordinates for your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06CFB6-7D0A-C785-285D-D53420DCEEB4}"/>
              </a:ext>
            </a:extLst>
          </p:cNvPr>
          <p:cNvSpPr txBox="1"/>
          <p:nvPr/>
        </p:nvSpPr>
        <p:spPr>
          <a:xfrm>
            <a:off x="2793458" y="4471060"/>
            <a:ext cx="467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Change the </a:t>
            </a:r>
            <a:r>
              <a:rPr lang="en-US" sz="1800" b="1" dirty="0" err="1">
                <a:solidFill>
                  <a:srgbClr val="7030A0"/>
                </a:solidFill>
              </a:rPr>
              <a:t>climo</a:t>
            </a:r>
            <a:r>
              <a:rPr lang="en-US" sz="1800" b="1" dirty="0">
                <a:solidFill>
                  <a:srgbClr val="7030A0"/>
                </a:solidFill>
              </a:rPr>
              <a:t> valid date: 16Sep – 22Sep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61102-F7D4-7979-8B63-07A97F7DAE37}"/>
              </a:ext>
            </a:extLst>
          </p:cNvPr>
          <p:cNvSpPr txBox="1"/>
          <p:nvPr/>
        </p:nvSpPr>
        <p:spPr>
          <a:xfrm>
            <a:off x="2133600" y="2960563"/>
            <a:ext cx="5283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7030A0"/>
                </a:solidFill>
              </a:rPr>
              <a:t>Eg.</a:t>
            </a:r>
            <a:r>
              <a:rPr lang="en-US" sz="1600" b="1" dirty="0">
                <a:solidFill>
                  <a:srgbClr val="7030A0"/>
                </a:solidFill>
              </a:rPr>
              <a:t> Predictor domain: 10 degrees broader in each direction: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0AAED-A3BA-4819-1757-5D5BACC1B5F9}"/>
              </a:ext>
            </a:extLst>
          </p:cNvPr>
          <p:cNvSpPr txBox="1"/>
          <p:nvPr/>
        </p:nvSpPr>
        <p:spPr>
          <a:xfrm>
            <a:off x="2949201" y="4831803"/>
            <a:ext cx="5585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Change the </a:t>
            </a:r>
            <a:r>
              <a:rPr lang="en-US" sz="1800" b="1" dirty="0" err="1">
                <a:solidFill>
                  <a:srgbClr val="7030A0"/>
                </a:solidFill>
              </a:rPr>
              <a:t>Fcst</a:t>
            </a:r>
            <a:r>
              <a:rPr lang="en-US" sz="1800" b="1" dirty="0">
                <a:solidFill>
                  <a:srgbClr val="7030A0"/>
                </a:solidFill>
              </a:rPr>
              <a:t> valid date: 16Sep2024 – 22Sep2024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1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34C6E-DFD9-996D-A265-86978401C0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33" t="38148" r="23667" b="8518"/>
          <a:stretch/>
        </p:blipFill>
        <p:spPr>
          <a:xfrm>
            <a:off x="23446" y="2028947"/>
            <a:ext cx="8839200" cy="4572000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11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447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Download Forecast Calibration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F7B24-AFAD-58A7-53E7-9CC2CBABC7C3}"/>
              </a:ext>
            </a:extLst>
          </p:cNvPr>
          <p:cNvSpPr txBox="1"/>
          <p:nvPr/>
        </p:nvSpPr>
        <p:spPr>
          <a:xfrm>
            <a:off x="6124078" y="5897268"/>
            <a:ext cx="1901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Predictand data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Predictor Data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Realtime Forecast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61102-F7D4-7979-8B63-07A97F7DAE37}"/>
              </a:ext>
            </a:extLst>
          </p:cNvPr>
          <p:cNvSpPr txBox="1"/>
          <p:nvPr/>
        </p:nvSpPr>
        <p:spPr>
          <a:xfrm>
            <a:off x="6858000" y="2423980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Python function to download data from the CPC ftp site:</a:t>
            </a:r>
          </a:p>
          <a:p>
            <a:endParaRPr lang="en-US" sz="1600" b="1" dirty="0">
              <a:solidFill>
                <a:srgbClr val="7030A0"/>
              </a:solidFill>
            </a:endParaRPr>
          </a:p>
          <a:p>
            <a:r>
              <a:rPr lang="en-US" sz="1600" b="1" dirty="0">
                <a:solidFill>
                  <a:srgbClr val="7030A0"/>
                </a:solidFill>
              </a:rPr>
              <a:t>Please don’t modify this part of the notebook.</a:t>
            </a:r>
          </a:p>
          <a:p>
            <a:endParaRPr lang="en-US" sz="16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3720547-8D6F-2633-2AF4-AB4B48DB732D}"/>
              </a:ext>
            </a:extLst>
          </p:cNvPr>
          <p:cNvSpPr/>
          <p:nvPr/>
        </p:nvSpPr>
        <p:spPr>
          <a:xfrm>
            <a:off x="6173459" y="2208679"/>
            <a:ext cx="1005840" cy="289560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E787D-099E-FC22-D7D4-E03BF6B4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33" t="41548" r="28334" b="9554"/>
          <a:stretch/>
        </p:blipFill>
        <p:spPr>
          <a:xfrm>
            <a:off x="146778" y="2057400"/>
            <a:ext cx="8865276" cy="4572000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12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447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Open and Prepare Data for fitting the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F7B24-AFAD-58A7-53E7-9CC2CBABC7C3}"/>
              </a:ext>
            </a:extLst>
          </p:cNvPr>
          <p:cNvSpPr txBox="1"/>
          <p:nvPr/>
        </p:nvSpPr>
        <p:spPr>
          <a:xfrm>
            <a:off x="5229273" y="3125926"/>
            <a:ext cx="342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Add a blank “M” dimension to each dataset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(required by </a:t>
            </a:r>
            <a:r>
              <a:rPr lang="en-US" sz="1400" b="1" dirty="0" err="1">
                <a:solidFill>
                  <a:srgbClr val="7030A0"/>
                </a:solidFill>
              </a:rPr>
              <a:t>Xcast</a:t>
            </a:r>
            <a:r>
              <a:rPr lang="en-US" sz="1400" b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61102-F7D4-7979-8B63-07A97F7DAE37}"/>
              </a:ext>
            </a:extLst>
          </p:cNvPr>
          <p:cNvSpPr txBox="1"/>
          <p:nvPr/>
        </p:nvSpPr>
        <p:spPr>
          <a:xfrm>
            <a:off x="7066146" y="3858161"/>
            <a:ext cx="20016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7030A0"/>
                </a:solidFill>
              </a:rPr>
              <a:t>Apply Dry mask, where the median </a:t>
            </a:r>
            <a:r>
              <a:rPr lang="en-US" sz="1500" b="1" dirty="0" err="1">
                <a:solidFill>
                  <a:srgbClr val="7030A0"/>
                </a:solidFill>
              </a:rPr>
              <a:t>precip</a:t>
            </a:r>
            <a:r>
              <a:rPr lang="en-US" sz="1500" b="1" dirty="0">
                <a:solidFill>
                  <a:srgbClr val="7030A0"/>
                </a:solidFill>
              </a:rPr>
              <a:t> is less than 0.01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3720547-8D6F-2633-2AF4-AB4B48DB732D}"/>
              </a:ext>
            </a:extLst>
          </p:cNvPr>
          <p:cNvSpPr/>
          <p:nvPr/>
        </p:nvSpPr>
        <p:spPr>
          <a:xfrm>
            <a:off x="4876800" y="2971800"/>
            <a:ext cx="292600" cy="57741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802CF-6CDD-BCCC-5CD5-5FDBA34E22F1}"/>
              </a:ext>
            </a:extLst>
          </p:cNvPr>
          <p:cNvSpPr txBox="1"/>
          <p:nvPr/>
        </p:nvSpPr>
        <p:spPr>
          <a:xfrm>
            <a:off x="6837546" y="4871591"/>
            <a:ext cx="200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Extract data for the predictor and predictand domain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09DB9-4F89-D88C-AE69-D5D0F0B2E8AC}"/>
              </a:ext>
            </a:extLst>
          </p:cNvPr>
          <p:cNvSpPr txBox="1"/>
          <p:nvPr/>
        </p:nvSpPr>
        <p:spPr>
          <a:xfrm>
            <a:off x="3812870" y="6268242"/>
            <a:ext cx="4701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Mask out missing values in the forecast data.</a:t>
            </a:r>
          </a:p>
        </p:txBody>
      </p:sp>
    </p:spTree>
    <p:extLst>
      <p:ext uri="{BB962C8B-B14F-4D97-AF65-F5344CB8AC3E}">
        <p14:creationId xmlns:p14="http://schemas.microsoft.com/office/powerpoint/2010/main" val="327018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5BA91-D5BD-1DD0-9E44-C8BD63FE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33" t="41111" r="34166" b="36571"/>
          <a:stretch/>
        </p:blipFill>
        <p:spPr>
          <a:xfrm>
            <a:off x="304801" y="2514600"/>
            <a:ext cx="8649274" cy="2286000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13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44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Fit the CCA model, and Generate Hindcast Probabilistic Forecasts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F7B24-AFAD-58A7-53E7-9CC2CBABC7C3}"/>
              </a:ext>
            </a:extLst>
          </p:cNvPr>
          <p:cNvSpPr txBox="1"/>
          <p:nvPr/>
        </p:nvSpPr>
        <p:spPr>
          <a:xfrm>
            <a:off x="4800601" y="3222248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Keep 5 years out of 60, for model validation at each run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61102-F7D4-7979-8B63-07A97F7DAE37}"/>
              </a:ext>
            </a:extLst>
          </p:cNvPr>
          <p:cNvSpPr txBox="1"/>
          <p:nvPr/>
        </p:nvSpPr>
        <p:spPr>
          <a:xfrm>
            <a:off x="5208596" y="3642718"/>
            <a:ext cx="385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Use the first 5 PC for the predictand and predictor, and 3 for CCA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60A9B-7B79-15BE-252B-5EACCA7F9C73}"/>
              </a:ext>
            </a:extLst>
          </p:cNvPr>
          <p:cNvSpPr txBox="1"/>
          <p:nvPr/>
        </p:nvSpPr>
        <p:spPr>
          <a:xfrm>
            <a:off x="1349392" y="5215860"/>
            <a:ext cx="733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The process will loop through 60 windows</a:t>
            </a:r>
          </a:p>
        </p:txBody>
      </p:sp>
    </p:spTree>
    <p:extLst>
      <p:ext uri="{BB962C8B-B14F-4D97-AF65-F5344CB8AC3E}">
        <p14:creationId xmlns:p14="http://schemas.microsoft.com/office/powerpoint/2010/main" val="373564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D3814E-BD62-46BB-22CF-7EE3412B5B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33" t="39134" r="41667" b="42316"/>
          <a:stretch/>
        </p:blipFill>
        <p:spPr>
          <a:xfrm>
            <a:off x="609236" y="1905000"/>
            <a:ext cx="7010764" cy="1828800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14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447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6. Prepare data for hindcast forecast evaluation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60A9B-7B79-15BE-252B-5EACCA7F9C73}"/>
              </a:ext>
            </a:extLst>
          </p:cNvPr>
          <p:cNvSpPr txBox="1"/>
          <p:nvPr/>
        </p:nvSpPr>
        <p:spPr>
          <a:xfrm>
            <a:off x="5272677" y="2252870"/>
            <a:ext cx="3414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Apply grid smoothing to avoid sharp changes from one grid to another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D61C8-1330-B510-1B2F-C1E332F00A74}"/>
              </a:ext>
            </a:extLst>
          </p:cNvPr>
          <p:cNvSpPr txBox="1"/>
          <p:nvPr/>
        </p:nvSpPr>
        <p:spPr>
          <a:xfrm>
            <a:off x="5126737" y="2978052"/>
            <a:ext cx="3414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Prepare predictand data for hindcast evaluation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72E29-DBD4-63E5-E860-E6A4C4D2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69" t="57504" r="41931" b="24696"/>
          <a:stretch/>
        </p:blipFill>
        <p:spPr>
          <a:xfrm>
            <a:off x="426720" y="4683948"/>
            <a:ext cx="7010764" cy="1754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19B0A3-DAE5-CB1C-A225-1070AD7496D9}"/>
              </a:ext>
            </a:extLst>
          </p:cNvPr>
          <p:cNvSpPr txBox="1"/>
          <p:nvPr/>
        </p:nvSpPr>
        <p:spPr>
          <a:xfrm>
            <a:off x="734569" y="408859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7. Generate Realtime Forecasts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51220-6403-2397-C4A1-8F3465559021}"/>
              </a:ext>
            </a:extLst>
          </p:cNvPr>
          <p:cNvSpPr txBox="1"/>
          <p:nvPr/>
        </p:nvSpPr>
        <p:spPr>
          <a:xfrm>
            <a:off x="5099304" y="4835113"/>
            <a:ext cx="34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Generate Realtime Tercile Forecast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607F3-5C38-D94D-BEBF-E19733528D11}"/>
              </a:ext>
            </a:extLst>
          </p:cNvPr>
          <p:cNvSpPr txBox="1"/>
          <p:nvPr/>
        </p:nvSpPr>
        <p:spPr>
          <a:xfrm>
            <a:off x="6553200" y="532358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Generate exceedance/Non-Exceedance probabilistic Forecasts</a:t>
            </a:r>
          </a:p>
        </p:txBody>
      </p:sp>
    </p:spTree>
    <p:extLst>
      <p:ext uri="{BB962C8B-B14F-4D97-AF65-F5344CB8AC3E}">
        <p14:creationId xmlns:p14="http://schemas.microsoft.com/office/powerpoint/2010/main" val="52546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15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447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8. Import Additional Libraries to Handle Plotting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86E5B-DF94-E1C6-DD4B-9307E3BA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33" t="46389" r="35000" b="38503"/>
          <a:stretch/>
        </p:blipFill>
        <p:spPr>
          <a:xfrm>
            <a:off x="76200" y="1981200"/>
            <a:ext cx="903863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16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447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9. Generate Exceedance Probability Forecasts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7A17F-42C1-CF41-24AD-4E3B12DF9E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33" t="41111" r="10001" b="8519"/>
          <a:stretch/>
        </p:blipFill>
        <p:spPr>
          <a:xfrm>
            <a:off x="202603" y="2133600"/>
            <a:ext cx="8788997" cy="3474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EB940F-C825-C37F-4F6C-09688EE4504F}"/>
              </a:ext>
            </a:extLst>
          </p:cNvPr>
          <p:cNvSpPr txBox="1"/>
          <p:nvPr/>
        </p:nvSpPr>
        <p:spPr>
          <a:xfrm>
            <a:off x="3352800" y="2083946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Prob &gt; 80</a:t>
            </a:r>
            <a:r>
              <a:rPr lang="en-US" sz="1600" b="1" baseline="30000" dirty="0">
                <a:solidFill>
                  <a:srgbClr val="7030A0"/>
                </a:solidFill>
              </a:rPr>
              <a:t>th</a:t>
            </a:r>
            <a:r>
              <a:rPr lang="en-US" sz="1600" b="1" dirty="0">
                <a:solidFill>
                  <a:srgbClr val="7030A0"/>
                </a:solidFill>
              </a:rPr>
              <a:t> and 90</a:t>
            </a:r>
            <a:r>
              <a:rPr lang="en-US" sz="1600" b="1" baseline="30000" dirty="0">
                <a:solidFill>
                  <a:srgbClr val="7030A0"/>
                </a:solidFill>
              </a:rPr>
              <a:t>th</a:t>
            </a:r>
            <a:r>
              <a:rPr lang="en-US" sz="1600" b="1" dirty="0">
                <a:solidFill>
                  <a:srgbClr val="7030A0"/>
                </a:solidFill>
              </a:rPr>
              <a:t> percentile (extreme wet forecasts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231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8CF4D-6FA3-444A-2E25-A1FB5F63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33" t="39631" r="10001" b="8518"/>
          <a:stretch/>
        </p:blipFill>
        <p:spPr>
          <a:xfrm>
            <a:off x="457200" y="2057400"/>
            <a:ext cx="8537883" cy="3474720"/>
          </a:xfrm>
          <a:prstGeom prst="rect">
            <a:avLst/>
          </a:prstGeo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17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447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10. Generate Exceedance Probability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B940F-C825-C37F-4F6C-09688EE4504F}"/>
              </a:ext>
            </a:extLst>
          </p:cNvPr>
          <p:cNvSpPr txBox="1"/>
          <p:nvPr/>
        </p:nvSpPr>
        <p:spPr>
          <a:xfrm>
            <a:off x="3352800" y="2083946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Prob &lt; 20</a:t>
            </a:r>
            <a:r>
              <a:rPr lang="en-US" sz="1600" b="1" baseline="30000" dirty="0">
                <a:solidFill>
                  <a:srgbClr val="7030A0"/>
                </a:solidFill>
              </a:rPr>
              <a:t>th</a:t>
            </a:r>
            <a:r>
              <a:rPr lang="en-US" sz="1600" b="1" dirty="0">
                <a:solidFill>
                  <a:srgbClr val="7030A0"/>
                </a:solidFill>
              </a:rPr>
              <a:t> and 10</a:t>
            </a:r>
            <a:r>
              <a:rPr lang="en-US" sz="1600" b="1" baseline="30000" dirty="0">
                <a:solidFill>
                  <a:srgbClr val="7030A0"/>
                </a:solidFill>
              </a:rPr>
              <a:t>th</a:t>
            </a:r>
            <a:r>
              <a:rPr lang="en-US" sz="1600" b="1" dirty="0">
                <a:solidFill>
                  <a:srgbClr val="7030A0"/>
                </a:solidFill>
              </a:rPr>
              <a:t> percentile (extreme fry forecasts)</a:t>
            </a:r>
          </a:p>
        </p:txBody>
      </p:sp>
    </p:spTree>
    <p:extLst>
      <p:ext uri="{BB962C8B-B14F-4D97-AF65-F5344CB8AC3E}">
        <p14:creationId xmlns:p14="http://schemas.microsoft.com/office/powerpoint/2010/main" val="229659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18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447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11. Hindcast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65F22-2CC0-73FC-6930-764E6E65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33" t="44074" r="10001" b="17408"/>
          <a:stretch/>
        </p:blipFill>
        <p:spPr>
          <a:xfrm>
            <a:off x="145366" y="1981200"/>
            <a:ext cx="8922434" cy="2697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5E2D3-FBC3-0DC7-FC15-DE0D751E9A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34" t="47037" r="38333" b="44074"/>
          <a:stretch/>
        </p:blipFill>
        <p:spPr>
          <a:xfrm>
            <a:off x="162951" y="4983480"/>
            <a:ext cx="6339840" cy="731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7EE655-A1D7-EF28-ACB3-56C6BAA840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469" t="56181" r="40001" b="35728"/>
          <a:stretch/>
        </p:blipFill>
        <p:spPr>
          <a:xfrm>
            <a:off x="182876" y="6050280"/>
            <a:ext cx="6675124" cy="731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9B1AF7-067A-DA4C-9A44-AD0F34F24920}"/>
              </a:ext>
            </a:extLst>
          </p:cNvPr>
          <p:cNvSpPr txBox="1"/>
          <p:nvPr/>
        </p:nvSpPr>
        <p:spPr>
          <a:xfrm>
            <a:off x="4191001" y="2978052"/>
            <a:ext cx="1447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GROCS plots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DE525-7028-FF7B-2029-00F864F9663C}"/>
              </a:ext>
            </a:extLst>
          </p:cNvPr>
          <p:cNvSpPr txBox="1"/>
          <p:nvPr/>
        </p:nvSpPr>
        <p:spPr>
          <a:xfrm>
            <a:off x="6858000" y="5195203"/>
            <a:ext cx="1447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ROC Curve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9AC59-809D-138A-DAA5-9E6BE97667C4}"/>
              </a:ext>
            </a:extLst>
          </p:cNvPr>
          <p:cNvSpPr txBox="1"/>
          <p:nvPr/>
        </p:nvSpPr>
        <p:spPr>
          <a:xfrm>
            <a:off x="6210300" y="6159792"/>
            <a:ext cx="213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Reliability Diagram</a:t>
            </a:r>
          </a:p>
        </p:txBody>
      </p:sp>
    </p:spTree>
    <p:extLst>
      <p:ext uri="{BB962C8B-B14F-4D97-AF65-F5344CB8AC3E}">
        <p14:creationId xmlns:p14="http://schemas.microsoft.com/office/powerpoint/2010/main" val="90097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68875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latin typeface="Arial" charset="0"/>
              </a:rPr>
              <a:t>Use </a:t>
            </a:r>
            <a:r>
              <a:rPr lang="en-US" sz="2400" b="1" dirty="0" err="1">
                <a:latin typeface="Arial" charset="0"/>
              </a:rPr>
              <a:t>Jupyter</a:t>
            </a:r>
            <a:r>
              <a:rPr lang="en-US" sz="2400" b="1" dirty="0">
                <a:latin typeface="Arial" charset="0"/>
              </a:rPr>
              <a:t> Notebooks </a:t>
            </a:r>
            <a:r>
              <a:rPr lang="en-US" sz="2400" dirty="0">
                <a:latin typeface="Arial" charset="0"/>
              </a:rPr>
              <a:t>under </a:t>
            </a:r>
            <a:r>
              <a:rPr lang="en-US" sz="2400" dirty="0" err="1">
                <a:latin typeface="Arial" charset="0"/>
              </a:rPr>
              <a:t>subseasonal_calib</a:t>
            </a:r>
            <a:r>
              <a:rPr lang="en-US" sz="2400" dirty="0">
                <a:latin typeface="Arial" charset="0"/>
              </a:rPr>
              <a:t> directory to generate GEFS Week-1: (please run CCA before ELR and EPOELM, and then run the consolidated forecast script after CCA, ELR and EPOELM )</a:t>
            </a:r>
          </a:p>
          <a:p>
            <a:pPr lvl="1"/>
            <a:r>
              <a:rPr lang="en-US" sz="2000" dirty="0">
                <a:latin typeface="Arial" charset="0"/>
              </a:rPr>
              <a:t>Raw</a:t>
            </a:r>
          </a:p>
          <a:p>
            <a:pPr lvl="1"/>
            <a:r>
              <a:rPr lang="en-US" sz="2000" dirty="0">
                <a:latin typeface="Arial" charset="0"/>
              </a:rPr>
              <a:t>CCA</a:t>
            </a:r>
          </a:p>
          <a:p>
            <a:pPr lvl="1"/>
            <a:r>
              <a:rPr lang="en-US" sz="2000" dirty="0">
                <a:latin typeface="Arial" charset="0"/>
              </a:rPr>
              <a:t>ELR</a:t>
            </a:r>
          </a:p>
          <a:p>
            <a:pPr lvl="1"/>
            <a:r>
              <a:rPr lang="en-US" sz="2000" dirty="0">
                <a:latin typeface="Arial" charset="0"/>
              </a:rPr>
              <a:t>EPOELM</a:t>
            </a:r>
          </a:p>
          <a:p>
            <a:pPr lvl="1"/>
            <a:r>
              <a:rPr lang="en-US" sz="2000" dirty="0">
                <a:latin typeface="Arial" charset="0"/>
              </a:rPr>
              <a:t>And Consolidated Forecasts</a:t>
            </a:r>
          </a:p>
          <a:p>
            <a:r>
              <a:rPr lang="en-US" sz="2400" b="1" dirty="0">
                <a:latin typeface="Arial" charset="0"/>
              </a:rPr>
              <a:t>Test domain of your interest</a:t>
            </a:r>
            <a:r>
              <a:rPr lang="en-US" sz="2400" dirty="0">
                <a:latin typeface="Arial" charset="0"/>
              </a:rPr>
              <a:t>. Avoid using a very small domain as resolution of the data is not good enough for very small areas.</a:t>
            </a:r>
          </a:p>
          <a:p>
            <a:r>
              <a:rPr lang="en-US" sz="2400" b="1" dirty="0">
                <a:latin typeface="Arial" charset="0"/>
              </a:rPr>
              <a:t>Identify areas </a:t>
            </a:r>
            <a:r>
              <a:rPr lang="en-US" sz="2400" dirty="0">
                <a:latin typeface="Arial" charset="0"/>
              </a:rPr>
              <a:t>with:</a:t>
            </a:r>
          </a:p>
          <a:p>
            <a:pPr lvl="1"/>
            <a:r>
              <a:rPr lang="en-US" sz="2000" dirty="0">
                <a:latin typeface="Arial" charset="0"/>
              </a:rPr>
              <a:t>Above and below normal rainfall</a:t>
            </a:r>
          </a:p>
          <a:p>
            <a:pPr lvl="1"/>
            <a:r>
              <a:rPr lang="en-US" sz="2000" dirty="0">
                <a:latin typeface="Arial" charset="0"/>
              </a:rPr>
              <a:t>Extreme rainfall (</a:t>
            </a:r>
            <a:r>
              <a:rPr lang="en-US" sz="2000" dirty="0" err="1">
                <a:latin typeface="Arial" charset="0"/>
              </a:rPr>
              <a:t>eg.</a:t>
            </a:r>
            <a:r>
              <a:rPr lang="en-US" sz="2000" dirty="0">
                <a:latin typeface="Arial" charset="0"/>
              </a:rPr>
              <a:t> &gt;80</a:t>
            </a:r>
            <a:r>
              <a:rPr lang="en-US" sz="2000" baseline="30000" dirty="0">
                <a:latin typeface="Arial" charset="0"/>
              </a:rPr>
              <a:t>th</a:t>
            </a:r>
            <a:r>
              <a:rPr lang="en-US" sz="2000" dirty="0">
                <a:latin typeface="Arial" charset="0"/>
              </a:rPr>
              <a:t> and &lt;20</a:t>
            </a:r>
            <a:r>
              <a:rPr lang="en-US" sz="2000" baseline="30000" dirty="0">
                <a:latin typeface="Arial" charset="0"/>
              </a:rPr>
              <a:t>th</a:t>
            </a:r>
            <a:r>
              <a:rPr lang="en-US" sz="2000" dirty="0">
                <a:latin typeface="Arial" charset="0"/>
              </a:rPr>
              <a:t>)</a:t>
            </a:r>
          </a:p>
          <a:p>
            <a:pPr lvl="1"/>
            <a:r>
              <a:rPr lang="en-US" sz="2000" dirty="0">
                <a:latin typeface="Arial" charset="0"/>
              </a:rPr>
              <a:t>Assess the skill of the calibration methods for your area of interest</a:t>
            </a: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 </a:t>
            </a:r>
          </a:p>
          <a:p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19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Exercise, Calibrated Forecasts</a:t>
            </a:r>
          </a:p>
        </p:txBody>
      </p:sp>
    </p:spTree>
    <p:extLst>
      <p:ext uri="{BB962C8B-B14F-4D97-AF65-F5344CB8AC3E}">
        <p14:creationId xmlns:p14="http://schemas.microsoft.com/office/powerpoint/2010/main" val="237379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Forecast Calibration in simple terms:</a:t>
            </a:r>
          </a:p>
          <a:p>
            <a:pPr lvl="1"/>
            <a:r>
              <a:rPr lang="en-US" sz="2000" dirty="0">
                <a:latin typeface="Arial" charset="0"/>
              </a:rPr>
              <a:t>Build a relationship between forecast and observation in the </a:t>
            </a:r>
            <a:r>
              <a:rPr lang="en-US" sz="2000" dirty="0" err="1">
                <a:latin typeface="Arial" charset="0"/>
              </a:rPr>
              <a:t>hindcast</a:t>
            </a:r>
            <a:r>
              <a:rPr lang="en-US" sz="2000" dirty="0">
                <a:latin typeface="Arial" charset="0"/>
              </a:rPr>
              <a:t> period.</a:t>
            </a:r>
          </a:p>
          <a:p>
            <a:pPr lvl="1"/>
            <a:r>
              <a:rPr lang="en-US" sz="2000" dirty="0">
                <a:latin typeface="Arial" charset="0"/>
              </a:rPr>
              <a:t>Use this historical forecast/observation relationship to correct biases in real-time forecasts.</a:t>
            </a:r>
          </a:p>
          <a:p>
            <a:pPr lvl="1"/>
            <a:endParaRPr lang="en-US" sz="20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Why do we need to calibrate?</a:t>
            </a:r>
          </a:p>
          <a:p>
            <a:pPr lvl="1"/>
            <a:r>
              <a:rPr lang="en-US" sz="2000" dirty="0">
                <a:latin typeface="Arial" charset="0"/>
              </a:rPr>
              <a:t>Because NWP models are not perfect &gt;&gt; forecast error grows with lead time.</a:t>
            </a:r>
          </a:p>
          <a:p>
            <a:pPr lvl="1"/>
            <a:endParaRPr lang="en-US" sz="20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Calibration methods:</a:t>
            </a:r>
          </a:p>
          <a:p>
            <a:pPr lvl="1"/>
            <a:r>
              <a:rPr lang="en-US" sz="2000" dirty="0">
                <a:latin typeface="Arial" charset="0"/>
              </a:rPr>
              <a:t>From a simple “mean bias removal” method to a very complicated Machine Learning Techniques.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2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Model Forecast Post-Processing</a:t>
            </a:r>
          </a:p>
        </p:txBody>
      </p:sp>
    </p:spTree>
    <p:extLst>
      <p:ext uri="{BB962C8B-B14F-4D97-AF65-F5344CB8AC3E}">
        <p14:creationId xmlns:p14="http://schemas.microsoft.com/office/powerpoint/2010/main" val="8325255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6037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CPCID post-processing techniques:</a:t>
            </a:r>
          </a:p>
          <a:p>
            <a:pPr lvl="1"/>
            <a:r>
              <a:rPr lang="en-US" sz="1800" b="1" dirty="0">
                <a:latin typeface="Arial" charset="0"/>
              </a:rPr>
              <a:t>Linear Regression </a:t>
            </a:r>
            <a:r>
              <a:rPr lang="en-US" sz="1800" dirty="0">
                <a:latin typeface="Arial" charset="0"/>
              </a:rPr>
              <a:t>(e.g. to calibrate rainfall onset/cessation forecast)</a:t>
            </a:r>
          </a:p>
          <a:p>
            <a:pPr lvl="1"/>
            <a:endParaRPr lang="en-US" sz="1800" dirty="0">
              <a:latin typeface="Arial" charset="0"/>
            </a:endParaRPr>
          </a:p>
          <a:p>
            <a:pPr lvl="1"/>
            <a:r>
              <a:rPr lang="en-US" sz="1800" b="1" dirty="0">
                <a:latin typeface="Arial" charset="0"/>
              </a:rPr>
              <a:t>Ensemble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Regression</a:t>
            </a:r>
            <a:r>
              <a:rPr lang="en-US" sz="1800" dirty="0">
                <a:latin typeface="Arial" charset="0"/>
              </a:rPr>
              <a:t>: Special form of Linear Regression applied to ensemble forecasts (e.g. </a:t>
            </a:r>
            <a:r>
              <a:rPr lang="en-US" sz="1800" dirty="0" err="1">
                <a:latin typeface="Arial" charset="0"/>
              </a:rPr>
              <a:t>precip</a:t>
            </a:r>
            <a:r>
              <a:rPr lang="en-US" sz="1800" dirty="0">
                <a:latin typeface="Arial" charset="0"/>
              </a:rPr>
              <a:t>/T2m week-1/2 and week 3-4 forecasts)</a:t>
            </a:r>
          </a:p>
          <a:p>
            <a:pPr lvl="1"/>
            <a:endParaRPr lang="en-US" sz="1800" dirty="0">
              <a:latin typeface="Arial" charset="0"/>
            </a:endParaRPr>
          </a:p>
          <a:p>
            <a:pPr lvl="1"/>
            <a:r>
              <a:rPr lang="en-US" sz="1800" b="1" dirty="0">
                <a:latin typeface="Arial" charset="0"/>
              </a:rPr>
              <a:t>Skill Weighted Ensemble Forecast Consolidation</a:t>
            </a:r>
            <a:r>
              <a:rPr lang="en-US" sz="1800" dirty="0">
                <a:latin typeface="Arial" charset="0"/>
              </a:rPr>
              <a:t>:  Consolidate forecasts from different ensemble prediction systems. Higher weight is given to a model with higher prediction skill in the past (e.g. week-1/2, and week 3-4 consolidated </a:t>
            </a:r>
            <a:r>
              <a:rPr lang="en-US" sz="1800" dirty="0" err="1">
                <a:latin typeface="Arial" charset="0"/>
              </a:rPr>
              <a:t>precip</a:t>
            </a:r>
            <a:r>
              <a:rPr lang="en-US" sz="1800" dirty="0">
                <a:latin typeface="Arial" charset="0"/>
              </a:rPr>
              <a:t> forecasts): (</a:t>
            </a:r>
            <a:r>
              <a:rPr lang="en-US" sz="1800" dirty="0">
                <a:latin typeface="Arial" charset="0"/>
                <a:hlinkClick r:id="rId4"/>
              </a:rPr>
              <a:t>https://www.cpc.ncep.noaa.gov/products/international/drought/cons_precip.shtml</a:t>
            </a:r>
            <a:r>
              <a:rPr lang="en-US" sz="1800" dirty="0">
                <a:latin typeface="Arial" charset="0"/>
              </a:rPr>
              <a:t>)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3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Model Forecast Post-Processing Methods</a:t>
            </a:r>
          </a:p>
        </p:txBody>
      </p:sp>
    </p:spTree>
    <p:extLst>
      <p:ext uri="{BB962C8B-B14F-4D97-AF65-F5344CB8AC3E}">
        <p14:creationId xmlns:p14="http://schemas.microsoft.com/office/powerpoint/2010/main" val="32564277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47500" lnSpcReduction="20000"/>
          </a:bodyPr>
          <a:lstStyle/>
          <a:p>
            <a:pPr lvl="1"/>
            <a:endParaRPr lang="en-US" sz="3800" dirty="0">
              <a:latin typeface="Arial" charset="0"/>
            </a:endParaRPr>
          </a:p>
          <a:p>
            <a:r>
              <a:rPr lang="en-US" sz="3800" dirty="0" err="1">
                <a:latin typeface="Arial" charset="0"/>
              </a:rPr>
              <a:t>XCast</a:t>
            </a:r>
            <a:r>
              <a:rPr lang="en-US" sz="3800" dirty="0">
                <a:latin typeface="Arial" charset="0"/>
              </a:rPr>
              <a:t>-based Calibration Methods (statistical tools to calibrate dynamical forecasts):</a:t>
            </a:r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Canonical Correlation Analysis (CCA):</a:t>
            </a:r>
            <a:r>
              <a:rPr lang="en-US" b="1" dirty="0"/>
              <a:t> </a:t>
            </a:r>
            <a:r>
              <a:rPr lang="en-US" dirty="0"/>
              <a:t>Pattern based linear regression.</a:t>
            </a:r>
          </a:p>
          <a:p>
            <a:pPr lvl="1"/>
            <a:endParaRPr lang="en-US" sz="5000" dirty="0"/>
          </a:p>
          <a:p>
            <a:pPr lvl="1"/>
            <a:r>
              <a:rPr lang="en-US" sz="3400" b="1" dirty="0"/>
              <a:t>Logistic Regression</a:t>
            </a:r>
            <a:r>
              <a:rPr lang="en-US" dirty="0"/>
              <a:t>: The probability of a binary outcome (</a:t>
            </a:r>
            <a:r>
              <a:rPr lang="en-US" dirty="0" err="1"/>
              <a:t>eg</a:t>
            </a:r>
            <a:r>
              <a:rPr lang="en-US" dirty="0"/>
              <a:t>. Probability of above or below average) based on one or more predictor variables.</a:t>
            </a:r>
          </a:p>
          <a:p>
            <a:pPr lvl="1"/>
            <a:endParaRPr lang="en-US" sz="5000" dirty="0"/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Extended Logistic Regression (ELR):</a:t>
            </a:r>
            <a:r>
              <a:rPr lang="en-US" dirty="0"/>
              <a:t> Non-linear ensemble calibration method. It is an extended form of logistic regression by allowing more complex relationships between predictors and outcomes.</a:t>
            </a:r>
          </a:p>
          <a:p>
            <a:pPr lvl="1"/>
            <a:endParaRPr lang="en-US" sz="5000" dirty="0"/>
          </a:p>
          <a:p>
            <a:pPr lvl="1"/>
            <a:r>
              <a:rPr lang="en-US" sz="3400" b="1" dirty="0"/>
              <a:t>Probabilistic Output Extreme Learning Machine (POELM)</a:t>
            </a:r>
            <a:r>
              <a:rPr lang="en-US" sz="3400" dirty="0"/>
              <a:t>:</a:t>
            </a:r>
            <a:r>
              <a:rPr lang="en-US" dirty="0"/>
              <a:t> Non-linear advanced machine learning approach (a single-hidden-layer feed-forward neural network).</a:t>
            </a:r>
          </a:p>
          <a:p>
            <a:pPr lvl="1"/>
            <a:endParaRPr lang="en-US" sz="5000" dirty="0"/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Extended Probability Output Extreme Learning Machine (EPOELM)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r>
              <a:rPr lang="en-US" b="1" dirty="0"/>
              <a:t> </a:t>
            </a:r>
            <a:r>
              <a:rPr lang="en-US" dirty="0"/>
              <a:t>A combination of </a:t>
            </a:r>
            <a:r>
              <a:rPr lang="en-US" b="1" dirty="0"/>
              <a:t>ELR</a:t>
            </a:r>
            <a:r>
              <a:rPr lang="en-US" dirty="0"/>
              <a:t> and </a:t>
            </a:r>
            <a:r>
              <a:rPr lang="en-US" b="1" dirty="0"/>
              <a:t>POELM approaches</a:t>
            </a:r>
            <a:r>
              <a:rPr lang="en-US" dirty="0"/>
              <a:t>, to do non-exceedance forecasts for any threshold value after fitting.</a:t>
            </a:r>
          </a:p>
          <a:p>
            <a:pPr lvl="1"/>
            <a:endParaRPr lang="en-US" sz="5000" dirty="0"/>
          </a:p>
          <a:p>
            <a:r>
              <a:rPr lang="en-US" sz="2600" dirty="0">
                <a:latin typeface="Arial" charset="0"/>
              </a:rPr>
              <a:t>These techniques are put together in a user-friendly Python-based toolkit  - </a:t>
            </a:r>
            <a:r>
              <a:rPr lang="en-US" sz="2600" dirty="0" err="1">
                <a:latin typeface="Arial" charset="0"/>
              </a:rPr>
              <a:t>XCast</a:t>
            </a:r>
            <a:r>
              <a:rPr lang="en-US" sz="2600" dirty="0">
                <a:latin typeface="Arial" charset="0"/>
              </a:rPr>
              <a:t>: </a:t>
            </a:r>
          </a:p>
          <a:p>
            <a:pPr lvl="1"/>
            <a:r>
              <a:rPr lang="en-US" sz="1600" dirty="0">
                <a:latin typeface="Arial" charset="0"/>
              </a:rPr>
              <a:t>For more information, see </a:t>
            </a:r>
            <a:r>
              <a:rPr lang="en-US" sz="1600" dirty="0">
                <a:latin typeface="Arial" charset="0"/>
                <a:hlinkClick r:id="rId4"/>
              </a:rPr>
              <a:t>https://xcast-lib.github.io/</a:t>
            </a:r>
            <a:r>
              <a:rPr lang="en-US" sz="1600" dirty="0">
                <a:latin typeface="Arial" charset="0"/>
              </a:rPr>
              <a:t> (</a:t>
            </a:r>
            <a:r>
              <a:rPr lang="en-US" sz="1600" dirty="0">
                <a:latin typeface="Arial" charset="0"/>
                <a:hlinkClick r:id="rId5"/>
              </a:rPr>
              <a:t>Hall and Acharya 2022</a:t>
            </a:r>
            <a:r>
              <a:rPr lang="en-US" sz="1600" dirty="0">
                <a:latin typeface="Arial" charset="0"/>
              </a:rPr>
              <a:t>).</a:t>
            </a: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4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Model Forecast Post-Processing Methods (cont.)</a:t>
            </a:r>
          </a:p>
        </p:txBody>
      </p:sp>
    </p:spTree>
    <p:extLst>
      <p:ext uri="{BB962C8B-B14F-4D97-AF65-F5344CB8AC3E}">
        <p14:creationId xmlns:p14="http://schemas.microsoft.com/office/powerpoint/2010/main" val="33722625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charset="0"/>
              </a:rPr>
              <a:t>Hindcast</a:t>
            </a:r>
            <a:r>
              <a:rPr lang="en-US" sz="2400" dirty="0">
                <a:latin typeface="Arial" charset="0"/>
              </a:rPr>
              <a:t> Data</a:t>
            </a:r>
          </a:p>
          <a:p>
            <a:pPr lvl="1"/>
            <a:r>
              <a:rPr lang="en-US" sz="1600" dirty="0">
                <a:latin typeface="Arial" charset="0"/>
              </a:rPr>
              <a:t>GEFS Reforecast (ensemble mean of 5 members), 2000 – 2019.</a:t>
            </a:r>
          </a:p>
          <a:p>
            <a:pPr lvl="1"/>
            <a:r>
              <a:rPr lang="en-US" sz="1600" dirty="0">
                <a:latin typeface="Arial" charset="0"/>
              </a:rPr>
              <a:t>CHIRPS Observation Data, 2000 – 2019</a:t>
            </a:r>
          </a:p>
          <a:p>
            <a:pPr lvl="1"/>
            <a:r>
              <a:rPr lang="en-US" sz="1600" dirty="0">
                <a:latin typeface="Arial" charset="0"/>
              </a:rPr>
              <a:t>Sample size is increased by using 3-week window (three consecutive forecasts initialized on Wednesdays) for each year, 20 years X 3 Wednesdays = 60</a:t>
            </a:r>
          </a:p>
          <a:p>
            <a:pPr lvl="1"/>
            <a:r>
              <a:rPr lang="en-US" sz="1600" dirty="0">
                <a:latin typeface="Arial" charset="0"/>
              </a:rPr>
              <a:t>Horizontal resolution of observation data: 0.5 deg</a:t>
            </a:r>
          </a:p>
          <a:p>
            <a:pPr lvl="1"/>
            <a:endParaRPr lang="en-US" sz="16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Real-time forecast data</a:t>
            </a:r>
          </a:p>
          <a:p>
            <a:pPr lvl="1"/>
            <a:r>
              <a:rPr lang="en-US" sz="1600" dirty="0">
                <a:latin typeface="Arial" charset="0"/>
              </a:rPr>
              <a:t>Ensemble mean of 30 members of GEFS forecast</a:t>
            </a:r>
          </a:p>
          <a:p>
            <a:pPr lvl="1"/>
            <a:r>
              <a:rPr lang="en-US" sz="1600" dirty="0">
                <a:latin typeface="Arial" charset="0"/>
              </a:rPr>
              <a:t>Horizontal resolution is 0.5 deg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Preprocess the data and convert them to </a:t>
            </a:r>
            <a:r>
              <a:rPr lang="en-US" sz="2000" dirty="0" err="1">
                <a:latin typeface="Arial" charset="0"/>
              </a:rPr>
              <a:t>netCDF</a:t>
            </a:r>
            <a:r>
              <a:rPr lang="en-US" sz="2000" dirty="0">
                <a:latin typeface="Arial" charset="0"/>
              </a:rPr>
              <a:t> format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5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Data and Calibration Period</a:t>
            </a:r>
          </a:p>
        </p:txBody>
      </p:sp>
    </p:spTree>
    <p:extLst>
      <p:ext uri="{BB962C8B-B14F-4D97-AF65-F5344CB8AC3E}">
        <p14:creationId xmlns:p14="http://schemas.microsoft.com/office/powerpoint/2010/main" val="17829202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51974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Download the demo file:</a:t>
            </a:r>
          </a:p>
          <a:p>
            <a:pPr lvl="1"/>
            <a:r>
              <a:rPr lang="en-US" sz="1600" b="1" dirty="0">
                <a:latin typeface="Arial" charset="0"/>
              </a:rPr>
              <a:t>Download file </a:t>
            </a:r>
            <a:r>
              <a:rPr lang="en-US" sz="1600" dirty="0">
                <a:latin typeface="Arial" charset="0"/>
              </a:rPr>
              <a:t>from: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sz="1000" b="1" dirty="0" err="1">
                <a:latin typeface="Arial" charset="0"/>
              </a:rPr>
              <a:t>wget</a:t>
            </a:r>
            <a:r>
              <a:rPr lang="en-US" sz="1000" b="1" dirty="0">
                <a:latin typeface="Arial" charset="0"/>
              </a:rPr>
              <a:t> --no-check-certificate </a:t>
            </a:r>
            <a:r>
              <a:rPr lang="en-US" sz="1000" b="1" dirty="0">
                <a:latin typeface="Arial" charset="0"/>
                <a:hlinkClick r:id="rId3"/>
              </a:rPr>
              <a:t>https://ftp.cpc.ncep.noaa.gov/International/PREPARE_africa/subseasonal/calibrated/subseasonal_calib.tar.gz</a:t>
            </a:r>
            <a:r>
              <a:rPr lang="en-US" sz="1000" b="1" dirty="0">
                <a:latin typeface="Arial" charset="0"/>
              </a:rPr>
              <a:t> </a:t>
            </a:r>
          </a:p>
          <a:p>
            <a:pPr marL="457200" lvl="1" indent="0">
              <a:buNone/>
            </a:pPr>
            <a:endParaRPr lang="en-US" sz="10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Uncompress the file</a:t>
            </a:r>
          </a:p>
          <a:p>
            <a:endParaRPr lang="en-US" sz="2400" dirty="0">
              <a:latin typeface="Arial" charset="0"/>
            </a:endParaRPr>
          </a:p>
          <a:p>
            <a:pPr marL="457200" lvl="1" indent="0" algn="ctr">
              <a:buNone/>
            </a:pPr>
            <a:r>
              <a:rPr lang="en-US" sz="1600" b="1" dirty="0">
                <a:latin typeface="Arial" charset="0"/>
              </a:rPr>
              <a:t>tar -</a:t>
            </a:r>
            <a:r>
              <a:rPr lang="en-US" sz="1600" b="1" dirty="0" err="1">
                <a:latin typeface="Arial" charset="0"/>
              </a:rPr>
              <a:t>xvf</a:t>
            </a:r>
            <a:r>
              <a:rPr lang="en-US" sz="1600" b="1" dirty="0">
                <a:latin typeface="Arial" charset="0"/>
              </a:rPr>
              <a:t> subseasonal_calib.tar.gz</a:t>
            </a:r>
          </a:p>
          <a:p>
            <a:r>
              <a:rPr lang="en-US" sz="2400" dirty="0">
                <a:latin typeface="Arial" charset="0"/>
              </a:rPr>
              <a:t>Change Directory</a:t>
            </a:r>
          </a:p>
          <a:p>
            <a:pPr marL="457200" lvl="1" indent="0" algn="ctr">
              <a:buNone/>
            </a:pPr>
            <a:r>
              <a:rPr lang="en-US" sz="1600" b="1" dirty="0">
                <a:latin typeface="Arial" charset="0"/>
              </a:rPr>
              <a:t>cd </a:t>
            </a:r>
            <a:r>
              <a:rPr lang="en-US" sz="1600" b="1" dirty="0" err="1">
                <a:latin typeface="Arial" charset="0"/>
              </a:rPr>
              <a:t>subseasonal_calib</a:t>
            </a:r>
            <a:r>
              <a:rPr lang="en-US" sz="1600" b="1" dirty="0">
                <a:latin typeface="Arial" charset="0"/>
              </a:rPr>
              <a:t>/</a:t>
            </a: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List files in the directory 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6</a:t>
            </a:fld>
            <a:endParaRPr lang="en-US" sz="14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A1050-A142-FE6B-BE20-7815B7F3F4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7037" r="22500" b="5864"/>
          <a:stretch/>
        </p:blipFill>
        <p:spPr>
          <a:xfrm>
            <a:off x="152400" y="5715000"/>
            <a:ext cx="88736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4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9747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Launch </a:t>
            </a:r>
            <a:r>
              <a:rPr lang="en-US" sz="2000" dirty="0" err="1">
                <a:latin typeface="Arial" charset="0"/>
              </a:rPr>
              <a:t>Jupyter</a:t>
            </a:r>
            <a:r>
              <a:rPr lang="en-US" sz="2000" dirty="0">
                <a:latin typeface="Arial" charset="0"/>
              </a:rPr>
              <a:t> Notebook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charset="0"/>
              </a:rPr>
              <a:t>Activate the </a:t>
            </a:r>
            <a:r>
              <a:rPr lang="en-US" sz="1600" b="1" dirty="0" err="1">
                <a:latin typeface="Arial" charset="0"/>
              </a:rPr>
              <a:t>xcast_env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environment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latin typeface="Arial" charset="0"/>
            </a:endParaRPr>
          </a:p>
          <a:p>
            <a:pPr marL="457200" lvl="1" indent="0" algn="ctr">
              <a:buNone/>
            </a:pPr>
            <a:r>
              <a:rPr lang="en-US" sz="1600" b="1" dirty="0">
                <a:latin typeface="Arial" charset="0"/>
              </a:rPr>
              <a:t>$ </a:t>
            </a:r>
            <a:r>
              <a:rPr lang="en-US" sz="1600" b="1" dirty="0" err="1">
                <a:latin typeface="Arial" charset="0"/>
              </a:rPr>
              <a:t>conda</a:t>
            </a:r>
            <a:r>
              <a:rPr lang="en-US" sz="1600" b="1" dirty="0">
                <a:latin typeface="Arial" charset="0"/>
              </a:rPr>
              <a:t> activate </a:t>
            </a:r>
            <a:r>
              <a:rPr lang="en-US" sz="1600" b="1" dirty="0" err="1">
                <a:latin typeface="Arial" charset="0"/>
              </a:rPr>
              <a:t>xcast_env</a:t>
            </a:r>
            <a:endParaRPr lang="en-US" sz="1600" b="1" dirty="0">
              <a:latin typeface="Arial" charset="0"/>
            </a:endParaRP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pPr marL="800100" lvl="1" indent="-342900">
              <a:buFont typeface="+mj-lt"/>
              <a:buAutoNum type="arabicPeriod" startAt="3"/>
            </a:pPr>
            <a:r>
              <a:rPr lang="en-US" sz="1600" b="1" dirty="0">
                <a:latin typeface="Arial" charset="0"/>
              </a:rPr>
              <a:t>Launch </a:t>
            </a:r>
            <a:r>
              <a:rPr lang="en-US" sz="1600" b="1" dirty="0" err="1">
                <a:latin typeface="Arial" charset="0"/>
              </a:rPr>
              <a:t>Jupyter</a:t>
            </a:r>
            <a:r>
              <a:rPr lang="en-US" sz="1600" b="1" dirty="0">
                <a:latin typeface="Arial" charset="0"/>
              </a:rPr>
              <a:t> Notebook</a:t>
            </a:r>
            <a:r>
              <a:rPr lang="en-US" sz="1600" dirty="0">
                <a:latin typeface="Arial" charset="0"/>
              </a:rPr>
              <a:t>, using the command below:</a:t>
            </a:r>
          </a:p>
          <a:p>
            <a:pPr marL="457200" lvl="1" indent="0" algn="ctr">
              <a:buNone/>
            </a:pPr>
            <a:r>
              <a:rPr lang="en-US" sz="1600" b="1" dirty="0">
                <a:latin typeface="Arial" charset="0"/>
              </a:rPr>
              <a:t>$ </a:t>
            </a:r>
            <a:r>
              <a:rPr lang="en-US" sz="1600" b="1" dirty="0" err="1">
                <a:latin typeface="Arial" charset="0"/>
              </a:rPr>
              <a:t>jupyter</a:t>
            </a:r>
            <a:r>
              <a:rPr lang="en-US" sz="1600" b="1" dirty="0">
                <a:latin typeface="Arial" charset="0"/>
              </a:rPr>
              <a:t> notebook</a:t>
            </a:r>
          </a:p>
          <a:p>
            <a:pPr marL="457200" lvl="1" indent="0" algn="ctr">
              <a:buNone/>
            </a:pPr>
            <a:endParaRPr lang="en-US" sz="1600" b="1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sz="1600" b="1" dirty="0">
                <a:latin typeface="Arial" charset="0"/>
              </a:rPr>
              <a:t>The notebook should launch automatically via your default Internet browser.</a:t>
            </a:r>
          </a:p>
          <a:p>
            <a:endParaRPr lang="en-US" sz="2000" dirty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7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</p:spTree>
    <p:extLst>
      <p:ext uri="{BB962C8B-B14F-4D97-AF65-F5344CB8AC3E}">
        <p14:creationId xmlns:p14="http://schemas.microsoft.com/office/powerpoint/2010/main" val="57247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0AA17-DC25-2567-A894-00FD610F8F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" t="49998" r="75833" b="5557"/>
          <a:stretch/>
        </p:blipFill>
        <p:spPr>
          <a:xfrm>
            <a:off x="533400" y="1478280"/>
            <a:ext cx="4066032" cy="5303520"/>
          </a:xfrm>
          <a:prstGeom prst="rect">
            <a:avLst/>
          </a:prstGeom>
        </p:spPr>
      </p:pic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5715000" y="1752600"/>
            <a:ext cx="3276600" cy="4525963"/>
          </a:xfrm>
        </p:spPr>
        <p:txBody>
          <a:bodyPr>
            <a:normAutofit/>
          </a:bodyPr>
          <a:lstStyle/>
          <a:p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Click </a:t>
            </a:r>
            <a:r>
              <a:rPr lang="en-US" sz="2400" b="1" dirty="0" err="1">
                <a:latin typeface="Arial" charset="0"/>
              </a:rPr>
              <a:t>gen_cca.ipynb</a:t>
            </a:r>
            <a:r>
              <a:rPr lang="en-US" sz="2400" dirty="0">
                <a:latin typeface="Arial" charset="0"/>
              </a:rPr>
              <a:t> to open the Canonical Correlation analysis (CCA) code</a:t>
            </a:r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None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8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819400" y="2895600"/>
            <a:ext cx="2895600" cy="1447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9</a:t>
            </a:fld>
            <a:endParaRPr lang="en-US" sz="1400" b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26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Jupyter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Notebook Demo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669651"/>
            <a:ext cx="592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Import the required python libraries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53BAF-0DD5-C38D-D8A9-CABACD4D86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997" t="47036" r="56690" b="25925"/>
          <a:stretch/>
        </p:blipFill>
        <p:spPr>
          <a:xfrm>
            <a:off x="189699" y="2450068"/>
            <a:ext cx="5106616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10A15-4967-D6D7-D3BC-3A09C3A1A6F9}"/>
              </a:ext>
            </a:extLst>
          </p:cNvPr>
          <p:cNvSpPr txBox="1"/>
          <p:nvPr/>
        </p:nvSpPr>
        <p:spPr>
          <a:xfrm>
            <a:off x="3886200" y="2819400"/>
            <a:ext cx="1864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7030A0"/>
                </a:solidFill>
              </a:rPr>
              <a:t>XCast</a:t>
            </a:r>
            <a:r>
              <a:rPr lang="en-US" sz="1600" b="1" dirty="0">
                <a:solidFill>
                  <a:srgbClr val="7030A0"/>
                </a:solidFill>
              </a:rPr>
              <a:t> tool libraries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F7B24-AFAD-58A7-53E7-9CC2CBABC7C3}"/>
              </a:ext>
            </a:extLst>
          </p:cNvPr>
          <p:cNvSpPr txBox="1"/>
          <p:nvPr/>
        </p:nvSpPr>
        <p:spPr>
          <a:xfrm>
            <a:off x="3886200" y="3083060"/>
            <a:ext cx="3570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Libraries to handle the </a:t>
            </a:r>
            <a:r>
              <a:rPr lang="en-US" sz="1600" b="1" dirty="0" err="1">
                <a:solidFill>
                  <a:srgbClr val="7030A0"/>
                </a:solidFill>
              </a:rPr>
              <a:t>netcdf</a:t>
            </a:r>
            <a:r>
              <a:rPr lang="en-US" sz="1600" b="1" dirty="0">
                <a:solidFill>
                  <a:srgbClr val="7030A0"/>
                </a:solidFill>
              </a:rPr>
              <a:t> input 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B4D08-9199-4301-165F-6D7E7389BAC9}"/>
              </a:ext>
            </a:extLst>
          </p:cNvPr>
          <p:cNvSpPr txBox="1"/>
          <p:nvPr/>
        </p:nvSpPr>
        <p:spPr>
          <a:xfrm>
            <a:off x="3886199" y="3346720"/>
            <a:ext cx="3144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Handel map drawing &amp; projections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35D92-E9F4-C061-36BB-376D4467B886}"/>
              </a:ext>
            </a:extLst>
          </p:cNvPr>
          <p:cNvSpPr txBox="1"/>
          <p:nvPr/>
        </p:nvSpPr>
        <p:spPr>
          <a:xfrm>
            <a:off x="3901302" y="3603917"/>
            <a:ext cx="2968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Handel mathematical operations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06CFB6-7D0A-C785-285D-D53420DCEEB4}"/>
              </a:ext>
            </a:extLst>
          </p:cNvPr>
          <p:cNvSpPr txBox="1"/>
          <p:nvPr/>
        </p:nvSpPr>
        <p:spPr>
          <a:xfrm>
            <a:off x="4956366" y="3997585"/>
            <a:ext cx="3730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Handel map drawing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FDF4F-107F-257C-5684-047B20AC6DEA}"/>
              </a:ext>
            </a:extLst>
          </p:cNvPr>
          <p:cNvSpPr txBox="1"/>
          <p:nvPr/>
        </p:nvSpPr>
        <p:spPr>
          <a:xfrm>
            <a:off x="4461953" y="437247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Handel data download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184A2FB-1152-17C3-81A7-8DF205E347E9}"/>
              </a:ext>
            </a:extLst>
          </p:cNvPr>
          <p:cNvSpPr/>
          <p:nvPr/>
        </p:nvSpPr>
        <p:spPr>
          <a:xfrm>
            <a:off x="4644834" y="3942471"/>
            <a:ext cx="155766" cy="42444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7B225-B3C9-C10A-496E-A64DB013D32F}"/>
              </a:ext>
            </a:extLst>
          </p:cNvPr>
          <p:cNvSpPr txBox="1"/>
          <p:nvPr/>
        </p:nvSpPr>
        <p:spPr>
          <a:xfrm>
            <a:off x="4461953" y="485149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Handel data download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451EEC-4B1C-BA49-0CEA-5CFC27D4DE99}"/>
              </a:ext>
            </a:extLst>
          </p:cNvPr>
          <p:cNvSpPr txBox="1"/>
          <p:nvPr/>
        </p:nvSpPr>
        <p:spPr>
          <a:xfrm>
            <a:off x="4461953" y="46050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Handel shell commands within python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39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14918</TotalTime>
  <Words>1126</Words>
  <Application>Microsoft Office PowerPoint</Application>
  <PresentationFormat>On-screen Show (4:3)</PresentationFormat>
  <Paragraphs>212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Subseasonal Model Precip Forecast Calibration  16ITWCVP Training Workshop Dakar, Senegal, 11 – 23 September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Endalkachew Bekele</dc:creator>
  <cp:lastModifiedBy>Endalk Bekele</cp:lastModifiedBy>
  <cp:revision>306</cp:revision>
  <dcterms:created xsi:type="dcterms:W3CDTF">2018-11-23T14:13:10Z</dcterms:created>
  <dcterms:modified xsi:type="dcterms:W3CDTF">2024-09-12T12:44:03Z</dcterms:modified>
</cp:coreProperties>
</file>