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Cliquez pour déplacer la diapo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104284C6-42F5-4F79-90E0-AFBF90ABF544}" type="slidenum">
              <a:rPr lang="fr-FR" sz="1400" b="0" strike="noStrike" spc="-1">
                <a:latin typeface="Times New Roman"/>
              </a:rPr>
              <a:t>‹#›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04284C6-42F5-4F79-90E0-AFBF90ABF544}" type="slidenum">
              <a:rPr lang="fr-FR" sz="1400" b="0" strike="noStrike" spc="-1" smtClean="0">
                <a:latin typeface="Times New Roman"/>
              </a:rPr>
              <a:t>9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4998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45592A46-CEDA-4595-8FEC-C1537B4B4F6E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B893E6D-829F-4E68-9D76-240F31B4A704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9/12/2024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E7E39C1-A87F-4CA0-8779-B7F22F7201BC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2496D4A-9DC5-4F17-9CB5-6AD1CCB5F6FA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9/12/2024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461D265-CB5A-473E-B7EA-CBF55A3BDE02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epo.anaconda.com/archive/Anaconda3-2024.06-1-Linux-x86_64.sh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qgis.org/downloads/QGIS-OSGeo4W-3.34.10-1.msi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ourceforge.net/projects/xming/files/latest/download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ourceforge.net/projects/opengrads/files/grads2/2.0.2.oga.2/Linux/grads-2.0.2.oga.2-bundle-x86_64-unknown-linux-gnu.tar.gz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Prerequisite Packages Installation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3200" b="0" strike="noStrike" spc="-1">
                <a:solidFill>
                  <a:srgbClr val="8B8B8B"/>
                </a:solidFill>
                <a:latin typeface="Calibri"/>
              </a:rPr>
              <a:t>Climate Variability and Predictions (16ITWCVP)</a:t>
            </a: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1173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9. Check the Installed packages 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47160" y="1114560"/>
            <a:ext cx="9144000" cy="526297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Go to your Linux terminal to check the installed packages as follows: </a:t>
            </a:r>
            <a:endParaRPr lang="fr-FR" sz="2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bc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bc</a:t>
            </a:r>
            <a:endParaRPr lang="fr-FR" sz="2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curl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/bin/curl</a:t>
            </a:r>
            <a:endParaRPr lang="fr-FR" sz="2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wget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wget</a:t>
            </a:r>
            <a:endParaRPr lang="fr-FR" sz="2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convert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/bin/convert</a:t>
            </a:r>
            <a:endParaRPr lang="fr-FR" sz="2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gfortran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gfortran</a:t>
            </a:r>
            <a:endParaRPr lang="fr-FR" sz="2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gcc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gcc</a:t>
            </a:r>
            <a:endParaRPr lang="fr-FR" sz="2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latin typeface="Calibri"/>
                <a:ea typeface="Calibri"/>
              </a:rPr>
              <a:t>Type </a:t>
            </a:r>
            <a:r>
              <a:rPr lang="en-US" sz="2800" b="1" strike="noStrike" spc="-1" dirty="0">
                <a:latin typeface="Calibri"/>
                <a:ea typeface="Calibri"/>
              </a:rPr>
              <a:t>which </a:t>
            </a:r>
            <a:r>
              <a:rPr lang="en-US" sz="2800" b="1" strike="noStrike" spc="-1" dirty="0" err="1">
                <a:latin typeface="Calibri"/>
                <a:ea typeface="Calibri"/>
              </a:rPr>
              <a:t>gdal_rasterize</a:t>
            </a:r>
            <a:r>
              <a:rPr lang="en-US" sz="2800" b="1" strike="noStrike" spc="-1" dirty="0">
                <a:latin typeface="Calibri"/>
                <a:ea typeface="Calibri"/>
              </a:rPr>
              <a:t> </a:t>
            </a:r>
            <a:r>
              <a:rPr lang="en-US" sz="2800" b="0" strike="noStrike" spc="-1" dirty="0">
                <a:latin typeface="Calibri"/>
                <a:ea typeface="Calibri"/>
              </a:rPr>
              <a:t>to get </a:t>
            </a:r>
            <a:r>
              <a:rPr lang="en-US" sz="2800" b="1" strike="noStrike" spc="-1" dirty="0">
                <a:latin typeface="Calibri"/>
                <a:ea typeface="Calibri"/>
              </a:rPr>
              <a:t>/</a:t>
            </a:r>
            <a:r>
              <a:rPr lang="en-US" sz="2800" b="1" strike="noStrike" spc="-1" dirty="0" err="1">
                <a:latin typeface="Calibri"/>
                <a:ea typeface="Calibri"/>
              </a:rPr>
              <a:t>usr</a:t>
            </a:r>
            <a:r>
              <a:rPr lang="en-US" sz="2800" b="1" strike="noStrike" spc="-1" dirty="0">
                <a:latin typeface="Calibri"/>
                <a:ea typeface="Calibri"/>
              </a:rPr>
              <a:t>/bin/</a:t>
            </a:r>
            <a:r>
              <a:rPr lang="en-US" sz="2800" b="1" strike="noStrike" spc="-1" dirty="0" err="1">
                <a:latin typeface="Calibri"/>
                <a:ea typeface="Calibri"/>
              </a:rPr>
              <a:t>gdal_rasterize</a:t>
            </a:r>
            <a:endParaRPr lang="fr-FR" sz="2800" b="0" strike="noStrike" spc="-1" dirty="0">
              <a:latin typeface="Arial"/>
            </a:endParaRPr>
          </a:p>
          <a:p>
            <a:pPr marL="743040" indent="-107640">
              <a:lnSpc>
                <a:spcPct val="100000"/>
              </a:lnSpc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For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GrADS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fr-FR" sz="2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grads -p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see if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GrADS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is installed properly</a:t>
            </a:r>
            <a:endParaRPr lang="fr-F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10. Anaconda Installation</a:t>
            </a:r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54280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2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Close and reopen your Ubuntu terminal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Type the command below to download the Anaconda installation file: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wget </a:t>
            </a:r>
            <a:r>
              <a:rPr lang="en-US" sz="2400" b="1" u="sng" strike="noStrike" spc="-1">
                <a:solidFill>
                  <a:srgbClr val="0000FF"/>
                </a:solidFill>
                <a:uFillTx/>
                <a:latin typeface="Calibri"/>
                <a:hlinkClick r:id="rId2"/>
              </a:rPr>
              <a:t>https://repo.anaconda.com/archive/Anaconda3-2024.06-1-Linux-x86_64.sh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Type the command below to initiate the installation:</a:t>
            </a: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bash </a:t>
            </a:r>
            <a:r>
              <a:rPr lang="en-US" sz="3200" b="1" u="sng" strike="noStrike" spc="-1">
                <a:solidFill>
                  <a:srgbClr val="0000FF"/>
                </a:solidFill>
                <a:uFillTx/>
                <a:latin typeface="Calibri"/>
                <a:hlinkClick r:id="rId2"/>
              </a:rPr>
              <a:t>Anaconda3-2024.06-1-Linux-x86_64.sh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Follow the prompts on the installer screens. (mostly agree by typing yes or y)</a:t>
            </a: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2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100" b="0" strike="noStrike" spc="-1">
                <a:solidFill>
                  <a:srgbClr val="000000"/>
                </a:solidFill>
                <a:latin typeface="Calibri"/>
              </a:rPr>
              <a:t>When the installation is complete close and reopen the ubuntu terminal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577727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"/>
              </a:rPr>
              <a:t>11. </a:t>
            </a:r>
            <a:r>
              <a:rPr lang="en-US" sz="4400" b="0" strike="noStrike" spc="-1" dirty="0" err="1">
                <a:solidFill>
                  <a:srgbClr val="000000"/>
                </a:solidFill>
                <a:latin typeface="Calibri"/>
              </a:rPr>
              <a:t>XCast</a:t>
            </a:r>
            <a:r>
              <a:rPr lang="en-US" sz="4400" b="0" strike="noStrike" spc="-1" dirty="0">
                <a:solidFill>
                  <a:srgbClr val="000000"/>
                </a:solidFill>
                <a:latin typeface="Calibri"/>
              </a:rPr>
              <a:t> Installation</a:t>
            </a:r>
          </a:p>
        </p:txBody>
      </p:sp>
      <p:sp>
        <p:nvSpPr>
          <p:cNvPr id="111" name="TextShape 2"/>
          <p:cNvSpPr txBox="1"/>
          <p:nvPr/>
        </p:nvSpPr>
        <p:spPr>
          <a:xfrm>
            <a:off x="-77491" y="1100380"/>
            <a:ext cx="9422969" cy="57576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5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XCast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requires its own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conda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environment.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Download the installation file:</a:t>
            </a:r>
          </a:p>
          <a:p>
            <a:pPr>
              <a:lnSpc>
                <a:spcPct val="100000"/>
              </a:lnSpc>
              <a:spcBef>
                <a:spcPts val="459"/>
              </a:spcBef>
              <a:tabLst>
                <a:tab pos="0" algn="l"/>
              </a:tabLst>
            </a:pPr>
            <a:r>
              <a:rPr lang="da-DK" sz="2300" b="1" strike="noStrike" spc="-1" dirty="0">
                <a:solidFill>
                  <a:srgbClr val="000000"/>
                </a:solidFill>
                <a:latin typeface="Calibri"/>
              </a:rPr>
              <a:t>       </a:t>
            </a:r>
            <a:r>
              <a:rPr lang="da-DK" sz="2400" b="1" strike="noStrike" spc="-1" dirty="0">
                <a:solidFill>
                  <a:srgbClr val="000000"/>
                </a:solidFill>
                <a:latin typeface="Calibri"/>
              </a:rPr>
              <a:t>wget https://ftp.cpc.ncep.noaa.gov/International/PREPARE_africa/files/install_xcast_env.sh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23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Type the command below on your ubuntu terminal to install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XCast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lvl="1">
              <a:spcBef>
                <a:spcPts val="621"/>
              </a:spcBef>
              <a:tabLst>
                <a:tab pos="0" algn="l"/>
              </a:tabLst>
            </a:pPr>
            <a:r>
              <a:rPr lang="en-US" sz="3200" b="1" spc="-1" dirty="0" err="1">
                <a:latin typeface="Calibri"/>
              </a:rPr>
              <a:t>sh</a:t>
            </a:r>
            <a:r>
              <a:rPr lang="en-US" sz="3200" b="1" spc="-1" dirty="0">
                <a:latin typeface="Calibri"/>
              </a:rPr>
              <a:t> </a:t>
            </a:r>
            <a:r>
              <a:rPr lang="da-DK" sz="3200" b="1" spc="-1" dirty="0">
                <a:latin typeface="Calibri"/>
              </a:rPr>
              <a:t>install_xcast_env.sh xcast_env</a:t>
            </a:r>
            <a:r>
              <a:rPr lang="en-US" sz="3200" b="1" spc="-1" dirty="0">
                <a:solidFill>
                  <a:srgbClr val="C9211E"/>
                </a:solidFill>
                <a:latin typeface="Calibri"/>
              </a:rPr>
              <a:t>     </a:t>
            </a: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Activate your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XCast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conda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environment setup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ipykernel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 by typing: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     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Calibri"/>
              </a:rPr>
              <a:t>conda</a:t>
            </a: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 activate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Calibri"/>
              </a:rPr>
              <a:t>xcast_env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21"/>
              </a:spcBef>
              <a:tabLst>
                <a:tab pos="0" algn="l"/>
              </a:tabLst>
            </a:pPr>
            <a:r>
              <a:rPr lang="en-US" sz="3100" b="1" strike="noStrike" spc="-1" dirty="0">
                <a:solidFill>
                  <a:srgbClr val="000000"/>
                </a:solidFill>
                <a:latin typeface="Calibri"/>
              </a:rPr>
              <a:t>       python -m </a:t>
            </a:r>
            <a:r>
              <a:rPr lang="en-US" sz="3100" b="1" strike="noStrike" spc="-1" dirty="0" err="1">
                <a:solidFill>
                  <a:srgbClr val="000000"/>
                </a:solidFill>
                <a:latin typeface="Calibri"/>
              </a:rPr>
              <a:t>ipykernel</a:t>
            </a:r>
            <a:r>
              <a:rPr lang="en-US" sz="3100" b="1" strike="noStrike" spc="-1" dirty="0">
                <a:solidFill>
                  <a:srgbClr val="000000"/>
                </a:solidFill>
                <a:latin typeface="Calibri"/>
              </a:rPr>
              <a:t> install --name=</a:t>
            </a:r>
            <a:r>
              <a:rPr lang="en-US" sz="3100" b="1" strike="noStrike" spc="-1" dirty="0" err="1">
                <a:solidFill>
                  <a:srgbClr val="000000"/>
                </a:solidFill>
                <a:latin typeface="Calibri"/>
              </a:rPr>
              <a:t>xcast_env</a:t>
            </a:r>
            <a:r>
              <a:rPr lang="en-US" sz="3100" b="1" strike="noStrike" spc="-1" dirty="0">
                <a:solidFill>
                  <a:srgbClr val="000000"/>
                </a:solidFill>
                <a:latin typeface="Calibri"/>
              </a:rPr>
              <a:t> –user</a:t>
            </a:r>
            <a:endParaRPr lang="en-US" sz="31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endParaRPr lang="en-US" sz="31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 dirty="0" err="1">
                <a:latin typeface="Calibri"/>
              </a:rPr>
              <a:t>Deactive</a:t>
            </a:r>
            <a:r>
              <a:rPr lang="en-US" sz="3200" b="0" strike="noStrike" spc="-1" dirty="0">
                <a:latin typeface="Calibri"/>
              </a:rPr>
              <a:t> </a:t>
            </a:r>
            <a:r>
              <a:rPr lang="en-US" sz="3200" b="0" strike="noStrike" spc="-1" dirty="0" err="1">
                <a:latin typeface="Calibri"/>
              </a:rPr>
              <a:t>XCast</a:t>
            </a:r>
            <a:r>
              <a:rPr lang="en-US" sz="3200" b="0" strike="noStrike" spc="-1" dirty="0">
                <a:latin typeface="Calibri"/>
              </a:rPr>
              <a:t> </a:t>
            </a:r>
            <a:r>
              <a:rPr lang="en-US" sz="3200" b="0" strike="noStrike" spc="-1" dirty="0" err="1">
                <a:latin typeface="Calibri"/>
              </a:rPr>
              <a:t>conda</a:t>
            </a:r>
            <a:r>
              <a:rPr lang="en-US" sz="3200" b="0" strike="noStrike" spc="-1" dirty="0">
                <a:latin typeface="Calibri"/>
              </a:rPr>
              <a:t> environment by typing: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3200" b="1" strike="noStrike" spc="-1" dirty="0">
                <a:latin typeface="Calibri"/>
                <a:ea typeface="Noto Sans CJK SC"/>
              </a:rPr>
              <a:t>       </a:t>
            </a:r>
            <a:r>
              <a:rPr lang="en-US" sz="3200" b="1" strike="noStrike" spc="-1" dirty="0" err="1">
                <a:latin typeface="Calibri"/>
              </a:rPr>
              <a:t>conda</a:t>
            </a:r>
            <a:r>
              <a:rPr lang="en-US" sz="3200" b="1" strike="noStrike" spc="-1" dirty="0">
                <a:latin typeface="Calibri"/>
              </a:rPr>
              <a:t> deactivate </a:t>
            </a:r>
            <a:endParaRPr lang="en-US" sz="3200" b="0" strike="noStrike" spc="-1" dirty="0"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10160" y="1567440"/>
            <a:ext cx="8939520" cy="50158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Create an r environment</a:t>
            </a:r>
          </a:p>
          <a:p>
            <a:pPr marL="360">
              <a:spcBef>
                <a:spcPts val="360"/>
              </a:spcBef>
              <a:buClr>
                <a:srgbClr val="000000"/>
              </a:buClr>
            </a:pPr>
            <a:r>
              <a:rPr lang="en-US" sz="2400" b="1" spc="-1" dirty="0">
                <a:solidFill>
                  <a:srgbClr val="000000"/>
                </a:solidFill>
                <a:latin typeface="Calibri"/>
              </a:rPr>
              <a:t>       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conda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create </a:t>
            </a:r>
            <a:r>
              <a:rPr lang="en-US" sz="2400" b="1" spc="-1" dirty="0">
                <a:latin typeface="Calibri"/>
              </a:rPr>
              <a:t>-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n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renv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260" indent="-342900">
              <a:spcBef>
                <a:spcPts val="360"/>
              </a:spcBef>
              <a:buClr>
                <a:srgbClr val="000000"/>
              </a:buClr>
              <a:buFont typeface="+mj-lt"/>
              <a:buAutoNum type="arabicPeriod" startAt="2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Install R,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ncl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, and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eccodes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under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renv</a:t>
            </a:r>
            <a:br>
              <a:rPr sz="2400" dirty="0"/>
            </a:br>
            <a:r>
              <a:rPr lang="en-US" sz="2400" b="1" strike="noStrike" spc="-1" dirty="0" err="1">
                <a:latin typeface="Calibri"/>
              </a:rPr>
              <a:t>conda</a:t>
            </a:r>
            <a:r>
              <a:rPr lang="en-US" sz="2400" b="1" strike="noStrike" spc="-1" dirty="0">
                <a:latin typeface="Calibri"/>
              </a:rPr>
              <a:t> install -n </a:t>
            </a:r>
            <a:r>
              <a:rPr lang="en-US" sz="2400" b="1" strike="noStrike" spc="-1" dirty="0" err="1">
                <a:latin typeface="Calibri"/>
              </a:rPr>
              <a:t>renv</a:t>
            </a:r>
            <a:r>
              <a:rPr lang="en-US" sz="2400" b="1" strike="noStrike" spc="-1" dirty="0">
                <a:latin typeface="Calibri"/>
              </a:rPr>
              <a:t> -c </a:t>
            </a:r>
            <a:r>
              <a:rPr lang="en-US" sz="2400" b="1" strike="noStrike" spc="-1" dirty="0" err="1">
                <a:latin typeface="Calibri"/>
              </a:rPr>
              <a:t>conda</a:t>
            </a:r>
            <a:r>
              <a:rPr lang="en-US" sz="2400" b="1" strike="noStrike" spc="-1" dirty="0">
                <a:latin typeface="Calibri"/>
              </a:rPr>
              <a:t>-forge </a:t>
            </a:r>
            <a:r>
              <a:rPr lang="en-US" sz="2400" b="1" strike="noStrike" spc="-1" dirty="0" err="1">
                <a:latin typeface="Calibri"/>
              </a:rPr>
              <a:t>eccodes</a:t>
            </a:r>
            <a:r>
              <a:rPr lang="en-US" sz="2400" b="1" strike="noStrike" spc="-1" dirty="0">
                <a:latin typeface="Calibri"/>
              </a:rPr>
              <a:t> </a:t>
            </a:r>
            <a:r>
              <a:rPr lang="en-US" sz="2400" b="1" strike="noStrike" spc="-1" dirty="0" err="1">
                <a:latin typeface="Calibri"/>
              </a:rPr>
              <a:t>ncl</a:t>
            </a:r>
            <a:r>
              <a:rPr lang="en-US" sz="2400" b="1" strike="noStrike" spc="-1" dirty="0">
                <a:latin typeface="Calibri"/>
              </a:rPr>
              <a:t> r-ncdf4 r-</a:t>
            </a:r>
            <a:r>
              <a:rPr lang="en-US" sz="2400" b="1" strike="noStrike" spc="-1" dirty="0" err="1">
                <a:latin typeface="Calibri"/>
              </a:rPr>
              <a:t>rnetcdf</a:t>
            </a:r>
            <a:endParaRPr lang="en-US" sz="2400" b="1" strike="noStrike" spc="-1" dirty="0">
              <a:latin typeface="Calibri"/>
            </a:endParaRPr>
          </a:p>
          <a:p>
            <a:pPr marL="360">
              <a:spcBef>
                <a:spcPts val="360"/>
              </a:spcBef>
              <a:buClr>
                <a:srgbClr val="000000"/>
              </a:buClr>
            </a:pPr>
            <a:endParaRPr lang="en-US" sz="2400" b="0" strike="noStrike" spc="-1" dirty="0">
              <a:latin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+mj-lt"/>
              <a:buAutoNum type="arabicPeriod" startAt="3"/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To activate </a:t>
            </a: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en-US" sz="2400" b="1" spc="-1" dirty="0">
                <a:solidFill>
                  <a:srgbClr val="000000"/>
                </a:solidFill>
                <a:latin typeface="Calibri"/>
              </a:rPr>
              <a:t>       </a:t>
            </a:r>
            <a:r>
              <a:rPr lang="en-US" sz="2400" b="1" spc="-1" dirty="0" err="1">
                <a:solidFill>
                  <a:srgbClr val="000000"/>
                </a:solidFill>
                <a:latin typeface="Calibri"/>
              </a:rPr>
              <a:t>c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onda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activate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renv</a:t>
            </a:r>
            <a:endParaRPr lang="en-US" sz="2400" b="1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360"/>
              </a:spcBef>
              <a:buFont typeface="+mj-lt"/>
              <a:buAutoNum type="arabicPeriod" startAt="4"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To deactivate</a:t>
            </a: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      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conda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deactivate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endParaRPr lang="en-US" sz="165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endParaRPr lang="en-US" sz="165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110160" y="274680"/>
            <a:ext cx="8939520" cy="114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90000" lnSpcReduction="20000"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"/>
              </a:rPr>
              <a:t>12. Install, R,  NCL, and </a:t>
            </a:r>
            <a:r>
              <a:rPr lang="en-US" sz="4400" b="0" strike="noStrike" spc="-1" dirty="0" err="1">
                <a:solidFill>
                  <a:srgbClr val="000000"/>
                </a:solidFill>
                <a:latin typeface="Calibri"/>
              </a:rPr>
              <a:t>eccodes</a:t>
            </a:r>
            <a:r>
              <a:rPr lang="en-US" sz="4400" b="0" strike="noStrike" spc="-1" dirty="0">
                <a:solidFill>
                  <a:srgbClr val="000000"/>
                </a:solidFill>
                <a:latin typeface="Calibri"/>
              </a:rPr>
              <a:t> (for </a:t>
            </a:r>
            <a:r>
              <a:rPr lang="en-US" sz="4400" b="0" strike="noStrike" spc="-1" dirty="0" err="1">
                <a:solidFill>
                  <a:srgbClr val="000000"/>
                </a:solidFill>
                <a:latin typeface="Calibri"/>
              </a:rPr>
              <a:t>grib</a:t>
            </a:r>
            <a:r>
              <a:rPr lang="en-US" sz="4400" b="0" strike="noStrike" spc="-1" dirty="0">
                <a:solidFill>
                  <a:srgbClr val="000000"/>
                </a:solidFill>
                <a:latin typeface="Calibri"/>
              </a:rPr>
              <a:t> handling of ECCC data)</a:t>
            </a:r>
            <a:endParaRPr lang="fr-FR" sz="4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815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4000" b="1" strike="noStrike" spc="-1">
                <a:solidFill>
                  <a:srgbClr val="000000"/>
                </a:solidFill>
                <a:latin typeface="Calibri"/>
              </a:rPr>
              <a:t>1. System Requirements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63000" lnSpcReduction="20000"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HARDWARE: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Windows (64 bit, Updated version of Windows 10 or above)</a:t>
            </a:r>
          </a:p>
          <a:p>
            <a:pPr marL="343080" indent="-342720">
              <a:lnSpc>
                <a:spcPct val="100000"/>
              </a:lnSpc>
              <a:spcBef>
                <a:spcPts val="448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MEMORY: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4GB or more (if possible)</a:t>
            </a:r>
          </a:p>
          <a:p>
            <a:pPr marL="343080" indent="-342720">
              <a:lnSpc>
                <a:spcPct val="100000"/>
              </a:lnSpc>
              <a:spcBef>
                <a:spcPts val="448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Free DISK SPACE: 5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0GB or more</a:t>
            </a:r>
          </a:p>
          <a:p>
            <a:pPr marL="343080" indent="-342720">
              <a:lnSpc>
                <a:spcPct val="100000"/>
              </a:lnSpc>
              <a:spcBef>
                <a:spcPts val="448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Internet Connection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48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SOFTWARE (to be installed):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 </a:t>
            </a:r>
          </a:p>
          <a:p>
            <a:pPr marL="743040" lvl="1" indent="-342720">
              <a:lnSpc>
                <a:spcPct val="100000"/>
              </a:lnSpc>
              <a:spcBef>
                <a:spcPts val="44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Windows QGIS</a:t>
            </a:r>
          </a:p>
          <a:p>
            <a:pPr marL="743040" lvl="1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WSL (ubuntu)</a:t>
            </a:r>
          </a:p>
          <a:p>
            <a:pPr marL="743040" lvl="1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xming</a:t>
            </a:r>
          </a:p>
          <a:p>
            <a:pPr marL="743040" lvl="1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Anaconda</a:t>
            </a:r>
          </a:p>
          <a:p>
            <a:pPr marL="743040" lvl="1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xcast</a:t>
            </a:r>
          </a:p>
          <a:p>
            <a:pPr marL="743040" lvl="1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GNU precision calculator (bc),</a:t>
            </a:r>
          </a:p>
          <a:p>
            <a:pPr marL="743040" lvl="1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gfortran/gcc</a:t>
            </a:r>
          </a:p>
          <a:p>
            <a:pPr marL="743040" lvl="1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Image Magick</a:t>
            </a:r>
          </a:p>
          <a:p>
            <a:pPr marL="743040" lvl="1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gdal</a:t>
            </a:r>
          </a:p>
          <a:p>
            <a:pPr marL="743040" lvl="1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GrADS </a:t>
            </a:r>
          </a:p>
          <a:p>
            <a:pPr marL="743040" lvl="1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2. QGIS installation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The most stable version of QGIS is 3.34.10-1, based on users review, so we’ll use this version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Download and install QGIS from the link below</a:t>
            </a:r>
          </a:p>
          <a:p>
            <a:pPr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99960">
              <a:lnSpc>
                <a:spcPct val="80000"/>
              </a:lnSpc>
              <a:tabLst>
                <a:tab pos="0" algn="l"/>
              </a:tabLst>
            </a:pPr>
            <a:r>
              <a:rPr lang="en-US" sz="2600" u="sng" spc="-1" dirty="0">
                <a:solidFill>
                  <a:srgbClr val="0000FF"/>
                </a:solidFill>
                <a:latin typeface="Calibri"/>
                <a:hlinkClick r:id="rId2"/>
              </a:rPr>
              <a:t>https://qgis.org/downloads/QGIS-OSGeo4W-3.34.10-1.msi</a:t>
            </a:r>
            <a:endParaRPr lang="en-US" sz="2600" u="sng" spc="-1" dirty="0">
              <a:solidFill>
                <a:srgbClr val="0000FF"/>
              </a:solidFill>
              <a:latin typeface="Calibri"/>
            </a:endParaRPr>
          </a:p>
          <a:p>
            <a:pPr marL="399960">
              <a:lnSpc>
                <a:spcPct val="80000"/>
              </a:lnSpc>
              <a:tabLst>
                <a:tab pos="0" algn="l"/>
              </a:tabLst>
            </a:pPr>
            <a:endParaRPr lang="en-US" sz="14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During the installation process, if asked, choose not to download the tutorial data</a:t>
            </a: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Have a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MOUSE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– you will need it for easy drawing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6500" lnSpcReduction="10000"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3. Prerequisite for Windows Subsystem for Linux (WSL) installation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1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Prepare environment for  WSL installation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Search and Open Windows Powershell (type </a:t>
            </a: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Windows PowerShell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on your Windows search bar):</a:t>
            </a:r>
          </a:p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Run PowerShell </a:t>
            </a:r>
            <a:r>
              <a:rPr lang="en-US" sz="3200" b="1" strike="noStrike" spc="-1">
                <a:solidFill>
                  <a:srgbClr val="000000"/>
                </a:solidFill>
                <a:latin typeface="Calibri"/>
              </a:rPr>
              <a:t>as Administrator: (Start menu &gt; PowerShell &gt; right-click &gt; Run as Administrator)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 and type the one line command below to enable the "Windows Subsystem for Linux" : </a:t>
            </a:r>
          </a:p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dism.exe /online /enable-feature /featurename:Microsoft-Windows-Subsystem-Linux /all /norestart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Enable Virtual Machine feature using the one line command below:</a:t>
            </a:r>
          </a:p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dism.exe /online /enable-feature /featurename:VirtualMachinePlatform /all /norestart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581"/>
              </a:spcBef>
              <a:tabLst>
                <a:tab pos="0" algn="l"/>
              </a:tabLst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340"/>
              </a:spcBef>
              <a:tabLst>
                <a:tab pos="0" algn="l"/>
              </a:tabLst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4. WSL Installation</a:t>
            </a:r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Use the command below to install:</a:t>
            </a: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</a:rPr>
              <a:t>wsl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 -- install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Wait until the WSL and Ubuntu installation is complete.</a:t>
            </a: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Reboot your computer.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spc="-1" dirty="0">
                <a:solidFill>
                  <a:srgbClr val="000000"/>
                </a:solidFill>
                <a:latin typeface="Calibri"/>
              </a:rPr>
              <a:t>Search and Open Ubuntu (type Ubuntu on your Windows search bar)</a:t>
            </a: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Create a username and password when prompted. </a:t>
            </a: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58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340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5. xming Installation (cont.)</a:t>
            </a:r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Download the xming installation file from: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n-US" sz="3200" b="0" u="sng" strike="noStrike" spc="-1">
                <a:solidFill>
                  <a:srgbClr val="0000FF"/>
                </a:solidFill>
                <a:uFillTx/>
                <a:latin typeface="Calibri"/>
                <a:hlinkClick r:id="rId2"/>
              </a:rPr>
              <a:t>https://sourceforge.net/projects/xming/files/latest/download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Double-click the xming installation file (in your Downloads folder) to initiate the installation.</a:t>
            </a:r>
          </a:p>
          <a:p>
            <a:pPr marL="743040" lvl="1" indent="-2854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3000" b="0" strike="noStrike" spc="-1">
                <a:solidFill>
                  <a:srgbClr val="000000"/>
                </a:solidFill>
                <a:latin typeface="Calibri"/>
              </a:rPr>
              <a:t>Choose the default settings</a:t>
            </a: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When the installation completes, search for xming and double-click to open it.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581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340"/>
              </a:spcBef>
              <a:tabLst>
                <a:tab pos="0" algn="l"/>
              </a:tabLst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88880" y="94680"/>
            <a:ext cx="8229240" cy="4453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6. Install Additional Linux Libraries</a:t>
            </a:r>
          </a:p>
        </p:txBody>
      </p:sp>
      <p:sp>
        <p:nvSpPr>
          <p:cNvPr id="101" name="TextShape 2"/>
          <p:cNvSpPr txBox="1"/>
          <p:nvPr/>
        </p:nvSpPr>
        <p:spPr>
          <a:xfrm>
            <a:off x="180000" y="720000"/>
            <a:ext cx="8820000" cy="59853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>
            <a:defPPr>
              <a:defRPr lang="en-US"/>
            </a:defPPr>
            <a:lvl1pPr marL="343080" indent="-342720">
              <a:lnSpc>
                <a:spcPct val="100000"/>
              </a:lnSpc>
              <a:buClr>
                <a:srgbClr val="A5A5A5"/>
              </a:buClr>
              <a:buFont typeface="Arial"/>
              <a:buChar char="•"/>
              <a:defRPr sz="3200" b="0" strike="noStrike" spc="-1">
                <a:solidFill>
                  <a:srgbClr val="000000"/>
                </a:solidFill>
                <a:latin typeface="Calibri"/>
              </a:defRPr>
            </a:lvl1pPr>
            <a:lvl2pPr marL="743040" lvl="1" indent="-285480">
              <a:lnSpc>
                <a:spcPct val="100000"/>
              </a:lnSpc>
              <a:spcBef>
                <a:spcPts val="641"/>
              </a:spcBef>
              <a:buClr>
                <a:srgbClr val="A5A5A5"/>
              </a:buClr>
              <a:buFont typeface="Arial"/>
              <a:buChar char="–"/>
              <a:tabLst>
                <a:tab pos="0" algn="l"/>
              </a:tabLst>
              <a:defRPr sz="3200" b="0" strike="noStrike" spc="-1">
                <a:solidFill>
                  <a:srgbClr val="000000"/>
                </a:solidFill>
                <a:latin typeface="Calibri"/>
                <a:ea typeface="Courier New"/>
              </a:defRPr>
            </a:lvl2pPr>
          </a:lstStyle>
          <a:p>
            <a:r>
              <a:rPr lang="en-US" sz="1300" dirty="0"/>
              <a:t>Search and open </a:t>
            </a:r>
            <a:r>
              <a:rPr lang="en-US" sz="1300" dirty="0" err="1"/>
              <a:t>ubuntu</a:t>
            </a:r>
            <a:r>
              <a:rPr lang="en-US" sz="1300" dirty="0"/>
              <a:t> using your Windows search window (bottom left)</a:t>
            </a:r>
          </a:p>
          <a:p>
            <a:endParaRPr lang="en-US" sz="1300" dirty="0"/>
          </a:p>
          <a:p>
            <a:r>
              <a:rPr lang="en-US" sz="1300" dirty="0"/>
              <a:t>Search for your </a:t>
            </a:r>
            <a:r>
              <a:rPr lang="en-US" sz="1300" dirty="0" err="1"/>
              <a:t>ubuntu</a:t>
            </a:r>
            <a:r>
              <a:rPr lang="en-US" sz="1300" dirty="0"/>
              <a:t> terminal to type the commands below and install the libraries</a:t>
            </a:r>
          </a:p>
          <a:p>
            <a:endParaRPr lang="en-US" sz="1300" dirty="0"/>
          </a:p>
          <a:p>
            <a:r>
              <a:rPr lang="en-US" sz="1300" dirty="0"/>
              <a:t>Run Updates:</a:t>
            </a:r>
          </a:p>
          <a:p>
            <a:endParaRPr lang="en-US" sz="1300" dirty="0"/>
          </a:p>
          <a:p>
            <a:r>
              <a:rPr lang="en-US" sz="1300" dirty="0" err="1"/>
              <a:t>sudo</a:t>
            </a:r>
            <a:r>
              <a:rPr lang="en-US" sz="1300" dirty="0"/>
              <a:t> apt-get update</a:t>
            </a:r>
          </a:p>
          <a:p>
            <a:endParaRPr lang="en-US" sz="1300" dirty="0"/>
          </a:p>
          <a:p>
            <a:r>
              <a:rPr lang="en-US" sz="1300" dirty="0"/>
              <a:t>(you may need to enter your password) </a:t>
            </a:r>
          </a:p>
          <a:p>
            <a:endParaRPr lang="en-US" sz="1300" dirty="0"/>
          </a:p>
          <a:p>
            <a:pPr lvl="1"/>
            <a:r>
              <a:rPr lang="en-US" sz="1300" dirty="0"/>
              <a:t>Install gnu precision calculator (</a:t>
            </a:r>
            <a:r>
              <a:rPr lang="en-US" sz="1300" dirty="0" err="1"/>
              <a:t>bc</a:t>
            </a:r>
            <a:r>
              <a:rPr lang="en-US" sz="1300" dirty="0"/>
              <a:t>):</a:t>
            </a:r>
          </a:p>
          <a:p>
            <a:r>
              <a:rPr lang="en-US" sz="1300" dirty="0" err="1"/>
              <a:t>sudo</a:t>
            </a:r>
            <a:r>
              <a:rPr lang="en-US" sz="1300" dirty="0"/>
              <a:t> apt-get install </a:t>
            </a:r>
            <a:r>
              <a:rPr lang="en-US" sz="1300" dirty="0" err="1"/>
              <a:t>bc</a:t>
            </a:r>
            <a:endParaRPr lang="en-US" sz="1300" dirty="0"/>
          </a:p>
          <a:p>
            <a:endParaRPr lang="en-US" sz="1300" dirty="0"/>
          </a:p>
          <a:p>
            <a:pPr lvl="1"/>
            <a:r>
              <a:rPr lang="en-US" sz="1300" dirty="0"/>
              <a:t>Install </a:t>
            </a:r>
            <a:r>
              <a:rPr lang="en-US" sz="1300" dirty="0" err="1"/>
              <a:t>ImageMagick</a:t>
            </a:r>
            <a:r>
              <a:rPr lang="en-US" sz="1300" dirty="0"/>
              <a:t>:</a:t>
            </a:r>
          </a:p>
          <a:p>
            <a:r>
              <a:rPr lang="en-US" sz="1300" dirty="0" err="1"/>
              <a:t>sudo</a:t>
            </a:r>
            <a:r>
              <a:rPr lang="en-US" sz="1300" dirty="0"/>
              <a:t> apt-get install </a:t>
            </a:r>
            <a:r>
              <a:rPr lang="en-US" sz="1300" dirty="0" err="1"/>
              <a:t>imagemagick</a:t>
            </a:r>
            <a:endParaRPr lang="en-US" sz="1300" dirty="0"/>
          </a:p>
          <a:p>
            <a:endParaRPr lang="en-US" sz="1300" dirty="0"/>
          </a:p>
          <a:p>
            <a:r>
              <a:rPr lang="en-US" sz="1300" dirty="0"/>
              <a:t>- Install </a:t>
            </a:r>
            <a:r>
              <a:rPr lang="en-US" sz="1300" dirty="0" err="1"/>
              <a:t>gdal</a:t>
            </a:r>
            <a:r>
              <a:rPr lang="en-US" sz="1300" dirty="0"/>
              <a:t>:</a:t>
            </a:r>
          </a:p>
          <a:p>
            <a:r>
              <a:rPr lang="en-US" sz="1300" dirty="0" err="1"/>
              <a:t>sudo</a:t>
            </a:r>
            <a:r>
              <a:rPr lang="en-US" sz="1300" dirty="0"/>
              <a:t> apt-get install </a:t>
            </a:r>
            <a:r>
              <a:rPr lang="en-US" sz="1300" dirty="0" err="1"/>
              <a:t>gdal</a:t>
            </a:r>
            <a:r>
              <a:rPr lang="en-US" sz="1300" dirty="0"/>
              <a:t>-bin</a:t>
            </a:r>
          </a:p>
          <a:p>
            <a:endParaRPr lang="en-US" sz="1300" dirty="0"/>
          </a:p>
          <a:p>
            <a:pPr lvl="1"/>
            <a:r>
              <a:rPr lang="en-US" sz="1300" dirty="0"/>
              <a:t>Install </a:t>
            </a:r>
            <a:r>
              <a:rPr lang="en-US" sz="1300" dirty="0" err="1"/>
              <a:t>gfortran</a:t>
            </a:r>
            <a:r>
              <a:rPr lang="en-US" sz="1300" dirty="0"/>
              <a:t> and </a:t>
            </a:r>
            <a:r>
              <a:rPr lang="en-US" sz="1300" dirty="0" err="1"/>
              <a:t>gcc</a:t>
            </a:r>
            <a:r>
              <a:rPr lang="en-US" sz="1300" dirty="0"/>
              <a:t>:</a:t>
            </a:r>
          </a:p>
          <a:p>
            <a:r>
              <a:rPr lang="en-US" sz="1300" dirty="0" err="1"/>
              <a:t>sudo</a:t>
            </a:r>
            <a:r>
              <a:rPr lang="en-US" sz="1300" dirty="0"/>
              <a:t> apt-get install </a:t>
            </a:r>
            <a:r>
              <a:rPr lang="en-US" sz="1300" dirty="0" err="1"/>
              <a:t>gfortran</a:t>
            </a:r>
            <a:endParaRPr lang="en-US" sz="1300" dirty="0"/>
          </a:p>
          <a:p>
            <a:r>
              <a:rPr lang="en-US" sz="1300" dirty="0" err="1"/>
              <a:t>sudo</a:t>
            </a:r>
            <a:r>
              <a:rPr lang="en-US" sz="1300" dirty="0"/>
              <a:t> apt-get install </a:t>
            </a:r>
            <a:r>
              <a:rPr lang="en-US" sz="1300" dirty="0" err="1"/>
              <a:t>gcc</a:t>
            </a:r>
            <a:endParaRPr lang="en-US" sz="1300" dirty="0"/>
          </a:p>
          <a:p>
            <a:endParaRPr lang="en-US" sz="1300" dirty="0"/>
          </a:p>
          <a:p>
            <a:pPr lvl="1"/>
            <a:r>
              <a:rPr lang="en-US" sz="1300" dirty="0"/>
              <a:t>Install unzip, </a:t>
            </a:r>
            <a:r>
              <a:rPr lang="en-US" sz="1300" dirty="0" err="1"/>
              <a:t>perl-Env</a:t>
            </a:r>
            <a:r>
              <a:rPr lang="en-US" sz="1300" dirty="0"/>
              <a:t>, </a:t>
            </a:r>
            <a:r>
              <a:rPr lang="en-US" sz="1300" dirty="0" err="1"/>
              <a:t>firefox</a:t>
            </a:r>
            <a:r>
              <a:rPr lang="en-US" sz="1300" dirty="0"/>
              <a:t>, </a:t>
            </a:r>
            <a:r>
              <a:rPr lang="en-US" sz="1300" dirty="0" err="1"/>
              <a:t>gedit</a:t>
            </a:r>
            <a:r>
              <a:rPr lang="en-US" sz="1300" dirty="0"/>
              <a:t> </a:t>
            </a:r>
          </a:p>
          <a:p>
            <a:r>
              <a:rPr lang="en-US" sz="1300" dirty="0" err="1"/>
              <a:t>sudo</a:t>
            </a:r>
            <a:r>
              <a:rPr lang="en-US" sz="1300" dirty="0"/>
              <a:t> apt-get install unzip</a:t>
            </a:r>
          </a:p>
          <a:p>
            <a:r>
              <a:rPr lang="en-US" sz="1300" dirty="0" err="1"/>
              <a:t>sudo</a:t>
            </a:r>
            <a:r>
              <a:rPr lang="en-US" sz="1300" dirty="0"/>
              <a:t> apt-get install </a:t>
            </a:r>
            <a:r>
              <a:rPr lang="en-US" sz="1300" dirty="0" err="1"/>
              <a:t>perl-Env</a:t>
            </a:r>
            <a:endParaRPr lang="en-US" sz="1300" dirty="0"/>
          </a:p>
          <a:p>
            <a:r>
              <a:rPr lang="en-US" sz="1300" dirty="0" err="1"/>
              <a:t>sudo</a:t>
            </a:r>
            <a:r>
              <a:rPr lang="en-US" sz="1300" dirty="0"/>
              <a:t> apt-get install </a:t>
            </a:r>
            <a:r>
              <a:rPr lang="en-US" sz="1300" dirty="0" err="1"/>
              <a:t>firefox</a:t>
            </a:r>
            <a:endParaRPr lang="en-US" sz="1300" dirty="0"/>
          </a:p>
          <a:p>
            <a:r>
              <a:rPr lang="en-US" sz="1300" dirty="0" err="1"/>
              <a:t>Sudo</a:t>
            </a:r>
            <a:r>
              <a:rPr lang="en-US" sz="1300" dirty="0"/>
              <a:t> apt-get install </a:t>
            </a:r>
            <a:r>
              <a:rPr lang="en-US" sz="1300" dirty="0" err="1"/>
              <a:t>gedit</a:t>
            </a:r>
            <a:endParaRPr lang="en-US" sz="1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7. OpenGrADS Installation</a:t>
            </a:r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51051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 lnSpcReduction="10000"/>
          </a:bodyPr>
          <a:lstStyle/>
          <a:p>
            <a:pPr marL="343080" indent="-342720">
              <a:lnSpc>
                <a:spcPct val="80000"/>
              </a:lnSpc>
              <a:buClr>
                <a:srgbClr val="A5A5A5"/>
              </a:buClr>
              <a:buFont typeface="Arial"/>
              <a:buChar char="•"/>
            </a:pPr>
            <a:r>
              <a:rPr lang="en-US" sz="1760" b="0" strike="noStrike" spc="-1">
                <a:solidFill>
                  <a:srgbClr val="000000"/>
                </a:solidFill>
                <a:latin typeface="Calibri"/>
              </a:rPr>
              <a:t>Using your ubuntu terminal change your directory to /usr/local/bin, by typing </a:t>
            </a:r>
          </a:p>
          <a:p>
            <a:pPr>
              <a:lnSpc>
                <a:spcPct val="8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en-US" sz="1490" b="1" strike="noStrike" spc="-1">
                <a:solidFill>
                  <a:srgbClr val="000000"/>
                </a:solidFill>
                <a:latin typeface="Calibri"/>
              </a:rPr>
              <a:t>         </a:t>
            </a:r>
            <a:r>
              <a:rPr lang="en-US" sz="1600" b="1" strike="noStrike" spc="-1">
                <a:solidFill>
                  <a:srgbClr val="000000"/>
                </a:solidFill>
                <a:latin typeface="Courier New"/>
                <a:ea typeface="Courier New"/>
              </a:rPr>
              <a:t>cd /usr/local/bin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210"/>
              </a:spcBef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51"/>
              </a:spcBef>
              <a:buClr>
                <a:srgbClr val="A5A5A5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760" b="0" strike="noStrike" spc="-1">
                <a:solidFill>
                  <a:srgbClr val="000000"/>
                </a:solidFill>
                <a:latin typeface="Calibri"/>
                <a:ea typeface="Courier New"/>
              </a:rPr>
              <a:t>Download grads package using:                                                    </a:t>
            </a:r>
            <a:endParaRPr lang="en-US" sz="176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en-US" sz="1600" b="1" strike="noStrike" spc="-1">
                <a:solidFill>
                  <a:srgbClr val="000000"/>
                </a:solidFill>
                <a:latin typeface="Courier New"/>
                <a:ea typeface="Courier New"/>
              </a:rPr>
              <a:t>sudo wget </a:t>
            </a:r>
            <a:r>
              <a:rPr lang="en-US" sz="1600" b="1" u="sng" strike="noStrike" spc="-1">
                <a:solidFill>
                  <a:srgbClr val="0000FF"/>
                </a:solidFill>
                <a:uFillTx/>
                <a:latin typeface="Courier New"/>
                <a:ea typeface="Courier New"/>
                <a:hlinkClick r:id="rId2"/>
              </a:rPr>
              <a:t>https://sourceforge.net/projects/opengrads/files/grads2/2.0.2.oga.2/Linux/grads-2.0.2.oga.2-bundle-x86_64-unknown-linux-gnu.tar.gz</a:t>
            </a:r>
            <a:r>
              <a:rPr lang="en-US" sz="1380" b="1" strike="noStrike" spc="-1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endParaRPr lang="en-US" sz="138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187"/>
              </a:spcBef>
              <a:tabLst>
                <a:tab pos="0" algn="l"/>
              </a:tabLst>
            </a:pPr>
            <a:endParaRPr lang="en-US" sz="138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187"/>
              </a:spcBef>
              <a:tabLst>
                <a:tab pos="0" algn="l"/>
              </a:tabLst>
            </a:pPr>
            <a:endParaRPr lang="en-US" sz="138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51"/>
              </a:spcBef>
              <a:buClr>
                <a:srgbClr val="A5A5A5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760" b="0" strike="noStrike" spc="-1">
                <a:solidFill>
                  <a:srgbClr val="000000"/>
                </a:solidFill>
                <a:latin typeface="Calibri"/>
                <a:ea typeface="Courier New"/>
              </a:rPr>
              <a:t>Unpack the package using: (you may need to enter your password)</a:t>
            </a:r>
            <a:endParaRPr lang="en-US" sz="176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351"/>
              </a:spcBef>
              <a:tabLst>
                <a:tab pos="0" algn="l"/>
              </a:tabLst>
            </a:pPr>
            <a:r>
              <a:rPr lang="en-US" sz="1760" b="0" strike="noStrike" spc="-1">
                <a:solidFill>
                  <a:srgbClr val="000000"/>
                </a:solidFill>
                <a:latin typeface="Calibri"/>
                <a:ea typeface="Courier New"/>
              </a:rPr>
              <a:t> </a:t>
            </a:r>
            <a:r>
              <a:rPr lang="en-US" sz="1600" b="1" strike="noStrike" spc="-1">
                <a:solidFill>
                  <a:srgbClr val="000000"/>
                </a:solidFill>
                <a:latin typeface="Courier New"/>
                <a:ea typeface="Courier New"/>
              </a:rPr>
              <a:t>sudo</a:t>
            </a:r>
            <a:r>
              <a:rPr lang="en-US" sz="1600" b="0" strike="noStrike" spc="-1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lang="en-US" sz="1600" b="1" strike="noStrike" spc="-1">
                <a:solidFill>
                  <a:srgbClr val="000000"/>
                </a:solidFill>
                <a:latin typeface="Courier New"/>
                <a:ea typeface="Courier New"/>
              </a:rPr>
              <a:t>tar -xzvf grads-2.0.2.oga.2-bundle-x86_64-unknown-linux-gnu.tar.gz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187"/>
              </a:spcBef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51"/>
              </a:spcBef>
              <a:buClr>
                <a:srgbClr val="A5A5A5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760" b="0" strike="noStrike" spc="-1">
                <a:solidFill>
                  <a:srgbClr val="000000"/>
                </a:solidFill>
                <a:latin typeface="Calibri"/>
                <a:ea typeface="Courier New"/>
              </a:rPr>
              <a:t>Copy GrADS binaries and associated files to the current folder:</a:t>
            </a:r>
            <a:endParaRPr lang="en-US" sz="176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en-US" sz="1600" b="1" strike="noStrike" spc="-1">
                <a:solidFill>
                  <a:srgbClr val="000000"/>
                </a:solidFill>
                <a:latin typeface="Courier New"/>
                <a:ea typeface="Courier New"/>
              </a:rPr>
              <a:t>sudo cp -rf grads-2.0.2.oga.2/Contents/* .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164"/>
              </a:spcBef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164"/>
              </a:spcBef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51"/>
              </a:spcBef>
              <a:buClr>
                <a:srgbClr val="A5A5A5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760" b="0" strike="noStrike" spc="-1">
                <a:solidFill>
                  <a:srgbClr val="000000"/>
                </a:solidFill>
                <a:latin typeface="Calibri"/>
                <a:ea typeface="Courier New"/>
              </a:rPr>
              <a:t>You may remove the unwanted files and folders:</a:t>
            </a:r>
            <a:endParaRPr lang="en-US" sz="176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en-US" sz="1600" b="1" strike="noStrike" spc="-1">
                <a:solidFill>
                  <a:srgbClr val="000000"/>
                </a:solidFill>
                <a:latin typeface="Courier New"/>
                <a:ea typeface="Courier New"/>
              </a:rPr>
              <a:t>sudo rm -rf grads-2.0.2.oga.2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en-US" sz="1600" b="1" strike="noStrike" spc="-1">
                <a:solidFill>
                  <a:srgbClr val="000000"/>
                </a:solidFill>
                <a:latin typeface="Courier New"/>
                <a:ea typeface="Courier New"/>
              </a:rPr>
              <a:t>sudo rm -rf grads-2.0.2.oga.2-bundle-x86_64-unknown-linux-gnu.tar.gz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164"/>
              </a:spcBef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164"/>
              </a:spcBef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51"/>
              </a:spcBef>
              <a:buClr>
                <a:srgbClr val="A5A5A5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760" b="0" strike="noStrike" spc="-1">
                <a:solidFill>
                  <a:srgbClr val="000000"/>
                </a:solidFill>
                <a:latin typeface="Calibri"/>
                <a:ea typeface="Courier New"/>
              </a:rPr>
              <a:t>Test your GrADS installation:</a:t>
            </a:r>
            <a:endParaRPr lang="en-US" sz="176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8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Calibri"/>
                <a:ea typeface="Courier New"/>
              </a:rPr>
              <a:t>Close and reopen the terminal and type </a:t>
            </a:r>
            <a:r>
              <a:rPr lang="en-US" sz="1600" b="1" strike="noStrike" spc="-1">
                <a:solidFill>
                  <a:srgbClr val="000000"/>
                </a:solidFill>
                <a:latin typeface="Calibri"/>
                <a:ea typeface="Courier New"/>
              </a:rPr>
              <a:t>grads -p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8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  <a:tabLst>
                <a:tab pos="0" algn="l"/>
              </a:tabLst>
            </a:pPr>
            <a:r>
              <a:rPr lang="en-US" sz="1600" b="0" strike="noStrike" spc="-1">
                <a:solidFill>
                  <a:srgbClr val="000000"/>
                </a:solidFill>
                <a:latin typeface="Calibri"/>
                <a:ea typeface="Courier New"/>
              </a:rPr>
              <a:t>your installation is successful, if GrADS runs without an error message 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320"/>
              </a:spcBef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8. OpenGrADS Installation (cont)</a:t>
            </a:r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80000"/>
              </a:lnSpc>
              <a:buClr>
                <a:srgbClr val="A5A5A5"/>
              </a:buClr>
              <a:buFont typeface="Arial"/>
              <a:buChar char="•"/>
            </a:pPr>
            <a:r>
              <a:rPr lang="en-US" sz="1760" b="0" strike="noStrike" spc="-1" dirty="0">
                <a:solidFill>
                  <a:srgbClr val="A5A5A5"/>
                </a:solidFill>
                <a:latin typeface="Calibri"/>
              </a:rPr>
              <a:t>But, you may receive an error message that indicate missing libraries. Follow the steps below to fix the issue:</a:t>
            </a:r>
            <a:endParaRPr lang="en-US" sz="176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</a:pPr>
            <a:endParaRPr lang="en-US" sz="176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Calibri"/>
              </a:rPr>
              <a:t>cd /</a:t>
            </a:r>
            <a:r>
              <a:rPr lang="en-US" sz="1600" b="1" strike="noStrike" spc="-1" dirty="0" err="1">
                <a:solidFill>
                  <a:srgbClr val="000000"/>
                </a:solidFill>
                <a:latin typeface="Calibri"/>
              </a:rPr>
              <a:t>usr</a:t>
            </a:r>
            <a:r>
              <a:rPr lang="en-US" sz="1600" b="1" strike="noStrike" spc="-1" dirty="0">
                <a:solidFill>
                  <a:srgbClr val="000000"/>
                </a:solidFill>
                <a:latin typeface="Calibri"/>
              </a:rPr>
              <a:t>/local/bin/Linux/Versions/2.0.2.oga.2/x86_64/</a:t>
            </a:r>
            <a:r>
              <a:rPr lang="en-US" sz="1600" b="1" strike="noStrike" spc="-1" dirty="0" err="1">
                <a:solidFill>
                  <a:srgbClr val="000000"/>
                </a:solidFill>
                <a:latin typeface="Calibri"/>
              </a:rPr>
              <a:t>gex</a:t>
            </a:r>
            <a:endParaRPr lang="en-US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tabLst>
                <a:tab pos="0" algn="l"/>
              </a:tabLst>
            </a:pPr>
            <a:endParaRPr lang="en-US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tabLst>
                <a:tab pos="0" algn="l"/>
              </a:tabLst>
            </a:pPr>
            <a:r>
              <a:rPr lang="en-US" sz="1600" b="1" strike="noStrike" spc="-1" dirty="0" err="1">
                <a:solidFill>
                  <a:srgbClr val="000000"/>
                </a:solidFill>
                <a:latin typeface="Calibri"/>
              </a:rPr>
              <a:t>sudo</a:t>
            </a:r>
            <a:r>
              <a:rPr lang="en-US" sz="1600" b="1" strike="noStrike" spc="-1" dirty="0">
                <a:solidFill>
                  <a:srgbClr val="000000"/>
                </a:solidFill>
                <a:latin typeface="Calibri"/>
              </a:rPr>
              <a:t> cp ../libs/libXaw.so.7 </a:t>
            </a:r>
            <a:r>
              <a:rPr lang="en-US" sz="1600" b="1" spc="-1" dirty="0">
                <a:solidFill>
                  <a:srgbClr val="000000"/>
                </a:solidFill>
                <a:latin typeface="Calibri"/>
              </a:rPr>
              <a:t>.</a:t>
            </a:r>
            <a:endParaRPr lang="en-US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tabLst>
                <a:tab pos="0" algn="l"/>
              </a:tabLst>
            </a:pPr>
            <a:r>
              <a:rPr lang="en-US" sz="1600" b="1" strike="noStrike" spc="-1" dirty="0" err="1">
                <a:solidFill>
                  <a:srgbClr val="000000"/>
                </a:solidFill>
                <a:latin typeface="Calibri"/>
              </a:rPr>
              <a:t>sudo</a:t>
            </a:r>
            <a:r>
              <a:rPr lang="en-US" sz="1600" b="1" strike="noStrike" spc="-1" dirty="0">
                <a:solidFill>
                  <a:srgbClr val="000000"/>
                </a:solidFill>
                <a:latin typeface="Calibri"/>
              </a:rPr>
              <a:t> cp ../libs/libXpm.so.4 .</a:t>
            </a:r>
            <a:endParaRPr lang="en-US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tabLst>
                <a:tab pos="0" algn="l"/>
              </a:tabLst>
            </a:pPr>
            <a:r>
              <a:rPr lang="en-US" sz="1600" b="1" strike="noStrike" spc="-1" dirty="0" err="1">
                <a:solidFill>
                  <a:srgbClr val="000000"/>
                </a:solidFill>
                <a:latin typeface="Calibri"/>
              </a:rPr>
              <a:t>sudo</a:t>
            </a:r>
            <a:r>
              <a:rPr lang="en-US" sz="1600" b="1" strike="noStrike" spc="-1" dirty="0">
                <a:solidFill>
                  <a:srgbClr val="000000"/>
                </a:solidFill>
                <a:latin typeface="Calibri"/>
              </a:rPr>
              <a:t> cp ../libs/libXmu.so.6 .</a:t>
            </a:r>
            <a:endParaRPr lang="en-US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tabLst>
                <a:tab pos="0" algn="l"/>
              </a:tabLst>
            </a:pPr>
            <a:r>
              <a:rPr lang="en-US" sz="1600" b="1" strike="noStrike" spc="-1" dirty="0" err="1">
                <a:solidFill>
                  <a:srgbClr val="000000"/>
                </a:solidFill>
                <a:latin typeface="Calibri"/>
              </a:rPr>
              <a:t>sudo</a:t>
            </a:r>
            <a:r>
              <a:rPr lang="en-US" sz="1600" b="1" strike="noStrike" spc="-1" dirty="0">
                <a:solidFill>
                  <a:srgbClr val="000000"/>
                </a:solidFill>
                <a:latin typeface="Calibri"/>
              </a:rPr>
              <a:t> cp ../libs/libXt.so.6 .</a:t>
            </a:r>
            <a:endParaRPr lang="en-US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tabLst>
                <a:tab pos="0" algn="l"/>
              </a:tabLst>
            </a:pPr>
            <a:r>
              <a:rPr lang="en-US" sz="1600" b="1" strike="noStrike" spc="-1" dirty="0" err="1">
                <a:solidFill>
                  <a:srgbClr val="000000"/>
                </a:solidFill>
                <a:latin typeface="Calibri"/>
              </a:rPr>
              <a:t>sudo</a:t>
            </a:r>
            <a:r>
              <a:rPr lang="en-US" sz="1600" b="1" strike="noStrike" spc="-1" dirty="0">
                <a:solidFill>
                  <a:srgbClr val="000000"/>
                </a:solidFill>
                <a:latin typeface="Calibri"/>
              </a:rPr>
              <a:t> cp ../libs/libSM.so.6 .</a:t>
            </a:r>
            <a:endParaRPr lang="en-US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tabLst>
                <a:tab pos="0" algn="l"/>
              </a:tabLst>
            </a:pPr>
            <a:r>
              <a:rPr lang="en-US" sz="1600" b="1" strike="noStrike" spc="-1" dirty="0" err="1">
                <a:solidFill>
                  <a:srgbClr val="000000"/>
                </a:solidFill>
                <a:latin typeface="Calibri"/>
              </a:rPr>
              <a:t>sudo</a:t>
            </a:r>
            <a:r>
              <a:rPr lang="en-US" sz="1600" b="1" strike="noStrike" spc="-1" dirty="0">
                <a:solidFill>
                  <a:srgbClr val="000000"/>
                </a:solidFill>
                <a:latin typeface="Calibri"/>
              </a:rPr>
              <a:t> cp ../libs/libICE.so</a:t>
            </a:r>
            <a:r>
              <a:rPr lang="en-US" sz="1600" b="1" strike="noStrike" spc="-1">
                <a:solidFill>
                  <a:srgbClr val="000000"/>
                </a:solidFill>
                <a:latin typeface="Calibri"/>
              </a:rPr>
              <a:t>.6 .</a:t>
            </a:r>
            <a:endParaRPr lang="en-US" sz="1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320"/>
              </a:spcBef>
              <a:tabLst>
                <a:tab pos="0" algn="l"/>
              </a:tabLst>
            </a:pPr>
            <a:endParaRPr lang="en-US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Then, run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GrADS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using </a:t>
            </a: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grads -p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</TotalTime>
  <Words>1132</Words>
  <Application>Microsoft Office PowerPoint</Application>
  <PresentationFormat>On-screen Show (4:3)</PresentationFormat>
  <Paragraphs>199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Endalk Bekele</dc:creator>
  <dc:description/>
  <cp:lastModifiedBy>Endalk Bekele</cp:lastModifiedBy>
  <cp:revision>39</cp:revision>
  <dcterms:created xsi:type="dcterms:W3CDTF">2023-07-05T10:42:16Z</dcterms:created>
  <dcterms:modified xsi:type="dcterms:W3CDTF">2024-09-12T12:29:10Z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On-screen Show (4:3)</vt:lpwstr>
  </property>
  <property fmtid="{D5CDD505-2E9C-101B-9397-08002B2CF9AE}" pid="4" name="Slides">
    <vt:i4>13</vt:i4>
  </property>
</Properties>
</file>