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88" r:id="rId3"/>
    <p:sldId id="350" r:id="rId4"/>
    <p:sldId id="354" r:id="rId5"/>
    <p:sldId id="351" r:id="rId6"/>
    <p:sldId id="380" r:id="rId7"/>
    <p:sldId id="381" r:id="rId8"/>
    <p:sldId id="382" r:id="rId9"/>
    <p:sldId id="389" r:id="rId10"/>
    <p:sldId id="362" r:id="rId11"/>
    <p:sldId id="355" r:id="rId12"/>
    <p:sldId id="360" r:id="rId13"/>
    <p:sldId id="356" r:id="rId14"/>
    <p:sldId id="359" r:id="rId15"/>
    <p:sldId id="353" r:id="rId16"/>
    <p:sldId id="316" r:id="rId17"/>
    <p:sldId id="390" r:id="rId18"/>
    <p:sldId id="697" r:id="rId19"/>
    <p:sldId id="392" r:id="rId20"/>
    <p:sldId id="698" r:id="rId21"/>
    <p:sldId id="393" r:id="rId22"/>
    <p:sldId id="394" r:id="rId23"/>
    <p:sldId id="699" r:id="rId24"/>
    <p:sldId id="700" r:id="rId25"/>
    <p:sldId id="701" r:id="rId26"/>
    <p:sldId id="702" r:id="rId27"/>
    <p:sldId id="703" r:id="rId28"/>
    <p:sldId id="370" r:id="rId29"/>
    <p:sldId id="385" r:id="rId30"/>
    <p:sldId id="395" r:id="rId31"/>
    <p:sldId id="386" r:id="rId32"/>
    <p:sldId id="387" r:id="rId33"/>
    <p:sldId id="374" r:id="rId34"/>
    <p:sldId id="420" r:id="rId35"/>
    <p:sldId id="647" r:id="rId36"/>
    <p:sldId id="648" r:id="rId37"/>
    <p:sldId id="447" r:id="rId38"/>
    <p:sldId id="704" r:id="rId39"/>
    <p:sldId id="347" r:id="rId40"/>
    <p:sldId id="673" r:id="rId41"/>
    <p:sldId id="674" r:id="rId42"/>
    <p:sldId id="675" r:id="rId43"/>
    <p:sldId id="676" r:id="rId44"/>
    <p:sldId id="677" r:id="rId45"/>
    <p:sldId id="678" r:id="rId46"/>
    <p:sldId id="679" r:id="rId47"/>
    <p:sldId id="680" r:id="rId48"/>
    <p:sldId id="681" r:id="rId49"/>
    <p:sldId id="682" r:id="rId50"/>
    <p:sldId id="683" r:id="rId51"/>
    <p:sldId id="684" r:id="rId52"/>
    <p:sldId id="685" r:id="rId53"/>
    <p:sldId id="686" r:id="rId54"/>
    <p:sldId id="687" r:id="rId55"/>
    <p:sldId id="688" r:id="rId56"/>
    <p:sldId id="689" r:id="rId57"/>
    <p:sldId id="690" r:id="rId58"/>
    <p:sldId id="691" r:id="rId59"/>
    <p:sldId id="692" r:id="rId60"/>
    <p:sldId id="693" r:id="rId61"/>
    <p:sldId id="694" r:id="rId62"/>
    <p:sldId id="695" r:id="rId63"/>
    <p:sldId id="696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94660"/>
  </p:normalViewPr>
  <p:slideViewPr>
    <p:cSldViewPr>
      <p:cViewPr varScale="1">
        <p:scale>
          <a:sx n="55" d="100"/>
          <a:sy n="55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FD491-B129-4671-ABB2-1DC19FFB5DA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F9EA7-E8DE-4463-881E-F7C1421A6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2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SzPct val="125000"/>
              <a:buFont typeface="+mj-lt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200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hPa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Velocity Potential Anomalies Animation: https://www.cpc.ncep.noaa.gov/products/precip/CWlink/ir_anim_monthly.shtml</a:t>
            </a:r>
            <a:endParaRPr lang="en-US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5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69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5E451F-79D8-49B4-95B0-0E9CB08C3042}" type="slidenum">
              <a:rPr lang="en-US" altLang="en-US" sz="11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/>
              <a:t>44</a:t>
            </a:fld>
            <a:endParaRPr lang="en-US" altLang="en-US" sz="11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47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1F78C-5537-4D36-B835-EB1A01F3D4C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9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1F78C-5537-4D36-B835-EB1A01F3D4C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66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F9EA7-E8DE-4463-881E-F7C1421A679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0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94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5E451F-79D8-49B4-95B0-0E9CB08C3042}" type="slidenum">
              <a:rPr lang="en-US" altLang="en-US" sz="11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/>
              <a:t>20</a:t>
            </a:fld>
            <a:endParaRPr lang="en-US" altLang="en-US" sz="11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8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1F78C-5537-4D36-B835-EB1A01F3D4C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99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1F78C-5537-4D36-B835-EB1A01F3D4C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38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F9EA7-E8DE-4463-881E-F7C1421A679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07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SzPct val="125000"/>
              <a:buFont typeface="+mj-lt"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200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hPa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Velocity Potential Anomalies Animation: https://www.cpc.ncep.noaa.gov/products/precip/CWlink/ir_anim_monthly.shtml</a:t>
            </a:r>
            <a:endParaRPr lang="en-US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06688-14DA-4A55-96B3-6A97DF7546D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96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1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7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5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3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2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4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9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6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E3C64-0EDB-4EEA-8D7B-58E14ACFA0F1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1E900-8F86-4B2D-8B67-557530FCD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rmets.onlinelibrary.wiley.com/doi/10.1002/joc.547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journals/climate/articles/10.3389/fclim.2022.953262/full" TargetMode="External"/><Relationship Id="rId2" Type="http://schemas.openxmlformats.org/officeDocument/2006/relationships/hyperlink" Target="https://www.cpc.ncep.noaa.gov/products/people/wd51hd/vddoolpubs/AMS_MWR_2009_2365-2379_ensembleregression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pc.ncep.noaa.gov/products/analysis_monitoring/enso_advisory/enso-alert-readme.shtml" TargetMode="Externa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1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analysis_monitoring/enso_advisory/enso-alert-readme.s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tp.cpc.ncep.noaa.gov/International/mjo_composites/Africa_precip_ASO_comp.png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2.png"/><Relationship Id="rId7" Type="http://schemas.openxmlformats.org/officeDocument/2006/relationships/image" Target="../media/image11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pc.ncep.noaa.gov/products/international/ocean_monitoring/IO_monitoring_fcsts/io_index.s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precip/CWlink/ENSO/regressions/geplr.shtml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toffice.gov.uk/research/climate/seasonal-to-decadal/gpc-outlooks/ens-mean/nao-descrip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066800"/>
            <a:ext cx="8686800" cy="2743200"/>
          </a:xfrm>
        </p:spPr>
        <p:txBody>
          <a:bodyPr>
            <a:normAutofit/>
          </a:bodyPr>
          <a:lstStyle/>
          <a:p>
            <a:r>
              <a:rPr lang="en-US" dirty="0"/>
              <a:t>Demonstration on Realtime Subseasonal Forecasting</a:t>
            </a:r>
            <a:br>
              <a:rPr lang="en-US" dirty="0"/>
            </a:br>
            <a:br>
              <a:rPr lang="en-US" dirty="0"/>
            </a:br>
            <a:r>
              <a:rPr lang="en-US" sz="2000" b="1" dirty="0"/>
              <a:t>16ITWCVP Training Workshop</a:t>
            </a:r>
            <a:br>
              <a:rPr lang="en-US" sz="2000" b="1" dirty="0"/>
            </a:br>
            <a:r>
              <a:rPr lang="en-US" sz="2000" b="1" dirty="0"/>
              <a:t>Dakar, Senegal, 11 – 23 September 2024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4495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Endalkachew Bekele</a:t>
            </a:r>
          </a:p>
          <a:p>
            <a:pPr algn="ctr"/>
            <a:r>
              <a:rPr lang="en-US" b="1" dirty="0"/>
              <a:t>NOAA/CPC/International Desks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A710C-DB99-2F77-B311-2CD55DEF413A}"/>
              </a:ext>
            </a:extLst>
          </p:cNvPr>
          <p:cNvSpPr/>
          <p:nvPr/>
        </p:nvSpPr>
        <p:spPr>
          <a:xfrm>
            <a:off x="228600" y="152400"/>
            <a:ext cx="8686800" cy="6553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14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NAO Influences (</a:t>
            </a:r>
            <a:r>
              <a:rPr lang="en-US" sz="3200" dirty="0" err="1">
                <a:solidFill>
                  <a:srgbClr val="0000CC"/>
                </a:solidFill>
                <a:latin typeface="Arial" charset="0"/>
              </a:rPr>
              <a:t>Belg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 Season of Ethiopia),                                     </a:t>
            </a:r>
            <a:r>
              <a:rPr lang="en-US" sz="2000" dirty="0">
                <a:latin typeface="+mn-lt"/>
                <a:ea typeface="+mn-ea"/>
                <a:cs typeface="+mn-cs"/>
              </a:rPr>
              <a:t>source: (</a:t>
            </a:r>
            <a:r>
              <a:rPr lang="en-US" sz="2000" dirty="0" err="1">
                <a:latin typeface="+mn-lt"/>
                <a:ea typeface="+mn-ea"/>
                <a:cs typeface="+mn-cs"/>
              </a:rPr>
              <a:t>Bekele</a:t>
            </a:r>
            <a:r>
              <a:rPr lang="en-US" sz="2000" dirty="0">
                <a:latin typeface="+mn-lt"/>
                <a:ea typeface="+mn-ea"/>
                <a:cs typeface="+mn-cs"/>
              </a:rPr>
              <a:t> et al, 2018): </a:t>
            </a:r>
            <a:r>
              <a:rPr lang="en-US" sz="1300" dirty="0">
                <a:latin typeface="+mn-lt"/>
                <a:ea typeface="+mn-ea"/>
                <a:cs typeface="+mn-cs"/>
                <a:hlinkClick r:id="rId2"/>
              </a:rPr>
              <a:t>https://rmets.onlinelibrary.wiley.com/doi/10.1002/joc.5474</a:t>
            </a:r>
            <a:r>
              <a:rPr lang="en-US" sz="1300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7654" name="AutoShape 6" descr="Details are in the caption following th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5" name="Picture 7" descr="C:\Users\endbe\Desktop\joc5474-fig-0007-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4979602" cy="5029200"/>
          </a:xfrm>
          <a:prstGeom prst="rect">
            <a:avLst/>
          </a:prstGeom>
          <a:noFill/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5334000" y="1828800"/>
            <a:ext cx="358140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Wetter than normal </a:t>
            </a:r>
            <a:r>
              <a:rPr lang="en-US" sz="2000" dirty="0" err="1"/>
              <a:t>Belg</a:t>
            </a:r>
            <a:r>
              <a:rPr lang="en-US" sz="2000" dirty="0"/>
              <a:t> rains during the negative phase of NAO, and drier than normal during positive NAO phase.</a:t>
            </a:r>
          </a:p>
          <a:p>
            <a:endParaRPr lang="en-US" sz="2000" dirty="0"/>
          </a:p>
          <a:p>
            <a:r>
              <a:rPr lang="en-US" sz="2000" dirty="0"/>
              <a:t>Pronounced NAO influence over central, southern and southeastern Ethiopia in March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846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NWP Tools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Lower mid, and Upper-level Circulation Anomalies</a:t>
            </a:r>
            <a:endParaRPr lang="en-US" dirty="0"/>
          </a:p>
          <a:p>
            <a:pPr lvl="1"/>
            <a:r>
              <a:rPr lang="en-US" dirty="0"/>
              <a:t>850-hPa, 700-hPa, 200-hPa wind and Divergence</a:t>
            </a:r>
          </a:p>
          <a:p>
            <a:pPr lvl="1"/>
            <a:r>
              <a:rPr lang="en-US" dirty="0"/>
              <a:t>MSLP and 500-hPa height</a:t>
            </a:r>
          </a:p>
          <a:p>
            <a:pPr lvl="1"/>
            <a:endParaRPr lang="en-US" dirty="0"/>
          </a:p>
          <a:p>
            <a:r>
              <a:rPr lang="en-US" b="1" dirty="0"/>
              <a:t>Raw Rainfall Forecasts</a:t>
            </a:r>
          </a:p>
          <a:p>
            <a:pPr lvl="1"/>
            <a:r>
              <a:rPr lang="en-US" dirty="0"/>
              <a:t> Rainfall &amp; T2m Anomaly</a:t>
            </a:r>
          </a:p>
          <a:p>
            <a:pPr lvl="1"/>
            <a:r>
              <a:rPr lang="en-US" dirty="0" err="1"/>
              <a:t>Precip</a:t>
            </a:r>
            <a:r>
              <a:rPr lang="en-US" dirty="0"/>
              <a:t> exceedance probabilities with respect to fixed thresholds</a:t>
            </a:r>
          </a:p>
          <a:p>
            <a:pPr lvl="2"/>
            <a:r>
              <a:rPr lang="en-US" dirty="0"/>
              <a:t>&gt;10mm, &gt;20mm, &gt; 30mm, &gt;40m, &gt;50mm, &gt; 75mm   </a:t>
            </a:r>
          </a:p>
          <a:p>
            <a:r>
              <a:rPr lang="en-US" b="1" dirty="0"/>
              <a:t>Post-processed forecasts</a:t>
            </a:r>
          </a:p>
          <a:p>
            <a:pPr lvl="1"/>
            <a:r>
              <a:rPr lang="en-US" dirty="0"/>
              <a:t>Statistically calibrated tercile forecasts</a:t>
            </a:r>
          </a:p>
          <a:p>
            <a:pPr lvl="1"/>
            <a:r>
              <a:rPr lang="en-US" dirty="0"/>
              <a:t>Calibrated Exceedance Probabilities with respect to percentile thresholds</a:t>
            </a:r>
          </a:p>
          <a:p>
            <a:pPr lvl="2"/>
            <a:r>
              <a:rPr lang="en-US" dirty="0"/>
              <a:t>&lt;10</a:t>
            </a:r>
            <a:r>
              <a:rPr lang="en-US" baseline="30000" dirty="0"/>
              <a:t>th</a:t>
            </a:r>
            <a:r>
              <a:rPr lang="en-US" dirty="0"/>
              <a:t> ,  &lt;20</a:t>
            </a:r>
            <a:r>
              <a:rPr lang="en-US" baseline="30000" dirty="0"/>
              <a:t>th</a:t>
            </a:r>
            <a:r>
              <a:rPr lang="en-US" dirty="0"/>
              <a:t>  &amp; &gt;80</a:t>
            </a:r>
            <a:r>
              <a:rPr lang="en-US" baseline="30000" dirty="0"/>
              <a:t>th</a:t>
            </a:r>
            <a:r>
              <a:rPr lang="en-US" dirty="0"/>
              <a:t>, &gt;90</a:t>
            </a:r>
            <a:r>
              <a:rPr lang="en-US" baseline="30000" dirty="0"/>
              <a:t>th</a:t>
            </a:r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53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NWP Tools,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 GEFS </a:t>
            </a:r>
            <a:r>
              <a:rPr lang="en-US" sz="3200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 Forecasts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GEFS </a:t>
            </a:r>
            <a:r>
              <a:rPr lang="en-US" dirty="0"/>
              <a:t>- Global Ensemble Forecast System</a:t>
            </a:r>
          </a:p>
          <a:p>
            <a:pPr lvl="1"/>
            <a:r>
              <a:rPr lang="en-US" dirty="0"/>
              <a:t>A weather forecast model made up of 31 separate forecasts, or ensemble members.</a:t>
            </a:r>
          </a:p>
          <a:p>
            <a:pPr lvl="1"/>
            <a:endParaRPr lang="en-US" dirty="0"/>
          </a:p>
          <a:p>
            <a:r>
              <a:rPr lang="en-US" b="1" dirty="0"/>
              <a:t>Ensemble Mean </a:t>
            </a:r>
            <a:r>
              <a:rPr lang="en-US" dirty="0"/>
              <a:t>– Average of the 31 ensemble member forecasts</a:t>
            </a:r>
          </a:p>
          <a:p>
            <a:endParaRPr lang="en-US" dirty="0"/>
          </a:p>
          <a:p>
            <a:r>
              <a:rPr lang="en-US" b="1" dirty="0"/>
              <a:t>Raw Forecasts </a:t>
            </a:r>
            <a:r>
              <a:rPr lang="en-US" dirty="0"/>
              <a:t>- no bias correction/calibration</a:t>
            </a:r>
          </a:p>
          <a:p>
            <a:endParaRPr lang="en-US" dirty="0"/>
          </a:p>
          <a:p>
            <a:r>
              <a:rPr lang="en-US" b="1" dirty="0"/>
              <a:t>Model Climatology </a:t>
            </a:r>
            <a:r>
              <a:rPr lang="en-US" dirty="0"/>
              <a:t>– Average of model reforecasts over the reference </a:t>
            </a:r>
            <a:r>
              <a:rPr lang="en-US" dirty="0" err="1"/>
              <a:t>hindcast</a:t>
            </a:r>
            <a:r>
              <a:rPr lang="en-US" dirty="0"/>
              <a:t> period (2000 – 2019)</a:t>
            </a:r>
          </a:p>
          <a:p>
            <a:endParaRPr lang="en-US" dirty="0"/>
          </a:p>
          <a:p>
            <a:r>
              <a:rPr lang="en-US" b="1" dirty="0"/>
              <a:t>Raw forecast anomalies </a:t>
            </a:r>
            <a:r>
              <a:rPr lang="en-US" dirty="0"/>
              <a:t>are computed by removing model climatology from the ensemble mean forecast.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5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skill of NWP models decreases with forecast lead time.</a:t>
            </a:r>
          </a:p>
          <a:p>
            <a:pPr lvl="1"/>
            <a:r>
              <a:rPr lang="en-US" dirty="0"/>
              <a:t>Larger model errors for forecasts beyond week-2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 need for forecast error correction methods:</a:t>
            </a:r>
          </a:p>
          <a:p>
            <a:r>
              <a:rPr lang="en-US" dirty="0"/>
              <a:t>Simple to advanced statistical methods</a:t>
            </a:r>
          </a:p>
          <a:p>
            <a:pPr lvl="1"/>
            <a:r>
              <a:rPr lang="en-US" dirty="0"/>
              <a:t>mean bias removal (</a:t>
            </a:r>
            <a:r>
              <a:rPr lang="en-US" dirty="0" err="1"/>
              <a:t>eg.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Ensemble Regression calibration 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eg.</a:t>
            </a:r>
            <a:r>
              <a:rPr lang="en-US" dirty="0"/>
              <a:t> Unger et al, 2009:  </a:t>
            </a:r>
            <a:r>
              <a:rPr lang="en-US" dirty="0">
                <a:hlinkClick r:id="rId2"/>
              </a:rPr>
              <a:t>https://www.cpc.ncep.noaa.gov/products/people/wd51hd/vddoolpubs/AMS_MWR_2009_2365-2379_ensembleregression.pdf</a:t>
            </a:r>
            <a:r>
              <a:rPr lang="en-US" dirty="0"/>
              <a:t> ) </a:t>
            </a:r>
          </a:p>
          <a:p>
            <a:pPr lvl="2"/>
            <a:r>
              <a:rPr lang="en-US" dirty="0"/>
              <a:t>Machine learning approaches (</a:t>
            </a:r>
            <a:r>
              <a:rPr lang="en-US" dirty="0" err="1"/>
              <a:t>eg.</a:t>
            </a:r>
            <a:r>
              <a:rPr lang="en-US" dirty="0"/>
              <a:t> Kyle and Acharya, 2022: </a:t>
            </a:r>
            <a:r>
              <a:rPr lang="en-US" dirty="0">
                <a:hlinkClick r:id="rId3"/>
              </a:rPr>
              <a:t>https://www.frontiersin.org/journals/climate/articles/10.3389/fclim.2022.953262/full</a:t>
            </a:r>
            <a:r>
              <a:rPr lang="en-US" dirty="0"/>
              <a:t> 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NWP Tools,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 Post-Processing</a:t>
            </a:r>
          </a:p>
        </p:txBody>
      </p:sp>
    </p:spTree>
    <p:extLst>
      <p:ext uri="{BB962C8B-B14F-4D97-AF65-F5344CB8AC3E}">
        <p14:creationId xmlns:p14="http://schemas.microsoft.com/office/powerpoint/2010/main" val="128066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Incorporate MJO influences incase of active MJO is present</a:t>
            </a:r>
          </a:p>
          <a:p>
            <a:r>
              <a:rPr lang="en-US" dirty="0"/>
              <a:t>Incorporate IOD/ENSO/NAO influences incase of active IOD/ENSO/NAO event</a:t>
            </a:r>
          </a:p>
          <a:p>
            <a:r>
              <a:rPr lang="en-US" dirty="0"/>
              <a:t>If the IOD/ENSO/NAO influence is not significant as well as the MJO is not active, or projected to weaken considerably during the week-1/2 outlook period. </a:t>
            </a:r>
          </a:p>
          <a:p>
            <a:endParaRPr lang="en-US" sz="1500" dirty="0"/>
          </a:p>
          <a:p>
            <a:pPr lvl="1"/>
            <a:r>
              <a:rPr lang="en-US" dirty="0"/>
              <a:t>NWP outputs are the primary tools for guiding week-1/2 forecasts. </a:t>
            </a:r>
          </a:p>
          <a:p>
            <a:pPr lvl="1"/>
            <a:endParaRPr lang="en-US" sz="1300" dirty="0"/>
          </a:p>
          <a:p>
            <a:pPr lvl="1"/>
            <a:r>
              <a:rPr lang="en-US" dirty="0"/>
              <a:t>NWP output tools include quantitative precipitation forecasts (raw), and post-processed precipitation forecasts.</a:t>
            </a:r>
          </a:p>
          <a:p>
            <a:pPr lvl="1"/>
            <a:endParaRPr lang="en-US" sz="1300" dirty="0"/>
          </a:p>
          <a:p>
            <a:pPr lvl="1"/>
            <a:r>
              <a:rPr lang="en-US" dirty="0"/>
              <a:t>Examine the predicted circulation features associated with the predicted rainfall anomalies.</a:t>
            </a:r>
          </a:p>
          <a:p>
            <a:pPr lvl="1"/>
            <a:endParaRPr lang="en-US" sz="1300" dirty="0"/>
          </a:p>
          <a:p>
            <a:pPr lvl="1"/>
            <a:r>
              <a:rPr lang="en-US" dirty="0"/>
              <a:t>More weight will be given to the NWP precipitation outlook tools that are more consistent with the predicted circulation anomalies. </a:t>
            </a:r>
            <a:endParaRPr lang="en-US" sz="13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Week-1/2 Forecast Process</a:t>
            </a:r>
          </a:p>
        </p:txBody>
      </p:sp>
    </p:spTree>
    <p:extLst>
      <p:ext uri="{BB962C8B-B14F-4D97-AF65-F5344CB8AC3E}">
        <p14:creationId xmlns:p14="http://schemas.microsoft.com/office/powerpoint/2010/main" val="37930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381000" y="1219200"/>
            <a:ext cx="1600200" cy="1295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Active MJO</a:t>
            </a:r>
          </a:p>
        </p:txBody>
      </p:sp>
      <p:cxnSp>
        <p:nvCxnSpPr>
          <p:cNvPr id="6" name="Straight Arrow Connector 5"/>
          <p:cNvCxnSpPr>
            <a:stCxn id="4" idx="3"/>
            <a:endCxn id="8" idx="1"/>
          </p:cNvCxnSpPr>
          <p:nvPr/>
        </p:nvCxnSpPr>
        <p:spPr>
          <a:xfrm flipV="1">
            <a:off x="1981200" y="1828800"/>
            <a:ext cx="685800" cy="381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667000" y="1295400"/>
            <a:ext cx="1447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Phase diagrams and composites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25908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Circulation Anomalies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45720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Raw Rainfall Forecasts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67000" y="5562600"/>
            <a:ext cx="1447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Bias Corrected / </a:t>
            </a:r>
            <a:r>
              <a:rPr lang="en-US" b="1" dirty="0" err="1"/>
              <a:t>Reg</a:t>
            </a:r>
            <a:r>
              <a:rPr lang="en-US" b="1" dirty="0"/>
              <a:t> Calibrated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8200" y="2895600"/>
            <a:ext cx="1447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Forecast Discussion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05600" y="2362200"/>
            <a:ext cx="17526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Consensus Forecast, Polygons and Text Description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68988" y="1524000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Yes</a:t>
            </a:r>
          </a:p>
        </p:txBody>
      </p:sp>
      <p:sp>
        <p:nvSpPr>
          <p:cNvPr id="23" name="Diamond 22"/>
          <p:cNvSpPr/>
          <p:nvPr/>
        </p:nvSpPr>
        <p:spPr>
          <a:xfrm>
            <a:off x="76200" y="5105400"/>
            <a:ext cx="2514600" cy="15240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Active ENSO/NAO/IOD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7000" y="3505200"/>
            <a:ext cx="152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ENSO/NAO/IOD forecasts and composites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000" y="472440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28800" y="5269468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Yes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286000" y="3962400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286000" y="3962400"/>
            <a:ext cx="0" cy="1905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14800" y="2286000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114800" y="3124200"/>
            <a:ext cx="5334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6" idx="3"/>
            <a:endCxn id="12" idx="1"/>
          </p:cNvCxnSpPr>
          <p:nvPr/>
        </p:nvCxnSpPr>
        <p:spPr>
          <a:xfrm flipV="1">
            <a:off x="4191000" y="3505200"/>
            <a:ext cx="45720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14800" y="3810000"/>
            <a:ext cx="53340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096000" y="3429000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219200" y="2819400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3" idx="0"/>
          </p:cNvCxnSpPr>
          <p:nvPr/>
        </p:nvCxnSpPr>
        <p:spPr>
          <a:xfrm flipH="1" flipV="1">
            <a:off x="1219200" y="3200400"/>
            <a:ext cx="114300" cy="1905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219200" y="3200400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219200" y="2526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4114800" y="4114800"/>
            <a:ext cx="609600" cy="1447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19200" y="2514600"/>
            <a:ext cx="0" cy="304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Week-1/2 Forecast Process</a:t>
            </a:r>
          </a:p>
        </p:txBody>
      </p:sp>
    </p:spTree>
    <p:extLst>
      <p:ext uri="{BB962C8B-B14F-4D97-AF65-F5344CB8AC3E}">
        <p14:creationId xmlns:p14="http://schemas.microsoft.com/office/powerpoint/2010/main" val="1799591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Week-1 Forecast, valid </a:t>
            </a:r>
            <a:r>
              <a:rPr lang="en-US" b="1" dirty="0">
                <a:solidFill>
                  <a:srgbClr val="00B050"/>
                </a:solidFill>
              </a:rPr>
              <a:t>15 – 21 </a:t>
            </a:r>
            <a:r>
              <a:rPr lang="en-US" b="1">
                <a:solidFill>
                  <a:srgbClr val="00B050"/>
                </a:solidFill>
              </a:rPr>
              <a:t>March 2023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dirty="0"/>
              <a:t> Tools</a:t>
            </a:r>
          </a:p>
          <a:p>
            <a:pPr lvl="1"/>
            <a:r>
              <a:rPr lang="en-US" dirty="0"/>
              <a:t>MJO</a:t>
            </a:r>
          </a:p>
          <a:p>
            <a:pPr lvl="1"/>
            <a:r>
              <a:rPr lang="en-US" dirty="0"/>
              <a:t>IOD</a:t>
            </a:r>
          </a:p>
          <a:p>
            <a:pPr lvl="1"/>
            <a:r>
              <a:rPr lang="en-US" dirty="0"/>
              <a:t>ENSO</a:t>
            </a:r>
          </a:p>
          <a:p>
            <a:pPr lvl="1"/>
            <a:r>
              <a:rPr lang="en-US" dirty="0"/>
              <a:t>NWP Guidance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Demonstration: Week-1 Outlook for Africa</a:t>
            </a:r>
          </a:p>
        </p:txBody>
      </p:sp>
    </p:spTree>
    <p:extLst>
      <p:ext uri="{BB962C8B-B14F-4D97-AF65-F5344CB8AC3E}">
        <p14:creationId xmlns:p14="http://schemas.microsoft.com/office/powerpoint/2010/main" val="1151770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797D966-BB7B-D0DF-D61E-4CBDDBFCE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445430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2B8A316-8A80-5E1F-C921-34C799F78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533400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787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200" u="none" dirty="0">
                <a:solidFill>
                  <a:srgbClr val="0000FF"/>
                </a:solidFill>
              </a:rPr>
              <a:t>200 hPa Velocity Potential Anomaly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287" y="6248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u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shade indicates areas of upper-level divergence and convection or precipitation at surface.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contours indicate areas of upper-level convergence or subsidence and suppressed precipitation at surface.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1524000"/>
            <a:ext cx="127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199" y="4131073"/>
            <a:ext cx="111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B71633-E567-1B27-56EE-F5C313A63D65}"/>
              </a:ext>
            </a:extLst>
          </p:cNvPr>
          <p:cNvCxnSpPr>
            <a:cxnSpLocks/>
          </p:cNvCxnSpPr>
          <p:nvPr/>
        </p:nvCxnSpPr>
        <p:spPr>
          <a:xfrm>
            <a:off x="3300046" y="1678423"/>
            <a:ext cx="2643554" cy="314336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683684-9E1D-7266-D90C-229FD8DFC400}"/>
              </a:ext>
            </a:extLst>
          </p:cNvPr>
          <p:cNvCxnSpPr>
            <a:cxnSpLocks/>
          </p:cNvCxnSpPr>
          <p:nvPr/>
        </p:nvCxnSpPr>
        <p:spPr>
          <a:xfrm>
            <a:off x="1966546" y="1540273"/>
            <a:ext cx="2453054" cy="277546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19FC2C-40A1-51CE-A9CD-936EC61BF5F1}"/>
              </a:ext>
            </a:extLst>
          </p:cNvPr>
          <p:cNvSpPr txBox="1"/>
          <p:nvPr/>
        </p:nvSpPr>
        <p:spPr>
          <a:xfrm>
            <a:off x="6882384" y="4872759"/>
            <a:ext cx="2261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Eastward propagation is observed</a:t>
            </a:r>
          </a:p>
        </p:txBody>
      </p:sp>
    </p:spTree>
    <p:extLst>
      <p:ext uri="{BB962C8B-B14F-4D97-AF65-F5344CB8AC3E}">
        <p14:creationId xmlns:p14="http://schemas.microsoft.com/office/powerpoint/2010/main" val="2138473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533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5"/>
          <p:cNvSpPr/>
          <p:nvPr/>
        </p:nvSpPr>
        <p:spPr>
          <a:xfrm>
            <a:off x="1146646" y="1145381"/>
            <a:ext cx="1760860" cy="1385888"/>
          </a:xfrm>
          <a:custGeom>
            <a:avLst/>
            <a:gdLst>
              <a:gd name="connsiteX0" fmla="*/ 1315567 w 1760860"/>
              <a:gd name="connsiteY0" fmla="*/ 1385888 h 1385888"/>
              <a:gd name="connsiteX1" fmla="*/ 1358429 w 1760860"/>
              <a:gd name="connsiteY1" fmla="*/ 1381125 h 1385888"/>
              <a:gd name="connsiteX2" fmla="*/ 1365573 w 1760860"/>
              <a:gd name="connsiteY2" fmla="*/ 1378744 h 1385888"/>
              <a:gd name="connsiteX3" fmla="*/ 1408435 w 1760860"/>
              <a:gd name="connsiteY3" fmla="*/ 1371600 h 1385888"/>
              <a:gd name="connsiteX4" fmla="*/ 1420342 w 1760860"/>
              <a:gd name="connsiteY4" fmla="*/ 1369219 h 1385888"/>
              <a:gd name="connsiteX5" fmla="*/ 1441773 w 1760860"/>
              <a:gd name="connsiteY5" fmla="*/ 1362075 h 1385888"/>
              <a:gd name="connsiteX6" fmla="*/ 1477492 w 1760860"/>
              <a:gd name="connsiteY6" fmla="*/ 1357313 h 1385888"/>
              <a:gd name="connsiteX7" fmla="*/ 1501304 w 1760860"/>
              <a:gd name="connsiteY7" fmla="*/ 1350169 h 1385888"/>
              <a:gd name="connsiteX8" fmla="*/ 1513210 w 1760860"/>
              <a:gd name="connsiteY8" fmla="*/ 1345407 h 1385888"/>
              <a:gd name="connsiteX9" fmla="*/ 1520354 w 1760860"/>
              <a:gd name="connsiteY9" fmla="*/ 1340644 h 1385888"/>
              <a:gd name="connsiteX10" fmla="*/ 1532260 w 1760860"/>
              <a:gd name="connsiteY10" fmla="*/ 1338263 h 1385888"/>
              <a:gd name="connsiteX11" fmla="*/ 1553692 w 1760860"/>
              <a:gd name="connsiteY11" fmla="*/ 1333500 h 1385888"/>
              <a:gd name="connsiteX12" fmla="*/ 1565598 w 1760860"/>
              <a:gd name="connsiteY12" fmla="*/ 1326357 h 1385888"/>
              <a:gd name="connsiteX13" fmla="*/ 1572742 w 1760860"/>
              <a:gd name="connsiteY13" fmla="*/ 1323975 h 1385888"/>
              <a:gd name="connsiteX14" fmla="*/ 1579885 w 1760860"/>
              <a:gd name="connsiteY14" fmla="*/ 1319213 h 1385888"/>
              <a:gd name="connsiteX15" fmla="*/ 1598935 w 1760860"/>
              <a:gd name="connsiteY15" fmla="*/ 1314450 h 1385888"/>
              <a:gd name="connsiteX16" fmla="*/ 1622748 w 1760860"/>
              <a:gd name="connsiteY16" fmla="*/ 1302544 h 1385888"/>
              <a:gd name="connsiteX17" fmla="*/ 1629892 w 1760860"/>
              <a:gd name="connsiteY17" fmla="*/ 1293019 h 1385888"/>
              <a:gd name="connsiteX18" fmla="*/ 1644179 w 1760860"/>
              <a:gd name="connsiteY18" fmla="*/ 1288257 h 1385888"/>
              <a:gd name="connsiteX19" fmla="*/ 1653704 w 1760860"/>
              <a:gd name="connsiteY19" fmla="*/ 1283494 h 1385888"/>
              <a:gd name="connsiteX20" fmla="*/ 1658467 w 1760860"/>
              <a:gd name="connsiteY20" fmla="*/ 1276350 h 1385888"/>
              <a:gd name="connsiteX21" fmla="*/ 1665610 w 1760860"/>
              <a:gd name="connsiteY21" fmla="*/ 1273969 h 1385888"/>
              <a:gd name="connsiteX22" fmla="*/ 1672754 w 1760860"/>
              <a:gd name="connsiteY22" fmla="*/ 1269207 h 1385888"/>
              <a:gd name="connsiteX23" fmla="*/ 1677517 w 1760860"/>
              <a:gd name="connsiteY23" fmla="*/ 1262063 h 1385888"/>
              <a:gd name="connsiteX24" fmla="*/ 1698948 w 1760860"/>
              <a:gd name="connsiteY24" fmla="*/ 1243013 h 1385888"/>
              <a:gd name="connsiteX25" fmla="*/ 1703710 w 1760860"/>
              <a:gd name="connsiteY25" fmla="*/ 1235869 h 1385888"/>
              <a:gd name="connsiteX26" fmla="*/ 1710854 w 1760860"/>
              <a:gd name="connsiteY26" fmla="*/ 1233488 h 1385888"/>
              <a:gd name="connsiteX27" fmla="*/ 1713235 w 1760860"/>
              <a:gd name="connsiteY27" fmla="*/ 1223963 h 1385888"/>
              <a:gd name="connsiteX28" fmla="*/ 1725142 w 1760860"/>
              <a:gd name="connsiteY28" fmla="*/ 1209675 h 1385888"/>
              <a:gd name="connsiteX29" fmla="*/ 1727523 w 1760860"/>
              <a:gd name="connsiteY29" fmla="*/ 1202532 h 1385888"/>
              <a:gd name="connsiteX30" fmla="*/ 1732285 w 1760860"/>
              <a:gd name="connsiteY30" fmla="*/ 1193007 h 1385888"/>
              <a:gd name="connsiteX31" fmla="*/ 1739429 w 1760860"/>
              <a:gd name="connsiteY31" fmla="*/ 1173957 h 1385888"/>
              <a:gd name="connsiteX32" fmla="*/ 1741810 w 1760860"/>
              <a:gd name="connsiteY32" fmla="*/ 1159669 h 1385888"/>
              <a:gd name="connsiteX33" fmla="*/ 1746573 w 1760860"/>
              <a:gd name="connsiteY33" fmla="*/ 1143000 h 1385888"/>
              <a:gd name="connsiteX34" fmla="*/ 1748954 w 1760860"/>
              <a:gd name="connsiteY34" fmla="*/ 1133475 h 1385888"/>
              <a:gd name="connsiteX35" fmla="*/ 1751335 w 1760860"/>
              <a:gd name="connsiteY35" fmla="*/ 1097757 h 1385888"/>
              <a:gd name="connsiteX36" fmla="*/ 1756098 w 1760860"/>
              <a:gd name="connsiteY36" fmla="*/ 1083469 h 1385888"/>
              <a:gd name="connsiteX37" fmla="*/ 1760860 w 1760860"/>
              <a:gd name="connsiteY37" fmla="*/ 990600 h 1385888"/>
              <a:gd name="connsiteX38" fmla="*/ 1756098 w 1760860"/>
              <a:gd name="connsiteY38" fmla="*/ 866775 h 1385888"/>
              <a:gd name="connsiteX39" fmla="*/ 1751335 w 1760860"/>
              <a:gd name="connsiteY39" fmla="*/ 831057 h 1385888"/>
              <a:gd name="connsiteX40" fmla="*/ 1746573 w 1760860"/>
              <a:gd name="connsiteY40" fmla="*/ 795338 h 1385888"/>
              <a:gd name="connsiteX41" fmla="*/ 1737048 w 1760860"/>
              <a:gd name="connsiteY41" fmla="*/ 762000 h 1385888"/>
              <a:gd name="connsiteX42" fmla="*/ 1732285 w 1760860"/>
              <a:gd name="connsiteY42" fmla="*/ 738188 h 1385888"/>
              <a:gd name="connsiteX43" fmla="*/ 1727523 w 1760860"/>
              <a:gd name="connsiteY43" fmla="*/ 728663 h 1385888"/>
              <a:gd name="connsiteX44" fmla="*/ 1722760 w 1760860"/>
              <a:gd name="connsiteY44" fmla="*/ 716757 h 1385888"/>
              <a:gd name="connsiteX45" fmla="*/ 1720379 w 1760860"/>
              <a:gd name="connsiteY45" fmla="*/ 702469 h 1385888"/>
              <a:gd name="connsiteX46" fmla="*/ 1715617 w 1760860"/>
              <a:gd name="connsiteY46" fmla="*/ 683419 h 1385888"/>
              <a:gd name="connsiteX47" fmla="*/ 1710854 w 1760860"/>
              <a:gd name="connsiteY47" fmla="*/ 676275 h 1385888"/>
              <a:gd name="connsiteX48" fmla="*/ 1703710 w 1760860"/>
              <a:gd name="connsiteY48" fmla="*/ 642938 h 1385888"/>
              <a:gd name="connsiteX49" fmla="*/ 1696567 w 1760860"/>
              <a:gd name="connsiteY49" fmla="*/ 628650 h 1385888"/>
              <a:gd name="connsiteX50" fmla="*/ 1684660 w 1760860"/>
              <a:gd name="connsiteY50" fmla="*/ 604838 h 1385888"/>
              <a:gd name="connsiteX51" fmla="*/ 1677517 w 1760860"/>
              <a:gd name="connsiteY51" fmla="*/ 588169 h 1385888"/>
              <a:gd name="connsiteX52" fmla="*/ 1672754 w 1760860"/>
              <a:gd name="connsiteY52" fmla="*/ 581025 h 1385888"/>
              <a:gd name="connsiteX53" fmla="*/ 1663229 w 1760860"/>
              <a:gd name="connsiteY53" fmla="*/ 561975 h 1385888"/>
              <a:gd name="connsiteX54" fmla="*/ 1660848 w 1760860"/>
              <a:gd name="connsiteY54" fmla="*/ 554832 h 1385888"/>
              <a:gd name="connsiteX55" fmla="*/ 1658467 w 1760860"/>
              <a:gd name="connsiteY55" fmla="*/ 545307 h 1385888"/>
              <a:gd name="connsiteX56" fmla="*/ 1651323 w 1760860"/>
              <a:gd name="connsiteY56" fmla="*/ 538163 h 1385888"/>
              <a:gd name="connsiteX57" fmla="*/ 1646560 w 1760860"/>
              <a:gd name="connsiteY57" fmla="*/ 528638 h 1385888"/>
              <a:gd name="connsiteX58" fmla="*/ 1637035 w 1760860"/>
              <a:gd name="connsiteY58" fmla="*/ 507207 h 1385888"/>
              <a:gd name="connsiteX59" fmla="*/ 1629892 w 1760860"/>
              <a:gd name="connsiteY59" fmla="*/ 500063 h 1385888"/>
              <a:gd name="connsiteX60" fmla="*/ 1615604 w 1760860"/>
              <a:gd name="connsiteY60" fmla="*/ 478632 h 1385888"/>
              <a:gd name="connsiteX61" fmla="*/ 1606079 w 1760860"/>
              <a:gd name="connsiteY61" fmla="*/ 464344 h 1385888"/>
              <a:gd name="connsiteX62" fmla="*/ 1601317 w 1760860"/>
              <a:gd name="connsiteY62" fmla="*/ 457200 h 1385888"/>
              <a:gd name="connsiteX63" fmla="*/ 1596554 w 1760860"/>
              <a:gd name="connsiteY63" fmla="*/ 447675 h 1385888"/>
              <a:gd name="connsiteX64" fmla="*/ 1589410 w 1760860"/>
              <a:gd name="connsiteY64" fmla="*/ 442913 h 1385888"/>
              <a:gd name="connsiteX65" fmla="*/ 1577504 w 1760860"/>
              <a:gd name="connsiteY65" fmla="*/ 426244 h 1385888"/>
              <a:gd name="connsiteX66" fmla="*/ 1565598 w 1760860"/>
              <a:gd name="connsiteY66" fmla="*/ 404813 h 1385888"/>
              <a:gd name="connsiteX67" fmla="*/ 1558454 w 1760860"/>
              <a:gd name="connsiteY67" fmla="*/ 397669 h 1385888"/>
              <a:gd name="connsiteX68" fmla="*/ 1546548 w 1760860"/>
              <a:gd name="connsiteY68" fmla="*/ 381000 h 1385888"/>
              <a:gd name="connsiteX69" fmla="*/ 1529879 w 1760860"/>
              <a:gd name="connsiteY69" fmla="*/ 371475 h 1385888"/>
              <a:gd name="connsiteX70" fmla="*/ 1527498 w 1760860"/>
              <a:gd name="connsiteY70" fmla="*/ 364332 h 1385888"/>
              <a:gd name="connsiteX71" fmla="*/ 1520354 w 1760860"/>
              <a:gd name="connsiteY71" fmla="*/ 359569 h 1385888"/>
              <a:gd name="connsiteX72" fmla="*/ 1508448 w 1760860"/>
              <a:gd name="connsiteY72" fmla="*/ 350044 h 1385888"/>
              <a:gd name="connsiteX73" fmla="*/ 1491779 w 1760860"/>
              <a:gd name="connsiteY73" fmla="*/ 338138 h 1385888"/>
              <a:gd name="connsiteX74" fmla="*/ 1487017 w 1760860"/>
              <a:gd name="connsiteY74" fmla="*/ 330994 h 1385888"/>
              <a:gd name="connsiteX75" fmla="*/ 1470348 w 1760860"/>
              <a:gd name="connsiteY75" fmla="*/ 323850 h 1385888"/>
              <a:gd name="connsiteX76" fmla="*/ 1458442 w 1760860"/>
              <a:gd name="connsiteY76" fmla="*/ 314325 h 1385888"/>
              <a:gd name="connsiteX77" fmla="*/ 1441773 w 1760860"/>
              <a:gd name="connsiteY77" fmla="*/ 297657 h 1385888"/>
              <a:gd name="connsiteX78" fmla="*/ 1422723 w 1760860"/>
              <a:gd name="connsiteY78" fmla="*/ 285750 h 1385888"/>
              <a:gd name="connsiteX79" fmla="*/ 1408435 w 1760860"/>
              <a:gd name="connsiteY79" fmla="*/ 276225 h 1385888"/>
              <a:gd name="connsiteX80" fmla="*/ 1394148 w 1760860"/>
              <a:gd name="connsiteY80" fmla="*/ 271463 h 1385888"/>
              <a:gd name="connsiteX81" fmla="*/ 1379860 w 1760860"/>
              <a:gd name="connsiteY81" fmla="*/ 261938 h 1385888"/>
              <a:gd name="connsiteX82" fmla="*/ 1365573 w 1760860"/>
              <a:gd name="connsiteY82" fmla="*/ 257175 h 1385888"/>
              <a:gd name="connsiteX83" fmla="*/ 1356048 w 1760860"/>
              <a:gd name="connsiteY83" fmla="*/ 250032 h 1385888"/>
              <a:gd name="connsiteX84" fmla="*/ 1344142 w 1760860"/>
              <a:gd name="connsiteY84" fmla="*/ 245269 h 1385888"/>
              <a:gd name="connsiteX85" fmla="*/ 1332235 w 1760860"/>
              <a:gd name="connsiteY85" fmla="*/ 235744 h 1385888"/>
              <a:gd name="connsiteX86" fmla="*/ 1317948 w 1760860"/>
              <a:gd name="connsiteY86" fmla="*/ 226219 h 1385888"/>
              <a:gd name="connsiteX87" fmla="*/ 1310804 w 1760860"/>
              <a:gd name="connsiteY87" fmla="*/ 221457 h 1385888"/>
              <a:gd name="connsiteX88" fmla="*/ 1286992 w 1760860"/>
              <a:gd name="connsiteY88" fmla="*/ 214313 h 1385888"/>
              <a:gd name="connsiteX89" fmla="*/ 1275085 w 1760860"/>
              <a:gd name="connsiteY89" fmla="*/ 211932 h 1385888"/>
              <a:gd name="connsiteX90" fmla="*/ 1251273 w 1760860"/>
              <a:gd name="connsiteY90" fmla="*/ 202407 h 1385888"/>
              <a:gd name="connsiteX91" fmla="*/ 1241748 w 1760860"/>
              <a:gd name="connsiteY91" fmla="*/ 197644 h 1385888"/>
              <a:gd name="connsiteX92" fmla="*/ 1227460 w 1760860"/>
              <a:gd name="connsiteY92" fmla="*/ 188119 h 1385888"/>
              <a:gd name="connsiteX93" fmla="*/ 1220317 w 1760860"/>
              <a:gd name="connsiteY93" fmla="*/ 185738 h 1385888"/>
              <a:gd name="connsiteX94" fmla="*/ 1201267 w 1760860"/>
              <a:gd name="connsiteY94" fmla="*/ 173832 h 1385888"/>
              <a:gd name="connsiteX95" fmla="*/ 1194123 w 1760860"/>
              <a:gd name="connsiteY95" fmla="*/ 171450 h 1385888"/>
              <a:gd name="connsiteX96" fmla="*/ 1186979 w 1760860"/>
              <a:gd name="connsiteY96" fmla="*/ 169069 h 1385888"/>
              <a:gd name="connsiteX97" fmla="*/ 1170310 w 1760860"/>
              <a:gd name="connsiteY97" fmla="*/ 159544 h 1385888"/>
              <a:gd name="connsiteX98" fmla="*/ 1163167 w 1760860"/>
              <a:gd name="connsiteY98" fmla="*/ 154782 h 1385888"/>
              <a:gd name="connsiteX99" fmla="*/ 1151260 w 1760860"/>
              <a:gd name="connsiteY99" fmla="*/ 152400 h 1385888"/>
              <a:gd name="connsiteX100" fmla="*/ 1134592 w 1760860"/>
              <a:gd name="connsiteY100" fmla="*/ 145257 h 1385888"/>
              <a:gd name="connsiteX101" fmla="*/ 1113160 w 1760860"/>
              <a:gd name="connsiteY101" fmla="*/ 140494 h 1385888"/>
              <a:gd name="connsiteX102" fmla="*/ 1106017 w 1760860"/>
              <a:gd name="connsiteY102" fmla="*/ 135732 h 1385888"/>
              <a:gd name="connsiteX103" fmla="*/ 1098873 w 1760860"/>
              <a:gd name="connsiteY103" fmla="*/ 133350 h 1385888"/>
              <a:gd name="connsiteX104" fmla="*/ 1084585 w 1760860"/>
              <a:gd name="connsiteY104" fmla="*/ 123825 h 1385888"/>
              <a:gd name="connsiteX105" fmla="*/ 1077442 w 1760860"/>
              <a:gd name="connsiteY105" fmla="*/ 121444 h 1385888"/>
              <a:gd name="connsiteX106" fmla="*/ 1063154 w 1760860"/>
              <a:gd name="connsiteY106" fmla="*/ 111919 h 1385888"/>
              <a:gd name="connsiteX107" fmla="*/ 1046485 w 1760860"/>
              <a:gd name="connsiteY107" fmla="*/ 107157 h 1385888"/>
              <a:gd name="connsiteX108" fmla="*/ 1039342 w 1760860"/>
              <a:gd name="connsiteY108" fmla="*/ 102394 h 1385888"/>
              <a:gd name="connsiteX109" fmla="*/ 1032198 w 1760860"/>
              <a:gd name="connsiteY109" fmla="*/ 100013 h 1385888"/>
              <a:gd name="connsiteX110" fmla="*/ 1025054 w 1760860"/>
              <a:gd name="connsiteY110" fmla="*/ 92869 h 1385888"/>
              <a:gd name="connsiteX111" fmla="*/ 1010767 w 1760860"/>
              <a:gd name="connsiteY111" fmla="*/ 88107 h 1385888"/>
              <a:gd name="connsiteX112" fmla="*/ 1003623 w 1760860"/>
              <a:gd name="connsiteY112" fmla="*/ 83344 h 1385888"/>
              <a:gd name="connsiteX113" fmla="*/ 996479 w 1760860"/>
              <a:gd name="connsiteY113" fmla="*/ 80963 h 1385888"/>
              <a:gd name="connsiteX114" fmla="*/ 979810 w 1760860"/>
              <a:gd name="connsiteY114" fmla="*/ 71438 h 1385888"/>
              <a:gd name="connsiteX115" fmla="*/ 972667 w 1760860"/>
              <a:gd name="connsiteY115" fmla="*/ 66675 h 1385888"/>
              <a:gd name="connsiteX116" fmla="*/ 965523 w 1760860"/>
              <a:gd name="connsiteY116" fmla="*/ 64294 h 1385888"/>
              <a:gd name="connsiteX117" fmla="*/ 955998 w 1760860"/>
              <a:gd name="connsiteY117" fmla="*/ 57150 h 1385888"/>
              <a:gd name="connsiteX118" fmla="*/ 948854 w 1760860"/>
              <a:gd name="connsiteY118" fmla="*/ 54769 h 1385888"/>
              <a:gd name="connsiteX119" fmla="*/ 925042 w 1760860"/>
              <a:gd name="connsiteY119" fmla="*/ 47625 h 1385888"/>
              <a:gd name="connsiteX120" fmla="*/ 917898 w 1760860"/>
              <a:gd name="connsiteY120" fmla="*/ 42863 h 1385888"/>
              <a:gd name="connsiteX121" fmla="*/ 910754 w 1760860"/>
              <a:gd name="connsiteY121" fmla="*/ 40482 h 1385888"/>
              <a:gd name="connsiteX122" fmla="*/ 903610 w 1760860"/>
              <a:gd name="connsiteY122" fmla="*/ 33338 h 1385888"/>
              <a:gd name="connsiteX123" fmla="*/ 891704 w 1760860"/>
              <a:gd name="connsiteY123" fmla="*/ 30957 h 1385888"/>
              <a:gd name="connsiteX124" fmla="*/ 882179 w 1760860"/>
              <a:gd name="connsiteY124" fmla="*/ 28575 h 1385888"/>
              <a:gd name="connsiteX125" fmla="*/ 858367 w 1760860"/>
              <a:gd name="connsiteY125" fmla="*/ 23813 h 1385888"/>
              <a:gd name="connsiteX126" fmla="*/ 841698 w 1760860"/>
              <a:gd name="connsiteY126" fmla="*/ 19050 h 1385888"/>
              <a:gd name="connsiteX127" fmla="*/ 813123 w 1760860"/>
              <a:gd name="connsiteY127" fmla="*/ 14288 h 1385888"/>
              <a:gd name="connsiteX128" fmla="*/ 805979 w 1760860"/>
              <a:gd name="connsiteY128" fmla="*/ 11907 h 1385888"/>
              <a:gd name="connsiteX129" fmla="*/ 765498 w 1760860"/>
              <a:gd name="connsiteY129" fmla="*/ 4763 h 1385888"/>
              <a:gd name="connsiteX130" fmla="*/ 748829 w 1760860"/>
              <a:gd name="connsiteY130" fmla="*/ 2382 h 1385888"/>
              <a:gd name="connsiteX131" fmla="*/ 703585 w 1760860"/>
              <a:gd name="connsiteY131" fmla="*/ 0 h 1385888"/>
              <a:gd name="connsiteX132" fmla="*/ 527373 w 1760860"/>
              <a:gd name="connsiteY132" fmla="*/ 2382 h 1385888"/>
              <a:gd name="connsiteX133" fmla="*/ 482129 w 1760860"/>
              <a:gd name="connsiteY133" fmla="*/ 4763 h 1385888"/>
              <a:gd name="connsiteX134" fmla="*/ 453554 w 1760860"/>
              <a:gd name="connsiteY134" fmla="*/ 11907 h 1385888"/>
              <a:gd name="connsiteX135" fmla="*/ 415454 w 1760860"/>
              <a:gd name="connsiteY135" fmla="*/ 16669 h 1385888"/>
              <a:gd name="connsiteX136" fmla="*/ 382117 w 1760860"/>
              <a:gd name="connsiteY136" fmla="*/ 23813 h 1385888"/>
              <a:gd name="connsiteX137" fmla="*/ 353542 w 1760860"/>
              <a:gd name="connsiteY137" fmla="*/ 30957 h 1385888"/>
              <a:gd name="connsiteX138" fmla="*/ 329729 w 1760860"/>
              <a:gd name="connsiteY138" fmla="*/ 35719 h 1385888"/>
              <a:gd name="connsiteX139" fmla="*/ 320204 w 1760860"/>
              <a:gd name="connsiteY139" fmla="*/ 40482 h 1385888"/>
              <a:gd name="connsiteX140" fmla="*/ 313060 w 1760860"/>
              <a:gd name="connsiteY140" fmla="*/ 42863 h 1385888"/>
              <a:gd name="connsiteX141" fmla="*/ 305917 w 1760860"/>
              <a:gd name="connsiteY141" fmla="*/ 50007 h 1385888"/>
              <a:gd name="connsiteX142" fmla="*/ 298773 w 1760860"/>
              <a:gd name="connsiteY142" fmla="*/ 52388 h 1385888"/>
              <a:gd name="connsiteX143" fmla="*/ 282104 w 1760860"/>
              <a:gd name="connsiteY143" fmla="*/ 59532 h 1385888"/>
              <a:gd name="connsiteX144" fmla="*/ 253529 w 1760860"/>
              <a:gd name="connsiteY144" fmla="*/ 78582 h 1385888"/>
              <a:gd name="connsiteX145" fmla="*/ 239242 w 1760860"/>
              <a:gd name="connsiteY145" fmla="*/ 88107 h 1385888"/>
              <a:gd name="connsiteX146" fmla="*/ 232098 w 1760860"/>
              <a:gd name="connsiteY146" fmla="*/ 92869 h 1385888"/>
              <a:gd name="connsiteX147" fmla="*/ 222573 w 1760860"/>
              <a:gd name="connsiteY147" fmla="*/ 95250 h 1385888"/>
              <a:gd name="connsiteX148" fmla="*/ 213048 w 1760860"/>
              <a:gd name="connsiteY148" fmla="*/ 100013 h 1385888"/>
              <a:gd name="connsiteX149" fmla="*/ 210667 w 1760860"/>
              <a:gd name="connsiteY149" fmla="*/ 107157 h 1385888"/>
              <a:gd name="connsiteX150" fmla="*/ 203523 w 1760860"/>
              <a:gd name="connsiteY150" fmla="*/ 109538 h 1385888"/>
              <a:gd name="connsiteX151" fmla="*/ 193998 w 1760860"/>
              <a:gd name="connsiteY151" fmla="*/ 114300 h 1385888"/>
              <a:gd name="connsiteX152" fmla="*/ 179710 w 1760860"/>
              <a:gd name="connsiteY152" fmla="*/ 121444 h 1385888"/>
              <a:gd name="connsiteX153" fmla="*/ 177329 w 1760860"/>
              <a:gd name="connsiteY153" fmla="*/ 128588 h 1385888"/>
              <a:gd name="connsiteX154" fmla="*/ 170185 w 1760860"/>
              <a:gd name="connsiteY154" fmla="*/ 133350 h 1385888"/>
              <a:gd name="connsiteX155" fmla="*/ 163042 w 1760860"/>
              <a:gd name="connsiteY155" fmla="*/ 140494 h 1385888"/>
              <a:gd name="connsiteX156" fmla="*/ 151135 w 1760860"/>
              <a:gd name="connsiteY156" fmla="*/ 152400 h 1385888"/>
              <a:gd name="connsiteX157" fmla="*/ 146373 w 1760860"/>
              <a:gd name="connsiteY157" fmla="*/ 159544 h 1385888"/>
              <a:gd name="connsiteX158" fmla="*/ 143992 w 1760860"/>
              <a:gd name="connsiteY158" fmla="*/ 166688 h 1385888"/>
              <a:gd name="connsiteX159" fmla="*/ 134467 w 1760860"/>
              <a:gd name="connsiteY159" fmla="*/ 173832 h 1385888"/>
              <a:gd name="connsiteX160" fmla="*/ 132085 w 1760860"/>
              <a:gd name="connsiteY160" fmla="*/ 180975 h 1385888"/>
              <a:gd name="connsiteX161" fmla="*/ 103510 w 1760860"/>
              <a:gd name="connsiteY161" fmla="*/ 207169 h 1385888"/>
              <a:gd name="connsiteX162" fmla="*/ 96367 w 1760860"/>
              <a:gd name="connsiteY162" fmla="*/ 230982 h 1385888"/>
              <a:gd name="connsiteX163" fmla="*/ 93985 w 1760860"/>
              <a:gd name="connsiteY163" fmla="*/ 238125 h 1385888"/>
              <a:gd name="connsiteX164" fmla="*/ 89223 w 1760860"/>
              <a:gd name="connsiteY164" fmla="*/ 245269 h 1385888"/>
              <a:gd name="connsiteX165" fmla="*/ 84460 w 1760860"/>
              <a:gd name="connsiteY165" fmla="*/ 254794 h 1385888"/>
              <a:gd name="connsiteX166" fmla="*/ 82079 w 1760860"/>
              <a:gd name="connsiteY166" fmla="*/ 261938 h 1385888"/>
              <a:gd name="connsiteX167" fmla="*/ 74935 w 1760860"/>
              <a:gd name="connsiteY167" fmla="*/ 269082 h 1385888"/>
              <a:gd name="connsiteX168" fmla="*/ 63029 w 1760860"/>
              <a:gd name="connsiteY168" fmla="*/ 290513 h 1385888"/>
              <a:gd name="connsiteX169" fmla="*/ 55885 w 1760860"/>
              <a:gd name="connsiteY169" fmla="*/ 307182 h 1385888"/>
              <a:gd name="connsiteX170" fmla="*/ 48742 w 1760860"/>
              <a:gd name="connsiteY170" fmla="*/ 311944 h 1385888"/>
              <a:gd name="connsiteX171" fmla="*/ 43979 w 1760860"/>
              <a:gd name="connsiteY171" fmla="*/ 326232 h 1385888"/>
              <a:gd name="connsiteX172" fmla="*/ 34454 w 1760860"/>
              <a:gd name="connsiteY172" fmla="*/ 342900 h 1385888"/>
              <a:gd name="connsiteX173" fmla="*/ 24929 w 1760860"/>
              <a:gd name="connsiteY173" fmla="*/ 361950 h 1385888"/>
              <a:gd name="connsiteX174" fmla="*/ 20167 w 1760860"/>
              <a:gd name="connsiteY174" fmla="*/ 373857 h 1385888"/>
              <a:gd name="connsiteX175" fmla="*/ 15404 w 1760860"/>
              <a:gd name="connsiteY175" fmla="*/ 388144 h 1385888"/>
              <a:gd name="connsiteX176" fmla="*/ 10642 w 1760860"/>
              <a:gd name="connsiteY176" fmla="*/ 395288 h 1385888"/>
              <a:gd name="connsiteX177" fmla="*/ 5879 w 1760860"/>
              <a:gd name="connsiteY177" fmla="*/ 423863 h 1385888"/>
              <a:gd name="connsiteX178" fmla="*/ 1117 w 1760860"/>
              <a:gd name="connsiteY178" fmla="*/ 464344 h 1385888"/>
              <a:gd name="connsiteX179" fmla="*/ 5879 w 1760860"/>
              <a:gd name="connsiteY179" fmla="*/ 590550 h 1385888"/>
              <a:gd name="connsiteX180" fmla="*/ 8260 w 1760860"/>
              <a:gd name="connsiteY180" fmla="*/ 602457 h 1385888"/>
              <a:gd name="connsiteX181" fmla="*/ 13023 w 1760860"/>
              <a:gd name="connsiteY181" fmla="*/ 614363 h 138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760860" h="1385888">
                <a:moveTo>
                  <a:pt x="1315567" y="1385888"/>
                </a:moveTo>
                <a:cubicBezTo>
                  <a:pt x="1329854" y="1384300"/>
                  <a:pt x="1344198" y="1383158"/>
                  <a:pt x="1358429" y="1381125"/>
                </a:cubicBezTo>
                <a:cubicBezTo>
                  <a:pt x="1360914" y="1380770"/>
                  <a:pt x="1363119" y="1379270"/>
                  <a:pt x="1365573" y="1378744"/>
                </a:cubicBezTo>
                <a:cubicBezTo>
                  <a:pt x="1395761" y="1372276"/>
                  <a:pt x="1383948" y="1375682"/>
                  <a:pt x="1408435" y="1371600"/>
                </a:cubicBezTo>
                <a:cubicBezTo>
                  <a:pt x="1412427" y="1370935"/>
                  <a:pt x="1416450" y="1370331"/>
                  <a:pt x="1420342" y="1369219"/>
                </a:cubicBezTo>
                <a:cubicBezTo>
                  <a:pt x="1427582" y="1367150"/>
                  <a:pt x="1434289" y="1362906"/>
                  <a:pt x="1441773" y="1362075"/>
                </a:cubicBezTo>
                <a:cubicBezTo>
                  <a:pt x="1468003" y="1359161"/>
                  <a:pt x="1456114" y="1360875"/>
                  <a:pt x="1477492" y="1357313"/>
                </a:cubicBezTo>
                <a:cubicBezTo>
                  <a:pt x="1510143" y="1344251"/>
                  <a:pt x="1469123" y="1359823"/>
                  <a:pt x="1501304" y="1350169"/>
                </a:cubicBezTo>
                <a:cubicBezTo>
                  <a:pt x="1505398" y="1348941"/>
                  <a:pt x="1509387" y="1347319"/>
                  <a:pt x="1513210" y="1345407"/>
                </a:cubicBezTo>
                <a:cubicBezTo>
                  <a:pt x="1515770" y="1344127"/>
                  <a:pt x="1517674" y="1341649"/>
                  <a:pt x="1520354" y="1340644"/>
                </a:cubicBezTo>
                <a:cubicBezTo>
                  <a:pt x="1524144" y="1339223"/>
                  <a:pt x="1528309" y="1339141"/>
                  <a:pt x="1532260" y="1338263"/>
                </a:cubicBezTo>
                <a:cubicBezTo>
                  <a:pt x="1562577" y="1331526"/>
                  <a:pt x="1517717" y="1340697"/>
                  <a:pt x="1553692" y="1333500"/>
                </a:cubicBezTo>
                <a:cubicBezTo>
                  <a:pt x="1557661" y="1331119"/>
                  <a:pt x="1561458" y="1328427"/>
                  <a:pt x="1565598" y="1326357"/>
                </a:cubicBezTo>
                <a:cubicBezTo>
                  <a:pt x="1567843" y="1325234"/>
                  <a:pt x="1570497" y="1325098"/>
                  <a:pt x="1572742" y="1323975"/>
                </a:cubicBezTo>
                <a:cubicBezTo>
                  <a:pt x="1575301" y="1322695"/>
                  <a:pt x="1577325" y="1320493"/>
                  <a:pt x="1579885" y="1319213"/>
                </a:cubicBezTo>
                <a:cubicBezTo>
                  <a:pt x="1584764" y="1316774"/>
                  <a:pt x="1594411" y="1315355"/>
                  <a:pt x="1598935" y="1314450"/>
                </a:cubicBezTo>
                <a:cubicBezTo>
                  <a:pt x="1615946" y="1303110"/>
                  <a:pt x="1607670" y="1306313"/>
                  <a:pt x="1622748" y="1302544"/>
                </a:cubicBezTo>
                <a:cubicBezTo>
                  <a:pt x="1625129" y="1299369"/>
                  <a:pt x="1626590" y="1295220"/>
                  <a:pt x="1629892" y="1293019"/>
                </a:cubicBezTo>
                <a:cubicBezTo>
                  <a:pt x="1634069" y="1290235"/>
                  <a:pt x="1639689" y="1290502"/>
                  <a:pt x="1644179" y="1288257"/>
                </a:cubicBezTo>
                <a:lnTo>
                  <a:pt x="1653704" y="1283494"/>
                </a:lnTo>
                <a:cubicBezTo>
                  <a:pt x="1655292" y="1281113"/>
                  <a:pt x="1656232" y="1278138"/>
                  <a:pt x="1658467" y="1276350"/>
                </a:cubicBezTo>
                <a:cubicBezTo>
                  <a:pt x="1660427" y="1274782"/>
                  <a:pt x="1663365" y="1275091"/>
                  <a:pt x="1665610" y="1273969"/>
                </a:cubicBezTo>
                <a:cubicBezTo>
                  <a:pt x="1668170" y="1272689"/>
                  <a:pt x="1670373" y="1270794"/>
                  <a:pt x="1672754" y="1269207"/>
                </a:cubicBezTo>
                <a:cubicBezTo>
                  <a:pt x="1674342" y="1266826"/>
                  <a:pt x="1675616" y="1264202"/>
                  <a:pt x="1677517" y="1262063"/>
                </a:cubicBezTo>
                <a:cubicBezTo>
                  <a:pt x="1689382" y="1248715"/>
                  <a:pt x="1688089" y="1250251"/>
                  <a:pt x="1698948" y="1243013"/>
                </a:cubicBezTo>
                <a:cubicBezTo>
                  <a:pt x="1700535" y="1240632"/>
                  <a:pt x="1701475" y="1237657"/>
                  <a:pt x="1703710" y="1235869"/>
                </a:cubicBezTo>
                <a:cubicBezTo>
                  <a:pt x="1705670" y="1234301"/>
                  <a:pt x="1709286" y="1235448"/>
                  <a:pt x="1710854" y="1233488"/>
                </a:cubicBezTo>
                <a:cubicBezTo>
                  <a:pt x="1712898" y="1230932"/>
                  <a:pt x="1711946" y="1226971"/>
                  <a:pt x="1713235" y="1223963"/>
                </a:cubicBezTo>
                <a:cubicBezTo>
                  <a:pt x="1715721" y="1218162"/>
                  <a:pt x="1720851" y="1213966"/>
                  <a:pt x="1725142" y="1209675"/>
                </a:cubicBezTo>
                <a:cubicBezTo>
                  <a:pt x="1725936" y="1207294"/>
                  <a:pt x="1726534" y="1204839"/>
                  <a:pt x="1727523" y="1202532"/>
                </a:cubicBezTo>
                <a:cubicBezTo>
                  <a:pt x="1728921" y="1199269"/>
                  <a:pt x="1731162" y="1196375"/>
                  <a:pt x="1732285" y="1193007"/>
                </a:cubicBezTo>
                <a:cubicBezTo>
                  <a:pt x="1739150" y="1172411"/>
                  <a:pt x="1729649" y="1188627"/>
                  <a:pt x="1739429" y="1173957"/>
                </a:cubicBezTo>
                <a:cubicBezTo>
                  <a:pt x="1740223" y="1169194"/>
                  <a:pt x="1740863" y="1164404"/>
                  <a:pt x="1741810" y="1159669"/>
                </a:cubicBezTo>
                <a:cubicBezTo>
                  <a:pt x="1744290" y="1147272"/>
                  <a:pt x="1743549" y="1153584"/>
                  <a:pt x="1746573" y="1143000"/>
                </a:cubicBezTo>
                <a:cubicBezTo>
                  <a:pt x="1747472" y="1139853"/>
                  <a:pt x="1748160" y="1136650"/>
                  <a:pt x="1748954" y="1133475"/>
                </a:cubicBezTo>
                <a:cubicBezTo>
                  <a:pt x="1749748" y="1121569"/>
                  <a:pt x="1749647" y="1109569"/>
                  <a:pt x="1751335" y="1097757"/>
                </a:cubicBezTo>
                <a:cubicBezTo>
                  <a:pt x="1752045" y="1092787"/>
                  <a:pt x="1755449" y="1088447"/>
                  <a:pt x="1756098" y="1083469"/>
                </a:cubicBezTo>
                <a:cubicBezTo>
                  <a:pt x="1757287" y="1074357"/>
                  <a:pt x="1760735" y="993356"/>
                  <a:pt x="1760860" y="990600"/>
                </a:cubicBezTo>
                <a:cubicBezTo>
                  <a:pt x="1760191" y="966527"/>
                  <a:pt x="1759342" y="900299"/>
                  <a:pt x="1756098" y="866775"/>
                </a:cubicBezTo>
                <a:cubicBezTo>
                  <a:pt x="1754941" y="854819"/>
                  <a:pt x="1752661" y="842995"/>
                  <a:pt x="1751335" y="831057"/>
                </a:cubicBezTo>
                <a:cubicBezTo>
                  <a:pt x="1747450" y="796093"/>
                  <a:pt x="1752316" y="812571"/>
                  <a:pt x="1746573" y="795338"/>
                </a:cubicBezTo>
                <a:cubicBezTo>
                  <a:pt x="1742226" y="756211"/>
                  <a:pt x="1748827" y="788503"/>
                  <a:pt x="1737048" y="762000"/>
                </a:cubicBezTo>
                <a:cubicBezTo>
                  <a:pt x="1734366" y="755965"/>
                  <a:pt x="1733922" y="743644"/>
                  <a:pt x="1732285" y="738188"/>
                </a:cubicBezTo>
                <a:cubicBezTo>
                  <a:pt x="1731265" y="734788"/>
                  <a:pt x="1728965" y="731907"/>
                  <a:pt x="1727523" y="728663"/>
                </a:cubicBezTo>
                <a:cubicBezTo>
                  <a:pt x="1725787" y="724757"/>
                  <a:pt x="1724348" y="720726"/>
                  <a:pt x="1722760" y="716757"/>
                </a:cubicBezTo>
                <a:cubicBezTo>
                  <a:pt x="1721966" y="711994"/>
                  <a:pt x="1721243" y="707219"/>
                  <a:pt x="1720379" y="702469"/>
                </a:cubicBezTo>
                <a:cubicBezTo>
                  <a:pt x="1719603" y="698201"/>
                  <a:pt x="1717977" y="688139"/>
                  <a:pt x="1715617" y="683419"/>
                </a:cubicBezTo>
                <a:cubicBezTo>
                  <a:pt x="1714337" y="680859"/>
                  <a:pt x="1712442" y="678656"/>
                  <a:pt x="1710854" y="676275"/>
                </a:cubicBezTo>
                <a:cubicBezTo>
                  <a:pt x="1701713" y="648849"/>
                  <a:pt x="1709718" y="675980"/>
                  <a:pt x="1703710" y="642938"/>
                </a:cubicBezTo>
                <a:cubicBezTo>
                  <a:pt x="1701706" y="631915"/>
                  <a:pt x="1701260" y="639209"/>
                  <a:pt x="1696567" y="628650"/>
                </a:cubicBezTo>
                <a:cubicBezTo>
                  <a:pt x="1685628" y="604036"/>
                  <a:pt x="1698707" y="623566"/>
                  <a:pt x="1684660" y="604838"/>
                </a:cubicBezTo>
                <a:cubicBezTo>
                  <a:pt x="1681989" y="596824"/>
                  <a:pt x="1682224" y="596407"/>
                  <a:pt x="1677517" y="588169"/>
                </a:cubicBezTo>
                <a:cubicBezTo>
                  <a:pt x="1676097" y="585684"/>
                  <a:pt x="1674034" y="583585"/>
                  <a:pt x="1672754" y="581025"/>
                </a:cubicBezTo>
                <a:cubicBezTo>
                  <a:pt x="1661103" y="557723"/>
                  <a:pt x="1674264" y="578527"/>
                  <a:pt x="1663229" y="561975"/>
                </a:cubicBezTo>
                <a:cubicBezTo>
                  <a:pt x="1662435" y="559594"/>
                  <a:pt x="1661537" y="557245"/>
                  <a:pt x="1660848" y="554832"/>
                </a:cubicBezTo>
                <a:cubicBezTo>
                  <a:pt x="1659949" y="551685"/>
                  <a:pt x="1660091" y="548149"/>
                  <a:pt x="1658467" y="545307"/>
                </a:cubicBezTo>
                <a:cubicBezTo>
                  <a:pt x="1656796" y="542383"/>
                  <a:pt x="1653281" y="540903"/>
                  <a:pt x="1651323" y="538163"/>
                </a:cubicBezTo>
                <a:cubicBezTo>
                  <a:pt x="1649260" y="535274"/>
                  <a:pt x="1647958" y="531901"/>
                  <a:pt x="1646560" y="528638"/>
                </a:cubicBezTo>
                <a:cubicBezTo>
                  <a:pt x="1641579" y="517016"/>
                  <a:pt x="1647246" y="522524"/>
                  <a:pt x="1637035" y="507207"/>
                </a:cubicBezTo>
                <a:cubicBezTo>
                  <a:pt x="1635167" y="504405"/>
                  <a:pt x="1631912" y="502757"/>
                  <a:pt x="1629892" y="500063"/>
                </a:cubicBezTo>
                <a:cubicBezTo>
                  <a:pt x="1624741" y="493194"/>
                  <a:pt x="1620367" y="485776"/>
                  <a:pt x="1615604" y="478632"/>
                </a:cubicBezTo>
                <a:lnTo>
                  <a:pt x="1606079" y="464344"/>
                </a:lnTo>
                <a:cubicBezTo>
                  <a:pt x="1604492" y="461963"/>
                  <a:pt x="1602597" y="459760"/>
                  <a:pt x="1601317" y="457200"/>
                </a:cubicBezTo>
                <a:cubicBezTo>
                  <a:pt x="1599729" y="454025"/>
                  <a:pt x="1598827" y="450402"/>
                  <a:pt x="1596554" y="447675"/>
                </a:cubicBezTo>
                <a:cubicBezTo>
                  <a:pt x="1594722" y="445477"/>
                  <a:pt x="1591791" y="444500"/>
                  <a:pt x="1589410" y="442913"/>
                </a:cubicBezTo>
                <a:cubicBezTo>
                  <a:pt x="1583854" y="426244"/>
                  <a:pt x="1589411" y="430212"/>
                  <a:pt x="1577504" y="426244"/>
                </a:cubicBezTo>
                <a:cubicBezTo>
                  <a:pt x="1574510" y="417260"/>
                  <a:pt x="1573787" y="413002"/>
                  <a:pt x="1565598" y="404813"/>
                </a:cubicBezTo>
                <a:cubicBezTo>
                  <a:pt x="1563217" y="402432"/>
                  <a:pt x="1560610" y="400256"/>
                  <a:pt x="1558454" y="397669"/>
                </a:cubicBezTo>
                <a:cubicBezTo>
                  <a:pt x="1551691" y="389553"/>
                  <a:pt x="1555131" y="389583"/>
                  <a:pt x="1546548" y="381000"/>
                </a:cubicBezTo>
                <a:cubicBezTo>
                  <a:pt x="1543184" y="377636"/>
                  <a:pt x="1533611" y="373341"/>
                  <a:pt x="1529879" y="371475"/>
                </a:cubicBezTo>
                <a:cubicBezTo>
                  <a:pt x="1529085" y="369094"/>
                  <a:pt x="1529066" y="366292"/>
                  <a:pt x="1527498" y="364332"/>
                </a:cubicBezTo>
                <a:cubicBezTo>
                  <a:pt x="1525710" y="362097"/>
                  <a:pt x="1522644" y="361286"/>
                  <a:pt x="1520354" y="359569"/>
                </a:cubicBezTo>
                <a:cubicBezTo>
                  <a:pt x="1516288" y="356519"/>
                  <a:pt x="1512273" y="353391"/>
                  <a:pt x="1508448" y="350044"/>
                </a:cubicBezTo>
                <a:cubicBezTo>
                  <a:pt x="1495577" y="338782"/>
                  <a:pt x="1507707" y="346101"/>
                  <a:pt x="1491779" y="338138"/>
                </a:cubicBezTo>
                <a:cubicBezTo>
                  <a:pt x="1490192" y="335757"/>
                  <a:pt x="1489041" y="333018"/>
                  <a:pt x="1487017" y="330994"/>
                </a:cubicBezTo>
                <a:cubicBezTo>
                  <a:pt x="1481537" y="325514"/>
                  <a:pt x="1477632" y="325672"/>
                  <a:pt x="1470348" y="323850"/>
                </a:cubicBezTo>
                <a:cubicBezTo>
                  <a:pt x="1456698" y="303379"/>
                  <a:pt x="1474873" y="327470"/>
                  <a:pt x="1458442" y="314325"/>
                </a:cubicBezTo>
                <a:cubicBezTo>
                  <a:pt x="1452306" y="309416"/>
                  <a:pt x="1448059" y="302372"/>
                  <a:pt x="1441773" y="297657"/>
                </a:cubicBezTo>
                <a:cubicBezTo>
                  <a:pt x="1419668" y="281078"/>
                  <a:pt x="1444509" y="298822"/>
                  <a:pt x="1422723" y="285750"/>
                </a:cubicBezTo>
                <a:cubicBezTo>
                  <a:pt x="1417815" y="282805"/>
                  <a:pt x="1413865" y="278035"/>
                  <a:pt x="1408435" y="276225"/>
                </a:cubicBezTo>
                <a:lnTo>
                  <a:pt x="1394148" y="271463"/>
                </a:lnTo>
                <a:cubicBezTo>
                  <a:pt x="1389385" y="268288"/>
                  <a:pt x="1385290" y="263748"/>
                  <a:pt x="1379860" y="261938"/>
                </a:cubicBezTo>
                <a:lnTo>
                  <a:pt x="1365573" y="257175"/>
                </a:lnTo>
                <a:cubicBezTo>
                  <a:pt x="1362398" y="254794"/>
                  <a:pt x="1359517" y="251959"/>
                  <a:pt x="1356048" y="250032"/>
                </a:cubicBezTo>
                <a:cubicBezTo>
                  <a:pt x="1352311" y="247956"/>
                  <a:pt x="1347426" y="248005"/>
                  <a:pt x="1344142" y="245269"/>
                </a:cubicBezTo>
                <a:cubicBezTo>
                  <a:pt x="1328039" y="231849"/>
                  <a:pt x="1360735" y="242868"/>
                  <a:pt x="1332235" y="235744"/>
                </a:cubicBezTo>
                <a:lnTo>
                  <a:pt x="1317948" y="226219"/>
                </a:lnTo>
                <a:cubicBezTo>
                  <a:pt x="1315567" y="224632"/>
                  <a:pt x="1313519" y="222362"/>
                  <a:pt x="1310804" y="221457"/>
                </a:cubicBezTo>
                <a:cubicBezTo>
                  <a:pt x="1301727" y="218430"/>
                  <a:pt x="1297905" y="217041"/>
                  <a:pt x="1286992" y="214313"/>
                </a:cubicBezTo>
                <a:cubicBezTo>
                  <a:pt x="1283065" y="213331"/>
                  <a:pt x="1279054" y="212726"/>
                  <a:pt x="1275085" y="211932"/>
                </a:cubicBezTo>
                <a:cubicBezTo>
                  <a:pt x="1257263" y="198565"/>
                  <a:pt x="1274869" y="209486"/>
                  <a:pt x="1251273" y="202407"/>
                </a:cubicBezTo>
                <a:cubicBezTo>
                  <a:pt x="1247873" y="201387"/>
                  <a:pt x="1244792" y="199470"/>
                  <a:pt x="1241748" y="197644"/>
                </a:cubicBezTo>
                <a:cubicBezTo>
                  <a:pt x="1236840" y="194699"/>
                  <a:pt x="1232890" y="189929"/>
                  <a:pt x="1227460" y="188119"/>
                </a:cubicBezTo>
                <a:lnTo>
                  <a:pt x="1220317" y="185738"/>
                </a:lnTo>
                <a:cubicBezTo>
                  <a:pt x="1212769" y="174417"/>
                  <a:pt x="1218270" y="179500"/>
                  <a:pt x="1201267" y="173832"/>
                </a:cubicBezTo>
                <a:lnTo>
                  <a:pt x="1194123" y="171450"/>
                </a:lnTo>
                <a:lnTo>
                  <a:pt x="1186979" y="169069"/>
                </a:lnTo>
                <a:cubicBezTo>
                  <a:pt x="1173407" y="155497"/>
                  <a:pt x="1187100" y="166739"/>
                  <a:pt x="1170310" y="159544"/>
                </a:cubicBezTo>
                <a:cubicBezTo>
                  <a:pt x="1167680" y="158417"/>
                  <a:pt x="1165846" y="155787"/>
                  <a:pt x="1163167" y="154782"/>
                </a:cubicBezTo>
                <a:cubicBezTo>
                  <a:pt x="1159377" y="153361"/>
                  <a:pt x="1155187" y="153382"/>
                  <a:pt x="1151260" y="152400"/>
                </a:cubicBezTo>
                <a:cubicBezTo>
                  <a:pt x="1139437" y="149444"/>
                  <a:pt x="1148219" y="150367"/>
                  <a:pt x="1134592" y="145257"/>
                </a:cubicBezTo>
                <a:cubicBezTo>
                  <a:pt x="1130741" y="143813"/>
                  <a:pt x="1116403" y="141142"/>
                  <a:pt x="1113160" y="140494"/>
                </a:cubicBezTo>
                <a:cubicBezTo>
                  <a:pt x="1110779" y="138907"/>
                  <a:pt x="1108576" y="137012"/>
                  <a:pt x="1106017" y="135732"/>
                </a:cubicBezTo>
                <a:cubicBezTo>
                  <a:pt x="1103772" y="134609"/>
                  <a:pt x="1101067" y="134569"/>
                  <a:pt x="1098873" y="133350"/>
                </a:cubicBezTo>
                <a:cubicBezTo>
                  <a:pt x="1093869" y="130570"/>
                  <a:pt x="1090015" y="125635"/>
                  <a:pt x="1084585" y="123825"/>
                </a:cubicBezTo>
                <a:cubicBezTo>
                  <a:pt x="1082204" y="123031"/>
                  <a:pt x="1079636" y="122663"/>
                  <a:pt x="1077442" y="121444"/>
                </a:cubicBezTo>
                <a:cubicBezTo>
                  <a:pt x="1072438" y="118664"/>
                  <a:pt x="1068584" y="113729"/>
                  <a:pt x="1063154" y="111919"/>
                </a:cubicBezTo>
                <a:cubicBezTo>
                  <a:pt x="1052905" y="108503"/>
                  <a:pt x="1058445" y="110147"/>
                  <a:pt x="1046485" y="107157"/>
                </a:cubicBezTo>
                <a:cubicBezTo>
                  <a:pt x="1044104" y="105569"/>
                  <a:pt x="1041902" y="103674"/>
                  <a:pt x="1039342" y="102394"/>
                </a:cubicBezTo>
                <a:cubicBezTo>
                  <a:pt x="1037097" y="101271"/>
                  <a:pt x="1034287" y="101405"/>
                  <a:pt x="1032198" y="100013"/>
                </a:cubicBezTo>
                <a:cubicBezTo>
                  <a:pt x="1029396" y="98145"/>
                  <a:pt x="1027998" y="94504"/>
                  <a:pt x="1025054" y="92869"/>
                </a:cubicBezTo>
                <a:cubicBezTo>
                  <a:pt x="1020666" y="90431"/>
                  <a:pt x="1010767" y="88107"/>
                  <a:pt x="1010767" y="88107"/>
                </a:cubicBezTo>
                <a:cubicBezTo>
                  <a:pt x="1008386" y="86519"/>
                  <a:pt x="1006183" y="84624"/>
                  <a:pt x="1003623" y="83344"/>
                </a:cubicBezTo>
                <a:cubicBezTo>
                  <a:pt x="1001378" y="82221"/>
                  <a:pt x="998658" y="82208"/>
                  <a:pt x="996479" y="80963"/>
                </a:cubicBezTo>
                <a:cubicBezTo>
                  <a:pt x="976296" y="69430"/>
                  <a:pt x="996190" y="76897"/>
                  <a:pt x="979810" y="71438"/>
                </a:cubicBezTo>
                <a:cubicBezTo>
                  <a:pt x="977429" y="69850"/>
                  <a:pt x="975227" y="67955"/>
                  <a:pt x="972667" y="66675"/>
                </a:cubicBezTo>
                <a:cubicBezTo>
                  <a:pt x="970422" y="65552"/>
                  <a:pt x="967702" y="65539"/>
                  <a:pt x="965523" y="64294"/>
                </a:cubicBezTo>
                <a:cubicBezTo>
                  <a:pt x="962077" y="62325"/>
                  <a:pt x="959444" y="59119"/>
                  <a:pt x="955998" y="57150"/>
                </a:cubicBezTo>
                <a:cubicBezTo>
                  <a:pt x="953819" y="55905"/>
                  <a:pt x="951204" y="55650"/>
                  <a:pt x="948854" y="54769"/>
                </a:cubicBezTo>
                <a:cubicBezTo>
                  <a:pt x="930951" y="48056"/>
                  <a:pt x="943260" y="51270"/>
                  <a:pt x="925042" y="47625"/>
                </a:cubicBezTo>
                <a:cubicBezTo>
                  <a:pt x="922661" y="46038"/>
                  <a:pt x="920458" y="44143"/>
                  <a:pt x="917898" y="42863"/>
                </a:cubicBezTo>
                <a:cubicBezTo>
                  <a:pt x="915653" y="41741"/>
                  <a:pt x="912843" y="41874"/>
                  <a:pt x="910754" y="40482"/>
                </a:cubicBezTo>
                <a:cubicBezTo>
                  <a:pt x="907952" y="38614"/>
                  <a:pt x="906622" y="34844"/>
                  <a:pt x="903610" y="33338"/>
                </a:cubicBezTo>
                <a:cubicBezTo>
                  <a:pt x="899990" y="31528"/>
                  <a:pt x="895655" y="31835"/>
                  <a:pt x="891704" y="30957"/>
                </a:cubicBezTo>
                <a:cubicBezTo>
                  <a:pt x="888509" y="30247"/>
                  <a:pt x="885379" y="29261"/>
                  <a:pt x="882179" y="28575"/>
                </a:cubicBezTo>
                <a:cubicBezTo>
                  <a:pt x="874264" y="26879"/>
                  <a:pt x="866150" y="26037"/>
                  <a:pt x="858367" y="23813"/>
                </a:cubicBezTo>
                <a:cubicBezTo>
                  <a:pt x="852811" y="22225"/>
                  <a:pt x="847348" y="20261"/>
                  <a:pt x="841698" y="19050"/>
                </a:cubicBezTo>
                <a:cubicBezTo>
                  <a:pt x="813447" y="12996"/>
                  <a:pt x="835995" y="20005"/>
                  <a:pt x="813123" y="14288"/>
                </a:cubicBezTo>
                <a:cubicBezTo>
                  <a:pt x="810688" y="13679"/>
                  <a:pt x="808440" y="12399"/>
                  <a:pt x="805979" y="11907"/>
                </a:cubicBezTo>
                <a:cubicBezTo>
                  <a:pt x="792543" y="9220"/>
                  <a:pt x="779063" y="6701"/>
                  <a:pt x="765498" y="4763"/>
                </a:cubicBezTo>
                <a:cubicBezTo>
                  <a:pt x="759942" y="3969"/>
                  <a:pt x="754425" y="2813"/>
                  <a:pt x="748829" y="2382"/>
                </a:cubicBezTo>
                <a:cubicBezTo>
                  <a:pt x="733771" y="1224"/>
                  <a:pt x="718666" y="794"/>
                  <a:pt x="703585" y="0"/>
                </a:cubicBezTo>
                <a:lnTo>
                  <a:pt x="527373" y="2382"/>
                </a:lnTo>
                <a:cubicBezTo>
                  <a:pt x="512274" y="2707"/>
                  <a:pt x="497107" y="2830"/>
                  <a:pt x="482129" y="4763"/>
                </a:cubicBezTo>
                <a:cubicBezTo>
                  <a:pt x="472392" y="6019"/>
                  <a:pt x="463312" y="10823"/>
                  <a:pt x="453554" y="11907"/>
                </a:cubicBezTo>
                <a:cubicBezTo>
                  <a:pt x="426545" y="14908"/>
                  <a:pt x="439238" y="13272"/>
                  <a:pt x="415454" y="16669"/>
                </a:cubicBezTo>
                <a:cubicBezTo>
                  <a:pt x="384494" y="26990"/>
                  <a:pt x="419663" y="16304"/>
                  <a:pt x="382117" y="23813"/>
                </a:cubicBezTo>
                <a:cubicBezTo>
                  <a:pt x="372489" y="25739"/>
                  <a:pt x="363227" y="29343"/>
                  <a:pt x="353542" y="30957"/>
                </a:cubicBezTo>
                <a:cubicBezTo>
                  <a:pt x="336026" y="33876"/>
                  <a:pt x="343938" y="32167"/>
                  <a:pt x="329729" y="35719"/>
                </a:cubicBezTo>
                <a:cubicBezTo>
                  <a:pt x="326554" y="37307"/>
                  <a:pt x="323467" y="39084"/>
                  <a:pt x="320204" y="40482"/>
                </a:cubicBezTo>
                <a:cubicBezTo>
                  <a:pt x="317897" y="41471"/>
                  <a:pt x="315149" y="41471"/>
                  <a:pt x="313060" y="42863"/>
                </a:cubicBezTo>
                <a:cubicBezTo>
                  <a:pt x="310258" y="44731"/>
                  <a:pt x="308719" y="48139"/>
                  <a:pt x="305917" y="50007"/>
                </a:cubicBezTo>
                <a:cubicBezTo>
                  <a:pt x="303828" y="51399"/>
                  <a:pt x="301018" y="51266"/>
                  <a:pt x="298773" y="52388"/>
                </a:cubicBezTo>
                <a:cubicBezTo>
                  <a:pt x="282325" y="60611"/>
                  <a:pt x="301931" y="54574"/>
                  <a:pt x="282104" y="59532"/>
                </a:cubicBezTo>
                <a:lnTo>
                  <a:pt x="253529" y="78582"/>
                </a:lnTo>
                <a:lnTo>
                  <a:pt x="239242" y="88107"/>
                </a:lnTo>
                <a:cubicBezTo>
                  <a:pt x="236861" y="89695"/>
                  <a:pt x="234874" y="92175"/>
                  <a:pt x="232098" y="92869"/>
                </a:cubicBezTo>
                <a:lnTo>
                  <a:pt x="222573" y="95250"/>
                </a:lnTo>
                <a:cubicBezTo>
                  <a:pt x="219398" y="96838"/>
                  <a:pt x="215558" y="97503"/>
                  <a:pt x="213048" y="100013"/>
                </a:cubicBezTo>
                <a:cubicBezTo>
                  <a:pt x="211273" y="101788"/>
                  <a:pt x="212442" y="105382"/>
                  <a:pt x="210667" y="107157"/>
                </a:cubicBezTo>
                <a:cubicBezTo>
                  <a:pt x="208892" y="108932"/>
                  <a:pt x="205830" y="108549"/>
                  <a:pt x="203523" y="109538"/>
                </a:cubicBezTo>
                <a:cubicBezTo>
                  <a:pt x="200260" y="110936"/>
                  <a:pt x="197261" y="112902"/>
                  <a:pt x="193998" y="114300"/>
                </a:cubicBezTo>
                <a:cubicBezTo>
                  <a:pt x="180197" y="120215"/>
                  <a:pt x="193437" y="112294"/>
                  <a:pt x="179710" y="121444"/>
                </a:cubicBezTo>
                <a:cubicBezTo>
                  <a:pt x="178916" y="123825"/>
                  <a:pt x="178897" y="126628"/>
                  <a:pt x="177329" y="128588"/>
                </a:cubicBezTo>
                <a:cubicBezTo>
                  <a:pt x="175541" y="130823"/>
                  <a:pt x="172384" y="131518"/>
                  <a:pt x="170185" y="133350"/>
                </a:cubicBezTo>
                <a:cubicBezTo>
                  <a:pt x="167598" y="135506"/>
                  <a:pt x="165198" y="137907"/>
                  <a:pt x="163042" y="140494"/>
                </a:cubicBezTo>
                <a:cubicBezTo>
                  <a:pt x="153122" y="152398"/>
                  <a:pt x="164229" y="143672"/>
                  <a:pt x="151135" y="152400"/>
                </a:cubicBezTo>
                <a:cubicBezTo>
                  <a:pt x="149548" y="154781"/>
                  <a:pt x="147653" y="156984"/>
                  <a:pt x="146373" y="159544"/>
                </a:cubicBezTo>
                <a:cubicBezTo>
                  <a:pt x="145251" y="161789"/>
                  <a:pt x="145599" y="164760"/>
                  <a:pt x="143992" y="166688"/>
                </a:cubicBezTo>
                <a:cubicBezTo>
                  <a:pt x="141451" y="169737"/>
                  <a:pt x="137642" y="171451"/>
                  <a:pt x="134467" y="173832"/>
                </a:cubicBezTo>
                <a:cubicBezTo>
                  <a:pt x="133673" y="176213"/>
                  <a:pt x="133653" y="179015"/>
                  <a:pt x="132085" y="180975"/>
                </a:cubicBezTo>
                <a:cubicBezTo>
                  <a:pt x="123075" y="192237"/>
                  <a:pt x="114275" y="198558"/>
                  <a:pt x="103510" y="207169"/>
                </a:cubicBezTo>
                <a:cubicBezTo>
                  <a:pt x="99914" y="221556"/>
                  <a:pt x="102161" y="213602"/>
                  <a:pt x="96367" y="230982"/>
                </a:cubicBezTo>
                <a:cubicBezTo>
                  <a:pt x="95573" y="233363"/>
                  <a:pt x="95377" y="236037"/>
                  <a:pt x="93985" y="238125"/>
                </a:cubicBezTo>
                <a:cubicBezTo>
                  <a:pt x="92398" y="240506"/>
                  <a:pt x="90643" y="242784"/>
                  <a:pt x="89223" y="245269"/>
                </a:cubicBezTo>
                <a:cubicBezTo>
                  <a:pt x="87462" y="248351"/>
                  <a:pt x="85858" y="251531"/>
                  <a:pt x="84460" y="254794"/>
                </a:cubicBezTo>
                <a:cubicBezTo>
                  <a:pt x="83471" y="257101"/>
                  <a:pt x="83471" y="259849"/>
                  <a:pt x="82079" y="261938"/>
                </a:cubicBezTo>
                <a:cubicBezTo>
                  <a:pt x="80211" y="264740"/>
                  <a:pt x="77316" y="266701"/>
                  <a:pt x="74935" y="269082"/>
                </a:cubicBezTo>
                <a:cubicBezTo>
                  <a:pt x="69108" y="286564"/>
                  <a:pt x="73723" y="279819"/>
                  <a:pt x="63029" y="290513"/>
                </a:cubicBezTo>
                <a:cubicBezTo>
                  <a:pt x="61374" y="295478"/>
                  <a:pt x="59156" y="303257"/>
                  <a:pt x="55885" y="307182"/>
                </a:cubicBezTo>
                <a:cubicBezTo>
                  <a:pt x="54053" y="309380"/>
                  <a:pt x="51123" y="310357"/>
                  <a:pt x="48742" y="311944"/>
                </a:cubicBezTo>
                <a:cubicBezTo>
                  <a:pt x="47154" y="316707"/>
                  <a:pt x="46224" y="321742"/>
                  <a:pt x="43979" y="326232"/>
                </a:cubicBezTo>
                <a:cubicBezTo>
                  <a:pt x="37937" y="338317"/>
                  <a:pt x="41186" y="332804"/>
                  <a:pt x="34454" y="342900"/>
                </a:cubicBezTo>
                <a:cubicBezTo>
                  <a:pt x="29290" y="368724"/>
                  <a:pt x="36701" y="343114"/>
                  <a:pt x="24929" y="361950"/>
                </a:cubicBezTo>
                <a:cubicBezTo>
                  <a:pt x="22663" y="365575"/>
                  <a:pt x="21628" y="369840"/>
                  <a:pt x="20167" y="373857"/>
                </a:cubicBezTo>
                <a:cubicBezTo>
                  <a:pt x="18451" y="378575"/>
                  <a:pt x="18188" y="383967"/>
                  <a:pt x="15404" y="388144"/>
                </a:cubicBezTo>
                <a:lnTo>
                  <a:pt x="10642" y="395288"/>
                </a:lnTo>
                <a:cubicBezTo>
                  <a:pt x="8071" y="408139"/>
                  <a:pt x="7568" y="409509"/>
                  <a:pt x="5879" y="423863"/>
                </a:cubicBezTo>
                <a:cubicBezTo>
                  <a:pt x="0" y="473838"/>
                  <a:pt x="6694" y="425299"/>
                  <a:pt x="1117" y="464344"/>
                </a:cubicBezTo>
                <a:cubicBezTo>
                  <a:pt x="1866" y="495069"/>
                  <a:pt x="1342" y="551984"/>
                  <a:pt x="5879" y="590550"/>
                </a:cubicBezTo>
                <a:cubicBezTo>
                  <a:pt x="6352" y="594570"/>
                  <a:pt x="6980" y="598617"/>
                  <a:pt x="8260" y="602457"/>
                </a:cubicBezTo>
                <a:cubicBezTo>
                  <a:pt x="13378" y="617811"/>
                  <a:pt x="13023" y="607288"/>
                  <a:pt x="13023" y="614363"/>
                </a:cubicBezTo>
              </a:path>
            </a:pathLst>
          </a:cu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505200"/>
            <a:ext cx="2743200" cy="27432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53853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505221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41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2200" b="1" u="non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Wheeler-Hendon Index - Forecasts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437182" y="3429000"/>
            <a:ext cx="723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CANM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382002" y="486741"/>
            <a:ext cx="105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CFSv2-ext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833204" y="505221"/>
            <a:ext cx="971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GEFSv12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949013" y="449397"/>
            <a:ext cx="1174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1400" u="none" dirty="0"/>
              <a:t>ECMWF-</a:t>
            </a:r>
            <a:r>
              <a:rPr lang="en-US" sz="1400" u="none" dirty="0" err="1"/>
              <a:t>ext</a:t>
            </a:r>
            <a:endParaRPr lang="en-US" sz="1400" u="none" dirty="0"/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349285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738993" y="3405323"/>
            <a:ext cx="92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BOM-</a:t>
            </a:r>
            <a:r>
              <a:rPr lang="en-US" sz="1400" u="none" dirty="0" err="1"/>
              <a:t>ext</a:t>
            </a:r>
            <a:endParaRPr lang="en-US" sz="1400" u="non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79" y="3489960"/>
            <a:ext cx="2743200" cy="2743200"/>
          </a:xfrm>
          <a:prstGeom prst="rect">
            <a:avLst/>
          </a:prstGeom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258362" y="3405322"/>
            <a:ext cx="562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JMA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161288" y="1752600"/>
            <a:ext cx="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1295400" y="1676400"/>
            <a:ext cx="971550" cy="594975"/>
          </a:xfrm>
          <a:custGeom>
            <a:avLst/>
            <a:gdLst>
              <a:gd name="connsiteX0" fmla="*/ 0 w 971550"/>
              <a:gd name="connsiteY0" fmla="*/ 0 h 594975"/>
              <a:gd name="connsiteX1" fmla="*/ 2381 w 971550"/>
              <a:gd name="connsiteY1" fmla="*/ 88106 h 594975"/>
              <a:gd name="connsiteX2" fmla="*/ 9525 w 971550"/>
              <a:gd name="connsiteY2" fmla="*/ 138113 h 594975"/>
              <a:gd name="connsiteX3" fmla="*/ 11906 w 971550"/>
              <a:gd name="connsiteY3" fmla="*/ 157163 h 594975"/>
              <a:gd name="connsiteX4" fmla="*/ 16669 w 971550"/>
              <a:gd name="connsiteY4" fmla="*/ 171450 h 594975"/>
              <a:gd name="connsiteX5" fmla="*/ 23813 w 971550"/>
              <a:gd name="connsiteY5" fmla="*/ 185738 h 594975"/>
              <a:gd name="connsiteX6" fmla="*/ 30956 w 971550"/>
              <a:gd name="connsiteY6" fmla="*/ 192881 h 594975"/>
              <a:gd name="connsiteX7" fmla="*/ 40481 w 971550"/>
              <a:gd name="connsiteY7" fmla="*/ 209550 h 594975"/>
              <a:gd name="connsiteX8" fmla="*/ 50006 w 971550"/>
              <a:gd name="connsiteY8" fmla="*/ 223838 h 594975"/>
              <a:gd name="connsiteX9" fmla="*/ 54769 w 971550"/>
              <a:gd name="connsiteY9" fmla="*/ 230981 h 594975"/>
              <a:gd name="connsiteX10" fmla="*/ 57150 w 971550"/>
              <a:gd name="connsiteY10" fmla="*/ 238125 h 594975"/>
              <a:gd name="connsiteX11" fmla="*/ 64294 w 971550"/>
              <a:gd name="connsiteY11" fmla="*/ 242888 h 594975"/>
              <a:gd name="connsiteX12" fmla="*/ 71438 w 971550"/>
              <a:gd name="connsiteY12" fmla="*/ 250031 h 594975"/>
              <a:gd name="connsiteX13" fmla="*/ 80963 w 971550"/>
              <a:gd name="connsiteY13" fmla="*/ 259556 h 594975"/>
              <a:gd name="connsiteX14" fmla="*/ 90488 w 971550"/>
              <a:gd name="connsiteY14" fmla="*/ 278606 h 594975"/>
              <a:gd name="connsiteX15" fmla="*/ 97631 w 971550"/>
              <a:gd name="connsiteY15" fmla="*/ 283369 h 594975"/>
              <a:gd name="connsiteX16" fmla="*/ 104775 w 971550"/>
              <a:gd name="connsiteY16" fmla="*/ 292894 h 594975"/>
              <a:gd name="connsiteX17" fmla="*/ 107156 w 971550"/>
              <a:gd name="connsiteY17" fmla="*/ 300038 h 594975"/>
              <a:gd name="connsiteX18" fmla="*/ 121444 w 971550"/>
              <a:gd name="connsiteY18" fmla="*/ 311944 h 594975"/>
              <a:gd name="connsiteX19" fmla="*/ 138113 w 971550"/>
              <a:gd name="connsiteY19" fmla="*/ 323850 h 594975"/>
              <a:gd name="connsiteX20" fmla="*/ 140494 w 971550"/>
              <a:gd name="connsiteY20" fmla="*/ 330994 h 594975"/>
              <a:gd name="connsiteX21" fmla="*/ 154781 w 971550"/>
              <a:gd name="connsiteY21" fmla="*/ 340519 h 594975"/>
              <a:gd name="connsiteX22" fmla="*/ 159544 w 971550"/>
              <a:gd name="connsiteY22" fmla="*/ 347663 h 594975"/>
              <a:gd name="connsiteX23" fmla="*/ 173831 w 971550"/>
              <a:gd name="connsiteY23" fmla="*/ 352425 h 594975"/>
              <a:gd name="connsiteX24" fmla="*/ 188119 w 971550"/>
              <a:gd name="connsiteY24" fmla="*/ 361950 h 594975"/>
              <a:gd name="connsiteX25" fmla="*/ 195263 w 971550"/>
              <a:gd name="connsiteY25" fmla="*/ 369094 h 594975"/>
              <a:gd name="connsiteX26" fmla="*/ 211931 w 971550"/>
              <a:gd name="connsiteY26" fmla="*/ 376238 h 594975"/>
              <a:gd name="connsiteX27" fmla="*/ 219075 w 971550"/>
              <a:gd name="connsiteY27" fmla="*/ 383381 h 594975"/>
              <a:gd name="connsiteX28" fmla="*/ 233363 w 971550"/>
              <a:gd name="connsiteY28" fmla="*/ 388144 h 594975"/>
              <a:gd name="connsiteX29" fmla="*/ 247650 w 971550"/>
              <a:gd name="connsiteY29" fmla="*/ 397669 h 594975"/>
              <a:gd name="connsiteX30" fmla="*/ 252413 w 971550"/>
              <a:gd name="connsiteY30" fmla="*/ 404813 h 594975"/>
              <a:gd name="connsiteX31" fmla="*/ 266700 w 971550"/>
              <a:gd name="connsiteY31" fmla="*/ 414338 h 594975"/>
              <a:gd name="connsiteX32" fmla="*/ 271463 w 971550"/>
              <a:gd name="connsiteY32" fmla="*/ 423863 h 594975"/>
              <a:gd name="connsiteX33" fmla="*/ 285750 w 971550"/>
              <a:gd name="connsiteY33" fmla="*/ 433388 h 594975"/>
              <a:gd name="connsiteX34" fmla="*/ 302419 w 971550"/>
              <a:gd name="connsiteY34" fmla="*/ 447675 h 594975"/>
              <a:gd name="connsiteX35" fmla="*/ 316706 w 971550"/>
              <a:gd name="connsiteY35" fmla="*/ 452438 h 594975"/>
              <a:gd name="connsiteX36" fmla="*/ 338138 w 971550"/>
              <a:gd name="connsiteY36" fmla="*/ 464344 h 594975"/>
              <a:gd name="connsiteX37" fmla="*/ 345281 w 971550"/>
              <a:gd name="connsiteY37" fmla="*/ 466725 h 594975"/>
              <a:gd name="connsiteX38" fmla="*/ 361950 w 971550"/>
              <a:gd name="connsiteY38" fmla="*/ 473869 h 594975"/>
              <a:gd name="connsiteX39" fmla="*/ 369094 w 971550"/>
              <a:gd name="connsiteY39" fmla="*/ 478631 h 594975"/>
              <a:gd name="connsiteX40" fmla="*/ 381000 w 971550"/>
              <a:gd name="connsiteY40" fmla="*/ 481013 h 594975"/>
              <a:gd name="connsiteX41" fmla="*/ 411956 w 971550"/>
              <a:gd name="connsiteY41" fmla="*/ 485775 h 594975"/>
              <a:gd name="connsiteX42" fmla="*/ 419100 w 971550"/>
              <a:gd name="connsiteY42" fmla="*/ 488156 h 594975"/>
              <a:gd name="connsiteX43" fmla="*/ 433388 w 971550"/>
              <a:gd name="connsiteY43" fmla="*/ 497681 h 594975"/>
              <a:gd name="connsiteX44" fmla="*/ 457200 w 971550"/>
              <a:gd name="connsiteY44" fmla="*/ 502444 h 594975"/>
              <a:gd name="connsiteX45" fmla="*/ 464344 w 971550"/>
              <a:gd name="connsiteY45" fmla="*/ 507206 h 594975"/>
              <a:gd name="connsiteX46" fmla="*/ 473869 w 971550"/>
              <a:gd name="connsiteY46" fmla="*/ 509588 h 594975"/>
              <a:gd name="connsiteX47" fmla="*/ 495300 w 971550"/>
              <a:gd name="connsiteY47" fmla="*/ 514350 h 594975"/>
              <a:gd name="connsiteX48" fmla="*/ 509588 w 971550"/>
              <a:gd name="connsiteY48" fmla="*/ 519113 h 594975"/>
              <a:gd name="connsiteX49" fmla="*/ 519113 w 971550"/>
              <a:gd name="connsiteY49" fmla="*/ 521494 h 594975"/>
              <a:gd name="connsiteX50" fmla="*/ 533400 w 971550"/>
              <a:gd name="connsiteY50" fmla="*/ 528638 h 594975"/>
              <a:gd name="connsiteX51" fmla="*/ 540544 w 971550"/>
              <a:gd name="connsiteY51" fmla="*/ 533400 h 594975"/>
              <a:gd name="connsiteX52" fmla="*/ 559594 w 971550"/>
              <a:gd name="connsiteY52" fmla="*/ 540544 h 594975"/>
              <a:gd name="connsiteX53" fmla="*/ 569119 w 971550"/>
              <a:gd name="connsiteY53" fmla="*/ 542925 h 594975"/>
              <a:gd name="connsiteX54" fmla="*/ 573881 w 971550"/>
              <a:gd name="connsiteY54" fmla="*/ 550069 h 594975"/>
              <a:gd name="connsiteX55" fmla="*/ 581025 w 971550"/>
              <a:gd name="connsiteY55" fmla="*/ 552450 h 594975"/>
              <a:gd name="connsiteX56" fmla="*/ 600075 w 971550"/>
              <a:gd name="connsiteY56" fmla="*/ 557213 h 594975"/>
              <a:gd name="connsiteX57" fmla="*/ 669131 w 971550"/>
              <a:gd name="connsiteY57" fmla="*/ 559594 h 594975"/>
              <a:gd name="connsiteX58" fmla="*/ 719138 w 971550"/>
              <a:gd name="connsiteY58" fmla="*/ 564356 h 594975"/>
              <a:gd name="connsiteX59" fmla="*/ 752475 w 971550"/>
              <a:gd name="connsiteY59" fmla="*/ 571500 h 594975"/>
              <a:gd name="connsiteX60" fmla="*/ 766763 w 971550"/>
              <a:gd name="connsiteY60" fmla="*/ 576263 h 594975"/>
              <a:gd name="connsiteX61" fmla="*/ 783431 w 971550"/>
              <a:gd name="connsiteY61" fmla="*/ 581025 h 594975"/>
              <a:gd name="connsiteX62" fmla="*/ 821531 w 971550"/>
              <a:gd name="connsiteY62" fmla="*/ 588169 h 594975"/>
              <a:gd name="connsiteX63" fmla="*/ 831056 w 971550"/>
              <a:gd name="connsiteY63" fmla="*/ 581025 h 594975"/>
              <a:gd name="connsiteX64" fmla="*/ 857250 w 971550"/>
              <a:gd name="connsiteY64" fmla="*/ 576263 h 594975"/>
              <a:gd name="connsiteX65" fmla="*/ 866775 w 971550"/>
              <a:gd name="connsiteY65" fmla="*/ 573881 h 594975"/>
              <a:gd name="connsiteX66" fmla="*/ 881063 w 971550"/>
              <a:gd name="connsiteY66" fmla="*/ 571500 h 594975"/>
              <a:gd name="connsiteX67" fmla="*/ 897731 w 971550"/>
              <a:gd name="connsiteY67" fmla="*/ 564356 h 594975"/>
              <a:gd name="connsiteX68" fmla="*/ 912019 w 971550"/>
              <a:gd name="connsiteY68" fmla="*/ 559594 h 594975"/>
              <a:gd name="connsiteX69" fmla="*/ 921544 w 971550"/>
              <a:gd name="connsiteY69" fmla="*/ 547688 h 594975"/>
              <a:gd name="connsiteX70" fmla="*/ 931069 w 971550"/>
              <a:gd name="connsiteY70" fmla="*/ 540544 h 594975"/>
              <a:gd name="connsiteX71" fmla="*/ 947738 w 971550"/>
              <a:gd name="connsiteY71" fmla="*/ 519113 h 594975"/>
              <a:gd name="connsiteX72" fmla="*/ 954881 w 971550"/>
              <a:gd name="connsiteY72" fmla="*/ 514350 h 594975"/>
              <a:gd name="connsiteX73" fmla="*/ 962025 w 971550"/>
              <a:gd name="connsiteY73" fmla="*/ 500063 h 594975"/>
              <a:gd name="connsiteX74" fmla="*/ 971550 w 971550"/>
              <a:gd name="connsiteY74" fmla="*/ 469106 h 594975"/>
              <a:gd name="connsiteX75" fmla="*/ 969169 w 971550"/>
              <a:gd name="connsiteY75" fmla="*/ 376238 h 594975"/>
              <a:gd name="connsiteX76" fmla="*/ 966788 w 971550"/>
              <a:gd name="connsiteY76" fmla="*/ 352425 h 594975"/>
              <a:gd name="connsiteX77" fmla="*/ 962025 w 971550"/>
              <a:gd name="connsiteY77" fmla="*/ 285750 h 594975"/>
              <a:gd name="connsiteX78" fmla="*/ 959644 w 971550"/>
              <a:gd name="connsiteY78" fmla="*/ 271463 h 594975"/>
              <a:gd name="connsiteX79" fmla="*/ 954881 w 971550"/>
              <a:gd name="connsiteY79" fmla="*/ 257175 h 594975"/>
              <a:gd name="connsiteX80" fmla="*/ 947738 w 971550"/>
              <a:gd name="connsiteY80" fmla="*/ 242888 h 594975"/>
              <a:gd name="connsiteX81" fmla="*/ 940594 w 971550"/>
              <a:gd name="connsiteY81" fmla="*/ 219075 h 594975"/>
              <a:gd name="connsiteX82" fmla="*/ 938213 w 971550"/>
              <a:gd name="connsiteY82" fmla="*/ 211931 h 594975"/>
              <a:gd name="connsiteX83" fmla="*/ 928688 w 971550"/>
              <a:gd name="connsiteY83" fmla="*/ 197644 h 594975"/>
              <a:gd name="connsiteX84" fmla="*/ 923925 w 971550"/>
              <a:gd name="connsiteY84" fmla="*/ 190500 h 594975"/>
              <a:gd name="connsiteX85" fmla="*/ 916781 w 971550"/>
              <a:gd name="connsiteY85" fmla="*/ 173831 h 594975"/>
              <a:gd name="connsiteX86" fmla="*/ 909638 w 971550"/>
              <a:gd name="connsiteY86" fmla="*/ 171450 h 594975"/>
              <a:gd name="connsiteX87" fmla="*/ 900113 w 971550"/>
              <a:gd name="connsiteY87" fmla="*/ 159544 h 594975"/>
              <a:gd name="connsiteX88" fmla="*/ 883444 w 971550"/>
              <a:gd name="connsiteY88" fmla="*/ 145256 h 594975"/>
              <a:gd name="connsiteX89" fmla="*/ 873919 w 971550"/>
              <a:gd name="connsiteY89" fmla="*/ 135731 h 594975"/>
              <a:gd name="connsiteX90" fmla="*/ 869156 w 971550"/>
              <a:gd name="connsiteY90" fmla="*/ 128588 h 594975"/>
              <a:gd name="connsiteX91" fmla="*/ 854869 w 971550"/>
              <a:gd name="connsiteY91" fmla="*/ 116681 h 594975"/>
              <a:gd name="connsiteX92" fmla="*/ 850106 w 971550"/>
              <a:gd name="connsiteY92" fmla="*/ 109538 h 594975"/>
              <a:gd name="connsiteX93" fmla="*/ 842963 w 971550"/>
              <a:gd name="connsiteY93" fmla="*/ 107156 h 594975"/>
              <a:gd name="connsiteX94" fmla="*/ 840581 w 971550"/>
              <a:gd name="connsiteY94" fmla="*/ 100013 h 594975"/>
              <a:gd name="connsiteX95" fmla="*/ 833438 w 971550"/>
              <a:gd name="connsiteY95" fmla="*/ 97631 h 594975"/>
              <a:gd name="connsiteX96" fmla="*/ 816769 w 971550"/>
              <a:gd name="connsiteY96" fmla="*/ 85725 h 594975"/>
              <a:gd name="connsiteX97" fmla="*/ 797719 w 971550"/>
              <a:gd name="connsiteY97" fmla="*/ 69056 h 594975"/>
              <a:gd name="connsiteX98" fmla="*/ 790575 w 971550"/>
              <a:gd name="connsiteY98" fmla="*/ 54769 h 594975"/>
              <a:gd name="connsiteX99" fmla="*/ 776288 w 971550"/>
              <a:gd name="connsiteY99" fmla="*/ 45244 h 594975"/>
              <a:gd name="connsiteX100" fmla="*/ 771525 w 971550"/>
              <a:gd name="connsiteY100" fmla="*/ 38100 h 594975"/>
              <a:gd name="connsiteX101" fmla="*/ 757238 w 971550"/>
              <a:gd name="connsiteY101" fmla="*/ 28575 h 594975"/>
              <a:gd name="connsiteX102" fmla="*/ 754856 w 971550"/>
              <a:gd name="connsiteY102" fmla="*/ 21431 h 594975"/>
              <a:gd name="connsiteX103" fmla="*/ 747713 w 971550"/>
              <a:gd name="connsiteY103" fmla="*/ 16669 h 59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971550" h="594975">
                <a:moveTo>
                  <a:pt x="0" y="0"/>
                </a:moveTo>
                <a:cubicBezTo>
                  <a:pt x="794" y="29369"/>
                  <a:pt x="721" y="58774"/>
                  <a:pt x="2381" y="88106"/>
                </a:cubicBezTo>
                <a:cubicBezTo>
                  <a:pt x="5165" y="137292"/>
                  <a:pt x="5419" y="111420"/>
                  <a:pt x="9525" y="138113"/>
                </a:cubicBezTo>
                <a:cubicBezTo>
                  <a:pt x="10498" y="144438"/>
                  <a:pt x="10565" y="150906"/>
                  <a:pt x="11906" y="157163"/>
                </a:cubicBezTo>
                <a:cubicBezTo>
                  <a:pt x="12958" y="162072"/>
                  <a:pt x="15081" y="166688"/>
                  <a:pt x="16669" y="171450"/>
                </a:cubicBezTo>
                <a:cubicBezTo>
                  <a:pt x="19056" y="178612"/>
                  <a:pt x="18682" y="179581"/>
                  <a:pt x="23813" y="185738"/>
                </a:cubicBezTo>
                <a:cubicBezTo>
                  <a:pt x="25969" y="188325"/>
                  <a:pt x="28575" y="190500"/>
                  <a:pt x="30956" y="192881"/>
                </a:cubicBezTo>
                <a:cubicBezTo>
                  <a:pt x="37220" y="217929"/>
                  <a:pt x="27870" y="187481"/>
                  <a:pt x="40481" y="209550"/>
                </a:cubicBezTo>
                <a:cubicBezTo>
                  <a:pt x="49944" y="226110"/>
                  <a:pt x="34556" y="213536"/>
                  <a:pt x="50006" y="223838"/>
                </a:cubicBezTo>
                <a:cubicBezTo>
                  <a:pt x="51594" y="226219"/>
                  <a:pt x="53489" y="228421"/>
                  <a:pt x="54769" y="230981"/>
                </a:cubicBezTo>
                <a:cubicBezTo>
                  <a:pt x="55892" y="233226"/>
                  <a:pt x="55582" y="236165"/>
                  <a:pt x="57150" y="238125"/>
                </a:cubicBezTo>
                <a:cubicBezTo>
                  <a:pt x="58938" y="240360"/>
                  <a:pt x="62095" y="241056"/>
                  <a:pt x="64294" y="242888"/>
                </a:cubicBezTo>
                <a:cubicBezTo>
                  <a:pt x="66881" y="245044"/>
                  <a:pt x="69057" y="247650"/>
                  <a:pt x="71438" y="250031"/>
                </a:cubicBezTo>
                <a:cubicBezTo>
                  <a:pt x="76633" y="265618"/>
                  <a:pt x="69417" y="250319"/>
                  <a:pt x="80963" y="259556"/>
                </a:cubicBezTo>
                <a:cubicBezTo>
                  <a:pt x="86921" y="264322"/>
                  <a:pt x="86417" y="272906"/>
                  <a:pt x="90488" y="278606"/>
                </a:cubicBezTo>
                <a:cubicBezTo>
                  <a:pt x="92151" y="280935"/>
                  <a:pt x="95607" y="281345"/>
                  <a:pt x="97631" y="283369"/>
                </a:cubicBezTo>
                <a:cubicBezTo>
                  <a:pt x="100437" y="286175"/>
                  <a:pt x="102394" y="289719"/>
                  <a:pt x="104775" y="292894"/>
                </a:cubicBezTo>
                <a:cubicBezTo>
                  <a:pt x="105569" y="295275"/>
                  <a:pt x="105764" y="297949"/>
                  <a:pt x="107156" y="300038"/>
                </a:cubicBezTo>
                <a:cubicBezTo>
                  <a:pt x="110822" y="305536"/>
                  <a:pt x="116175" y="308431"/>
                  <a:pt x="121444" y="311944"/>
                </a:cubicBezTo>
                <a:cubicBezTo>
                  <a:pt x="134913" y="332150"/>
                  <a:pt x="114085" y="303828"/>
                  <a:pt x="138113" y="323850"/>
                </a:cubicBezTo>
                <a:cubicBezTo>
                  <a:pt x="140041" y="325457"/>
                  <a:pt x="139102" y="328905"/>
                  <a:pt x="140494" y="330994"/>
                </a:cubicBezTo>
                <a:cubicBezTo>
                  <a:pt x="145590" y="338639"/>
                  <a:pt x="147292" y="338023"/>
                  <a:pt x="154781" y="340519"/>
                </a:cubicBezTo>
                <a:cubicBezTo>
                  <a:pt x="156369" y="342900"/>
                  <a:pt x="157117" y="346146"/>
                  <a:pt x="159544" y="347663"/>
                </a:cubicBezTo>
                <a:cubicBezTo>
                  <a:pt x="163801" y="350324"/>
                  <a:pt x="173831" y="352425"/>
                  <a:pt x="173831" y="352425"/>
                </a:cubicBezTo>
                <a:cubicBezTo>
                  <a:pt x="196621" y="375215"/>
                  <a:pt x="167441" y="348165"/>
                  <a:pt x="188119" y="361950"/>
                </a:cubicBezTo>
                <a:cubicBezTo>
                  <a:pt x="190921" y="363818"/>
                  <a:pt x="192676" y="366938"/>
                  <a:pt x="195263" y="369094"/>
                </a:cubicBezTo>
                <a:cubicBezTo>
                  <a:pt x="202310" y="374966"/>
                  <a:pt x="202854" y="373968"/>
                  <a:pt x="211931" y="376238"/>
                </a:cubicBezTo>
                <a:cubicBezTo>
                  <a:pt x="214312" y="378619"/>
                  <a:pt x="216131" y="381746"/>
                  <a:pt x="219075" y="383381"/>
                </a:cubicBezTo>
                <a:cubicBezTo>
                  <a:pt x="223464" y="385819"/>
                  <a:pt x="233363" y="388144"/>
                  <a:pt x="233363" y="388144"/>
                </a:cubicBezTo>
                <a:cubicBezTo>
                  <a:pt x="238125" y="391319"/>
                  <a:pt x="244475" y="392907"/>
                  <a:pt x="247650" y="397669"/>
                </a:cubicBezTo>
                <a:cubicBezTo>
                  <a:pt x="249238" y="400050"/>
                  <a:pt x="250259" y="402928"/>
                  <a:pt x="252413" y="404813"/>
                </a:cubicBezTo>
                <a:cubicBezTo>
                  <a:pt x="256720" y="408582"/>
                  <a:pt x="266700" y="414338"/>
                  <a:pt x="266700" y="414338"/>
                </a:cubicBezTo>
                <a:cubicBezTo>
                  <a:pt x="268288" y="417513"/>
                  <a:pt x="268953" y="421353"/>
                  <a:pt x="271463" y="423863"/>
                </a:cubicBezTo>
                <a:cubicBezTo>
                  <a:pt x="275510" y="427910"/>
                  <a:pt x="281702" y="429341"/>
                  <a:pt x="285750" y="433388"/>
                </a:cubicBezTo>
                <a:cubicBezTo>
                  <a:pt x="290515" y="438153"/>
                  <a:pt x="296311" y="444621"/>
                  <a:pt x="302419" y="447675"/>
                </a:cubicBezTo>
                <a:cubicBezTo>
                  <a:pt x="306909" y="449920"/>
                  <a:pt x="316706" y="452438"/>
                  <a:pt x="316706" y="452438"/>
                </a:cubicBezTo>
                <a:cubicBezTo>
                  <a:pt x="327400" y="463131"/>
                  <a:pt x="320656" y="458516"/>
                  <a:pt x="338138" y="464344"/>
                </a:cubicBezTo>
                <a:lnTo>
                  <a:pt x="345281" y="466725"/>
                </a:lnTo>
                <a:cubicBezTo>
                  <a:pt x="363212" y="478680"/>
                  <a:pt x="340427" y="464646"/>
                  <a:pt x="361950" y="473869"/>
                </a:cubicBezTo>
                <a:cubicBezTo>
                  <a:pt x="364581" y="474996"/>
                  <a:pt x="366414" y="477626"/>
                  <a:pt x="369094" y="478631"/>
                </a:cubicBezTo>
                <a:cubicBezTo>
                  <a:pt x="372884" y="480052"/>
                  <a:pt x="377018" y="480289"/>
                  <a:pt x="381000" y="481013"/>
                </a:cubicBezTo>
                <a:cubicBezTo>
                  <a:pt x="393099" y="483213"/>
                  <a:pt x="399488" y="483994"/>
                  <a:pt x="411956" y="485775"/>
                </a:cubicBezTo>
                <a:cubicBezTo>
                  <a:pt x="414337" y="486569"/>
                  <a:pt x="416906" y="486937"/>
                  <a:pt x="419100" y="488156"/>
                </a:cubicBezTo>
                <a:cubicBezTo>
                  <a:pt x="424104" y="490936"/>
                  <a:pt x="427775" y="496558"/>
                  <a:pt x="433388" y="497681"/>
                </a:cubicBezTo>
                <a:lnTo>
                  <a:pt x="457200" y="502444"/>
                </a:lnTo>
                <a:cubicBezTo>
                  <a:pt x="459581" y="504031"/>
                  <a:pt x="461714" y="506079"/>
                  <a:pt x="464344" y="507206"/>
                </a:cubicBezTo>
                <a:cubicBezTo>
                  <a:pt x="467352" y="508495"/>
                  <a:pt x="470680" y="508852"/>
                  <a:pt x="473869" y="509588"/>
                </a:cubicBezTo>
                <a:cubicBezTo>
                  <a:pt x="480999" y="511234"/>
                  <a:pt x="488229" y="512464"/>
                  <a:pt x="495300" y="514350"/>
                </a:cubicBezTo>
                <a:cubicBezTo>
                  <a:pt x="500151" y="515644"/>
                  <a:pt x="504718" y="517896"/>
                  <a:pt x="509588" y="519113"/>
                </a:cubicBezTo>
                <a:lnTo>
                  <a:pt x="519113" y="521494"/>
                </a:lnTo>
                <a:cubicBezTo>
                  <a:pt x="539577" y="535137"/>
                  <a:pt x="513688" y="518782"/>
                  <a:pt x="533400" y="528638"/>
                </a:cubicBezTo>
                <a:cubicBezTo>
                  <a:pt x="535960" y="529918"/>
                  <a:pt x="537984" y="532120"/>
                  <a:pt x="540544" y="533400"/>
                </a:cubicBezTo>
                <a:cubicBezTo>
                  <a:pt x="543905" y="535081"/>
                  <a:pt x="554781" y="539169"/>
                  <a:pt x="559594" y="540544"/>
                </a:cubicBezTo>
                <a:cubicBezTo>
                  <a:pt x="562741" y="541443"/>
                  <a:pt x="565944" y="542131"/>
                  <a:pt x="569119" y="542925"/>
                </a:cubicBezTo>
                <a:cubicBezTo>
                  <a:pt x="570706" y="545306"/>
                  <a:pt x="571646" y="548281"/>
                  <a:pt x="573881" y="550069"/>
                </a:cubicBezTo>
                <a:cubicBezTo>
                  <a:pt x="575841" y="551637"/>
                  <a:pt x="578603" y="551790"/>
                  <a:pt x="581025" y="552450"/>
                </a:cubicBezTo>
                <a:cubicBezTo>
                  <a:pt x="587340" y="554172"/>
                  <a:pt x="593533" y="556987"/>
                  <a:pt x="600075" y="557213"/>
                </a:cubicBezTo>
                <a:lnTo>
                  <a:pt x="669131" y="559594"/>
                </a:lnTo>
                <a:cubicBezTo>
                  <a:pt x="679055" y="560421"/>
                  <a:pt x="707619" y="562537"/>
                  <a:pt x="719138" y="564356"/>
                </a:cubicBezTo>
                <a:cubicBezTo>
                  <a:pt x="723016" y="564968"/>
                  <a:pt x="744454" y="569094"/>
                  <a:pt x="752475" y="571500"/>
                </a:cubicBezTo>
                <a:cubicBezTo>
                  <a:pt x="757284" y="572943"/>
                  <a:pt x="761893" y="575046"/>
                  <a:pt x="766763" y="576263"/>
                </a:cubicBezTo>
                <a:cubicBezTo>
                  <a:pt x="778723" y="579253"/>
                  <a:pt x="773183" y="577609"/>
                  <a:pt x="783431" y="581025"/>
                </a:cubicBezTo>
                <a:cubicBezTo>
                  <a:pt x="804356" y="594975"/>
                  <a:pt x="792023" y="591120"/>
                  <a:pt x="821531" y="588169"/>
                </a:cubicBezTo>
                <a:cubicBezTo>
                  <a:pt x="824706" y="585788"/>
                  <a:pt x="827506" y="582800"/>
                  <a:pt x="831056" y="581025"/>
                </a:cubicBezTo>
                <a:cubicBezTo>
                  <a:pt x="835685" y="578711"/>
                  <a:pt x="855077" y="576658"/>
                  <a:pt x="857250" y="576263"/>
                </a:cubicBezTo>
                <a:cubicBezTo>
                  <a:pt x="860470" y="575677"/>
                  <a:pt x="863566" y="574523"/>
                  <a:pt x="866775" y="573881"/>
                </a:cubicBezTo>
                <a:cubicBezTo>
                  <a:pt x="871510" y="572934"/>
                  <a:pt x="876300" y="572294"/>
                  <a:pt x="881063" y="571500"/>
                </a:cubicBezTo>
                <a:cubicBezTo>
                  <a:pt x="892394" y="563946"/>
                  <a:pt x="883755" y="568549"/>
                  <a:pt x="897731" y="564356"/>
                </a:cubicBezTo>
                <a:cubicBezTo>
                  <a:pt x="902539" y="562913"/>
                  <a:pt x="912019" y="559594"/>
                  <a:pt x="912019" y="559594"/>
                </a:cubicBezTo>
                <a:cubicBezTo>
                  <a:pt x="933900" y="545006"/>
                  <a:pt x="907166" y="564941"/>
                  <a:pt x="921544" y="547688"/>
                </a:cubicBezTo>
                <a:cubicBezTo>
                  <a:pt x="924085" y="544639"/>
                  <a:pt x="927894" y="542925"/>
                  <a:pt x="931069" y="540544"/>
                </a:cubicBezTo>
                <a:cubicBezTo>
                  <a:pt x="937711" y="530581"/>
                  <a:pt x="939341" y="526110"/>
                  <a:pt x="947738" y="519113"/>
                </a:cubicBezTo>
                <a:cubicBezTo>
                  <a:pt x="949936" y="517281"/>
                  <a:pt x="952500" y="515938"/>
                  <a:pt x="954881" y="514350"/>
                </a:cubicBezTo>
                <a:cubicBezTo>
                  <a:pt x="963573" y="488283"/>
                  <a:pt x="949710" y="527772"/>
                  <a:pt x="962025" y="500063"/>
                </a:cubicBezTo>
                <a:cubicBezTo>
                  <a:pt x="964664" y="494126"/>
                  <a:pt x="969958" y="474679"/>
                  <a:pt x="971550" y="469106"/>
                </a:cubicBezTo>
                <a:cubicBezTo>
                  <a:pt x="970756" y="438150"/>
                  <a:pt x="970432" y="407178"/>
                  <a:pt x="969169" y="376238"/>
                </a:cubicBezTo>
                <a:cubicBezTo>
                  <a:pt x="968844" y="368267"/>
                  <a:pt x="967319" y="360385"/>
                  <a:pt x="966788" y="352425"/>
                </a:cubicBezTo>
                <a:cubicBezTo>
                  <a:pt x="963751" y="306873"/>
                  <a:pt x="966512" y="317164"/>
                  <a:pt x="962025" y="285750"/>
                </a:cubicBezTo>
                <a:cubicBezTo>
                  <a:pt x="961342" y="280971"/>
                  <a:pt x="960815" y="276147"/>
                  <a:pt x="959644" y="271463"/>
                </a:cubicBezTo>
                <a:cubicBezTo>
                  <a:pt x="958426" y="266593"/>
                  <a:pt x="957666" y="261352"/>
                  <a:pt x="954881" y="257175"/>
                </a:cubicBezTo>
                <a:cubicBezTo>
                  <a:pt x="949663" y="249347"/>
                  <a:pt x="950203" y="251514"/>
                  <a:pt x="947738" y="242888"/>
                </a:cubicBezTo>
                <a:cubicBezTo>
                  <a:pt x="940537" y="217687"/>
                  <a:pt x="951915" y="253043"/>
                  <a:pt x="940594" y="219075"/>
                </a:cubicBezTo>
                <a:cubicBezTo>
                  <a:pt x="939800" y="216694"/>
                  <a:pt x="939605" y="214020"/>
                  <a:pt x="938213" y="211931"/>
                </a:cubicBezTo>
                <a:lnTo>
                  <a:pt x="928688" y="197644"/>
                </a:lnTo>
                <a:lnTo>
                  <a:pt x="923925" y="190500"/>
                </a:lnTo>
                <a:cubicBezTo>
                  <a:pt x="922502" y="186229"/>
                  <a:pt x="919725" y="176775"/>
                  <a:pt x="916781" y="173831"/>
                </a:cubicBezTo>
                <a:cubicBezTo>
                  <a:pt x="915006" y="172056"/>
                  <a:pt x="912019" y="172244"/>
                  <a:pt x="909638" y="171450"/>
                </a:cubicBezTo>
                <a:cubicBezTo>
                  <a:pt x="905631" y="159431"/>
                  <a:pt x="910166" y="168161"/>
                  <a:pt x="900113" y="159544"/>
                </a:cubicBezTo>
                <a:cubicBezTo>
                  <a:pt x="879901" y="142220"/>
                  <a:pt x="899846" y="156191"/>
                  <a:pt x="883444" y="145256"/>
                </a:cubicBezTo>
                <a:cubicBezTo>
                  <a:pt x="878250" y="129673"/>
                  <a:pt x="885464" y="144966"/>
                  <a:pt x="873919" y="135731"/>
                </a:cubicBezTo>
                <a:cubicBezTo>
                  <a:pt x="871684" y="133943"/>
                  <a:pt x="870988" y="130786"/>
                  <a:pt x="869156" y="128588"/>
                </a:cubicBezTo>
                <a:cubicBezTo>
                  <a:pt x="863425" y="121710"/>
                  <a:pt x="861895" y="121365"/>
                  <a:pt x="854869" y="116681"/>
                </a:cubicBezTo>
                <a:cubicBezTo>
                  <a:pt x="853281" y="114300"/>
                  <a:pt x="852341" y="111326"/>
                  <a:pt x="850106" y="109538"/>
                </a:cubicBezTo>
                <a:cubicBezTo>
                  <a:pt x="848146" y="107970"/>
                  <a:pt x="844738" y="108931"/>
                  <a:pt x="842963" y="107156"/>
                </a:cubicBezTo>
                <a:cubicBezTo>
                  <a:pt x="841188" y="105381"/>
                  <a:pt x="842356" y="101788"/>
                  <a:pt x="840581" y="100013"/>
                </a:cubicBezTo>
                <a:cubicBezTo>
                  <a:pt x="838806" y="98238"/>
                  <a:pt x="835683" y="98754"/>
                  <a:pt x="833438" y="97631"/>
                </a:cubicBezTo>
                <a:cubicBezTo>
                  <a:pt x="830887" y="96355"/>
                  <a:pt x="817635" y="86699"/>
                  <a:pt x="816769" y="85725"/>
                </a:cubicBezTo>
                <a:cubicBezTo>
                  <a:pt x="800568" y="67499"/>
                  <a:pt x="815576" y="73522"/>
                  <a:pt x="797719" y="69056"/>
                </a:cubicBezTo>
                <a:cubicBezTo>
                  <a:pt x="796020" y="63960"/>
                  <a:pt x="794920" y="58571"/>
                  <a:pt x="790575" y="54769"/>
                </a:cubicBezTo>
                <a:cubicBezTo>
                  <a:pt x="786268" y="51000"/>
                  <a:pt x="776288" y="45244"/>
                  <a:pt x="776288" y="45244"/>
                </a:cubicBezTo>
                <a:cubicBezTo>
                  <a:pt x="774700" y="42863"/>
                  <a:pt x="773679" y="39985"/>
                  <a:pt x="771525" y="38100"/>
                </a:cubicBezTo>
                <a:cubicBezTo>
                  <a:pt x="767218" y="34331"/>
                  <a:pt x="757238" y="28575"/>
                  <a:pt x="757238" y="28575"/>
                </a:cubicBezTo>
                <a:cubicBezTo>
                  <a:pt x="756444" y="26194"/>
                  <a:pt x="756631" y="23206"/>
                  <a:pt x="754856" y="21431"/>
                </a:cubicBezTo>
                <a:cubicBezTo>
                  <a:pt x="746960" y="13535"/>
                  <a:pt x="747713" y="23224"/>
                  <a:pt x="747713" y="1666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981200" y="1676400"/>
            <a:ext cx="46674" cy="31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Callout 43"/>
          <p:cNvSpPr/>
          <p:nvPr/>
        </p:nvSpPr>
        <p:spPr>
          <a:xfrm flipH="1">
            <a:off x="2514600" y="838200"/>
            <a:ext cx="914400" cy="533400"/>
          </a:xfrm>
          <a:prstGeom prst="wedgeEllipseCallout">
            <a:avLst>
              <a:gd name="adj1" fmla="val 88686"/>
              <a:gd name="adj2" fmla="val 208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38400" y="990600"/>
            <a:ext cx="117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Observation</a:t>
            </a:r>
          </a:p>
        </p:txBody>
      </p:sp>
      <p:sp>
        <p:nvSpPr>
          <p:cNvPr id="46" name="Oval Callout 45"/>
          <p:cNvSpPr/>
          <p:nvPr/>
        </p:nvSpPr>
        <p:spPr>
          <a:xfrm>
            <a:off x="1295400" y="2438400"/>
            <a:ext cx="914400" cy="381000"/>
          </a:xfrm>
          <a:prstGeom prst="wedgeEllipseCallout">
            <a:avLst>
              <a:gd name="adj1" fmla="val 28790"/>
              <a:gd name="adj2" fmla="val -9427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295400" y="2438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2560387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157097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2200" u="none" dirty="0">
                <a:solidFill>
                  <a:srgbClr val="0000FF"/>
                </a:solidFill>
              </a:rPr>
              <a:t>Evolution of MJO-related Anomalies</a:t>
            </a:r>
            <a:r>
              <a:rPr lang="en-US" sz="2200" u="none" dirty="0"/>
              <a:t> </a:t>
            </a:r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609600" y="838200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u="none" dirty="0"/>
              <a:t>Initial date: 11 Mar 2023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5715000" y="902732"/>
            <a:ext cx="30162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u="none" dirty="0">
                <a:solidFill>
                  <a:srgbClr val="FF0000"/>
                </a:solidFill>
              </a:rPr>
              <a:t>Red shade indicate areas</a:t>
            </a:r>
          </a:p>
          <a:p>
            <a:r>
              <a:rPr lang="en-US" u="none" dirty="0">
                <a:solidFill>
                  <a:srgbClr val="FF0000"/>
                </a:solidFill>
              </a:rPr>
              <a:t>of suppressed convection</a:t>
            </a:r>
          </a:p>
          <a:p>
            <a:endParaRPr lang="en-US" u="none" dirty="0"/>
          </a:p>
          <a:p>
            <a:r>
              <a:rPr lang="en-US" u="none" dirty="0">
                <a:solidFill>
                  <a:srgbClr val="0000FF"/>
                </a:solidFill>
              </a:rPr>
              <a:t>Blue shade indicate areas</a:t>
            </a:r>
          </a:p>
          <a:p>
            <a:r>
              <a:rPr lang="en-US" u="none" dirty="0">
                <a:solidFill>
                  <a:srgbClr val="0000FF"/>
                </a:solidFill>
              </a:rPr>
              <a:t>of enhanced convection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867400" y="2883932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1 - 5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867400" y="3798332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6-10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67400" y="4712732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11-15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941" y="1480242"/>
            <a:ext cx="5148010" cy="40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A972A4-2505-0B40-105A-75A4B3835184}"/>
              </a:ext>
            </a:extLst>
          </p:cNvPr>
          <p:cNvCxnSpPr>
            <a:cxnSpLocks/>
          </p:cNvCxnSpPr>
          <p:nvPr/>
        </p:nvCxnSpPr>
        <p:spPr>
          <a:xfrm>
            <a:off x="990600" y="3981688"/>
            <a:ext cx="685751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7DB5D2-A1B2-C8F6-10AB-3F47F71452AC}"/>
              </a:ext>
            </a:extLst>
          </p:cNvPr>
          <p:cNvCxnSpPr>
            <a:cxnSpLocks/>
          </p:cNvCxnSpPr>
          <p:nvPr/>
        </p:nvCxnSpPr>
        <p:spPr>
          <a:xfrm>
            <a:off x="1676400" y="2397376"/>
            <a:ext cx="1047750" cy="24794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F50785-7582-E926-7BDA-795E4835FEFC}"/>
              </a:ext>
            </a:extLst>
          </p:cNvPr>
          <p:cNvCxnSpPr>
            <a:cxnSpLocks/>
          </p:cNvCxnSpPr>
          <p:nvPr/>
        </p:nvCxnSpPr>
        <p:spPr>
          <a:xfrm>
            <a:off x="4019550" y="2158405"/>
            <a:ext cx="685751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41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563562"/>
          </a:xfrm>
        </p:spPr>
        <p:txBody>
          <a:bodyPr>
            <a:normAutofit/>
          </a:bodyPr>
          <a:lstStyle/>
          <a:p>
            <a:pPr marL="514350" indent="-514350" algn="l"/>
            <a:r>
              <a:rPr lang="en-US" sz="3000" dirty="0">
                <a:solidFill>
                  <a:srgbClr val="0000CC"/>
                </a:solidFill>
                <a:latin typeface="Arial" charset="0"/>
              </a:rPr>
              <a:t>Tools for Operational Sub-Seasonal Forecasting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457200" y="1906587"/>
            <a:ext cx="8229600" cy="4525963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en-US" sz="2400" dirty="0">
                <a:latin typeface="Arial" charset="0"/>
              </a:rPr>
              <a:t>Madden Julian Oscillation (MJO)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latin typeface="Arial" charset="0"/>
              </a:rPr>
              <a:t>Numerical Weather and climate models (NWP)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latin typeface="Arial" charset="0"/>
              </a:rPr>
              <a:t>El Nino Southern Oscillation (ENSO)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latin typeface="Arial" charset="0"/>
              </a:rPr>
              <a:t>IOD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latin typeface="Arial" charset="0"/>
              </a:rPr>
              <a:t>NAO</a:t>
            </a:r>
          </a:p>
          <a:p>
            <a:pPr marL="457200" indent="-457200"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endParaRPr lang="en-US" sz="2400" dirty="0">
              <a:latin typeface="Arial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3A623E-833A-9C4F-8297-91D99F2614B8}" type="slidenum">
              <a:rPr lang="en-US" sz="1400" b="0"/>
              <a:pPr/>
              <a:t>2</a:t>
            </a:fld>
            <a:endParaRPr lang="en-US" sz="1400" b="0"/>
          </a:p>
        </p:txBody>
      </p:sp>
      <p:sp>
        <p:nvSpPr>
          <p:cNvPr id="2" name="Right Brace 1"/>
          <p:cNvSpPr/>
          <p:nvPr/>
        </p:nvSpPr>
        <p:spPr>
          <a:xfrm>
            <a:off x="6248400" y="2058987"/>
            <a:ext cx="152400" cy="1295400"/>
          </a:xfrm>
          <a:prstGeom prst="rightBrac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91292" y="1676400"/>
            <a:ext cx="111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Week 1/2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239000" y="2058986"/>
            <a:ext cx="152398" cy="3808413"/>
          </a:xfrm>
          <a:prstGeom prst="rightBrac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81800" y="1689655"/>
            <a:ext cx="108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Week 3-4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6019800" y="838200"/>
            <a:ext cx="1295400" cy="685800"/>
          </a:xfrm>
          <a:prstGeom prst="wedgeRectCallout">
            <a:avLst>
              <a:gd name="adj1" fmla="val -21389"/>
              <a:gd name="adj2" fmla="val 803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8382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Tropical Cyclone A.</a:t>
            </a:r>
          </a:p>
        </p:txBody>
      </p:sp>
    </p:spTree>
    <p:extLst>
      <p:ext uri="{BB962C8B-B14F-4D97-AF65-F5344CB8AC3E}">
        <p14:creationId xmlns:p14="http://schemas.microsoft.com/office/powerpoint/2010/main" val="1415195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" y="951219"/>
            <a:ext cx="379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MJO Rainfall Composites, Africa, FMA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MJO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, Rainfall Composites</a:t>
            </a:r>
          </a:p>
        </p:txBody>
      </p:sp>
      <p:pic>
        <p:nvPicPr>
          <p:cNvPr id="15362" name="Picture 2" descr="https://ftp.cpc.ncep.noaa.gov/International/mjo_composites/Africa_precip_FMA_co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3906982" cy="5486400"/>
          </a:xfrm>
          <a:prstGeom prst="rect">
            <a:avLst/>
          </a:prstGeom>
          <a:noFill/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724400" y="1828800"/>
            <a:ext cx="41910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Wetter than normal rainfall during MJO phases of 8 to 2 in central Africa, and phases 1 to 4 in equatorial East Africa.</a:t>
            </a:r>
          </a:p>
          <a:p>
            <a:endParaRPr lang="en-US" sz="2000" dirty="0"/>
          </a:p>
          <a:p>
            <a:r>
              <a:rPr lang="en-US" sz="2000" dirty="0"/>
              <a:t>Drier than normal rainfall during 4 6 in Southern Africa, and phases 5 to 8 in equatorial East Africa.</a:t>
            </a:r>
          </a:p>
          <a:p>
            <a:endParaRPr lang="en-US" sz="2000" dirty="0"/>
          </a:p>
          <a:p>
            <a:r>
              <a:rPr lang="en-US" sz="2000" dirty="0" err="1"/>
              <a:t>Mjo</a:t>
            </a:r>
            <a:r>
              <a:rPr lang="en-US" sz="2000" dirty="0"/>
              <a:t> prediction suggest propagation from phase 8 to phase 1 through week-2</a:t>
            </a:r>
          </a:p>
          <a:p>
            <a:endParaRPr lang="en-US" sz="2000" dirty="0"/>
          </a:p>
          <a:p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" y="1981200"/>
            <a:ext cx="0" cy="18288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180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>
            <a:extLst>
              <a:ext uri="{FF2B5EF4-FFF2-40B4-BE49-F238E27FC236}">
                <a16:creationId xmlns:a16="http://schemas.microsoft.com/office/drawing/2014/main" id="{3C6C6EF8-4496-8E18-3FC5-DD377149F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24" y="1013712"/>
            <a:ext cx="3684233" cy="379475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 bwMode="auto">
          <a:xfrm>
            <a:off x="187431" y="1013711"/>
            <a:ext cx="3121805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805" y="1219014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0082"/>
            <a:ext cx="5569360" cy="8027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of the IOD</a:t>
            </a:r>
          </a:p>
        </p:txBody>
      </p:sp>
      <p:sp>
        <p:nvSpPr>
          <p:cNvPr id="2" name="Rectangle 1"/>
          <p:cNvSpPr/>
          <p:nvPr/>
        </p:nvSpPr>
        <p:spPr>
          <a:xfrm>
            <a:off x="5968564" y="304800"/>
            <a:ext cx="27210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itchFamily="34" charset="0"/>
              </a:rPr>
              <a:t>NMME IOD Forecast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012" y="5580798"/>
            <a:ext cx="3215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The Indian Ocean Dipole (IOD) has increased over the past few weeks.</a:t>
            </a: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3243137" y="1976283"/>
            <a:ext cx="1457912" cy="42872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243138" y="2405005"/>
            <a:ext cx="860602" cy="90600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95325" y="4713244"/>
            <a:ext cx="3341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NMME calls for the IOD to remain in the neutral phase through the northern hemisphere summer 2023.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805" y="3609269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09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7936"/>
          <a:stretch/>
        </p:blipFill>
        <p:spPr bwMode="auto">
          <a:xfrm>
            <a:off x="328151" y="620442"/>
            <a:ext cx="307910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7582" y="1297863"/>
            <a:ext cx="3024378" cy="53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0082"/>
            <a:ext cx="9144000" cy="93026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of the ENSO</a:t>
            </a:r>
          </a:p>
        </p:txBody>
      </p:sp>
      <p:sp>
        <p:nvSpPr>
          <p:cNvPr id="2" name="Rectangle 1"/>
          <p:cNvSpPr/>
          <p:nvPr/>
        </p:nvSpPr>
        <p:spPr>
          <a:xfrm>
            <a:off x="6798883" y="1737067"/>
            <a:ext cx="22289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 CPC ENSO Alert System Status</a:t>
            </a:r>
            <a:r>
              <a:rPr lang="en-US" b="1" dirty="0"/>
              <a:t>: </a:t>
            </a:r>
            <a:r>
              <a:rPr lang="en-US" b="1" u="sng" dirty="0">
                <a:hlinkClick r:id="rId5"/>
              </a:rPr>
              <a:t>Final La Niña Advisory</a:t>
            </a:r>
          </a:p>
          <a:p>
            <a:pPr>
              <a:buFont typeface="Arial" pitchFamily="34" charset="0"/>
              <a:buChar char="•"/>
              <a:defRPr/>
            </a:pPr>
            <a:endParaRPr lang="en-US" b="1" u="sng" dirty="0">
              <a:hlinkClick r:id="rId5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n-US" b="1" dirty="0"/>
              <a:t>La Niña </a:t>
            </a:r>
            <a:r>
              <a:rPr lang="en-US" dirty="0"/>
              <a:t>has ended and </a:t>
            </a:r>
            <a:r>
              <a:rPr lang="en-US" b="1" dirty="0"/>
              <a:t>ENSO-neutral </a:t>
            </a:r>
            <a:r>
              <a:rPr lang="en-US" dirty="0"/>
              <a:t>conditions are expected to continue through the Northern Hemisphere spring and early summer 2023.</a:t>
            </a:r>
            <a:endParaRPr lang="en-US" dirty="0">
              <a:hlinkClick r:id="rId5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28151" y="3363643"/>
          <a:ext cx="3008708" cy="3270885"/>
        </p:xfrm>
        <a:graphic>
          <a:graphicData uri="http://schemas.openxmlformats.org/drawingml/2006/table">
            <a:tbl>
              <a:tblPr/>
              <a:tblGrid>
                <a:gridCol w="752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Season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 Niña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Neutral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El Niño</a:t>
                      </a:r>
                    </a:p>
                  </a:txBody>
                  <a:tcPr marL="7144" marR="7144" marT="9525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FMA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MAM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AMJ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MJJ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JJA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JAS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ASO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SON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OND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/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68580" marR="6858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174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4748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Cyclone Freddy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284322"/>
            <a:ext cx="4114800" cy="2850251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3" y="1967067"/>
            <a:ext cx="4713707" cy="336693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7671" y="3276600"/>
            <a:ext cx="4114800" cy="316294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03689-29B7-6D84-334A-E38E60EB1667}"/>
              </a:ext>
            </a:extLst>
          </p:cNvPr>
          <p:cNvSpPr txBox="1"/>
          <p:nvPr/>
        </p:nvSpPr>
        <p:spPr>
          <a:xfrm>
            <a:off x="10391" y="5823512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TC FREDDY MADE LANDFALL ON MARCH 11, 18Z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TC 11S IS FORECAST TO WEAKEN RAPIDLY THROUGH THE FORECAST PERIOD AND SHOULD DISSIPATE BY TAU 48.</a:t>
            </a:r>
          </a:p>
        </p:txBody>
      </p:sp>
    </p:spTree>
    <p:extLst>
      <p:ext uri="{BB962C8B-B14F-4D97-AF65-F5344CB8AC3E}">
        <p14:creationId xmlns:p14="http://schemas.microsoft.com/office/powerpoint/2010/main" val="1283555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the MJO predictions suggest enhanced/suppressed rainfall?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Eastward propagation across Africa, phase-8 to phase-2</a:t>
            </a:r>
            <a:endParaRPr lang="en-US" b="1" dirty="0">
              <a:solidFill>
                <a:srgbClr val="00B05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Wetter than normal rainfall during MJO phases of 8 to 2 in central Africa, and phases 1 to 4 in equatorial East Africa.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MJO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34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any IOD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Neutral during the forecast period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No contribution.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IOD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96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any ENSO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With end of the La Nina condition, there will be little or no contribution.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ENSO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72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any TC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Remnants of TC Freddy may enhance rainfall over parts of Southeast Africa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TC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8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621" y="1443960"/>
            <a:ext cx="3927006" cy="381768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2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Mean Sea Level Pressure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65" y="1295400"/>
            <a:ext cx="423263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395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Mean Sea Level Pressure Total</a:t>
            </a:r>
          </a:p>
        </p:txBody>
      </p:sp>
    </p:spTree>
    <p:extLst>
      <p:ext uri="{BB962C8B-B14F-4D97-AF65-F5344CB8AC3E}">
        <p14:creationId xmlns:p14="http://schemas.microsoft.com/office/powerpoint/2010/main" val="2246602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880" y="1298448"/>
            <a:ext cx="4326903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850mb Wind/Divergence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28" y="1298448"/>
            <a:ext cx="4147793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850mb Wind/Divergence Total</a:t>
            </a:r>
          </a:p>
        </p:txBody>
      </p:sp>
    </p:spTree>
    <p:extLst>
      <p:ext uri="{BB962C8B-B14F-4D97-AF65-F5344CB8AC3E}">
        <p14:creationId xmlns:p14="http://schemas.microsoft.com/office/powerpoint/2010/main" val="323869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The Madden-Julian Oscillation (MJO) is a </a:t>
            </a:r>
            <a:r>
              <a:rPr lang="en-US" sz="2400" b="1" dirty="0"/>
              <a:t>tropical disturbance </a:t>
            </a:r>
            <a:r>
              <a:rPr lang="en-US" sz="2400" dirty="0"/>
              <a:t>that </a:t>
            </a:r>
            <a:r>
              <a:rPr lang="en-US" sz="2400" b="1" dirty="0"/>
              <a:t>propagates eastward </a:t>
            </a:r>
            <a:r>
              <a:rPr lang="en-US" sz="2400" dirty="0"/>
              <a:t>around the global tropics with </a:t>
            </a:r>
            <a:r>
              <a:rPr lang="en-US" sz="2400" b="1" dirty="0"/>
              <a:t>a cycle on the order of 30-60 days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The MJO has wide ranging impacts on the patterns of tropical and extratropical precipitation, atmospheric circulation, and surface temperature around the global tropics and subtropics.</a:t>
            </a:r>
          </a:p>
          <a:p>
            <a:endParaRPr lang="en-US" sz="2400" dirty="0"/>
          </a:p>
          <a:p>
            <a:r>
              <a:rPr lang="en-US" sz="2400" dirty="0"/>
              <a:t>Much emphasis is given to the state of the MJO and its projected phases on the Wheeler-Hendon diagram at the moment of the forecasts.</a:t>
            </a:r>
          </a:p>
          <a:p>
            <a:pPr lvl="1"/>
            <a:endParaRPr lang="en-US" sz="600" dirty="0"/>
          </a:p>
          <a:p>
            <a:r>
              <a:rPr lang="en-US" sz="2400" dirty="0"/>
              <a:t>Refer to the MJO monitoring and prediction tools to determine if an active MJO is present</a:t>
            </a:r>
          </a:p>
          <a:p>
            <a:pPr marL="0" indent="0">
              <a:buNone/>
            </a:pPr>
            <a:endParaRPr lang="en-US" sz="2400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https://www.cpc.ncep.noaa.gov/products/precip/CWlink/MJO/mjo.shtml#discussion</a:t>
            </a: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State of the MJO</a:t>
            </a:r>
          </a:p>
        </p:txBody>
      </p:sp>
    </p:spTree>
    <p:extLst>
      <p:ext uri="{BB962C8B-B14F-4D97-AF65-F5344CB8AC3E}">
        <p14:creationId xmlns:p14="http://schemas.microsoft.com/office/powerpoint/2010/main" val="1642667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880" y="1298447"/>
            <a:ext cx="4326903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700mb Wind/Divergence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28" y="1298448"/>
            <a:ext cx="4147793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700mb Wind/Divergence Total</a:t>
            </a:r>
          </a:p>
        </p:txBody>
      </p:sp>
    </p:spTree>
    <p:extLst>
      <p:ext uri="{BB962C8B-B14F-4D97-AF65-F5344CB8AC3E}">
        <p14:creationId xmlns:p14="http://schemas.microsoft.com/office/powerpoint/2010/main" val="3238693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608" y="1298448"/>
            <a:ext cx="4213781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274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500mb Height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28" y="1298448"/>
            <a:ext cx="423263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2252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500mb Height Total</a:t>
            </a:r>
          </a:p>
        </p:txBody>
      </p:sp>
    </p:spTree>
    <p:extLst>
      <p:ext uri="{BB962C8B-B14F-4D97-AF65-F5344CB8AC3E}">
        <p14:creationId xmlns:p14="http://schemas.microsoft.com/office/powerpoint/2010/main" val="3390648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880" y="1298448"/>
            <a:ext cx="4326903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425812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200mb Wind/Divergence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08" y="1298448"/>
            <a:ext cx="4147793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200mb Wind/Divergence Total</a:t>
            </a:r>
          </a:p>
        </p:txBody>
      </p:sp>
    </p:spTree>
    <p:extLst>
      <p:ext uri="{BB962C8B-B14F-4D97-AF65-F5344CB8AC3E}">
        <p14:creationId xmlns:p14="http://schemas.microsoft.com/office/powerpoint/2010/main" val="3948193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201" y="1158362"/>
            <a:ext cx="2633639" cy="25603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8753" y="1158362"/>
            <a:ext cx="2692295" cy="2560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201" y="4145280"/>
            <a:ext cx="2692295" cy="2560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304" y="4142393"/>
            <a:ext cx="2692295" cy="25603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Circulation Anomaly Forecasts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1660" y="8382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MSLP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838200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850-hPa wind/divergence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3810000"/>
            <a:ext cx="270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700-hPa wind/divergence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3700" y="3810000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200-hPa wind/divergence</a:t>
            </a:r>
          </a:p>
        </p:txBody>
      </p:sp>
    </p:spTree>
    <p:extLst>
      <p:ext uri="{BB962C8B-B14F-4D97-AF65-F5344CB8AC3E}">
        <p14:creationId xmlns:p14="http://schemas.microsoft.com/office/powerpoint/2010/main" val="564677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158" y="1239730"/>
            <a:ext cx="2027809" cy="2011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230" y="3911610"/>
            <a:ext cx="2780906" cy="2743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3946778"/>
            <a:ext cx="2821756" cy="2743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</a:t>
            </a:r>
            <a:r>
              <a:rPr lang="en-US" sz="26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 Forecasts (raw)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4289" y="3607926"/>
            <a:ext cx="143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Week-1 Total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219201"/>
            <a:ext cx="2027809" cy="2011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337" y="1219201"/>
            <a:ext cx="2027809" cy="20116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07990" y="884141"/>
            <a:ext cx="12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&gt;10mm</a:t>
            </a:r>
          </a:p>
        </p:txBody>
      </p:sp>
      <p:sp>
        <p:nvSpPr>
          <p:cNvPr id="2" name="Rectangle 1"/>
          <p:cNvSpPr/>
          <p:nvPr/>
        </p:nvSpPr>
        <p:spPr>
          <a:xfrm>
            <a:off x="6367565" y="3977258"/>
            <a:ext cx="29793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Wetter-than average over much of Central and equatorial East Africa.</a:t>
            </a:r>
          </a:p>
          <a:p>
            <a:endParaRPr lang="en-US" dirty="0"/>
          </a:p>
          <a:p>
            <a:r>
              <a:rPr lang="en-US" dirty="0"/>
              <a:t>Drier than average across Southern Africa and coast East Africa.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21D7D-E0C1-B7A0-2D10-5773201D6C6E}"/>
              </a:ext>
            </a:extLst>
          </p:cNvPr>
          <p:cNvSpPr txBox="1"/>
          <p:nvPr/>
        </p:nvSpPr>
        <p:spPr>
          <a:xfrm>
            <a:off x="522344" y="1533569"/>
            <a:ext cx="1757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Exceedance probability, with respect to fixed thresholds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1C374-6C05-D88F-5941-126AD23175F3}"/>
              </a:ext>
            </a:extLst>
          </p:cNvPr>
          <p:cNvSpPr txBox="1"/>
          <p:nvPr/>
        </p:nvSpPr>
        <p:spPr>
          <a:xfrm>
            <a:off x="4886683" y="884141"/>
            <a:ext cx="12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&gt;25mm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E9C88-0C20-B919-2587-1E02C6C81E4E}"/>
              </a:ext>
            </a:extLst>
          </p:cNvPr>
          <p:cNvSpPr txBox="1"/>
          <p:nvPr/>
        </p:nvSpPr>
        <p:spPr>
          <a:xfrm>
            <a:off x="7140334" y="884141"/>
            <a:ext cx="12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&gt;50mm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3B573-B28D-5B7D-2440-0509CBB3AE19}"/>
              </a:ext>
            </a:extLst>
          </p:cNvPr>
          <p:cNvSpPr txBox="1"/>
          <p:nvPr/>
        </p:nvSpPr>
        <p:spPr>
          <a:xfrm>
            <a:off x="3764764" y="3577446"/>
            <a:ext cx="182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Week-1 Anomaly</a:t>
            </a:r>
          </a:p>
        </p:txBody>
      </p:sp>
    </p:spTree>
    <p:extLst>
      <p:ext uri="{BB962C8B-B14F-4D97-AF65-F5344CB8AC3E}">
        <p14:creationId xmlns:p14="http://schemas.microsoft.com/office/powerpoint/2010/main" val="3952004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1517" y="843603"/>
            <a:ext cx="184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GEFS Raw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23746" y="853326"/>
            <a:ext cx="1748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85160" y="808876"/>
            <a:ext cx="171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30098" y="835223"/>
            <a:ext cx="192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-622" y="3879754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CCA/ELR/EPOELM Cons.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938" y="1175366"/>
            <a:ext cx="1922879" cy="240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242" y="1217948"/>
            <a:ext cx="1922880" cy="23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1178079"/>
            <a:ext cx="1922879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634" y="1178079"/>
            <a:ext cx="1922879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999" y="4114800"/>
            <a:ext cx="2198815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242" y="4211080"/>
            <a:ext cx="1990965" cy="24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4211080"/>
            <a:ext cx="1990965" cy="24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634" y="4211080"/>
            <a:ext cx="1990965" cy="24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6A64D2-F6C6-7306-FA3C-6E3E0C46474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</a:t>
            </a:r>
            <a:r>
              <a:rPr lang="en-US" sz="26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 Forecasts (Calibrated)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8847-AE25-3CB4-124C-F960C4412C98}"/>
              </a:ext>
            </a:extLst>
          </p:cNvPr>
          <p:cNvSpPr txBox="1"/>
          <p:nvPr/>
        </p:nvSpPr>
        <p:spPr>
          <a:xfrm>
            <a:off x="3698999" y="6553200"/>
            <a:ext cx="4837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GROCS plots: </a:t>
            </a:r>
            <a:r>
              <a:rPr lang="en-US" sz="1600" dirty="0">
                <a:solidFill>
                  <a:srgbClr val="C00000"/>
                </a:solidFill>
              </a:rPr>
              <a:t>Darker Red</a:t>
            </a:r>
            <a:r>
              <a:rPr lang="en-US" sz="1600" dirty="0"/>
              <a:t> good skill, </a:t>
            </a:r>
            <a:r>
              <a:rPr lang="en-US" sz="1600" dirty="0">
                <a:solidFill>
                  <a:srgbClr val="0070C0"/>
                </a:solidFill>
              </a:rPr>
              <a:t>darker blue </a:t>
            </a:r>
            <a:r>
              <a:rPr lang="en-US" sz="1600" dirty="0"/>
              <a:t>bad skill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11E04F-000E-83F0-08E5-398E115A1ADC}"/>
              </a:ext>
            </a:extLst>
          </p:cNvPr>
          <p:cNvCxnSpPr>
            <a:cxnSpLocks/>
          </p:cNvCxnSpPr>
          <p:nvPr/>
        </p:nvCxnSpPr>
        <p:spPr>
          <a:xfrm>
            <a:off x="3810000" y="3200399"/>
            <a:ext cx="0" cy="11887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7C68E4-58D2-21F2-B6FB-348C5ED86919}"/>
              </a:ext>
            </a:extLst>
          </p:cNvPr>
          <p:cNvCxnSpPr>
            <a:cxnSpLocks/>
          </p:cNvCxnSpPr>
          <p:nvPr/>
        </p:nvCxnSpPr>
        <p:spPr>
          <a:xfrm>
            <a:off x="5943600" y="3200399"/>
            <a:ext cx="0" cy="11887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24AF0F-2525-693E-9C4E-0C11080A02F4}"/>
              </a:ext>
            </a:extLst>
          </p:cNvPr>
          <p:cNvCxnSpPr>
            <a:cxnSpLocks/>
          </p:cNvCxnSpPr>
          <p:nvPr/>
        </p:nvCxnSpPr>
        <p:spPr>
          <a:xfrm>
            <a:off x="8001000" y="3200399"/>
            <a:ext cx="0" cy="11887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69260" y="3883223"/>
            <a:ext cx="152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   GROC Skill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61826" y="3879754"/>
            <a:ext cx="1478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GROC Skill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9778" y="3883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GROC Skill</a:t>
            </a:r>
          </a:p>
        </p:txBody>
      </p:sp>
    </p:spTree>
    <p:extLst>
      <p:ext uri="{BB962C8B-B14F-4D97-AF65-F5344CB8AC3E}">
        <p14:creationId xmlns:p14="http://schemas.microsoft.com/office/powerpoint/2010/main" val="1971298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1517" y="843603"/>
            <a:ext cx="184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GEFS Raw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23746" y="853326"/>
            <a:ext cx="1748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85160" y="808876"/>
            <a:ext cx="171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30098" y="835223"/>
            <a:ext cx="192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-622" y="3879754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CCA/ELR/EPOELM Cons.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242" y="4191000"/>
            <a:ext cx="1990965" cy="14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4191000"/>
            <a:ext cx="1990965" cy="14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634" y="4191000"/>
            <a:ext cx="1990965" cy="14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6A64D2-F6C6-7306-FA3C-6E3E0C46474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</a:t>
            </a:r>
            <a:r>
              <a:rPr lang="en-US" sz="26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 Forecasts (Calibrated)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8847-AE25-3CB4-124C-F960C4412C98}"/>
              </a:ext>
            </a:extLst>
          </p:cNvPr>
          <p:cNvSpPr txBox="1"/>
          <p:nvPr/>
        </p:nvSpPr>
        <p:spPr>
          <a:xfrm>
            <a:off x="2713136" y="5751602"/>
            <a:ext cx="6210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closer the ROC curve is to the upper left corner of the graph, the higher the accuracy of the forecast.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11E04F-000E-83F0-08E5-398E115A1ADC}"/>
              </a:ext>
            </a:extLst>
          </p:cNvPr>
          <p:cNvCxnSpPr>
            <a:cxnSpLocks/>
          </p:cNvCxnSpPr>
          <p:nvPr/>
        </p:nvCxnSpPr>
        <p:spPr>
          <a:xfrm>
            <a:off x="3810000" y="3200399"/>
            <a:ext cx="0" cy="118872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7C68E4-58D2-21F2-B6FB-348C5ED86919}"/>
              </a:ext>
            </a:extLst>
          </p:cNvPr>
          <p:cNvCxnSpPr>
            <a:cxnSpLocks/>
          </p:cNvCxnSpPr>
          <p:nvPr/>
        </p:nvCxnSpPr>
        <p:spPr>
          <a:xfrm>
            <a:off x="5943600" y="3200399"/>
            <a:ext cx="0" cy="118872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24AF0F-2525-693E-9C4E-0C11080A02F4}"/>
              </a:ext>
            </a:extLst>
          </p:cNvPr>
          <p:cNvCxnSpPr>
            <a:cxnSpLocks/>
          </p:cNvCxnSpPr>
          <p:nvPr/>
        </p:nvCxnSpPr>
        <p:spPr>
          <a:xfrm>
            <a:off x="8001000" y="3200399"/>
            <a:ext cx="0" cy="118872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69260" y="3883223"/>
            <a:ext cx="152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   GROC Skill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61826" y="3879754"/>
            <a:ext cx="1478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GROC Skill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9778" y="3883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GROC Skill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15C9369-285E-F0FA-6CDF-DED974D73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938" y="1175366"/>
            <a:ext cx="1922879" cy="240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034F147-B728-14D7-25B9-B04DD1A7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242" y="1217948"/>
            <a:ext cx="1922880" cy="23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F3CCAD9-86DF-7743-5FE2-FEC206B38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1178079"/>
            <a:ext cx="1922879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4269945-0681-6DAA-0C19-1183D05E8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634" y="1178079"/>
            <a:ext cx="1922879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949ADFF-F862-C56A-C943-A28899AA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999" y="4114800"/>
            <a:ext cx="2198815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49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274638"/>
            <a:ext cx="85344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Extreme </a:t>
            </a:r>
            <a:r>
              <a:rPr lang="en-US" sz="26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 Forecasts (Calibrated)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16764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</a:t>
            </a:r>
            <a:r>
              <a:rPr lang="en-US" sz="1400" b="1" dirty="0" err="1"/>
              <a:t>Calib</a:t>
            </a:r>
            <a:r>
              <a:rPr lang="en-US" sz="1400" b="1" dirty="0"/>
              <a:t>,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066801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36" y="1076977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669169" y="79144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Dry, &lt;10</a:t>
            </a:r>
            <a:r>
              <a:rPr lang="en-US" sz="1400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" y="3578423"/>
            <a:ext cx="125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</a:t>
            </a:r>
            <a:r>
              <a:rPr lang="en-US" sz="1400" b="1" dirty="0" err="1"/>
              <a:t>Calib</a:t>
            </a:r>
            <a:r>
              <a:rPr lang="en-US" sz="1400" b="1" dirty="0"/>
              <a:t>.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6199" y="5638800"/>
            <a:ext cx="1592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</a:t>
            </a:r>
            <a:r>
              <a:rPr lang="en-US" sz="1400" b="1" dirty="0" err="1"/>
              <a:t>Calib</a:t>
            </a:r>
            <a:r>
              <a:rPr lang="en-US" sz="1400" b="1" dirty="0"/>
              <a:t>.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7C54AA2-99F5-C99B-3E79-B0777FA9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2840" y="1066801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073AA1E-6156-6E94-ABAD-E3C3F5CA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9240" y="1076977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DC2E4A-BB24-E5A7-702C-4C37887FF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2971801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AD7EF77-B2AB-B355-6325-BAF7192C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36" y="2981977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2C0006B-58A2-D84A-4014-AB59B884F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2840" y="2971801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4822E3-FB1D-D475-15C0-9420435E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9240" y="2981977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430A138-4743-82B1-CB82-AC90883F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4942825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AE63D7A-7B6A-0B00-7850-90964F65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36" y="4953001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4EFD420-A1B9-898E-5797-A8E81D77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2840" y="4942825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A240E-7CC8-1139-3BF7-A9D1DEFB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9240" y="4953001"/>
            <a:ext cx="1481359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DE43B4-2086-D8C6-1F61-381FF5242C6E}"/>
              </a:ext>
            </a:extLst>
          </p:cNvPr>
          <p:cNvSpPr txBox="1"/>
          <p:nvPr/>
        </p:nvSpPr>
        <p:spPr>
          <a:xfrm>
            <a:off x="3409428" y="8352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Dry, &lt;20</a:t>
            </a:r>
            <a:r>
              <a:rPr lang="en-US" sz="1400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EAF7BE-F019-7F48-0775-6631B165582B}"/>
              </a:ext>
            </a:extLst>
          </p:cNvPr>
          <p:cNvSpPr txBox="1"/>
          <p:nvPr/>
        </p:nvSpPr>
        <p:spPr>
          <a:xfrm>
            <a:off x="5707731" y="80914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Wet, &gt;80</a:t>
            </a:r>
            <a:r>
              <a:rPr lang="en-US" sz="1400" b="1" baseline="30000" dirty="0">
                <a:solidFill>
                  <a:srgbClr val="00B050"/>
                </a:solidFill>
              </a:rPr>
              <a:t>th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7C9B0-0F0C-573B-98B1-3BCD1F839187}"/>
              </a:ext>
            </a:extLst>
          </p:cNvPr>
          <p:cNvSpPr txBox="1"/>
          <p:nvPr/>
        </p:nvSpPr>
        <p:spPr>
          <a:xfrm>
            <a:off x="7447990" y="85292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Wet, &gt;90</a:t>
            </a:r>
            <a:r>
              <a:rPr lang="en-US" sz="1400" b="1" baseline="30000" dirty="0">
                <a:solidFill>
                  <a:srgbClr val="00B050"/>
                </a:solidFill>
              </a:rPr>
              <a:t>th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9351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55000" lnSpcReduction="20000"/>
          </a:bodyPr>
          <a:lstStyle/>
          <a:p>
            <a:r>
              <a:rPr lang="en-US" sz="5800" b="1" dirty="0">
                <a:solidFill>
                  <a:schemeClr val="accent3">
                    <a:lumMod val="75000"/>
                  </a:schemeClr>
                </a:solidFill>
              </a:rPr>
              <a:t>Wet</a:t>
            </a:r>
          </a:p>
          <a:p>
            <a:pPr lvl="1"/>
            <a:r>
              <a:rPr lang="en-US" sz="3600" dirty="0"/>
              <a:t>Lower/mid/upper-level Circulation -&gt; suggest above-average rainfall over parts of central and Eastern Africa</a:t>
            </a:r>
            <a:endParaRPr lang="en-US" sz="3600" dirty="0">
              <a:solidFill>
                <a:srgbClr val="0070C0"/>
              </a:solidFill>
            </a:endParaRPr>
          </a:p>
          <a:p>
            <a:pPr lvl="1"/>
            <a:r>
              <a:rPr lang="en-US" sz="3600" dirty="0"/>
              <a:t>Rainfall Model Guidance -&gt; Suggest above-average </a:t>
            </a:r>
            <a:r>
              <a:rPr lang="en-US" sz="3600" dirty="0" err="1"/>
              <a:t>precip</a:t>
            </a:r>
            <a:r>
              <a:rPr lang="en-US" sz="3600" dirty="0"/>
              <a:t> over Central and Eastern Africa, and parts of Southeast Africa.</a:t>
            </a:r>
          </a:p>
          <a:p>
            <a:pPr lvl="1"/>
            <a:r>
              <a:rPr lang="en-US" sz="3600" dirty="0"/>
              <a:t>MJO predictions are also in favor of enhancing rainfall over parts of Central and Eastern Africa</a:t>
            </a:r>
          </a:p>
          <a:p>
            <a:pPr lvl="1"/>
            <a:r>
              <a:rPr lang="en-US" sz="3600" dirty="0"/>
              <a:t>Remnants of TC Freddy may enhance rainfall over parts of Southeast Africa</a:t>
            </a:r>
          </a:p>
          <a:p>
            <a:endParaRPr lang="en-US" sz="3100" dirty="0"/>
          </a:p>
          <a:p>
            <a:r>
              <a:rPr lang="en-US" sz="5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Dry</a:t>
            </a:r>
            <a:r>
              <a:rPr lang="en-US" sz="5800" b="1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3600" dirty="0"/>
              <a:t>Lower/mid/upper-level Circulation -&gt; suggest below-average rainfall over parts of Southern Africa</a:t>
            </a:r>
            <a:endParaRPr lang="en-US" sz="3600" dirty="0">
              <a:solidFill>
                <a:srgbClr val="0070C0"/>
              </a:solidFill>
            </a:endParaRPr>
          </a:p>
          <a:p>
            <a:pPr lvl="1"/>
            <a:r>
              <a:rPr lang="en-US" sz="3600" dirty="0"/>
              <a:t>Rainfall Model Guidance -&gt; Suggest below-average in the Eastern portion of Gulf of Guinea, Southern Africa, and along the East Africa coast.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274638"/>
            <a:ext cx="8829368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Summary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, Convergence of Evidence, </a:t>
            </a:r>
            <a:r>
              <a:rPr lang="en-US" sz="3200" dirty="0" err="1">
                <a:solidFill>
                  <a:srgbClr val="0000CC"/>
                </a:solidFill>
                <a:latin typeface="Arial" charset="0"/>
              </a:rPr>
              <a:t>Precip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10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t="23072" r="22727" b="38292"/>
          <a:stretch/>
        </p:blipFill>
        <p:spPr>
          <a:xfrm>
            <a:off x="533400" y="1600200"/>
            <a:ext cx="5029200" cy="5029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7391400" cy="117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Consensus Week-1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 Outlook, </a:t>
            </a:r>
            <a:r>
              <a:rPr lang="en-US" sz="3200" b="1" dirty="0">
                <a:latin typeface="Arial" charset="0"/>
              </a:rPr>
              <a:t>Valid: 15 – 21 March 2023</a:t>
            </a:r>
            <a:endParaRPr lang="en-US" sz="3200" dirty="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355EA9-A18B-2518-9E29-3DE6DD0CF9F0}"/>
              </a:ext>
            </a:extLst>
          </p:cNvPr>
          <p:cNvSpPr txBox="1"/>
          <p:nvPr/>
        </p:nvSpPr>
        <p:spPr>
          <a:xfrm>
            <a:off x="5495544" y="1676400"/>
            <a:ext cx="3419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Below-Average </a:t>
            </a:r>
            <a:r>
              <a:rPr lang="en-US" dirty="0"/>
              <a:t>due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Lower and upper lever circulation anomalies.</a:t>
            </a:r>
            <a:endParaRPr lang="en-US" dirty="0">
              <a:highlight>
                <a:srgbClr val="008000"/>
              </a:highlight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highlight>
                <a:srgbClr val="0080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ighlight>
                  <a:srgbClr val="008000"/>
                </a:highlight>
              </a:rPr>
              <a:t>Above-average</a:t>
            </a:r>
            <a:r>
              <a:rPr lang="en-US" dirty="0"/>
              <a:t> due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MJO, Lower and upper level circulation anomalies, and remnants of TC Freddy (parts of Southeast Africa). </a:t>
            </a:r>
          </a:p>
          <a:p>
            <a:pPr marL="342900" indent="-342900">
              <a:buAutoNum type="arabicPeriod"/>
            </a:pP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293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MJO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, 200-hPa Velocity Potential Anomalies</a:t>
            </a:r>
          </a:p>
        </p:txBody>
      </p:sp>
      <p:pic>
        <p:nvPicPr>
          <p:cNvPr id="4" name="Picture 8" descr="am_ir_monthly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90600"/>
            <a:ext cx="501804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 descr="200 hecto Pascals Velocity Potential Anomalies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502005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170450" y="1219200"/>
            <a:ext cx="382115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altLang="en-US" sz="1200" b="1" u="sng" dirty="0">
                <a:solidFill>
                  <a:srgbClr val="00B05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Green shades</a:t>
            </a:r>
            <a:r>
              <a:rPr lang="en-US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: Anomalous divergence (favorable for precipitation)</a:t>
            </a:r>
            <a:r>
              <a:rPr lang="en-US" altLang="en-US" sz="1200" b="1" dirty="0">
                <a:latin typeface="Arial" panose="020B0604020202020204" pitchFamily="34" charset="0"/>
                <a:ea typeface="MS PGothic" panose="020B0600070205080204" pitchFamily="34" charset="-128"/>
              </a:rPr>
              <a:t>. </a:t>
            </a:r>
          </a:p>
          <a:p>
            <a:pPr eaLnBrk="1" hangingPunct="1">
              <a:spcBef>
                <a:spcPts val="300"/>
              </a:spcBef>
            </a:pPr>
            <a:endParaRPr lang="en-US" altLang="en-US" sz="1200" b="1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ts val="300"/>
              </a:spcBef>
            </a:pPr>
            <a:r>
              <a:rPr lang="en-US" altLang="en-US" sz="1200" b="1" u="sng" dirty="0">
                <a:solidFill>
                  <a:srgbClr val="9E777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Brown shades</a:t>
            </a:r>
            <a:r>
              <a:rPr lang="en-US" altLang="en-US" sz="1200" b="1" dirty="0">
                <a:solidFill>
                  <a:srgbClr val="9E777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: Anomalous convergence (unfavorable for precipitation)</a:t>
            </a:r>
            <a:r>
              <a:rPr lang="en-US" altLang="en-US" sz="1200" b="1" dirty="0">
                <a:latin typeface="Arial" panose="020B0604020202020204" pitchFamily="34" charset="0"/>
                <a:ea typeface="MS PGothic" panose="020B0600070205080204" pitchFamily="34" charset="-128"/>
              </a:rPr>
              <a:t>.</a:t>
            </a:r>
          </a:p>
        </p:txBody>
      </p:sp>
      <p:sp>
        <p:nvSpPr>
          <p:cNvPr id="7" name="Right Arrow 6"/>
          <p:cNvSpPr/>
          <p:nvPr/>
        </p:nvSpPr>
        <p:spPr>
          <a:xfrm rot="3465992">
            <a:off x="1568821" y="3006394"/>
            <a:ext cx="2286000" cy="9144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71240" y="2540408"/>
            <a:ext cx="3644160" cy="3936592"/>
          </a:xfrm>
        </p:spPr>
        <p:txBody>
          <a:bodyPr>
            <a:normAutofit/>
          </a:bodyPr>
          <a:lstStyle/>
          <a:p>
            <a:r>
              <a:rPr lang="en-US" dirty="0"/>
              <a:t>Eastward propagation of</a:t>
            </a:r>
          </a:p>
          <a:p>
            <a:pPr lvl="1"/>
            <a:r>
              <a:rPr lang="en-US" sz="2200" b="1" dirty="0"/>
              <a:t>Area of  an enhanced convection (precipitation)</a:t>
            </a:r>
          </a:p>
          <a:p>
            <a:pPr lvl="1"/>
            <a:r>
              <a:rPr lang="en-US" sz="2200" b="1" dirty="0"/>
              <a:t>Area of Upper-level divergence (green contour)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6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Week-1 Forecast, valid </a:t>
            </a:r>
            <a:r>
              <a:rPr lang="en-US" b="1" dirty="0">
                <a:solidFill>
                  <a:srgbClr val="00B050"/>
                </a:solidFill>
              </a:rPr>
              <a:t>13 – 19 March 2024</a:t>
            </a:r>
          </a:p>
          <a:p>
            <a:r>
              <a:rPr lang="en-US" dirty="0"/>
              <a:t> Tools</a:t>
            </a:r>
          </a:p>
          <a:p>
            <a:pPr lvl="1"/>
            <a:r>
              <a:rPr lang="en-US" dirty="0"/>
              <a:t>MJO</a:t>
            </a:r>
          </a:p>
          <a:p>
            <a:pPr lvl="1"/>
            <a:r>
              <a:rPr lang="en-US" dirty="0"/>
              <a:t>IOD</a:t>
            </a:r>
          </a:p>
          <a:p>
            <a:pPr lvl="1"/>
            <a:r>
              <a:rPr lang="en-US" dirty="0"/>
              <a:t>ENSO</a:t>
            </a:r>
          </a:p>
          <a:p>
            <a:pPr lvl="1"/>
            <a:r>
              <a:rPr lang="en-US" dirty="0"/>
              <a:t>NWP Guidance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Demonstration: Week-1 Outlook for Africa</a:t>
            </a:r>
          </a:p>
        </p:txBody>
      </p:sp>
    </p:spTree>
    <p:extLst>
      <p:ext uri="{BB962C8B-B14F-4D97-AF65-F5344CB8AC3E}">
        <p14:creationId xmlns:p14="http://schemas.microsoft.com/office/powerpoint/2010/main" val="4143447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1DCED31-92FA-F726-3D8A-D7F615BEB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685800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BCA94E-8F27-F487-729D-DF91644F7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6192" y="3432429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78713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200" u="none" dirty="0">
                <a:solidFill>
                  <a:srgbClr val="0000FF"/>
                </a:solidFill>
              </a:rPr>
              <a:t>200 hPa Velocity Potential Anomaly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287" y="62484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u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shade indicates areas of upper-level divergence and convection or precipitation at surface.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contours indicate areas of upper-level convergence or subsidence and suppressed precipitation at surface.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1524000"/>
            <a:ext cx="127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199" y="4131073"/>
            <a:ext cx="111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B71633-E567-1B27-56EE-F5C313A63D65}"/>
              </a:ext>
            </a:extLst>
          </p:cNvPr>
          <p:cNvCxnSpPr/>
          <p:nvPr/>
        </p:nvCxnSpPr>
        <p:spPr>
          <a:xfrm>
            <a:off x="2667000" y="1752600"/>
            <a:ext cx="1066800" cy="297180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683684-9E1D-7266-D90C-229FD8DFC400}"/>
              </a:ext>
            </a:extLst>
          </p:cNvPr>
          <p:cNvCxnSpPr>
            <a:cxnSpLocks/>
          </p:cNvCxnSpPr>
          <p:nvPr/>
        </p:nvCxnSpPr>
        <p:spPr>
          <a:xfrm>
            <a:off x="5105400" y="2057400"/>
            <a:ext cx="838200" cy="25908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19FC2C-40A1-51CE-A9CD-936EC61BF5F1}"/>
              </a:ext>
            </a:extLst>
          </p:cNvPr>
          <p:cNvSpPr txBox="1"/>
          <p:nvPr/>
        </p:nvSpPr>
        <p:spPr>
          <a:xfrm>
            <a:off x="6882384" y="4872759"/>
            <a:ext cx="2261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A slight eastward propagation is observed</a:t>
            </a:r>
          </a:p>
        </p:txBody>
      </p:sp>
    </p:spTree>
    <p:extLst>
      <p:ext uri="{BB962C8B-B14F-4D97-AF65-F5344CB8AC3E}">
        <p14:creationId xmlns:p14="http://schemas.microsoft.com/office/powerpoint/2010/main" val="1245383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34CDA42-C5B1-6B8E-845C-47C24A07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432" y="533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5E50133D-30B1-9DC5-E857-AD9DD16D9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960" y="343204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0A80E075-B39C-8048-7F8F-F8C42E5D9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3760" y="350824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B58EC9D-A5C1-AD68-E30D-5C1F30EA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343204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067611D-CDF2-85D9-642F-238858B0D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960" y="533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CD61333-C79E-CD67-E47B-55FA5882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3760" y="533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52400"/>
            <a:ext cx="9144000" cy="41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/>
            <a:r>
              <a:rPr lang="en-US" sz="2200" b="1" u="non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Wheeler-Hendon Index - Forecasts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437182" y="3429000"/>
            <a:ext cx="723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CANM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382002" y="486741"/>
            <a:ext cx="1059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CFSv2-ext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833204" y="505221"/>
            <a:ext cx="971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GEFSv12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949013" y="449397"/>
            <a:ext cx="1174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1400" u="none" dirty="0"/>
              <a:t>ECMWF-</a:t>
            </a:r>
            <a:r>
              <a:rPr lang="en-US" sz="1400" u="none" dirty="0" err="1"/>
              <a:t>ext</a:t>
            </a:r>
            <a:endParaRPr lang="en-US" sz="1400" u="none" dirty="0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738993" y="3405323"/>
            <a:ext cx="92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BOM-</a:t>
            </a:r>
            <a:r>
              <a:rPr lang="en-US" sz="1400" u="none" dirty="0" err="1"/>
              <a:t>ext</a:t>
            </a:r>
            <a:endParaRPr lang="en-US" sz="1400" u="none" dirty="0"/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258362" y="3405322"/>
            <a:ext cx="562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sz="1400" u="none" dirty="0"/>
              <a:t>JMA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161288" y="1752600"/>
            <a:ext cx="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32184" y="2557267"/>
            <a:ext cx="1532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Observation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00793" y="943175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Forecast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0A48796-AE79-1A40-067F-81078543B1F9}"/>
              </a:ext>
            </a:extLst>
          </p:cNvPr>
          <p:cNvSpPr/>
          <p:nvPr/>
        </p:nvSpPr>
        <p:spPr>
          <a:xfrm>
            <a:off x="1881554" y="1881554"/>
            <a:ext cx="1145926" cy="640080"/>
          </a:xfrm>
          <a:custGeom>
            <a:avLst/>
            <a:gdLst>
              <a:gd name="connsiteX0" fmla="*/ 0 w 1145926"/>
              <a:gd name="connsiteY0" fmla="*/ 0 h 685800"/>
              <a:gd name="connsiteX1" fmla="*/ 17584 w 1145926"/>
              <a:gd name="connsiteY1" fmla="*/ 87923 h 685800"/>
              <a:gd name="connsiteX2" fmla="*/ 52754 w 1145926"/>
              <a:gd name="connsiteY2" fmla="*/ 193431 h 685800"/>
              <a:gd name="connsiteX3" fmla="*/ 70338 w 1145926"/>
              <a:gd name="connsiteY3" fmla="*/ 246184 h 685800"/>
              <a:gd name="connsiteX4" fmla="*/ 140677 w 1145926"/>
              <a:gd name="connsiteY4" fmla="*/ 422031 h 685800"/>
              <a:gd name="connsiteX5" fmla="*/ 158261 w 1145926"/>
              <a:gd name="connsiteY5" fmla="*/ 474784 h 685800"/>
              <a:gd name="connsiteX6" fmla="*/ 474784 w 1145926"/>
              <a:gd name="connsiteY6" fmla="*/ 668215 h 685800"/>
              <a:gd name="connsiteX7" fmla="*/ 545123 w 1145926"/>
              <a:gd name="connsiteY7" fmla="*/ 685800 h 685800"/>
              <a:gd name="connsiteX8" fmla="*/ 879231 w 1145926"/>
              <a:gd name="connsiteY8" fmla="*/ 650631 h 685800"/>
              <a:gd name="connsiteX9" fmla="*/ 931984 w 1145926"/>
              <a:gd name="connsiteY9" fmla="*/ 633046 h 685800"/>
              <a:gd name="connsiteX10" fmla="*/ 1019908 w 1145926"/>
              <a:gd name="connsiteY10" fmla="*/ 597877 h 685800"/>
              <a:gd name="connsiteX11" fmla="*/ 1125415 w 1145926"/>
              <a:gd name="connsiteY11" fmla="*/ 509954 h 685800"/>
              <a:gd name="connsiteX12" fmla="*/ 1125415 w 1145926"/>
              <a:gd name="connsiteY12" fmla="*/ 351692 h 685800"/>
              <a:gd name="connsiteX13" fmla="*/ 1090246 w 1145926"/>
              <a:gd name="connsiteY13" fmla="*/ 281354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5926" h="685800">
                <a:moveTo>
                  <a:pt x="0" y="0"/>
                </a:moveTo>
                <a:cubicBezTo>
                  <a:pt x="5861" y="29308"/>
                  <a:pt x="9720" y="59088"/>
                  <a:pt x="17584" y="87923"/>
                </a:cubicBezTo>
                <a:cubicBezTo>
                  <a:pt x="27338" y="123689"/>
                  <a:pt x="41031" y="158262"/>
                  <a:pt x="52754" y="193431"/>
                </a:cubicBezTo>
                <a:cubicBezTo>
                  <a:pt x="58615" y="211015"/>
                  <a:pt x="63454" y="228974"/>
                  <a:pt x="70338" y="246184"/>
                </a:cubicBezTo>
                <a:cubicBezTo>
                  <a:pt x="93784" y="304800"/>
                  <a:pt x="120714" y="362140"/>
                  <a:pt x="140677" y="422031"/>
                </a:cubicBezTo>
                <a:cubicBezTo>
                  <a:pt x="146538" y="439615"/>
                  <a:pt x="144641" y="462212"/>
                  <a:pt x="158261" y="474784"/>
                </a:cubicBezTo>
                <a:cubicBezTo>
                  <a:pt x="308111" y="613107"/>
                  <a:pt x="324160" y="623028"/>
                  <a:pt x="474784" y="668215"/>
                </a:cubicBezTo>
                <a:cubicBezTo>
                  <a:pt x="497933" y="675160"/>
                  <a:pt x="521677" y="679938"/>
                  <a:pt x="545123" y="685800"/>
                </a:cubicBezTo>
                <a:cubicBezTo>
                  <a:pt x="656492" y="674077"/>
                  <a:pt x="768273" y="665762"/>
                  <a:pt x="879231" y="650631"/>
                </a:cubicBezTo>
                <a:cubicBezTo>
                  <a:pt x="897597" y="648127"/>
                  <a:pt x="914629" y="639554"/>
                  <a:pt x="931984" y="633046"/>
                </a:cubicBezTo>
                <a:cubicBezTo>
                  <a:pt x="961540" y="621963"/>
                  <a:pt x="991675" y="611993"/>
                  <a:pt x="1019908" y="597877"/>
                </a:cubicBezTo>
                <a:cubicBezTo>
                  <a:pt x="1068870" y="573396"/>
                  <a:pt x="1086527" y="548842"/>
                  <a:pt x="1125415" y="509954"/>
                </a:cubicBezTo>
                <a:cubicBezTo>
                  <a:pt x="1148912" y="439464"/>
                  <a:pt x="1156363" y="444537"/>
                  <a:pt x="1125415" y="351692"/>
                </a:cubicBezTo>
                <a:cubicBezTo>
                  <a:pt x="1086995" y="236431"/>
                  <a:pt x="1090246" y="336055"/>
                  <a:pt x="1090246" y="281354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5F3CF5F-C586-C113-7F40-410E72478FBA}"/>
              </a:ext>
            </a:extLst>
          </p:cNvPr>
          <p:cNvSpPr/>
          <p:nvPr/>
        </p:nvSpPr>
        <p:spPr>
          <a:xfrm>
            <a:off x="1776046" y="1178169"/>
            <a:ext cx="1242982" cy="896816"/>
          </a:xfrm>
          <a:custGeom>
            <a:avLst/>
            <a:gdLst>
              <a:gd name="connsiteX0" fmla="*/ 0 w 1242982"/>
              <a:gd name="connsiteY0" fmla="*/ 298939 h 896816"/>
              <a:gd name="connsiteX1" fmla="*/ 263769 w 1242982"/>
              <a:gd name="connsiteY1" fmla="*/ 123093 h 896816"/>
              <a:gd name="connsiteX2" fmla="*/ 492369 w 1242982"/>
              <a:gd name="connsiteY2" fmla="*/ 17585 h 896816"/>
              <a:gd name="connsiteX3" fmla="*/ 615462 w 1242982"/>
              <a:gd name="connsiteY3" fmla="*/ 0 h 896816"/>
              <a:gd name="connsiteX4" fmla="*/ 984739 w 1242982"/>
              <a:gd name="connsiteY4" fmla="*/ 35169 h 896816"/>
              <a:gd name="connsiteX5" fmla="*/ 1055077 w 1242982"/>
              <a:gd name="connsiteY5" fmla="*/ 70339 h 896816"/>
              <a:gd name="connsiteX6" fmla="*/ 1160585 w 1242982"/>
              <a:gd name="connsiteY6" fmla="*/ 193431 h 896816"/>
              <a:gd name="connsiteX7" fmla="*/ 1178169 w 1242982"/>
              <a:gd name="connsiteY7" fmla="*/ 246185 h 896816"/>
              <a:gd name="connsiteX8" fmla="*/ 1195754 w 1242982"/>
              <a:gd name="connsiteY8" fmla="*/ 334108 h 896816"/>
              <a:gd name="connsiteX9" fmla="*/ 1230923 w 1242982"/>
              <a:gd name="connsiteY9" fmla="*/ 386862 h 896816"/>
              <a:gd name="connsiteX10" fmla="*/ 1178169 w 1242982"/>
              <a:gd name="connsiteY10" fmla="*/ 861646 h 896816"/>
              <a:gd name="connsiteX11" fmla="*/ 1143000 w 1242982"/>
              <a:gd name="connsiteY11" fmla="*/ 896816 h 89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2982" h="896816">
                <a:moveTo>
                  <a:pt x="0" y="298939"/>
                </a:moveTo>
                <a:cubicBezTo>
                  <a:pt x="156080" y="142859"/>
                  <a:pt x="48740" y="224949"/>
                  <a:pt x="263769" y="123093"/>
                </a:cubicBezTo>
                <a:cubicBezTo>
                  <a:pt x="276752" y="116943"/>
                  <a:pt x="428197" y="30419"/>
                  <a:pt x="492369" y="17585"/>
                </a:cubicBezTo>
                <a:cubicBezTo>
                  <a:pt x="533012" y="9457"/>
                  <a:pt x="574431" y="5862"/>
                  <a:pt x="615462" y="0"/>
                </a:cubicBezTo>
                <a:cubicBezTo>
                  <a:pt x="727757" y="6239"/>
                  <a:pt x="870807" y="-13659"/>
                  <a:pt x="984739" y="35169"/>
                </a:cubicBezTo>
                <a:cubicBezTo>
                  <a:pt x="1008833" y="45495"/>
                  <a:pt x="1034106" y="54611"/>
                  <a:pt x="1055077" y="70339"/>
                </a:cubicBezTo>
                <a:cubicBezTo>
                  <a:pt x="1111935" y="112982"/>
                  <a:pt x="1125141" y="140265"/>
                  <a:pt x="1160585" y="193431"/>
                </a:cubicBezTo>
                <a:cubicBezTo>
                  <a:pt x="1166446" y="211016"/>
                  <a:pt x="1173673" y="228203"/>
                  <a:pt x="1178169" y="246185"/>
                </a:cubicBezTo>
                <a:cubicBezTo>
                  <a:pt x="1185418" y="275181"/>
                  <a:pt x="1185260" y="306123"/>
                  <a:pt x="1195754" y="334108"/>
                </a:cubicBezTo>
                <a:cubicBezTo>
                  <a:pt x="1203175" y="353896"/>
                  <a:pt x="1219200" y="369277"/>
                  <a:pt x="1230923" y="386862"/>
                </a:cubicBezTo>
                <a:cubicBezTo>
                  <a:pt x="1220750" y="631017"/>
                  <a:pt x="1290198" y="721611"/>
                  <a:pt x="1178169" y="861646"/>
                </a:cubicBezTo>
                <a:cubicBezTo>
                  <a:pt x="1167812" y="874592"/>
                  <a:pt x="1154723" y="885093"/>
                  <a:pt x="1143000" y="896816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6544BC2-4C28-977F-20D0-8D711811964F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1738993" y="1447800"/>
            <a:ext cx="37053" cy="29308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8869F7-01A6-77D6-2E7D-9C23567718C0}"/>
              </a:ext>
            </a:extLst>
          </p:cNvPr>
          <p:cNvCxnSpPr>
            <a:stCxn id="20" idx="13"/>
            <a:endCxn id="21" idx="10"/>
          </p:cNvCxnSpPr>
          <p:nvPr/>
        </p:nvCxnSpPr>
        <p:spPr>
          <a:xfrm flipH="1" flipV="1">
            <a:off x="2919046" y="2074985"/>
            <a:ext cx="52754" cy="6916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CC8110EF-9ED6-E53F-4959-7851815BCEE1}"/>
              </a:ext>
            </a:extLst>
          </p:cNvPr>
          <p:cNvSpPr/>
          <p:nvPr/>
        </p:nvSpPr>
        <p:spPr>
          <a:xfrm>
            <a:off x="1032184" y="2503395"/>
            <a:ext cx="1010600" cy="433170"/>
          </a:xfrm>
          <a:prstGeom prst="wedgeEllipseCallout">
            <a:avLst>
              <a:gd name="adj1" fmla="val 96907"/>
              <a:gd name="adj2" fmla="val -5288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8C0B8300-5A90-44C6-2560-98FC035C782E}"/>
              </a:ext>
            </a:extLst>
          </p:cNvPr>
          <p:cNvSpPr/>
          <p:nvPr/>
        </p:nvSpPr>
        <p:spPr>
          <a:xfrm rot="21408840">
            <a:off x="699520" y="968044"/>
            <a:ext cx="1363588" cy="264803"/>
          </a:xfrm>
          <a:prstGeom prst="wedgeEllipseCallout">
            <a:avLst>
              <a:gd name="adj1" fmla="val 40241"/>
              <a:gd name="adj2" fmla="val 9118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693709-6E7C-5649-7BDF-B880A0577A66}"/>
              </a:ext>
            </a:extLst>
          </p:cNvPr>
          <p:cNvSpPr txBox="1"/>
          <p:nvPr/>
        </p:nvSpPr>
        <p:spPr>
          <a:xfrm>
            <a:off x="170850" y="606678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enhanced phase of the MJO is expected to propagate eastwards from the Maritime continent ((phase-4) to the Western Pacific (phase-6) during week-1 and week-2.</a:t>
            </a:r>
          </a:p>
        </p:txBody>
      </p:sp>
    </p:spTree>
    <p:extLst>
      <p:ext uri="{BB962C8B-B14F-4D97-AF65-F5344CB8AC3E}">
        <p14:creationId xmlns:p14="http://schemas.microsoft.com/office/powerpoint/2010/main" val="876863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0" y="157097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en-US" sz="2200" u="none" dirty="0">
                <a:solidFill>
                  <a:srgbClr val="0000FF"/>
                </a:solidFill>
              </a:rPr>
              <a:t>Evolution of MJO-related Anomalies</a:t>
            </a:r>
            <a:r>
              <a:rPr lang="en-US" sz="2200" u="none" dirty="0"/>
              <a:t> </a:t>
            </a:r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609600" y="838200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u="none" dirty="0"/>
              <a:t>Initial date: 10 Mar 2024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5715000" y="609600"/>
            <a:ext cx="30162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u="none" dirty="0">
                <a:solidFill>
                  <a:srgbClr val="FF0000"/>
                </a:solidFill>
              </a:rPr>
              <a:t>Red shade indicate areas</a:t>
            </a:r>
          </a:p>
          <a:p>
            <a:r>
              <a:rPr lang="en-US" u="none" dirty="0">
                <a:solidFill>
                  <a:srgbClr val="FF0000"/>
                </a:solidFill>
              </a:rPr>
              <a:t>of suppressed convection</a:t>
            </a:r>
          </a:p>
          <a:p>
            <a:endParaRPr lang="en-US" u="none" dirty="0"/>
          </a:p>
          <a:p>
            <a:r>
              <a:rPr lang="en-US" u="none" dirty="0">
                <a:solidFill>
                  <a:srgbClr val="0000FF"/>
                </a:solidFill>
              </a:rPr>
              <a:t>Blue shade indicate areas</a:t>
            </a:r>
          </a:p>
          <a:p>
            <a:r>
              <a:rPr lang="en-US" u="none" dirty="0">
                <a:solidFill>
                  <a:srgbClr val="0000FF"/>
                </a:solidFill>
              </a:rPr>
              <a:t>of enhanced convection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96000" y="3037747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1 - 5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019800" y="4083966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6-10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064250" y="5118893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11-15 days </a:t>
            </a:r>
            <a:r>
              <a:rPr lang="en-US" b="0" u="none" dirty="0" err="1"/>
              <a:t>ave.</a:t>
            </a:r>
            <a:r>
              <a:rPr lang="en-US" b="0" u="none" dirty="0"/>
              <a:t> Forecast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203" y="1459468"/>
            <a:ext cx="583659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172200" y="2225613"/>
            <a:ext cx="1274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hangingPunct="0"/>
            <a:r>
              <a:rPr lang="en-US" b="0" u="none" dirty="0"/>
              <a:t>Initial Date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FE810A-772F-F8C7-B838-A675978A406D}"/>
              </a:ext>
            </a:extLst>
          </p:cNvPr>
          <p:cNvCxnSpPr>
            <a:cxnSpLocks/>
          </p:cNvCxnSpPr>
          <p:nvPr/>
        </p:nvCxnSpPr>
        <p:spPr>
          <a:xfrm>
            <a:off x="1371600" y="2450862"/>
            <a:ext cx="1295400" cy="3111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1E6C2F-00CA-4644-AC4F-38818BE2A5EB}"/>
              </a:ext>
            </a:extLst>
          </p:cNvPr>
          <p:cNvCxnSpPr>
            <a:cxnSpLocks/>
          </p:cNvCxnSpPr>
          <p:nvPr/>
        </p:nvCxnSpPr>
        <p:spPr>
          <a:xfrm>
            <a:off x="571500" y="3083176"/>
            <a:ext cx="1047750" cy="24794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933A30F-7BE1-A764-431C-2CCB5A2C5BB5}"/>
              </a:ext>
            </a:extLst>
          </p:cNvPr>
          <p:cNvSpPr txBox="1"/>
          <p:nvPr/>
        </p:nvSpPr>
        <p:spPr>
          <a:xfrm>
            <a:off x="183203" y="6172200"/>
            <a:ext cx="864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filtered OLR Anomaly forecasts also indicate eastward propagation during the forecast period</a:t>
            </a:r>
          </a:p>
        </p:txBody>
      </p:sp>
    </p:spTree>
    <p:extLst>
      <p:ext uri="{BB962C8B-B14F-4D97-AF65-F5344CB8AC3E}">
        <p14:creationId xmlns:p14="http://schemas.microsoft.com/office/powerpoint/2010/main" val="1482834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" y="951219"/>
            <a:ext cx="379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MJO Rainfall Composites, Africa, FMA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MJO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, Rainfall Composites</a:t>
            </a:r>
          </a:p>
        </p:txBody>
      </p:sp>
      <p:pic>
        <p:nvPicPr>
          <p:cNvPr id="15362" name="Picture 2" descr="https://ftp.cpc.ncep.noaa.gov/International/mjo_composites/Africa_precip_FMA_co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3906982" cy="5486400"/>
          </a:xfrm>
          <a:prstGeom prst="rect">
            <a:avLst/>
          </a:prstGeom>
          <a:noFill/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724400" y="1828800"/>
            <a:ext cx="41910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Wetter than normal rainfall during MJO phases of 4 equatorial East Africa changes to drier than average precipitation as the MJO signal propagates into phases 5 and 6.</a:t>
            </a:r>
          </a:p>
          <a:p>
            <a:endParaRPr lang="en-US" sz="2000" dirty="0"/>
          </a:p>
          <a:p>
            <a:r>
              <a:rPr lang="en-US" sz="2000" dirty="0"/>
              <a:t>Drier than normal rainfall during 4 6 in Southern Africa, and phases 5 to 8 in equatorial East Africa.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287982" y="2209800"/>
            <a:ext cx="0" cy="2895600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079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origin.cpc.ncep.noaa.gov/products/international/oisst/oisst_30day_ind_ano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25" y="1513682"/>
            <a:ext cx="2187702" cy="218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cpc.ncep.noaa.gov/products/international/ocean_monitoring/indian/ENM_iodan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618488"/>
            <a:ext cx="3684233" cy="2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1056219"/>
            <a:ext cx="4267200" cy="448118"/>
          </a:xfrm>
          <a:prstGeom prst="rect">
            <a:avLst/>
          </a:prstGeom>
        </p:spPr>
        <p:txBody>
          <a:bodyPr/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100" b="1" dirty="0">
                <a:latin typeface="+mj-lt"/>
                <a:ea typeface="+mj-ea"/>
                <a:cs typeface="+mj-cs"/>
              </a:rPr>
              <a:t>IOD observation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968564" y="1331147"/>
            <a:ext cx="27210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Calibri" pitchFamily="34" charset="0"/>
              </a:rPr>
              <a:t>NMME IOD Forecast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00" y="4873207"/>
            <a:ext cx="33838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 pitchFamily="34" charset="0"/>
              </a:rPr>
              <a:t>The IOD index has weakened recently.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95325" y="4392182"/>
            <a:ext cx="319929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NMME forecasts indicate the positive IOD to remain in the neutral range during the Northern Hemisphere spring 2024, with a slightly increased chance for negative IOD in late summer and fall 2024.</a:t>
            </a:r>
          </a:p>
          <a:p>
            <a:endParaRPr lang="en-US" sz="1500" dirty="0">
              <a:latin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187599" y="2661002"/>
            <a:ext cx="922994" cy="53276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3187598" y="2104159"/>
            <a:ext cx="1625624" cy="556843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050" name="Picture 2" descr="https://www.cpc.ncep.noaa.gov/products/GODAS/ocean_briefing_new/wkly_dmi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4"/>
          <a:stretch/>
        </p:blipFill>
        <p:spPr bwMode="auto">
          <a:xfrm>
            <a:off x="94640" y="1427859"/>
            <a:ext cx="3092958" cy="32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rigin.cpc.ncep.noaa.gov/products/international/oisst/oisst_30day_ind_diff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03" y="3701384"/>
            <a:ext cx="2187702" cy="218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2EA255-F4BF-8F35-09A3-3003EDE86AD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State of the IOD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73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1084" y="1691126"/>
            <a:ext cx="250674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350" dirty="0"/>
              <a:t> CPC ENSO Alert System Status</a:t>
            </a:r>
            <a:r>
              <a:rPr lang="en-US" sz="1350" b="1" dirty="0"/>
              <a:t>: </a:t>
            </a:r>
            <a:r>
              <a:rPr lang="es-ES" sz="1350" b="1" u="sng" dirty="0">
                <a:solidFill>
                  <a:srgbClr val="FF0000"/>
                </a:solidFill>
              </a:rPr>
              <a:t>El Niño </a:t>
            </a:r>
            <a:r>
              <a:rPr lang="es-ES" sz="1350" b="1" u="sng" dirty="0" err="1">
                <a:solidFill>
                  <a:srgbClr val="FF0000"/>
                </a:solidFill>
              </a:rPr>
              <a:t>Advisory</a:t>
            </a:r>
            <a:r>
              <a:rPr lang="es-ES" sz="1350" b="1" u="sng" dirty="0">
                <a:solidFill>
                  <a:srgbClr val="FF0000"/>
                </a:solidFill>
              </a:rPr>
              <a:t> </a:t>
            </a:r>
            <a:r>
              <a:rPr lang="es-ES" sz="1350" b="1" u="sng" dirty="0"/>
              <a:t>/</a:t>
            </a:r>
            <a:r>
              <a:rPr lang="es-ES" sz="1350" b="1" u="sng" dirty="0">
                <a:solidFill>
                  <a:srgbClr val="FF0000"/>
                </a:solidFill>
              </a:rPr>
              <a:t> </a:t>
            </a:r>
            <a:r>
              <a:rPr lang="es-ES" sz="1350" b="1" u="sng" dirty="0">
                <a:solidFill>
                  <a:srgbClr val="0000FF"/>
                </a:solidFill>
              </a:rPr>
              <a:t>La Niña </a:t>
            </a:r>
            <a:r>
              <a:rPr lang="es-ES" sz="1350" b="1" u="sng" dirty="0" err="1">
                <a:solidFill>
                  <a:srgbClr val="0000FF"/>
                </a:solidFill>
              </a:rPr>
              <a:t>Watch</a:t>
            </a:r>
            <a:endParaRPr lang="es-ES" sz="1350" b="1" u="sng" dirty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350" b="1" u="sng" dirty="0">
              <a:hlinkClick r:id="rId3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350" b="1" dirty="0"/>
              <a:t> A transition from El Niño to ENSO-neutral is likely by April-June 2024 (83% chance), with the odds of La Niña developing in June-August 2024 (62% chance).</a:t>
            </a:r>
          </a:p>
          <a:p>
            <a:pPr>
              <a:buFont typeface="Arial" pitchFamily="34" charset="0"/>
              <a:buChar char="•"/>
              <a:defRPr/>
            </a:pPr>
            <a:endParaRPr lang="en-US" sz="1350" b="1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350" b="1" dirty="0"/>
              <a:t> El Nino is likely to suppress rainfall in parts of southern Africa.</a:t>
            </a:r>
            <a:endParaRPr lang="en-US" sz="1350" b="1" dirty="0">
              <a:hlinkClick r:id="rId3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8193"/>
          <a:stretch/>
        </p:blipFill>
        <p:spPr bwMode="auto">
          <a:xfrm>
            <a:off x="219678" y="1342055"/>
            <a:ext cx="3057351" cy="205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80" y="3321194"/>
            <a:ext cx="3100388" cy="2543175"/>
          </a:xfrm>
          <a:prstGeom prst="rect">
            <a:avLst/>
          </a:prstGeom>
        </p:spPr>
      </p:pic>
      <p:pic>
        <p:nvPicPr>
          <p:cNvPr id="1026" name="Picture 2" descr="https://www.cpc.ncep.noaa.gov/products/precip/CWlink/ENSO/regressions/diag.prec.regr.MA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07" y="1461052"/>
            <a:ext cx="3024378" cy="40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754A37-8360-23E0-F10B-ADEA31F7EC7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State of the ENSO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20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03689-29B7-6D84-334A-E38E60EB1667}"/>
              </a:ext>
            </a:extLst>
          </p:cNvPr>
          <p:cNvSpPr txBox="1"/>
          <p:nvPr/>
        </p:nvSpPr>
        <p:spPr>
          <a:xfrm>
            <a:off x="10390" y="5823512"/>
            <a:ext cx="88114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Active </a:t>
            </a:r>
            <a:r>
              <a:rPr lang="en-US" sz="1400" dirty="0" err="1"/>
              <a:t>tC</a:t>
            </a:r>
            <a:r>
              <a:rPr lang="en-US" sz="1400" dirty="0"/>
              <a:t> </a:t>
            </a:r>
            <a:r>
              <a:rPr lang="en-US" sz="1400" dirty="0" err="1"/>
              <a:t>Filipo</a:t>
            </a:r>
            <a:r>
              <a:rPr lang="en-US" sz="1400" dirty="0"/>
              <a:t>, affecting Mozambique Channel and the neighboring areas.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6EC6D-FE9E-A15D-3FE6-292CBA701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33" t="11481" r="3333" b="7037"/>
          <a:stretch/>
        </p:blipFill>
        <p:spPr>
          <a:xfrm>
            <a:off x="152400" y="868680"/>
            <a:ext cx="8811491" cy="4846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31A087-3C8E-D162-FC17-BF083ACBF12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Tropical Cyclone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</a:rPr>
              <a:t>Filipo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25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the MJO predictions suggest enhanced/suppressed rainfall?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Your notes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MJO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409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any IOD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Your notes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IOD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72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34200" y="31242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MJO exists when there is counterclockwise movement on diagram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31242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dot/number represents a single day and location of the MJO enhanced rainfall.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257426" y="1188720"/>
            <a:ext cx="4573225" cy="5212080"/>
            <a:chOff x="2257425" y="1965325"/>
            <a:chExt cx="4159250" cy="4740275"/>
          </a:xfrm>
        </p:grpSpPr>
        <p:pic>
          <p:nvPicPr>
            <p:cNvPr id="5" name="Picture 3" descr="obs_phase40_full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1965325"/>
              <a:ext cx="4159250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5041484" y="5302250"/>
              <a:ext cx="9842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Strong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MJO</a:t>
              </a: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4141651" y="4006850"/>
              <a:ext cx="8445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Weak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</a:rPr>
                <a:t>MJO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10000" y="3048000"/>
              <a:ext cx="1976191" cy="3657600"/>
              <a:chOff x="3863689" y="2477092"/>
              <a:chExt cx="1976191" cy="3657600"/>
            </a:xfrm>
          </p:grpSpPr>
          <p:sp>
            <p:nvSpPr>
              <p:cNvPr id="11" name="Arc 10"/>
              <p:cNvSpPr>
                <a:spLocks noChangeAspect="1"/>
              </p:cNvSpPr>
              <p:nvPr/>
            </p:nvSpPr>
            <p:spPr>
              <a:xfrm rot="2129541">
                <a:off x="3863689" y="2477092"/>
                <a:ext cx="1828800" cy="365760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>
                <a:stCxn id="11" idx="0"/>
              </p:cNvCxnSpPr>
              <p:nvPr/>
            </p:nvCxnSpPr>
            <p:spPr>
              <a:xfrm flipH="1" flipV="1">
                <a:off x="5739340" y="2741948"/>
                <a:ext cx="100540" cy="7494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MJO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, The Wheeler-Hendon Diagram</a:t>
            </a:r>
          </a:p>
        </p:txBody>
      </p:sp>
    </p:spTree>
    <p:extLst>
      <p:ext uri="{BB962C8B-B14F-4D97-AF65-F5344CB8AC3E}">
        <p14:creationId xmlns:p14="http://schemas.microsoft.com/office/powerpoint/2010/main" val="3628608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any ENSO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Your notes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ENSO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09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any TC contributions?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Your notes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TC Contribution?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52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621" y="1443960"/>
            <a:ext cx="3927007" cy="381768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2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Mean Sea Level Pressure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65" y="1295400"/>
            <a:ext cx="4232635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395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Mean Sea Level Pressure Total</a:t>
            </a:r>
          </a:p>
        </p:txBody>
      </p:sp>
    </p:spTree>
    <p:extLst>
      <p:ext uri="{BB962C8B-B14F-4D97-AF65-F5344CB8AC3E}">
        <p14:creationId xmlns:p14="http://schemas.microsoft.com/office/powerpoint/2010/main" val="615141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880" y="1298448"/>
            <a:ext cx="4326904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850mb Wind/Divergence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28" y="1298448"/>
            <a:ext cx="414779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850mb Wind/Divergence Total</a:t>
            </a:r>
          </a:p>
        </p:txBody>
      </p:sp>
    </p:spTree>
    <p:extLst>
      <p:ext uri="{BB962C8B-B14F-4D97-AF65-F5344CB8AC3E}">
        <p14:creationId xmlns:p14="http://schemas.microsoft.com/office/powerpoint/2010/main" val="2244821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880" y="1298447"/>
            <a:ext cx="4326904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700mb Wind/Divergence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28" y="1298448"/>
            <a:ext cx="414779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700mb Wind/Divergence Total</a:t>
            </a:r>
          </a:p>
        </p:txBody>
      </p:sp>
    </p:spTree>
    <p:extLst>
      <p:ext uri="{BB962C8B-B14F-4D97-AF65-F5344CB8AC3E}">
        <p14:creationId xmlns:p14="http://schemas.microsoft.com/office/powerpoint/2010/main" val="3870083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608" y="1298448"/>
            <a:ext cx="4213782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274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500mb Height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28" y="1298448"/>
            <a:ext cx="4232635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2252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500mb Height Total</a:t>
            </a:r>
          </a:p>
        </p:txBody>
      </p:sp>
    </p:spTree>
    <p:extLst>
      <p:ext uri="{BB962C8B-B14F-4D97-AF65-F5344CB8AC3E}">
        <p14:creationId xmlns:p14="http://schemas.microsoft.com/office/powerpoint/2010/main" val="1258631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4880" y="1298448"/>
            <a:ext cx="4326904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425812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solidFill>
                  <a:srgbClr val="0000CC"/>
                </a:solidFill>
                <a:latin typeface="Arial" charset="0"/>
              </a:rPr>
              <a:t>Week-1, 7-day Circulation Total &amp; Anomaly Forecasts</a:t>
            </a:r>
            <a:endParaRPr lang="en-US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965400"/>
            <a:ext cx="3853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200mb Wind/Divergence Anomaly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08" y="1298448"/>
            <a:ext cx="414779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35903"/>
            <a:ext cx="3420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200mb Wind/Divergence Total</a:t>
            </a:r>
          </a:p>
        </p:txBody>
      </p:sp>
    </p:spTree>
    <p:extLst>
      <p:ext uri="{BB962C8B-B14F-4D97-AF65-F5344CB8AC3E}">
        <p14:creationId xmlns:p14="http://schemas.microsoft.com/office/powerpoint/2010/main" val="37581308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201" y="1158362"/>
            <a:ext cx="2633640" cy="25603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8753" y="1158362"/>
            <a:ext cx="2692296" cy="2560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201" y="4145280"/>
            <a:ext cx="2692295" cy="256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304" y="4142393"/>
            <a:ext cx="2692296" cy="25603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Circulation Anomaly Forecasts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1660" y="8382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MSLP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838200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850-hPa wind/divergence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3810000"/>
            <a:ext cx="270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700-hPa wind/divergence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53700" y="3810000"/>
            <a:ext cx="262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200-hPa wind/divergence</a:t>
            </a:r>
          </a:p>
        </p:txBody>
      </p:sp>
    </p:spTree>
    <p:extLst>
      <p:ext uri="{BB962C8B-B14F-4D97-AF65-F5344CB8AC3E}">
        <p14:creationId xmlns:p14="http://schemas.microsoft.com/office/powerpoint/2010/main" val="13661819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158" y="1239729"/>
            <a:ext cx="2027809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230" y="3911609"/>
            <a:ext cx="2780906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3946778"/>
            <a:ext cx="2821757" cy="2743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</a:t>
            </a:r>
            <a:r>
              <a:rPr lang="en-US" sz="26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 Forecasts (raw)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4289" y="3607926"/>
            <a:ext cx="143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Week-1 Total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219200"/>
            <a:ext cx="2027809" cy="20116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337" y="1219200"/>
            <a:ext cx="2027809" cy="20116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07990" y="884141"/>
            <a:ext cx="12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&gt;10mm</a:t>
            </a:r>
          </a:p>
        </p:txBody>
      </p:sp>
      <p:sp>
        <p:nvSpPr>
          <p:cNvPr id="2" name="Rectangle 1"/>
          <p:cNvSpPr/>
          <p:nvPr/>
        </p:nvSpPr>
        <p:spPr>
          <a:xfrm>
            <a:off x="6367565" y="3977258"/>
            <a:ext cx="2979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Wetter-than over many places, except over the southern portion of the Solomon Islands.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21D7D-E0C1-B7A0-2D10-5773201D6C6E}"/>
              </a:ext>
            </a:extLst>
          </p:cNvPr>
          <p:cNvSpPr txBox="1"/>
          <p:nvPr/>
        </p:nvSpPr>
        <p:spPr>
          <a:xfrm>
            <a:off x="522344" y="1533569"/>
            <a:ext cx="1757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Exceedance probability, with respect to fixed thresholds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1C374-6C05-D88F-5941-126AD23175F3}"/>
              </a:ext>
            </a:extLst>
          </p:cNvPr>
          <p:cNvSpPr txBox="1"/>
          <p:nvPr/>
        </p:nvSpPr>
        <p:spPr>
          <a:xfrm>
            <a:off x="4886683" y="884141"/>
            <a:ext cx="12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&gt;25mm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E9C88-0C20-B919-2587-1E02C6C81E4E}"/>
              </a:ext>
            </a:extLst>
          </p:cNvPr>
          <p:cNvSpPr txBox="1"/>
          <p:nvPr/>
        </p:nvSpPr>
        <p:spPr>
          <a:xfrm>
            <a:off x="7140334" y="884141"/>
            <a:ext cx="12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&gt;50mm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3B573-B28D-5B7D-2440-0509CBB3AE19}"/>
              </a:ext>
            </a:extLst>
          </p:cNvPr>
          <p:cNvSpPr txBox="1"/>
          <p:nvPr/>
        </p:nvSpPr>
        <p:spPr>
          <a:xfrm>
            <a:off x="3764764" y="3577446"/>
            <a:ext cx="182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Week-1 Anomaly</a:t>
            </a:r>
          </a:p>
        </p:txBody>
      </p:sp>
    </p:spTree>
    <p:extLst>
      <p:ext uri="{BB962C8B-B14F-4D97-AF65-F5344CB8AC3E}">
        <p14:creationId xmlns:p14="http://schemas.microsoft.com/office/powerpoint/2010/main" val="27761540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1517" y="843603"/>
            <a:ext cx="184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GEFS Raw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23746" y="853326"/>
            <a:ext cx="1748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85160" y="808876"/>
            <a:ext cx="171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30098" y="835223"/>
            <a:ext cx="192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-622" y="3879754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CCA/ELR/EPOELM Cons.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938" y="1175366"/>
            <a:ext cx="1922880" cy="240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242" y="1178079"/>
            <a:ext cx="1922880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1178079"/>
            <a:ext cx="1922880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634" y="1178079"/>
            <a:ext cx="1922880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4114800"/>
            <a:ext cx="220001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242" y="4211080"/>
            <a:ext cx="1990966" cy="24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4211080"/>
            <a:ext cx="1990966" cy="24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634" y="4211080"/>
            <a:ext cx="1990966" cy="24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6A64D2-F6C6-7306-FA3C-6E3E0C46474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</a:t>
            </a:r>
            <a:r>
              <a:rPr lang="en-US" sz="26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 Forecasts (Calibrated)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8847-AE25-3CB4-124C-F960C4412C98}"/>
              </a:ext>
            </a:extLst>
          </p:cNvPr>
          <p:cNvSpPr txBox="1"/>
          <p:nvPr/>
        </p:nvSpPr>
        <p:spPr>
          <a:xfrm>
            <a:off x="3698999" y="6553200"/>
            <a:ext cx="4837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GROCS plots: </a:t>
            </a:r>
            <a:r>
              <a:rPr lang="en-US" sz="1600" dirty="0">
                <a:solidFill>
                  <a:srgbClr val="C00000"/>
                </a:solidFill>
              </a:rPr>
              <a:t>Darker Red</a:t>
            </a:r>
            <a:r>
              <a:rPr lang="en-US" sz="1600" dirty="0"/>
              <a:t> good skill, </a:t>
            </a:r>
            <a:r>
              <a:rPr lang="en-US" sz="1600" dirty="0">
                <a:solidFill>
                  <a:srgbClr val="0070C0"/>
                </a:solidFill>
              </a:rPr>
              <a:t>darker blue </a:t>
            </a:r>
            <a:r>
              <a:rPr lang="en-US" sz="1600" dirty="0"/>
              <a:t>bad skill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11E04F-000E-83F0-08E5-398E115A1ADC}"/>
              </a:ext>
            </a:extLst>
          </p:cNvPr>
          <p:cNvCxnSpPr>
            <a:cxnSpLocks/>
          </p:cNvCxnSpPr>
          <p:nvPr/>
        </p:nvCxnSpPr>
        <p:spPr>
          <a:xfrm>
            <a:off x="3810000" y="3200399"/>
            <a:ext cx="0" cy="11887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7C68E4-58D2-21F2-B6FB-348C5ED86919}"/>
              </a:ext>
            </a:extLst>
          </p:cNvPr>
          <p:cNvCxnSpPr>
            <a:cxnSpLocks/>
          </p:cNvCxnSpPr>
          <p:nvPr/>
        </p:nvCxnSpPr>
        <p:spPr>
          <a:xfrm>
            <a:off x="5943600" y="3200399"/>
            <a:ext cx="0" cy="11887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24AF0F-2525-693E-9C4E-0C11080A02F4}"/>
              </a:ext>
            </a:extLst>
          </p:cNvPr>
          <p:cNvCxnSpPr>
            <a:cxnSpLocks/>
          </p:cNvCxnSpPr>
          <p:nvPr/>
        </p:nvCxnSpPr>
        <p:spPr>
          <a:xfrm>
            <a:off x="8001000" y="3200399"/>
            <a:ext cx="0" cy="11887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69260" y="3883223"/>
            <a:ext cx="152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   GROC Skill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61826" y="3879754"/>
            <a:ext cx="1478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GROC Skill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9778" y="3883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GROC Skill</a:t>
            </a:r>
          </a:p>
        </p:txBody>
      </p:sp>
    </p:spTree>
    <p:extLst>
      <p:ext uri="{BB962C8B-B14F-4D97-AF65-F5344CB8AC3E}">
        <p14:creationId xmlns:p14="http://schemas.microsoft.com/office/powerpoint/2010/main" val="99437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s://ftp.cpc.ncep.noaa.gov/International/mjo_composites/Africa_precip_DJF_com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3657600" cy="5136204"/>
          </a:xfrm>
          <a:prstGeom prst="rect">
            <a:avLst/>
          </a:prstGeom>
          <a:noFill/>
        </p:spPr>
      </p:pic>
      <p:pic>
        <p:nvPicPr>
          <p:cNvPr id="30724" name="Picture 4" descr="https://ftp.cpc.ncep.noaa.gov/International/mjo_composites/Africa_precip_OND_co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3657600" cy="5136204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MJO </a:t>
            </a:r>
            <a:r>
              <a:rPr lang="en-US" sz="3200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 Composites                                     </a:t>
            </a:r>
            <a:r>
              <a:rPr lang="en-US" sz="2000" dirty="0">
                <a:latin typeface="+mn-lt"/>
                <a:ea typeface="+mn-ea"/>
                <a:cs typeface="+mn-cs"/>
              </a:rPr>
              <a:t>source: </a:t>
            </a:r>
            <a:r>
              <a:rPr lang="en-US" sz="1800" dirty="0">
                <a:latin typeface="+mn-lt"/>
                <a:ea typeface="+mn-ea"/>
                <a:cs typeface="+mn-cs"/>
                <a:hlinkClick r:id="rId4"/>
              </a:rPr>
              <a:t>https://ftp.cpc.ncep.noaa.gov/International/mjo_composites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371600"/>
            <a:ext cx="1471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Dec-Jan-Feb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3479" y="1371600"/>
            <a:ext cx="1536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Oct-Nov-Dec</a:t>
            </a:r>
          </a:p>
        </p:txBody>
      </p:sp>
    </p:spTree>
    <p:extLst>
      <p:ext uri="{BB962C8B-B14F-4D97-AF65-F5344CB8AC3E}">
        <p14:creationId xmlns:p14="http://schemas.microsoft.com/office/powerpoint/2010/main" val="4421382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1517" y="843603"/>
            <a:ext cx="184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GEFS Raw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23746" y="853326"/>
            <a:ext cx="1748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85160" y="808876"/>
            <a:ext cx="171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30098" y="835223"/>
            <a:ext cx="1922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Calibrated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-622" y="3879754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CCA/ELR/EPOELM Cons.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938" y="1175366"/>
            <a:ext cx="1922880" cy="240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242" y="1178079"/>
            <a:ext cx="1922880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1178079"/>
            <a:ext cx="1922880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634" y="1178079"/>
            <a:ext cx="1922880" cy="23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4114800"/>
            <a:ext cx="220001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242" y="4191000"/>
            <a:ext cx="1990966" cy="14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4191000"/>
            <a:ext cx="1990966" cy="14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0634" y="4191000"/>
            <a:ext cx="1990966" cy="14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6A64D2-F6C6-7306-FA3C-6E3E0C46474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</a:t>
            </a:r>
            <a:r>
              <a:rPr lang="en-US" sz="26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 Forecasts (Calibrated)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8847-AE25-3CB4-124C-F960C4412C98}"/>
              </a:ext>
            </a:extLst>
          </p:cNvPr>
          <p:cNvSpPr txBox="1"/>
          <p:nvPr/>
        </p:nvSpPr>
        <p:spPr>
          <a:xfrm>
            <a:off x="2713136" y="5751602"/>
            <a:ext cx="6210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closer the ROC curve is to the upper left corner of the graph, the higher the accuracy of the forecast.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11E04F-000E-83F0-08E5-398E115A1ADC}"/>
              </a:ext>
            </a:extLst>
          </p:cNvPr>
          <p:cNvCxnSpPr>
            <a:cxnSpLocks/>
          </p:cNvCxnSpPr>
          <p:nvPr/>
        </p:nvCxnSpPr>
        <p:spPr>
          <a:xfrm>
            <a:off x="3810000" y="3200399"/>
            <a:ext cx="0" cy="118872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7C68E4-58D2-21F2-B6FB-348C5ED86919}"/>
              </a:ext>
            </a:extLst>
          </p:cNvPr>
          <p:cNvCxnSpPr>
            <a:cxnSpLocks/>
          </p:cNvCxnSpPr>
          <p:nvPr/>
        </p:nvCxnSpPr>
        <p:spPr>
          <a:xfrm>
            <a:off x="5943600" y="3200399"/>
            <a:ext cx="0" cy="118872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24AF0F-2525-693E-9C4E-0C11080A02F4}"/>
              </a:ext>
            </a:extLst>
          </p:cNvPr>
          <p:cNvCxnSpPr>
            <a:cxnSpLocks/>
          </p:cNvCxnSpPr>
          <p:nvPr/>
        </p:nvCxnSpPr>
        <p:spPr>
          <a:xfrm>
            <a:off x="8001000" y="3200399"/>
            <a:ext cx="0" cy="118872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69260" y="3883223"/>
            <a:ext cx="152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   GROC Skill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61826" y="3879754"/>
            <a:ext cx="1478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GROC Skill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9778" y="38832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GROC Skill</a:t>
            </a:r>
          </a:p>
        </p:txBody>
      </p:sp>
    </p:spTree>
    <p:extLst>
      <p:ext uri="{BB962C8B-B14F-4D97-AF65-F5344CB8AC3E}">
        <p14:creationId xmlns:p14="http://schemas.microsoft.com/office/powerpoint/2010/main" val="470997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274638"/>
            <a:ext cx="8534400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Week-1, 7-day Extreme </a:t>
            </a:r>
            <a:r>
              <a:rPr lang="en-US" sz="26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2600" b="1" dirty="0">
                <a:solidFill>
                  <a:srgbClr val="0000CC"/>
                </a:solidFill>
                <a:latin typeface="Arial" charset="0"/>
              </a:rPr>
              <a:t> Forecasts (Calibrated)</a:t>
            </a:r>
            <a:endParaRPr lang="en-US" sz="26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16764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CCA </a:t>
            </a:r>
            <a:r>
              <a:rPr lang="en-US" sz="1400" b="1" dirty="0" err="1"/>
              <a:t>Calib</a:t>
            </a:r>
            <a:r>
              <a:rPr lang="en-US" sz="1400" b="1" dirty="0"/>
              <a:t>,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066801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36" y="1076977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669169" y="79144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Dry, &lt;10</a:t>
            </a:r>
            <a:r>
              <a:rPr lang="en-US" sz="1400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" y="3578423"/>
            <a:ext cx="125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ELR </a:t>
            </a:r>
            <a:r>
              <a:rPr lang="en-US" sz="1400" b="1" dirty="0" err="1"/>
              <a:t>Calib</a:t>
            </a:r>
            <a:r>
              <a:rPr lang="en-US" sz="1400" b="1" dirty="0"/>
              <a:t>.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6199" y="5638800"/>
            <a:ext cx="1592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EPOELM </a:t>
            </a:r>
            <a:r>
              <a:rPr lang="en-US" sz="1400" b="1" dirty="0" err="1"/>
              <a:t>Calib</a:t>
            </a:r>
            <a:r>
              <a:rPr lang="en-US" sz="1400" b="1" dirty="0"/>
              <a:t>. </a:t>
            </a:r>
            <a:r>
              <a:rPr lang="en-US" sz="1400" b="1" dirty="0" err="1"/>
              <a:t>Fcst</a:t>
            </a:r>
            <a:endParaRPr lang="en-US" sz="1400" b="1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7C54AA2-99F5-C99B-3E79-B0777FA9F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2840" y="1066801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A073AA1E-6156-6E94-ABAD-E3C3F5CA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9240" y="1076977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DC2E4A-BB24-E5A7-702C-4C37887FF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2971801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AD7EF77-B2AB-B355-6325-BAF7192C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36" y="2981977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2C0006B-58A2-D84A-4014-AB59B884F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2840" y="2971801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4822E3-FB1D-D475-15C0-9420435E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9240" y="2981977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430A138-4743-82B1-CB82-AC90883F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4942825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AE63D7A-7B6A-0B00-7850-90964F65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036" y="4953001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4EFD420-A1B9-898E-5797-A8E81D77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2840" y="4942825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A240E-7CC8-1139-3BF7-A9D1DEFB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9240" y="4953001"/>
            <a:ext cx="1481360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DE43B4-2086-D8C6-1F61-381FF5242C6E}"/>
              </a:ext>
            </a:extLst>
          </p:cNvPr>
          <p:cNvSpPr txBox="1"/>
          <p:nvPr/>
        </p:nvSpPr>
        <p:spPr>
          <a:xfrm>
            <a:off x="3409428" y="8352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Dry, &lt;20</a:t>
            </a:r>
            <a:r>
              <a:rPr lang="en-US" sz="1400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EAF7BE-F019-7F48-0775-6631B165582B}"/>
              </a:ext>
            </a:extLst>
          </p:cNvPr>
          <p:cNvSpPr txBox="1"/>
          <p:nvPr/>
        </p:nvSpPr>
        <p:spPr>
          <a:xfrm>
            <a:off x="5707731" y="80914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Wet, &gt;80</a:t>
            </a:r>
            <a:r>
              <a:rPr lang="en-US" sz="1400" b="1" baseline="30000" dirty="0">
                <a:solidFill>
                  <a:srgbClr val="00B050"/>
                </a:solidFill>
              </a:rPr>
              <a:t>th</a:t>
            </a:r>
            <a:r>
              <a:rPr lang="en-US" sz="14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17C9B0-0F0C-573B-98B1-3BCD1F839187}"/>
              </a:ext>
            </a:extLst>
          </p:cNvPr>
          <p:cNvSpPr txBox="1"/>
          <p:nvPr/>
        </p:nvSpPr>
        <p:spPr>
          <a:xfrm>
            <a:off x="7447990" y="85292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Wet</a:t>
            </a:r>
            <a:r>
              <a:rPr lang="en-US" sz="1400" b="1">
                <a:solidFill>
                  <a:srgbClr val="00B050"/>
                </a:solidFill>
              </a:rPr>
              <a:t>, &gt;90</a:t>
            </a:r>
            <a:r>
              <a:rPr lang="en-US" sz="1400" b="1" baseline="30000">
                <a:solidFill>
                  <a:srgbClr val="00B050"/>
                </a:solidFill>
              </a:rPr>
              <a:t>th</a:t>
            </a:r>
            <a:r>
              <a:rPr lang="en-US" sz="1400" b="1">
                <a:solidFill>
                  <a:srgbClr val="00B050"/>
                </a:solidFill>
              </a:rPr>
              <a:t> </a:t>
            </a:r>
            <a:endParaRPr lang="en-U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21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r>
              <a:rPr lang="en-US" sz="5800" b="1" dirty="0">
                <a:solidFill>
                  <a:schemeClr val="accent3">
                    <a:lumMod val="75000"/>
                  </a:schemeClr>
                </a:solidFill>
              </a:rPr>
              <a:t>Wet</a:t>
            </a:r>
          </a:p>
          <a:p>
            <a:pPr lvl="1"/>
            <a:r>
              <a:rPr lang="en-US" sz="3600" dirty="0"/>
              <a:t>Your notes</a:t>
            </a:r>
          </a:p>
          <a:p>
            <a:endParaRPr lang="en-US" sz="3100" dirty="0"/>
          </a:p>
          <a:p>
            <a:r>
              <a:rPr lang="en-US" sz="5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Dry</a:t>
            </a:r>
            <a:r>
              <a:rPr lang="en-US" sz="5800" b="1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3600" dirty="0"/>
              <a:t>Your notes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274638"/>
            <a:ext cx="8829368" cy="5635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Summary</a:t>
            </a:r>
            <a:r>
              <a:rPr lang="en-US" sz="3200" dirty="0">
                <a:solidFill>
                  <a:srgbClr val="0000CC"/>
                </a:solidFill>
                <a:latin typeface="Arial" charset="0"/>
              </a:rPr>
              <a:t>, Convergence of Evidence, </a:t>
            </a:r>
            <a:r>
              <a:rPr lang="en-US" sz="3200" dirty="0" err="1">
                <a:solidFill>
                  <a:srgbClr val="0000CC"/>
                </a:solidFill>
                <a:latin typeface="Arial" charset="0"/>
              </a:rPr>
              <a:t>Precip</a:t>
            </a:r>
            <a:endParaRPr lang="en-US" sz="3200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54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7391400" cy="11731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Consensus Week-1 </a:t>
            </a:r>
            <a:r>
              <a:rPr lang="en-US" sz="3200" b="1" dirty="0" err="1">
                <a:solidFill>
                  <a:srgbClr val="0000CC"/>
                </a:solidFill>
                <a:latin typeface="Arial" charset="0"/>
              </a:rPr>
              <a:t>Precip</a:t>
            </a:r>
            <a:r>
              <a:rPr lang="en-US" sz="3200" b="1" dirty="0">
                <a:solidFill>
                  <a:srgbClr val="0000CC"/>
                </a:solidFill>
                <a:latin typeface="Arial" charset="0"/>
              </a:rPr>
              <a:t> Outlook, </a:t>
            </a:r>
            <a:r>
              <a:rPr lang="en-US" sz="3200" b="1" dirty="0">
                <a:latin typeface="Arial" charset="0"/>
              </a:rPr>
              <a:t>Valid: 13 – 19 March 2024</a:t>
            </a:r>
            <a:endParaRPr lang="en-US" sz="3200" dirty="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355EA9-A18B-2518-9E29-3DE6DD0CF9F0}"/>
              </a:ext>
            </a:extLst>
          </p:cNvPr>
          <p:cNvSpPr txBox="1"/>
          <p:nvPr/>
        </p:nvSpPr>
        <p:spPr>
          <a:xfrm>
            <a:off x="5495544" y="2159297"/>
            <a:ext cx="3419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highlight>
                  <a:srgbClr val="008000"/>
                </a:highlight>
              </a:rPr>
              <a:t>Above-average</a:t>
            </a:r>
            <a:r>
              <a:rPr lang="en-US" dirty="0"/>
              <a:t> due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Your notes</a:t>
            </a:r>
          </a:p>
          <a:p>
            <a:pPr marL="342900" indent="-342900">
              <a:buAutoNum type="arabicPeriod"/>
            </a:pPr>
            <a:endParaRPr lang="en-US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Below-Average </a:t>
            </a:r>
            <a:r>
              <a:rPr lang="en-US" dirty="0"/>
              <a:t>due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Your notes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469B32-ECF5-8BF7-7A32-B8D9A943A240}"/>
              </a:ext>
            </a:extLst>
          </p:cNvPr>
          <p:cNvSpPr/>
          <p:nvPr/>
        </p:nvSpPr>
        <p:spPr>
          <a:xfrm>
            <a:off x="457200" y="1676400"/>
            <a:ext cx="5038344" cy="49069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2F8011-FC75-3A4F-0D85-FBC04B8F07CA}"/>
              </a:ext>
            </a:extLst>
          </p:cNvPr>
          <p:cNvSpPr txBox="1"/>
          <p:nvPr/>
        </p:nvSpPr>
        <p:spPr>
          <a:xfrm>
            <a:off x="1371600" y="2438400"/>
            <a:ext cx="340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Your QGIS generated forecast map</a:t>
            </a:r>
          </a:p>
        </p:txBody>
      </p:sp>
    </p:spTree>
    <p:extLst>
      <p:ext uri="{BB962C8B-B14F-4D97-AF65-F5344CB8AC3E}">
        <p14:creationId xmlns:p14="http://schemas.microsoft.com/office/powerpoint/2010/main" val="2889153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cpc.ncep.noaa.gov/products/international/ocean_monitoring/IO_monitoring_fcsts/iod_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r="15027" b="5348"/>
          <a:stretch/>
        </p:blipFill>
        <p:spPr bwMode="auto">
          <a:xfrm>
            <a:off x="4614672" y="1727577"/>
            <a:ext cx="4224528" cy="33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cpc.ncep.noaa.gov/products/international/ocean_monitoring/IO_monitoring_fcsts/iod_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r="15027" b="5347"/>
          <a:stretch/>
        </p:blipFill>
        <p:spPr bwMode="auto">
          <a:xfrm>
            <a:off x="195072" y="1702832"/>
            <a:ext cx="4224528" cy="330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IOD Influences                                                 </a:t>
            </a:r>
            <a:r>
              <a:rPr lang="en-US" sz="2000" dirty="0">
                <a:latin typeface="+mn-lt"/>
                <a:ea typeface="+mn-ea"/>
                <a:cs typeface="+mn-cs"/>
              </a:rPr>
              <a:t>source: </a:t>
            </a:r>
            <a:r>
              <a:rPr lang="en-US" sz="1800" dirty="0">
                <a:latin typeface="+mn-lt"/>
                <a:ea typeface="+mn-ea"/>
                <a:cs typeface="+mn-cs"/>
                <a:hlinkClick r:id="rId4"/>
              </a:rPr>
              <a:t>https://www.cpc.ncep.noaa.gov/products/international/ocean_monitoring/IO_monitoring_fcsts/io_index.shtml</a:t>
            </a:r>
            <a:r>
              <a:rPr lang="en-US" sz="1800" dirty="0">
                <a:latin typeface="+mn-lt"/>
                <a:ea typeface="+mn-ea"/>
                <a:cs typeface="+mn-cs"/>
              </a:rPr>
              <a:t>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1371600"/>
            <a:ext cx="15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Negative IOD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3479" y="1428690"/>
            <a:ext cx="1481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Positive IOD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48702" y="5029200"/>
            <a:ext cx="8382000" cy="1744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 east-west Gradient in the Indian Ocean SST Anomaly</a:t>
            </a:r>
          </a:p>
          <a:p>
            <a:r>
              <a:rPr lang="en-US" sz="2000" dirty="0"/>
              <a:t>Negative IOD brings drought to equatorial East Africa and Excessive rainfall to eastern Asia and Australia</a:t>
            </a:r>
          </a:p>
          <a:p>
            <a:r>
              <a:rPr lang="en-US" sz="2000" dirty="0"/>
              <a:t>Positive IOD brings floods to equatorial East Africa and droughts and bushfires to eastern Asia and Australia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5207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ww.cpc.ncep.noaa.gov/products/precip/CWlink/ENSO/regressions/diag.prec.regr.NDJ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7526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ENSO Influences (OND/DJF),                                     </a:t>
            </a:r>
            <a:r>
              <a:rPr lang="en-US" sz="2000" dirty="0">
                <a:latin typeface="+mn-lt"/>
                <a:ea typeface="+mn-ea"/>
                <a:cs typeface="+mn-cs"/>
              </a:rPr>
              <a:t>source: </a:t>
            </a:r>
            <a:r>
              <a:rPr lang="en-US" sz="2000" dirty="0">
                <a:latin typeface="+mn-lt"/>
                <a:ea typeface="+mn-ea"/>
                <a:cs typeface="+mn-cs"/>
                <a:hlinkClick r:id="rId3"/>
              </a:rPr>
              <a:t>https://www.cpc.ncep.noaa.gov/products/precip/CWlink/ENSO/regressions/geplr.shtml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6591" y="1428690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OND</a:t>
            </a:r>
          </a:p>
        </p:txBody>
      </p:sp>
      <p:pic>
        <p:nvPicPr>
          <p:cNvPr id="2" name="Picture 2" descr="https://www.cpc.ncep.noaa.gov/products/precip/CWlink/ENSO/regressions/diag.prec.regr.O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3600" y="1428690"/>
            <a:ext cx="59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NDJ</a:t>
            </a:r>
          </a:p>
        </p:txBody>
      </p:sp>
    </p:spTree>
    <p:extLst>
      <p:ext uri="{BB962C8B-B14F-4D97-AF65-F5344CB8AC3E}">
        <p14:creationId xmlns:p14="http://schemas.microsoft.com/office/powerpoint/2010/main" val="232504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metoffice.gov.uk/binaries/content/gallery/metofficegovuk/images/research/climate/global/nao_hi_winter_pr_tas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0" y="1981200"/>
            <a:ext cx="422681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etoffice.gov.uk/binaries/content/gallery/metofficegovuk/images/research/climate/global/nao_lo_winter_pr_tas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44316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200" dirty="0">
                <a:solidFill>
                  <a:srgbClr val="0000CC"/>
                </a:solidFill>
                <a:latin typeface="Arial" charset="0"/>
              </a:rPr>
              <a:t>NAO Influences (DJF),                                     </a:t>
            </a:r>
            <a:r>
              <a:rPr lang="en-US" sz="2000" dirty="0">
                <a:latin typeface="+mn-lt"/>
                <a:ea typeface="+mn-ea"/>
                <a:cs typeface="+mn-cs"/>
              </a:rPr>
              <a:t>source: </a:t>
            </a:r>
            <a:r>
              <a:rPr lang="en-US" sz="2000" dirty="0">
                <a:latin typeface="+mn-lt"/>
                <a:ea typeface="+mn-ea"/>
                <a:cs typeface="+mn-cs"/>
                <a:hlinkClick r:id="rId4"/>
              </a:rPr>
              <a:t>https://www.metoffice.gov.uk/research/climate/seasonal-to-decadal/gpc-outlooks/ens-mean/nao-description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1573768"/>
            <a:ext cx="1570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NAO Positive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3479" y="1581090"/>
            <a:ext cx="1675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NAO Negative</a:t>
            </a:r>
          </a:p>
        </p:txBody>
      </p:sp>
    </p:spTree>
    <p:extLst>
      <p:ext uri="{BB962C8B-B14F-4D97-AF65-F5344CB8AC3E}">
        <p14:creationId xmlns:p14="http://schemas.microsoft.com/office/powerpoint/2010/main" val="1928463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13595</TotalTime>
  <Words>2661</Words>
  <Application>Microsoft Office PowerPoint</Application>
  <PresentationFormat>On-screen Show (4:3)</PresentationFormat>
  <Paragraphs>458</Paragraphs>
  <Slides>63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Times New Roman</vt:lpstr>
      <vt:lpstr>verdana</vt:lpstr>
      <vt:lpstr>Wingdings</vt:lpstr>
      <vt:lpstr>Office Theme</vt:lpstr>
      <vt:lpstr>Demonstration on Realtime Subseasonal Forecasting  16ITWCVP Training Workshop Dakar, Senegal, 11 – 23 September 2024</vt:lpstr>
      <vt:lpstr>Tools for Operational Sub-Seasonal Forecasting</vt:lpstr>
      <vt:lpstr>State of the MJO</vt:lpstr>
      <vt:lpstr>MJO, 200-hPa Velocity Potential Anomalies</vt:lpstr>
      <vt:lpstr>MJO, The Wheeler-Hendon Diagram</vt:lpstr>
      <vt:lpstr>MJO Precip Composites                                     source: https://ftp.cpc.ncep.noaa.gov/International/mjo_composites</vt:lpstr>
      <vt:lpstr>IOD Influences                                                 source: https://www.cpc.ncep.noaa.gov/products/international/ocean_monitoring/IO_monitoring_fcsts/io_index.shtml   </vt:lpstr>
      <vt:lpstr>ENSO Influences (OND/DJF),                                     source: https://www.cpc.ncep.noaa.gov/products/precip/CWlink/ENSO/regressions/geplr.shtml </vt:lpstr>
      <vt:lpstr>NAO Influences (DJF),                                     source: https://www.metoffice.gov.uk/research/climate/seasonal-to-decadal/gpc-outlooks/ens-mean/nao-description </vt:lpstr>
      <vt:lpstr>NAO Influences (Belg Season of Ethiopia),                                     source: (Bekele et al, 2018): https://rmets.onlinelibrary.wiley.com/doi/10.1002/joc.5474 </vt:lpstr>
      <vt:lpstr>NWP Tools</vt:lpstr>
      <vt:lpstr>NWP Tools, GEFS Precip Forecasts</vt:lpstr>
      <vt:lpstr>NWP Tools, Post-Processing</vt:lpstr>
      <vt:lpstr>Week-1/2 Forecast Process</vt:lpstr>
      <vt:lpstr>Week-1/2 Forecast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Endalkachew Bekele</dc:creator>
  <cp:lastModifiedBy>Endalk Bekele</cp:lastModifiedBy>
  <cp:revision>267</cp:revision>
  <dcterms:created xsi:type="dcterms:W3CDTF">2018-11-23T14:13:10Z</dcterms:created>
  <dcterms:modified xsi:type="dcterms:W3CDTF">2024-09-12T12:28:07Z</dcterms:modified>
</cp:coreProperties>
</file>