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38992"/>
            <a:ext cx="9144000" cy="1828800"/>
          </a:xfrm>
        </p:spPr>
        <p:txBody>
          <a:bodyPr/>
          <a:lstStyle/>
          <a:p>
            <a:pPr>
              <a:defRPr sz="3600" b="1"/>
            </a:pPr>
            <a:r>
              <a:rPr dirty="0" smtClean="0"/>
              <a:t>Heat </a:t>
            </a:r>
            <a:r>
              <a:rPr dirty="0"/>
              <a:t>Hazards Outlooks for the </a:t>
            </a:r>
            <a:r>
              <a:rPr dirty="0" smtClean="0"/>
              <a:t>Caribbean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43199" y="3338899"/>
            <a:ext cx="365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600" b="1"/>
            </a:pPr>
            <a:r>
              <a:rPr dirty="0" smtClean="0"/>
              <a:t>Date </a:t>
            </a:r>
            <a:r>
              <a:rPr dirty="0"/>
              <a:t>of Issue: 2024-09-24</a:t>
            </a:r>
            <a:br>
              <a:rPr dirty="0"/>
            </a:br>
            <a:r>
              <a:rPr dirty="0"/>
              <a:t> Week-1, Valid for: </a:t>
            </a:r>
            <a:r>
              <a:rPr dirty="0" smtClean="0"/>
              <a:t>25</a:t>
            </a:r>
            <a:r>
              <a:rPr lang="en-US" dirty="0" smtClean="0"/>
              <a:t> Sep</a:t>
            </a:r>
            <a:r>
              <a:rPr dirty="0" smtClean="0"/>
              <a:t> </a:t>
            </a:r>
            <a:r>
              <a:rPr dirty="0"/>
              <a:t>- 01 </a:t>
            </a:r>
            <a:r>
              <a:rPr dirty="0" smtClean="0"/>
              <a:t>Oct </a:t>
            </a:r>
            <a:r>
              <a:rPr dirty="0"/>
              <a:t>2024</a:t>
            </a:r>
            <a:br>
              <a:rPr dirty="0"/>
            </a:br>
            <a:r>
              <a:rPr dirty="0"/>
              <a:t> Week-2, Valid for: 02 - 08 October 2024</a:t>
            </a:r>
          </a:p>
        </p:txBody>
      </p:sp>
      <p:pic>
        <p:nvPicPr>
          <p:cNvPr id="4" name="Picture 3" descr="NOAA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0"/>
            <a:ext cx="18288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727" y="341746"/>
            <a:ext cx="87745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Practice for Trinidad and Tobago Hazardous Heat Forecast Training Workshop</a:t>
            </a: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Week-2, Daily Tmax/HI Hybrid Index Exceedance Probability, with Respect to Fixed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33°C,</a:t>
            </a:r>
            <a:br/>
            <a:r>
              <a:t>≥3 consecutive days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35°C,</a:t>
            </a:r>
            <a:br/>
            <a:r>
              <a:t>≥3 consecutive days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76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37°C,</a:t>
            </a:r>
            <a:br/>
            <a:r>
              <a:t>≥3 consecutive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Text Here</a:t>
            </a:r>
            <a:endParaRPr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Week-2, Convergence of Evidences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48640"/>
            <a:ext cx="3200400" cy="32004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8640"/>
            <a:ext cx="201168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hybrid:80th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51760"/>
            <a:ext cx="2011680" cy="201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60" y="256032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hybrid:90th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54880"/>
            <a:ext cx="2011680" cy="2011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4960" y="46634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hybrid:95th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48640"/>
            <a:ext cx="2011680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52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hybrid:33°C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651760"/>
            <a:ext cx="2011680" cy="2011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9520" y="256032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hybrid:35°C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54880"/>
            <a:ext cx="2011680" cy="2011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9520" y="466344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hybrid:37°C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" y="3749039"/>
            <a:ext cx="4297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en-US" sz="1600" dirty="0"/>
              <a:t>Where do you see high percentile and hybrid tool thresholds overlapping?</a:t>
            </a:r>
          </a:p>
          <a:p>
            <a:pPr>
              <a:defRPr sz="1400" b="1"/>
            </a:pPr>
            <a:r>
              <a:rPr lang="en-US" sz="1600" dirty="0"/>
              <a:t>Text Here: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Urban Heat Island Alerts for Caribbean</a:t>
            </a:r>
          </a:p>
        </p:txBody>
      </p:sp>
      <p:pic>
        <p:nvPicPr>
          <p:cNvPr id="4" name="Picture 3" descr="urban_heat_al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0160"/>
            <a:ext cx="8229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Urban Heat Island Forecasts Week-1</a:t>
            </a:r>
          </a:p>
        </p:txBody>
      </p:sp>
      <p:pic>
        <p:nvPicPr>
          <p:cNvPr id="3" name="Picture 2" descr="Urban_heat_leg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43400"/>
            <a:ext cx="4572000" cy="1828800"/>
          </a:xfrm>
          <a:prstGeom prst="rect">
            <a:avLst/>
          </a:prstGeom>
        </p:spPr>
      </p:pic>
      <p:pic>
        <p:nvPicPr>
          <p:cNvPr id="5" name="Picture 4" descr="urban_heat_wee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0160"/>
            <a:ext cx="8229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Urban Heat Island Forecasts Weeks-2, 3, &amp; 4</a:t>
            </a:r>
          </a:p>
        </p:txBody>
      </p:sp>
      <p:pic>
        <p:nvPicPr>
          <p:cNvPr id="3" name="Picture 2" descr="Urban_heat_lege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343400"/>
            <a:ext cx="4572000" cy="1828800"/>
          </a:xfrm>
          <a:prstGeom prst="rect">
            <a:avLst/>
          </a:prstGeom>
        </p:spPr>
      </p:pic>
      <p:pic>
        <p:nvPicPr>
          <p:cNvPr id="5" name="Picture 4" descr="urban_heat_week2_3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0160"/>
            <a:ext cx="8229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Week-1 Heat Hazards Outlook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" y="3379586"/>
            <a:ext cx="7955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Place finished Heat Hazard Outlook for week-1 here</a:t>
            </a:r>
            <a:endParaRPr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Week-2 Heat Hazards Outlook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3379586"/>
            <a:ext cx="79552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Place finished Heat Hazard Outlook for week-2 here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Mean Sea Level Pressure &amp; 500-hPa Height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45920"/>
            <a:ext cx="27432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48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Total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91440" y="237744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MSLP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45920"/>
            <a:ext cx="2743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120" y="1005840"/>
            <a:ext cx="1828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Anomaly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114800"/>
            <a:ext cx="27432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822960" y="5029200"/>
            <a:ext cx="2286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Geop. Height (500-hPa)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114800"/>
            <a:ext cx="2743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3680" y="182880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smtClean="0"/>
              <a:t>Text Here</a:t>
            </a:r>
            <a:endParaRPr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83680" y="429768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925-hPa and 200-hPa Wind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45920"/>
            <a:ext cx="27432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48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Total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40080" y="228600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Wind (925-hPa)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45920"/>
            <a:ext cx="2743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12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Anomaly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114800"/>
            <a:ext cx="27432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914400" y="5029200"/>
            <a:ext cx="2423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Wind &amp; Diverg. (200-hPa)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114800"/>
            <a:ext cx="2743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2240" y="182880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6492240" y="429768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Daily Tmax/HI Hybrid Index Exceedance Probability, with Respect to Percentile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80th percentile, ≥3 consecutive days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8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90th percentile, ≥3 consecutive days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364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≥ 95th percentile, ≥3 consecutive days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Text Here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Week-1, Daily Tmax/HI Hybrid Index Exceedance Probability, with Respect to Fixed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33°C,</a:t>
            </a:r>
            <a:br/>
            <a:r>
              <a:t>≥3 consecutive days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35°C,</a:t>
            </a:r>
            <a:br/>
            <a:r>
              <a:t>≥3 consecutive days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760" y="109728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37°C,</a:t>
            </a:r>
            <a:br/>
            <a:r>
              <a:t>≥3 consecutive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Text Here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2880"/>
            <a:ext cx="9144000" cy="914400"/>
          </a:xfrm>
        </p:spPr>
        <p:txBody>
          <a:bodyPr/>
          <a:lstStyle/>
          <a:p>
            <a:pPr>
              <a:defRPr sz="2800"/>
            </a:pPr>
            <a:r>
              <a:t>Week-1, Convergence of Evidences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548640"/>
            <a:ext cx="3200400" cy="32004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48640"/>
            <a:ext cx="2011680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496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hybrid:80th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651760"/>
            <a:ext cx="2011680" cy="201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960" y="256032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hybrid:90th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754880"/>
            <a:ext cx="2011680" cy="2011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4960" y="46634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hybrid:95th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48640"/>
            <a:ext cx="2011680" cy="20116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9520" y="420624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hybrid:33°C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2651760"/>
            <a:ext cx="2011680" cy="2011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9520" y="256032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hybrid:35°C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754880"/>
            <a:ext cx="2011680" cy="20116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9520" y="4663440"/>
            <a:ext cx="1828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hybrid:37°C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880" y="3749039"/>
            <a:ext cx="4297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lang="en-US" sz="1600" dirty="0" smtClean="0"/>
              <a:t>Where do you see high percentile and hybrid tool thresholds overlapping?</a:t>
            </a:r>
          </a:p>
          <a:p>
            <a:pPr>
              <a:defRPr sz="1400" b="1"/>
            </a:pPr>
            <a:r>
              <a:rPr lang="en-US" sz="1600" dirty="0"/>
              <a:t>Text </a:t>
            </a:r>
            <a:r>
              <a:rPr lang="en-US" sz="1600" dirty="0" smtClean="0"/>
              <a:t>Here</a:t>
            </a:r>
            <a:r>
              <a:rPr lang="en-US" sz="1600" dirty="0"/>
              <a:t>: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Week-2, Mean Sea Level Pressure &amp; 500-hPa Height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45920"/>
            <a:ext cx="27432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48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Total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91440" y="2377440"/>
            <a:ext cx="9144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MSLP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45920"/>
            <a:ext cx="2743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120" y="1005840"/>
            <a:ext cx="18288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Anomaly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114800"/>
            <a:ext cx="27432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822960" y="5029200"/>
            <a:ext cx="2286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Geop. Height (500-hPa)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114800"/>
            <a:ext cx="2743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3680" y="182880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6583680" y="429768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Week-2, 925-hPa and 200-hPa Wind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45920"/>
            <a:ext cx="27432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448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Total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-640080" y="2286000"/>
            <a:ext cx="18288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Wind (925-hPa)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45920"/>
            <a:ext cx="27432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120" y="1005840"/>
            <a:ext cx="27432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7-day Anomaly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4114800"/>
            <a:ext cx="27432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914400" y="5029200"/>
            <a:ext cx="242316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l">
              <a:defRPr sz="1600" b="1"/>
            </a:pPr>
            <a:r>
              <a:t>Wind &amp; Diverg. (200-hPa)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114800"/>
            <a:ext cx="27432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2240" y="182880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  <p:sp>
        <p:nvSpPr>
          <p:cNvPr id="12" name="TextBox 11"/>
          <p:cNvSpPr txBox="1"/>
          <p:nvPr/>
        </p:nvSpPr>
        <p:spPr>
          <a:xfrm>
            <a:off x="6492240" y="4297680"/>
            <a:ext cx="2103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1"/>
            </a:pPr>
            <a:r>
              <a:rPr lang="en-US" dirty="0" smtClean="0"/>
              <a:t>Text Here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2800"/>
            </a:pPr>
            <a:r>
              <a:t>Week-2, Daily Tmax/HI Hybrid Index Exceedance Probability, with Respect to Percentile Thresholds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920240"/>
            <a:ext cx="27432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80th percentile, ≥3 consecutive days 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20240"/>
            <a:ext cx="2743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328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&gt; 90th percentile, ≥3 consecutive days 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60" y="192024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63640" y="1097280"/>
            <a:ext cx="22860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algn="ctr">
              <a:defRPr sz="1600" b="1"/>
            </a:pPr>
            <a:r>
              <a:t>hybrid ≥ 95th percentile, ≥3 consecutive days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" y="4572000"/>
            <a:ext cx="850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smtClean="0"/>
              <a:t>Text Here</a:t>
            </a:r>
            <a:endParaRPr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413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Heat Hazards Outlooks for the Caribbean</vt:lpstr>
      <vt:lpstr>Week-1, Mean Sea Level Pressure &amp; 500-hPa Height</vt:lpstr>
      <vt:lpstr>Week-1, 925-hPa and 200-hPa Wind</vt:lpstr>
      <vt:lpstr>Week-1, Daily Tmax/HI Hybrid Index Exceedance Probability, with Respect to Percentile Thresholds</vt:lpstr>
      <vt:lpstr>Week-1, Daily Tmax/HI Hybrid Index Exceedance Probability, with Respect to Fixed Thresholds</vt:lpstr>
      <vt:lpstr>Week-1, Convergence of Evidences</vt:lpstr>
      <vt:lpstr>Week-2, Mean Sea Level Pressure &amp; 500-hPa Height</vt:lpstr>
      <vt:lpstr>Week-2, 925-hPa and 200-hPa Wind</vt:lpstr>
      <vt:lpstr>Week-2, Daily Tmax/HI Hybrid Index Exceedance Probability, with Respect to Percentile Thresholds</vt:lpstr>
      <vt:lpstr>Week-2, Daily Tmax/HI Hybrid Index Exceedance Probability, with Respect to Fixed Thresholds</vt:lpstr>
      <vt:lpstr>Week-2, Convergence of Evidences</vt:lpstr>
      <vt:lpstr>Urban Heat Island Alerts for Caribbean</vt:lpstr>
      <vt:lpstr>Urban Heat Island Forecasts Week-1</vt:lpstr>
      <vt:lpstr>Urban Heat Island Forecasts Weeks-2, 3, &amp; 4</vt:lpstr>
      <vt:lpstr>Week-1 Heat Hazards Outlook</vt:lpstr>
      <vt:lpstr>Week-2 Heat Hazards Outlook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Heat Hazards Outlooks for the Caribbean</dc:title>
  <dc:subject/>
  <dc:creator/>
  <cp:keywords/>
  <dc:description>generated using python-pptx</dc:description>
  <cp:lastModifiedBy>Grace Dines</cp:lastModifiedBy>
  <cp:revision>20</cp:revision>
  <dcterms:created xsi:type="dcterms:W3CDTF">2013-01-27T09:14:16Z</dcterms:created>
  <dcterms:modified xsi:type="dcterms:W3CDTF">2024-11-27T15:22:51Z</dcterms:modified>
  <cp:category/>
</cp:coreProperties>
</file>