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2" r:id="rId8"/>
    <p:sldId id="272" r:id="rId9"/>
    <p:sldId id="273" r:id="rId10"/>
    <p:sldId id="261" r:id="rId11"/>
    <p:sldId id="276" r:id="rId12"/>
    <p:sldId id="275" r:id="rId13"/>
    <p:sldId id="278" r:id="rId14"/>
    <p:sldId id="277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5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04284C6-42F5-4F79-90E0-AFBF90ABF544}" type="slidenum">
              <a:rPr lang="fr-FR" sz="1400" b="0" strike="noStrike" spc="-1">
                <a:latin typeface="Times New Roman"/>
              </a:rPr>
              <a:t>‹#›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B893E6D-829F-4E68-9D76-240F31B4A704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11/29/2024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E7E39C1-A87F-4CA0-8779-B7F22F7201B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2496D4A-9DC5-4F17-9CB5-6AD1CCB5F6FA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11/29/2024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461D265-CB5A-473E-B7EA-CBF55A3BDE0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85800" y="1673278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Breakout Group Instructions</a:t>
            </a:r>
          </a:p>
        </p:txBody>
      </p:sp>
      <p:sp>
        <p:nvSpPr>
          <p:cNvPr id="89" name="TextShape 2"/>
          <p:cNvSpPr txBox="1"/>
          <p:nvPr/>
        </p:nvSpPr>
        <p:spPr>
          <a:xfrm>
            <a:off x="734158" y="3270739"/>
            <a:ext cx="7491046" cy="316523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8B8B8B"/>
                </a:solidFill>
                <a:latin typeface="Calibri"/>
              </a:rPr>
              <a:t>President Emergency Plan for Adaptation and Resilience (PREPARE)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2400" b="1" spc="-1" dirty="0">
                <a:solidFill>
                  <a:srgbClr val="8B8B8B"/>
                </a:solidFill>
                <a:latin typeface="Calibri"/>
              </a:rPr>
              <a:t>Forecasters’ Training Workshop Hazardous Heat Forecasts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2400" b="1" spc="-1" dirty="0">
              <a:solidFill>
                <a:srgbClr val="8B8B8B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2000" b="1" spc="-1" dirty="0">
                <a:solidFill>
                  <a:srgbClr val="8B8B8B"/>
                </a:solidFill>
                <a:latin typeface="Calibri"/>
              </a:rPr>
              <a:t>NOAA/CPC/International Desks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2000" strike="noStrike" spc="-1" dirty="0">
                <a:solidFill>
                  <a:srgbClr val="8B8B8B"/>
                </a:solidFill>
                <a:latin typeface="Calibri"/>
              </a:rPr>
              <a:t>Port of Spain, Trinidad and Tobago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2000" strike="noStrike" spc="-1" dirty="0">
                <a:solidFill>
                  <a:srgbClr val="8B8B8B"/>
                </a:solidFill>
                <a:latin typeface="Calibri"/>
              </a:rPr>
              <a:t>4 – 10 December 2024</a:t>
            </a:r>
            <a:endParaRPr lang="fr-FR" sz="2000" strike="noStrike" spc="-1" dirty="0"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D98B27-1BCD-3534-D8D6-BA99EEBEB1BC}"/>
              </a:ext>
            </a:extLst>
          </p:cNvPr>
          <p:cNvSpPr/>
          <p:nvPr/>
        </p:nvSpPr>
        <p:spPr>
          <a:xfrm>
            <a:off x="123092" y="123092"/>
            <a:ext cx="8897816" cy="6594231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4D0BB-53A4-4DEA-437E-417D30EA0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>
            <a:extLst>
              <a:ext uri="{FF2B5EF4-FFF2-40B4-BE49-F238E27FC236}">
                <a16:creationId xmlns:a16="http://schemas.microsoft.com/office/drawing/2014/main" id="{8BF27027-7EE9-4AA0-A634-1E8FC9A749EF}"/>
              </a:ext>
            </a:extLst>
          </p:cNvPr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00B0F0"/>
                </a:solidFill>
                <a:latin typeface="Calibri"/>
              </a:rPr>
              <a:t>5. City Forecast instructions</a:t>
            </a:r>
            <a:endParaRPr lang="en-US" sz="4000" b="0" strike="noStrike" spc="-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91" name="TextShape 2">
            <a:extLst>
              <a:ext uri="{FF2B5EF4-FFF2-40B4-BE49-F238E27FC236}">
                <a16:creationId xmlns:a16="http://schemas.microsoft.com/office/drawing/2014/main" id="{B8D7875E-EA67-4F60-7580-8CDF8EC23BB6}"/>
              </a:ext>
            </a:extLst>
          </p:cNvPr>
          <p:cNvSpPr txBox="1"/>
          <p:nvPr/>
        </p:nvSpPr>
        <p:spPr>
          <a:xfrm>
            <a:off x="457200" y="1547445"/>
            <a:ext cx="8229240" cy="5257800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>
            <a:normAutofit fontScale="70500" lnSpcReduction="20000"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Close and re-launch your Ubuntu terminal.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Change directory to the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heat_notebooks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folder: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60" algn="ctr">
              <a:lnSpc>
                <a:spcPct val="100000"/>
              </a:lnSpc>
              <a:buClr>
                <a:srgbClr val="000000"/>
              </a:buClr>
            </a:pP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cd </a:t>
            </a: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heat_notebooks</a:t>
            </a:r>
            <a:endParaRPr lang="en-US" sz="3200" b="1" spc="-1" dirty="0">
              <a:solidFill>
                <a:srgbClr val="000000"/>
              </a:solidFill>
              <a:latin typeface="Calibri"/>
            </a:endParaRPr>
          </a:p>
          <a:p>
            <a:pPr marL="360" algn="ctr">
              <a:lnSpc>
                <a:spcPct val="100000"/>
              </a:lnSpc>
              <a:buClr>
                <a:srgbClr val="000000"/>
              </a:buClr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45756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Change directory to the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heat_cities_notebooks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457560" indent="-457200" algn="ctr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60" algn="ctr">
              <a:buClr>
                <a:srgbClr val="000000"/>
              </a:buClr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cd </a:t>
            </a: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heat_cities_notebooks</a:t>
            </a:r>
            <a:endParaRPr lang="en-US" sz="3200" b="1" spc="-1" dirty="0">
              <a:solidFill>
                <a:srgbClr val="000000"/>
              </a:solidFill>
              <a:latin typeface="Calibri"/>
            </a:endParaRPr>
          </a:p>
          <a:p>
            <a:pPr marL="360" algn="ctr">
              <a:buClr>
                <a:srgbClr val="000000"/>
              </a:buClr>
            </a:pPr>
            <a:endParaRPr lang="en-US" sz="3200" b="1" spc="-1" dirty="0">
              <a:solidFill>
                <a:srgbClr val="000000"/>
              </a:solidFill>
              <a:latin typeface="Calibri"/>
            </a:endParaRP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Activate the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XCast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Conda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Environment</a:t>
            </a: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60" algn="ctr">
              <a:lnSpc>
                <a:spcPct val="100000"/>
              </a:lnSpc>
              <a:buClr>
                <a:srgbClr val="000000"/>
              </a:buClr>
            </a:pP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conda</a:t>
            </a: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 activate </a:t>
            </a: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xcast_env</a:t>
            </a:r>
            <a:endParaRPr lang="en-US" sz="3200" b="1" spc="-1" dirty="0">
              <a:solidFill>
                <a:srgbClr val="000000"/>
              </a:solidFill>
              <a:latin typeface="Calibri"/>
            </a:endParaRPr>
          </a:p>
          <a:p>
            <a:pPr marL="360" algn="ctr">
              <a:lnSpc>
                <a:spcPct val="100000"/>
              </a:lnSpc>
              <a:buClr>
                <a:srgbClr val="000000"/>
              </a:buClr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Launch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Jupyter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Notebook</a:t>
            </a: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60" algn="ctr">
              <a:lnSpc>
                <a:spcPct val="100000"/>
              </a:lnSpc>
              <a:buClr>
                <a:srgbClr val="000000"/>
              </a:buClr>
            </a:pP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jupyter</a:t>
            </a: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 notebook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14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85E12-638B-D7EF-0E5B-065FFB16C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>
            <a:extLst>
              <a:ext uri="{FF2B5EF4-FFF2-40B4-BE49-F238E27FC236}">
                <a16:creationId xmlns:a16="http://schemas.microsoft.com/office/drawing/2014/main" id="{75574BE1-ACC1-85DE-2C38-7CA0D0EC6222}"/>
              </a:ext>
            </a:extLst>
          </p:cNvPr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00B0F0"/>
                </a:solidFill>
                <a:latin typeface="Calibri"/>
              </a:rPr>
              <a:t>6. Generate c</a:t>
            </a:r>
            <a:r>
              <a:rPr lang="en-US" sz="4000" b="1" spc="-1" dirty="0">
                <a:solidFill>
                  <a:srgbClr val="00B0F0"/>
                </a:solidFill>
                <a:latin typeface="Calibri"/>
              </a:rPr>
              <a:t>ity forecasts</a:t>
            </a:r>
            <a:endParaRPr lang="en-US" sz="4000" b="0" strike="noStrike" spc="-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91" name="TextShape 2">
            <a:extLst>
              <a:ext uri="{FF2B5EF4-FFF2-40B4-BE49-F238E27FC236}">
                <a16:creationId xmlns:a16="http://schemas.microsoft.com/office/drawing/2014/main" id="{31A3F322-2541-9532-37D5-0219FEF03486}"/>
              </a:ext>
            </a:extLst>
          </p:cNvPr>
          <p:cNvSpPr txBox="1"/>
          <p:nvPr/>
        </p:nvSpPr>
        <p:spPr>
          <a:xfrm>
            <a:off x="457200" y="1547445"/>
            <a:ext cx="8229240" cy="5257800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>
            <a:normAutofit fontScale="85500" lnSpcReduction="20000"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Raw and calibrated city forecasts for selected cities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DoubleClick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457560" lvl="1" algn="ctr">
              <a:buClr>
                <a:srgbClr val="000000"/>
              </a:buClr>
            </a:pP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 gefs_week1_rawNcalibrated_tmax.ipynb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Select a city name in your domain.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Under the 'Cell' menu, select 'Run All' to execute the entire code.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repeat the process if there are additional cities in the list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Follow similar steps to run 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60" algn="ctr">
              <a:buClr>
                <a:srgbClr val="000000"/>
              </a:buClr>
            </a:pP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gefs_week1_rawNcalibrated_tmax.ipynb</a:t>
            </a:r>
            <a:endParaRPr lang="en-US" sz="2300" b="1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855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BD380-16EA-EF6C-614B-0C6915C4E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>
            <a:extLst>
              <a:ext uri="{FF2B5EF4-FFF2-40B4-BE49-F238E27FC236}">
                <a16:creationId xmlns:a16="http://schemas.microsoft.com/office/drawing/2014/main" id="{B590560D-190A-ACE9-51E4-D49CD424719A}"/>
              </a:ext>
            </a:extLst>
          </p:cNvPr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4000" b="1" spc="-1" dirty="0">
                <a:solidFill>
                  <a:srgbClr val="00B0F0"/>
                </a:solidFill>
                <a:latin typeface="Calibri"/>
              </a:rPr>
              <a:t>7</a:t>
            </a:r>
            <a:r>
              <a:rPr lang="en-US" sz="4000" b="1" strike="noStrike" spc="-1" dirty="0">
                <a:solidFill>
                  <a:srgbClr val="00B0F0"/>
                </a:solidFill>
                <a:latin typeface="Calibri"/>
              </a:rPr>
              <a:t>. Group Outcome</a:t>
            </a:r>
            <a:endParaRPr lang="en-US" sz="4000" b="0" strike="noStrike" spc="-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91" name="TextShape 2">
            <a:extLst>
              <a:ext uri="{FF2B5EF4-FFF2-40B4-BE49-F238E27FC236}">
                <a16:creationId xmlns:a16="http://schemas.microsoft.com/office/drawing/2014/main" id="{640830FD-871B-1A55-A4C2-B6C52C760DFF}"/>
              </a:ext>
            </a:extLst>
          </p:cNvPr>
          <p:cNvSpPr txBox="1"/>
          <p:nvPr/>
        </p:nvSpPr>
        <p:spPr>
          <a:xfrm>
            <a:off x="457200" y="1547445"/>
            <a:ext cx="8229240" cy="5257800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>
            <a:normAutofit fontScale="93000"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Use QGIS to draw your consensus heat hazard outlook.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b="1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Provide summary of your justification for your outlook.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b="1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Include raw and calibrated city forecasts for selected cities in your domain.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b="1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Please see sample plots in the next slides: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300" b="1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14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C2501-3C77-0109-A0E2-C71C4478F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9D46-5FBF-412B-A5FB-02AA6DE8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91440"/>
            <a:ext cx="8595360" cy="9144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 sz="2800"/>
            </a:pPr>
            <a:r>
              <a:rPr lang="en-US" sz="3600" b="1" spc="-1" dirty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8. Sample: </a:t>
            </a:r>
            <a:r>
              <a:rPr sz="3600" b="1" spc="-1" dirty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Week-1 Heat Hazards Outlook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E566E6-48CE-005B-0338-49A960858F71}"/>
              </a:ext>
            </a:extLst>
          </p:cNvPr>
          <p:cNvSpPr txBox="1"/>
          <p:nvPr/>
        </p:nvSpPr>
        <p:spPr>
          <a:xfrm>
            <a:off x="5486400" y="1005840"/>
            <a:ext cx="338328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marL="285750" indent="-285750" algn="l">
              <a:buFont typeface="Arial" panose="020B0604020202020204" pitchFamily="34" charset="0"/>
              <a:buChar char="•"/>
              <a:defRPr sz="1600" b="1"/>
            </a:pPr>
            <a:r>
              <a:rPr dirty="0"/>
              <a:t>There is an increased chance for </a:t>
            </a:r>
            <a:r>
              <a:rPr dirty="0">
                <a:solidFill>
                  <a:srgbClr val="FF9600"/>
                </a:solidFill>
              </a:rPr>
              <a:t>moderately severe heat </a:t>
            </a:r>
            <a:r>
              <a:rPr dirty="0"/>
              <a:t>over</a:t>
            </a:r>
            <a:r>
              <a:rPr lang="en-US" dirty="0"/>
              <a:t> central-eastern Cuba, St. Lucia, St. Vincent and the Grenadines, Grenada, Tobago, Aruba, Bonaire, and Curacao, and portions of northern Guyana, Suriname, and southwest French Guiana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600" b="1"/>
            </a:pPr>
            <a:r>
              <a:rPr dirty="0"/>
              <a:t>An increased chance for </a:t>
            </a:r>
            <a:r>
              <a:rPr dirty="0">
                <a:solidFill>
                  <a:srgbClr val="FE0000"/>
                </a:solidFill>
              </a:rPr>
              <a:t>severe heat</a:t>
            </a:r>
            <a:r>
              <a:rPr dirty="0"/>
              <a:t> exists over</a:t>
            </a:r>
            <a:r>
              <a:rPr lang="en-US" dirty="0"/>
              <a:t> central Guyana and central-western Suriname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600" b="1"/>
            </a:pPr>
            <a:r>
              <a:rPr lang="en-US" dirty="0"/>
              <a:t>An increased chance for </a:t>
            </a:r>
            <a:r>
              <a:rPr lang="en-US" dirty="0">
                <a:solidFill>
                  <a:srgbClr val="820000"/>
                </a:solidFill>
              </a:rPr>
              <a:t>e</a:t>
            </a:r>
            <a:r>
              <a:rPr dirty="0">
                <a:solidFill>
                  <a:srgbClr val="820000"/>
                </a:solidFill>
              </a:rPr>
              <a:t>xtremely severe heat</a:t>
            </a:r>
            <a:r>
              <a:rPr lang="en-US" dirty="0"/>
              <a:t> exists over southern Guyana and southwest Suriname.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A4438-C3DC-33E2-B41F-B5A3FB14E064}"/>
              </a:ext>
            </a:extLst>
          </p:cNvPr>
          <p:cNvSpPr txBox="1"/>
          <p:nvPr/>
        </p:nvSpPr>
        <p:spPr>
          <a:xfrm>
            <a:off x="640080" y="5577840"/>
            <a:ext cx="7955279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1600" b="1"/>
            </a:pPr>
            <a:r>
              <a:rPr dirty="0"/>
              <a:t>Hybrid index probability of exceedance forecasts also suggest high chances for persistent heat in the orange and red shaded areas.</a:t>
            </a:r>
          </a:p>
        </p:txBody>
      </p:sp>
      <p:pic>
        <p:nvPicPr>
          <p:cNvPr id="5" name="Picture 4" descr="Caribb_Heat_Week1_2024-11-26.jpg">
            <a:extLst>
              <a:ext uri="{FF2B5EF4-FFF2-40B4-BE49-F238E27FC236}">
                <a16:creationId xmlns:a16="http://schemas.microsoft.com/office/drawing/2014/main" id="{0815E169-4CF8-5169-A742-C3A8549F1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160"/>
            <a:ext cx="54864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0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92" y="91440"/>
            <a:ext cx="8897816" cy="9144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 sz="2800"/>
            </a:pPr>
            <a:r>
              <a:rPr lang="en-US" sz="3600" b="1" spc="-1" dirty="0">
                <a:solidFill>
                  <a:srgbClr val="00B0F0"/>
                </a:solidFill>
                <a:latin typeface="Calibri"/>
                <a:ea typeface="+mn-ea"/>
                <a:cs typeface="+mn-cs"/>
              </a:rPr>
              <a:t>9. Sample: Raw and Calibrated City Forecasts</a:t>
            </a:r>
            <a:endParaRPr sz="3600" b="1" spc="-1" dirty="0">
              <a:solidFill>
                <a:srgbClr val="00B0F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D08AF3-36D1-67F6-579B-4AD7BCE9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34" y="1691645"/>
            <a:ext cx="369092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0CFDFC-B7F2-C1C7-9693-44CFCD2B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65" y="1691645"/>
            <a:ext cx="369480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5A5E470-1FEF-4CB4-2311-E0CBF5DE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35" y="3794766"/>
            <a:ext cx="369092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F8EB2A7-AFBC-A5D3-46B7-D3EFBD93A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65" y="3794766"/>
            <a:ext cx="369480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1B5F2-9BBE-E6E3-BEC7-50C24424C198}"/>
              </a:ext>
            </a:extLst>
          </p:cNvPr>
          <p:cNvSpPr txBox="1"/>
          <p:nvPr/>
        </p:nvSpPr>
        <p:spPr>
          <a:xfrm>
            <a:off x="263769" y="223325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Tmax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3C13D-8F11-E37B-3509-9ED34CE869F4}"/>
              </a:ext>
            </a:extLst>
          </p:cNvPr>
          <p:cNvSpPr txBox="1"/>
          <p:nvPr/>
        </p:nvSpPr>
        <p:spPr>
          <a:xfrm>
            <a:off x="263769" y="44927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HImax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0C19C-C726-03B9-AAB0-5367834013B0}"/>
              </a:ext>
            </a:extLst>
          </p:cNvPr>
          <p:cNvSpPr txBox="1"/>
          <p:nvPr/>
        </p:nvSpPr>
        <p:spPr>
          <a:xfrm>
            <a:off x="1552910" y="104447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Deterministic Forecasts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40B46-AD54-1268-3769-0862F395DFFB}"/>
              </a:ext>
            </a:extLst>
          </p:cNvPr>
          <p:cNvSpPr txBox="1"/>
          <p:nvPr/>
        </p:nvSpPr>
        <p:spPr>
          <a:xfrm>
            <a:off x="5579884" y="1062053"/>
            <a:ext cx="324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Probability of Exceedance (&gt;80</a:t>
            </a:r>
            <a:r>
              <a:rPr lang="en-US" b="1" baseline="30000" dirty="0"/>
              <a:t>th</a:t>
            </a:r>
            <a:r>
              <a:rPr lang="en-US" b="1" dirty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00B0F0"/>
                </a:solidFill>
                <a:latin typeface="Calibri"/>
              </a:rPr>
              <a:t>1. Three Breakout Groups</a:t>
            </a:r>
            <a:endParaRPr lang="en-US" sz="4000" b="0" strike="noStrike" spc="-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>
            <a:normAutofit fontScale="93000"/>
          </a:bodyPr>
          <a:lstStyle/>
          <a:p>
            <a:pPr marL="514350" indent="-514350">
              <a:buAutoNum type="arabicParenR"/>
            </a:pPr>
            <a:r>
              <a:rPr lang="en-US" sz="2400" dirty="0"/>
              <a:t>Group-1: Greater Antilles, including the Bahamas (Bahamas, Dominican and Jamaica:</a:t>
            </a:r>
          </a:p>
          <a:p>
            <a:pPr lvl="1"/>
            <a:r>
              <a:rPr lang="en-US" sz="2000" dirty="0"/>
              <a:t>Target area1: </a:t>
            </a:r>
            <a:r>
              <a:rPr lang="en-US" sz="2000" dirty="0">
                <a:solidFill>
                  <a:srgbClr val="FF0000"/>
                </a:solidFill>
              </a:rPr>
              <a:t>['west’:  -80, 'east’: -68, ‘south’: 17, ‘north’: 28]</a:t>
            </a:r>
          </a:p>
          <a:p>
            <a:pPr lvl="1"/>
            <a:endParaRPr lang="en-US" sz="2000" dirty="0">
              <a:solidFill>
                <a:srgbClr val="7030A0"/>
              </a:solidFill>
            </a:endParaRPr>
          </a:p>
          <a:p>
            <a:pPr marL="514350" indent="-514350">
              <a:buAutoNum type="arabicParenR"/>
            </a:pPr>
            <a:r>
              <a:rPr lang="en-US" sz="2400" dirty="0"/>
              <a:t>Group-2: Lesser Antilles and NE S. America </a:t>
            </a:r>
            <a:r>
              <a:rPr lang="en-US" sz="2400" dirty="0">
                <a:solidFill>
                  <a:srgbClr val="FF0000"/>
                </a:solidFill>
              </a:rPr>
              <a:t>excluding</a:t>
            </a:r>
            <a:r>
              <a:rPr lang="en-US" sz="2400" dirty="0"/>
              <a:t> Trinidad and Tobago (Antigua and Barbuda, Barbados, Dominica, CIMH, St. Lucia and Suriname ):</a:t>
            </a:r>
          </a:p>
          <a:p>
            <a:pPr lvl="1"/>
            <a:r>
              <a:rPr lang="en-US" sz="2000" dirty="0"/>
              <a:t>Target area1: </a:t>
            </a:r>
            <a:r>
              <a:rPr lang="en-US" sz="2000" dirty="0">
                <a:solidFill>
                  <a:srgbClr val="FF0000"/>
                </a:solidFill>
              </a:rPr>
              <a:t>['west’:  -66, 'east’: -51, ‘south’: 1, ‘north’: 20]</a:t>
            </a:r>
          </a:p>
          <a:p>
            <a:pPr lvl="1"/>
            <a:endParaRPr lang="en-US" sz="2000" dirty="0"/>
          </a:p>
          <a:p>
            <a:pPr marL="514350" indent="-514350">
              <a:buAutoNum type="arabicParenR"/>
            </a:pPr>
            <a:r>
              <a:rPr lang="en-US" sz="2400" dirty="0"/>
              <a:t>Group-3: Trinidad and Tobago</a:t>
            </a:r>
          </a:p>
          <a:p>
            <a:pPr lvl="1"/>
            <a:r>
              <a:rPr lang="en-US" sz="2000" dirty="0"/>
              <a:t>Target area: </a:t>
            </a:r>
            <a:r>
              <a:rPr lang="en-US" sz="2000" dirty="0">
                <a:solidFill>
                  <a:srgbClr val="FF0000"/>
                </a:solidFill>
              </a:rPr>
              <a:t>['west’:  -63, 'east’: -60, ‘south’: 9, ‘north’: 12]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63034-3CD0-BFD2-C66F-B0AC120F7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>
            <a:extLst>
              <a:ext uri="{FF2B5EF4-FFF2-40B4-BE49-F238E27FC236}">
                <a16:creationId xmlns:a16="http://schemas.microsoft.com/office/drawing/2014/main" id="{564C3ED4-D737-B066-CC53-13E8BD5D3DAE}"/>
              </a:ext>
            </a:extLst>
          </p:cNvPr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00B0F0"/>
                </a:solidFill>
                <a:latin typeface="Calibri"/>
              </a:rPr>
              <a:t>2. Topics of discussions &amp; expected outcome</a:t>
            </a:r>
            <a:endParaRPr lang="en-US" sz="4000" b="0" strike="noStrike" spc="-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91" name="TextShape 2">
            <a:extLst>
              <a:ext uri="{FF2B5EF4-FFF2-40B4-BE49-F238E27FC236}">
                <a16:creationId xmlns:a16="http://schemas.microsoft.com/office/drawing/2014/main" id="{3B47D7E8-7FC8-C4E8-90AB-DC4E15F7A938}"/>
              </a:ext>
            </a:extLst>
          </p:cNvPr>
          <p:cNvSpPr txBox="1"/>
          <p:nvPr/>
        </p:nvSpPr>
        <p:spPr>
          <a:xfrm>
            <a:off x="457200" y="1600200"/>
            <a:ext cx="8229240" cy="1459523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>
            <a:normAutofit fontScale="85500" lnSpcReduction="20000"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Realtime heat hazard Outlooks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Week-1 QGIS generated outlook maps along with summary of your justifications.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Raw and calibrated forecasts for selected cities.</a:t>
            </a:r>
          </a:p>
          <a:p>
            <a:pPr marL="457560" lvl="1">
              <a:buClr>
                <a:srgbClr val="000000"/>
              </a:buClr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Picture 1" descr="Caribb_Heat_Week1_2024-11-26.jpg">
            <a:extLst>
              <a:ext uri="{FF2B5EF4-FFF2-40B4-BE49-F238E27FC236}">
                <a16:creationId xmlns:a16="http://schemas.microsoft.com/office/drawing/2014/main" id="{FFB36923-FE60-8484-F3CD-C5D0749DE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6" y="3249286"/>
            <a:ext cx="4000500" cy="3200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AD07F4-7777-8069-EC3F-DD9C09A1D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30" y="3779230"/>
            <a:ext cx="4572000" cy="2445136"/>
          </a:xfrm>
          <a:prstGeom prst="rect">
            <a:avLst/>
          </a:prstGeom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BE2B34-3045-74C6-09A5-51B571BE58FE}"/>
              </a:ext>
            </a:extLst>
          </p:cNvPr>
          <p:cNvSpPr txBox="1"/>
          <p:nvPr/>
        </p:nvSpPr>
        <p:spPr>
          <a:xfrm>
            <a:off x="4862152" y="3323494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and calibrated city forecasts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B71531-63EB-DDB4-D0EE-78C16A0A7060}"/>
              </a:ext>
            </a:extLst>
          </p:cNvPr>
          <p:cNvSpPr/>
          <p:nvPr/>
        </p:nvSpPr>
        <p:spPr>
          <a:xfrm>
            <a:off x="4376730" y="3323494"/>
            <a:ext cx="4572000" cy="3200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2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62C1B-B44A-AD59-712E-28F1594AE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>
            <a:extLst>
              <a:ext uri="{FF2B5EF4-FFF2-40B4-BE49-F238E27FC236}">
                <a16:creationId xmlns:a16="http://schemas.microsoft.com/office/drawing/2014/main" id="{AA57CEE5-9024-1603-E104-F8A86CD047A9}"/>
              </a:ext>
            </a:extLst>
          </p:cNvPr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00B0F0"/>
                </a:solidFill>
                <a:latin typeface="Calibri"/>
              </a:rPr>
              <a:t>3. Forecasting tools instructions</a:t>
            </a:r>
            <a:endParaRPr lang="en-US" sz="4000" b="0" strike="noStrike" spc="-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91" name="TextShape 2">
            <a:extLst>
              <a:ext uri="{FF2B5EF4-FFF2-40B4-BE49-F238E27FC236}">
                <a16:creationId xmlns:a16="http://schemas.microsoft.com/office/drawing/2014/main" id="{9D04ABB6-04F9-B749-6781-2AB6ABCA136A}"/>
              </a:ext>
            </a:extLst>
          </p:cNvPr>
          <p:cNvSpPr txBox="1"/>
          <p:nvPr/>
        </p:nvSpPr>
        <p:spPr>
          <a:xfrm>
            <a:off x="457200" y="1547445"/>
            <a:ext cx="8229240" cy="5257800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>
            <a:normAutofit fontScale="70500" lnSpcReduction="20000"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Launch your Ubuntu terminal.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Change directory to the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heat_notebooks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folder: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60" algn="ctr">
              <a:lnSpc>
                <a:spcPct val="100000"/>
              </a:lnSpc>
              <a:buClr>
                <a:srgbClr val="000000"/>
              </a:buClr>
            </a:pP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cd </a:t>
            </a: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heat_notebooks</a:t>
            </a:r>
            <a:endParaRPr lang="en-US" sz="3200" b="1" spc="-1" dirty="0">
              <a:solidFill>
                <a:srgbClr val="000000"/>
              </a:solidFill>
              <a:latin typeface="Calibri"/>
            </a:endParaRPr>
          </a:p>
          <a:p>
            <a:pPr marL="360" algn="ctr">
              <a:lnSpc>
                <a:spcPct val="100000"/>
              </a:lnSpc>
              <a:buClr>
                <a:srgbClr val="000000"/>
              </a:buClr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45756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Change directory to the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heat_spatial_notebooks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457560" indent="-457200" algn="ctr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60" algn="ctr">
              <a:buClr>
                <a:srgbClr val="000000"/>
              </a:buClr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cd </a:t>
            </a: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heat_spatial_notebooks</a:t>
            </a:r>
            <a:endParaRPr lang="en-US" sz="3200" b="1" spc="-1" dirty="0">
              <a:solidFill>
                <a:srgbClr val="000000"/>
              </a:solidFill>
              <a:latin typeface="Calibri"/>
            </a:endParaRPr>
          </a:p>
          <a:p>
            <a:pPr marL="360" algn="ctr">
              <a:buClr>
                <a:srgbClr val="000000"/>
              </a:buClr>
            </a:pPr>
            <a:endParaRPr lang="en-US" sz="3200" b="1" spc="-1" dirty="0">
              <a:solidFill>
                <a:srgbClr val="000000"/>
              </a:solidFill>
              <a:latin typeface="Calibri"/>
            </a:endParaRP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Activate the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XCast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Conda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Environment</a:t>
            </a: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60" algn="ctr">
              <a:lnSpc>
                <a:spcPct val="100000"/>
              </a:lnSpc>
              <a:buClr>
                <a:srgbClr val="000000"/>
              </a:buClr>
            </a:pP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conda</a:t>
            </a: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 activate </a:t>
            </a: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xcast_env</a:t>
            </a:r>
            <a:endParaRPr lang="en-US" sz="3200" b="1" spc="-1" dirty="0">
              <a:solidFill>
                <a:srgbClr val="000000"/>
              </a:solidFill>
              <a:latin typeface="Calibri"/>
            </a:endParaRPr>
          </a:p>
          <a:p>
            <a:pPr marL="360" algn="ctr">
              <a:lnSpc>
                <a:spcPct val="100000"/>
              </a:lnSpc>
              <a:buClr>
                <a:srgbClr val="000000"/>
              </a:buClr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Launch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Jupyter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Notebook</a:t>
            </a:r>
          </a:p>
          <a:p>
            <a:pPr marL="457560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60" algn="ctr">
              <a:lnSpc>
                <a:spcPct val="100000"/>
              </a:lnSpc>
              <a:buClr>
                <a:srgbClr val="000000"/>
              </a:buClr>
            </a:pP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jupyter</a:t>
            </a: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 notebook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40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EADA3-E455-FE36-53DE-4969095FF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>
            <a:extLst>
              <a:ext uri="{FF2B5EF4-FFF2-40B4-BE49-F238E27FC236}">
                <a16:creationId xmlns:a16="http://schemas.microsoft.com/office/drawing/2014/main" id="{4E744396-11A7-F7D4-6B41-46239CB2D2DF}"/>
              </a:ext>
            </a:extLst>
          </p:cNvPr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00B0F0"/>
                </a:solidFill>
                <a:latin typeface="Calibri"/>
              </a:rPr>
              <a:t>4. Generate forecasting tools</a:t>
            </a:r>
            <a:endParaRPr lang="en-US" sz="4000" b="0" strike="noStrike" spc="-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91" name="TextShape 2">
            <a:extLst>
              <a:ext uri="{FF2B5EF4-FFF2-40B4-BE49-F238E27FC236}">
                <a16:creationId xmlns:a16="http://schemas.microsoft.com/office/drawing/2014/main" id="{F420E21F-A407-1625-3D4C-A700DE292ECE}"/>
              </a:ext>
            </a:extLst>
          </p:cNvPr>
          <p:cNvSpPr txBox="1"/>
          <p:nvPr/>
        </p:nvSpPr>
        <p:spPr>
          <a:xfrm>
            <a:off x="457200" y="1547445"/>
            <a:ext cx="8229240" cy="5257800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>
            <a:normAutofit fontScale="85500" lnSpcReduction="20000"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Large-scale atmospheric anomalies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DoubleClick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457560" lvl="1" algn="ctr">
              <a:buClr>
                <a:srgbClr val="000000"/>
              </a:buClr>
            </a:pP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 gen_gefs_week1_circulation_plots.ipynb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Set your domain extent (please refer to slide 2 for the domain extent of your domain)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Under the 'Cell' menu, select 'Run All' to execute the entire code.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Follow similar steps to run the scripts below: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2300" b="1" spc="-1" dirty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2300" b="1" spc="-1" dirty="0">
                <a:solidFill>
                  <a:srgbClr val="000000"/>
                </a:solidFill>
                <a:latin typeface="Calibri"/>
              </a:rPr>
              <a:t>gen_gefs_week1_tmax_himax_hybrid_fixed_threshold.ipynb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2300" b="1" spc="-1" dirty="0">
                <a:solidFill>
                  <a:srgbClr val="000000"/>
                </a:solidFill>
                <a:latin typeface="Calibri"/>
              </a:rPr>
              <a:t>gen_gefs_week1_tmax_himax_hybrid_percentile_thresholds.ipynb  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2300" b="1" spc="-1" dirty="0">
                <a:solidFill>
                  <a:srgbClr val="000000"/>
                </a:solidFill>
                <a:latin typeface="Calibri"/>
              </a:rPr>
              <a:t>gen_gefs_week1_tmin_himin_hybrid_fixed_threshold.ipynb</a:t>
            </a: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2300" b="1" spc="-1" dirty="0">
                <a:solidFill>
                  <a:srgbClr val="000000"/>
                </a:solidFill>
                <a:latin typeface="Calibri"/>
              </a:rPr>
              <a:t>gen_gefs_week1_tmin_himin_hybrid_percentile_thresholds.ipynb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085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E7D06-D438-5407-C90A-B897C5C66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>
            <a:extLst>
              <a:ext uri="{FF2B5EF4-FFF2-40B4-BE49-F238E27FC236}">
                <a16:creationId xmlns:a16="http://schemas.microsoft.com/office/drawing/2014/main" id="{A5D86EEE-881A-C77E-9C3C-560A5863C4FF}"/>
              </a:ext>
            </a:extLst>
          </p:cNvPr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00B0F0"/>
                </a:solidFill>
                <a:latin typeface="Calibri"/>
              </a:rPr>
              <a:t>4. Prepare PPT slide</a:t>
            </a:r>
            <a:endParaRPr lang="en-US" sz="4000" b="0" strike="noStrike" spc="-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91" name="TextShape 2">
            <a:extLst>
              <a:ext uri="{FF2B5EF4-FFF2-40B4-BE49-F238E27FC236}">
                <a16:creationId xmlns:a16="http://schemas.microsoft.com/office/drawing/2014/main" id="{342FA7A0-B357-965E-D290-E9DA1332CF19}"/>
              </a:ext>
            </a:extLst>
          </p:cNvPr>
          <p:cNvSpPr txBox="1"/>
          <p:nvPr/>
        </p:nvSpPr>
        <p:spPr>
          <a:xfrm>
            <a:off x="457200" y="1547445"/>
            <a:ext cx="8229240" cy="5257800"/>
          </a:xfrm>
          <a:prstGeom prst="rect">
            <a:avLst/>
          </a:prstGeom>
          <a:noFill/>
          <a:ln w="0">
            <a:solidFill>
              <a:schemeClr val="accent1">
                <a:shade val="15000"/>
              </a:schemeClr>
            </a:solidFill>
          </a:ln>
        </p:spPr>
        <p:txBody>
          <a:bodyPr>
            <a:normAutofit fontScale="93000"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The graphics output files are available under </a:t>
            </a: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fig_dir</a:t>
            </a:r>
            <a:endParaRPr lang="en-US" sz="3200" b="1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b="1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Use these tools to prepare your PowerPoint Presentation.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Use </a:t>
            </a: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QGIS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to draw polygons for your </a:t>
            </a: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consensus heat hazard outlooks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Please see </a:t>
            </a: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examples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in the next slides:</a:t>
            </a:r>
            <a:endParaRPr lang="en-US" sz="33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54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t>Week-1, Daily Tmax/HI Hybrid Index Exceedance Probability, with Respect to Percentile Thresholds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920240"/>
            <a:ext cx="27432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097280"/>
            <a:ext cx="22860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&gt; 80th percentile, ≥3 consecutive days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920240"/>
            <a:ext cx="2743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3280" y="1097280"/>
            <a:ext cx="22860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&gt; 90th percentile, ≥3 consecutive days 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60" y="192024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3640" y="1097280"/>
            <a:ext cx="22860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≥ 95th percentile, ≥3 consecutive days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" y="4572000"/>
            <a:ext cx="850392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1600" b="1"/>
            </a:pPr>
            <a:r>
              <a:rPr dirty="0"/>
              <a:t>There is a high chance for daily </a:t>
            </a:r>
            <a:r>
              <a:rPr dirty="0" err="1"/>
              <a:t>Tmax</a:t>
            </a:r>
            <a:r>
              <a:rPr dirty="0"/>
              <a:t>/</a:t>
            </a:r>
            <a:r>
              <a:rPr dirty="0" err="1"/>
              <a:t>HImax</a:t>
            </a:r>
            <a:r>
              <a:rPr dirty="0"/>
              <a:t> hybrid index to exceed the 80th percentile for at least 3 consecutive days over</a:t>
            </a:r>
            <a:r>
              <a:rPr lang="en-US" dirty="0"/>
              <a:t> most of the Bahamas, portions of Cuba, Dominican Republic, Lesser Antilles, Tobago, ABC islands, Guyana, and central-western Suriname</a:t>
            </a:r>
            <a:r>
              <a:rPr dirty="0"/>
              <a:t>. There is also a moderate to high chance for daily </a:t>
            </a:r>
            <a:r>
              <a:rPr dirty="0" err="1"/>
              <a:t>Tmax</a:t>
            </a:r>
            <a:r>
              <a:rPr dirty="0"/>
              <a:t>/</a:t>
            </a:r>
            <a:r>
              <a:rPr dirty="0" err="1"/>
              <a:t>HImax</a:t>
            </a:r>
            <a:r>
              <a:rPr dirty="0"/>
              <a:t> hybrid index to exceed the 95th percentile for at least 3 consecutive days over </a:t>
            </a:r>
            <a:r>
              <a:rPr lang="en-US" dirty="0"/>
              <a:t>most Lesser Antilles islands, Tobago, ABC islands, southern Guyana and southwest Suriname.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t>Week-1, Daily Tmax/HI Hybrid Index Exceedance Probability, with Respect to Fixed Thresholds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920240"/>
            <a:ext cx="27432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" y="109728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&gt; 33°C,</a:t>
            </a:r>
            <a:br/>
            <a:r>
              <a:t>≥3 consecutive days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920240"/>
            <a:ext cx="2743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109728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&gt; 35°C,</a:t>
            </a:r>
            <a:br/>
            <a:r>
              <a:t>≥3 consecutive days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60" y="192024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0760" y="109728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&gt; 37°C,</a:t>
            </a:r>
            <a:br/>
            <a:r>
              <a:t>≥3 consecutive days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" y="4572000"/>
            <a:ext cx="850392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1600" b="1"/>
            </a:pPr>
            <a:r>
              <a:rPr dirty="0"/>
              <a:t>There is a high probability for daily </a:t>
            </a:r>
            <a:r>
              <a:rPr dirty="0" err="1"/>
              <a:t>Tmax</a:t>
            </a:r>
            <a:r>
              <a:rPr dirty="0"/>
              <a:t>/</a:t>
            </a:r>
            <a:r>
              <a:rPr dirty="0" err="1"/>
              <a:t>HImax</a:t>
            </a:r>
            <a:r>
              <a:rPr dirty="0"/>
              <a:t> hybrid index to exceed 33°C for at least 3 consecutive days over</a:t>
            </a:r>
            <a:r>
              <a:rPr lang="en-US" dirty="0"/>
              <a:t> central-eastern Cuba, Trinidad and Tobago, some southern Lesser Antilles islands, ABC islands, and most of Guyana, Suriname, and French Guiana</a:t>
            </a:r>
            <a:r>
              <a:rPr dirty="0"/>
              <a:t>. There is also a moderate to high chance for daily </a:t>
            </a:r>
            <a:r>
              <a:rPr dirty="0" err="1"/>
              <a:t>Tmax</a:t>
            </a:r>
            <a:r>
              <a:rPr dirty="0"/>
              <a:t>/</a:t>
            </a:r>
            <a:r>
              <a:rPr dirty="0" err="1"/>
              <a:t>HImax</a:t>
            </a:r>
            <a:r>
              <a:rPr dirty="0"/>
              <a:t> hybrid index to exceed 37°C over</a:t>
            </a:r>
            <a:r>
              <a:rPr lang="en-US" dirty="0"/>
              <a:t> central-eastern Guyana, most of Suriname, and central-southern French Guiana.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6" y="91440"/>
            <a:ext cx="8739554" cy="457200"/>
          </a:xfrm>
        </p:spPr>
        <p:txBody>
          <a:bodyPr/>
          <a:lstStyle/>
          <a:p>
            <a:pPr>
              <a:defRPr sz="2800"/>
            </a:pPr>
            <a:r>
              <a:rPr dirty="0"/>
              <a:t>Week-1, Convergence of Evidences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548640"/>
            <a:ext cx="3200400" cy="32004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48640"/>
            <a:ext cx="2011680" cy="2011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4960" y="420624"/>
            <a:ext cx="1828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hybrid:80th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51760"/>
            <a:ext cx="2011680" cy="2011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4960" y="256032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hybrid:90th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754880"/>
            <a:ext cx="2011680" cy="2011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4960" y="466344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1600" b="1"/>
            </a:pPr>
            <a:r>
              <a:rPr dirty="0"/>
              <a:t>hybrid:95th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548640"/>
            <a:ext cx="2011680" cy="2011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89520" y="420624"/>
            <a:ext cx="1828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hybrid:33°C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2651760"/>
            <a:ext cx="2011680" cy="20116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89520" y="2560320"/>
            <a:ext cx="1828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hybrid:35°C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754880"/>
            <a:ext cx="2011680" cy="2011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9520" y="4663440"/>
            <a:ext cx="1828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hybrid:37°C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" y="3840480"/>
            <a:ext cx="448056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400" b="1"/>
            </a:pPr>
            <a:r>
              <a:rPr sz="1250" dirty="0"/>
              <a:t>At 500-hPa, model forecasts indicate </a:t>
            </a:r>
            <a:r>
              <a:rPr lang="en-US" sz="1250" dirty="0"/>
              <a:t>geopotential height anomalies in the region expected to be near-normal over central-western islands and slightly-above-average over central-eastern regions of the Caribbean and northern South America.</a:t>
            </a:r>
            <a:endParaRPr sz="1250" dirty="0"/>
          </a:p>
          <a:p>
            <a:pPr marL="285750" indent="-285750">
              <a:buFont typeface="Arial" panose="020B0604020202020204" pitchFamily="34" charset="0"/>
              <a:buChar char="•"/>
              <a:defRPr sz="1400" b="1"/>
            </a:pPr>
            <a:r>
              <a:rPr sz="1250" dirty="0"/>
              <a:t>Hybrid index exceedance probability forecasts indicate:</a:t>
            </a:r>
          </a:p>
          <a:p>
            <a:pPr marL="512763" lvl="1" indent="-285750">
              <a:buFont typeface="Arial" panose="020B0604020202020204" pitchFamily="34" charset="0"/>
              <a:buChar char="•"/>
              <a:defRPr sz="1400" b="1"/>
            </a:pPr>
            <a:r>
              <a:rPr sz="1250" dirty="0"/>
              <a:t>High chances for the hybrid index to exceed the 95th percentile </a:t>
            </a:r>
            <a:r>
              <a:rPr lang="en-US" sz="1250" dirty="0"/>
              <a:t>most Lesser Antilles islands, Tobago, ABC islands, southern Guyana and southwest Suriname.</a:t>
            </a:r>
          </a:p>
          <a:p>
            <a:pPr marL="512763" lvl="1" indent="-285750">
              <a:buFont typeface="Arial" panose="020B0604020202020204" pitchFamily="34" charset="0"/>
              <a:buChar char="•"/>
              <a:defRPr sz="1400" b="1"/>
            </a:pPr>
            <a:r>
              <a:rPr sz="1250" dirty="0"/>
              <a:t>High chances for the hybrid index to exceed 37°C </a:t>
            </a:r>
            <a:r>
              <a:rPr lang="en-US" sz="1250" dirty="0"/>
              <a:t>over central-eastern Guyana, most of Suriname, and central-southern French Guiana.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</TotalTime>
  <Words>1118</Words>
  <Application>Microsoft Office PowerPoint</Application>
  <PresentationFormat>On-screen Show (4:3)</PresentationFormat>
  <Paragraphs>148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Week-1, Daily Tmax/HI Hybrid Index Exceedance Probability, with Respect to Percentile Thresholds</vt:lpstr>
      <vt:lpstr>Week-1, Daily Tmax/HI Hybrid Index Exceedance Probability, with Respect to Fixed Thresholds</vt:lpstr>
      <vt:lpstr>Week-1, Convergence of Evidences</vt:lpstr>
      <vt:lpstr>PowerPoint Presentation</vt:lpstr>
      <vt:lpstr>PowerPoint Presentation</vt:lpstr>
      <vt:lpstr>PowerPoint Presentation</vt:lpstr>
      <vt:lpstr>8. Sample: Week-1 Heat Hazards Outlook</vt:lpstr>
      <vt:lpstr>9. Sample: Raw and Calibrated City Forecasts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Endalk Bekele</dc:creator>
  <dc:description/>
  <cp:lastModifiedBy>Endalk Bekele</cp:lastModifiedBy>
  <cp:revision>83</cp:revision>
  <dcterms:created xsi:type="dcterms:W3CDTF">2023-07-05T10:42:16Z</dcterms:created>
  <dcterms:modified xsi:type="dcterms:W3CDTF">2024-11-29T19:08:18Z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On-screen Show (4:3)</vt:lpwstr>
  </property>
  <property fmtid="{D5CDD505-2E9C-101B-9397-08002B2CF9AE}" pid="4" name="Slides">
    <vt:i4>13</vt:i4>
  </property>
</Properties>
</file>