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8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FF0000"/>
    <a:srgbClr val="FF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1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9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1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8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6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2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3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9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3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D40AA-BEAF-4FC2-B31A-65E410E8D6E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4C1D-DF6B-4700-80B1-D7A454855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4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491833"/>
            <a:ext cx="9144000" cy="23876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Practice on </a:t>
            </a:r>
            <a:r>
              <a:rPr lang="en-US" b="1" dirty="0" smtClean="0">
                <a:latin typeface="+mn-lt"/>
              </a:rPr>
              <a:t>7. </a:t>
            </a:r>
            <a:r>
              <a:rPr lang="en-US" b="1" dirty="0">
                <a:latin typeface="+mn-lt"/>
              </a:rPr>
              <a:t>Mapmaking</a:t>
            </a:r>
          </a:p>
        </p:txBody>
      </p:sp>
      <p:sp>
        <p:nvSpPr>
          <p:cNvPr id="6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err="1" smtClean="0"/>
              <a:t>Miliaritiana</a:t>
            </a:r>
            <a:r>
              <a:rPr lang="en-US" dirty="0" smtClean="0"/>
              <a:t> </a:t>
            </a:r>
            <a:r>
              <a:rPr lang="en-US" dirty="0" err="1" smtClean="0"/>
              <a:t>Robjhon</a:t>
            </a:r>
            <a:r>
              <a:rPr lang="en-US" dirty="0" smtClean="0"/>
              <a:t>, Ehsan </a:t>
            </a:r>
            <a:r>
              <a:rPr lang="en-US" dirty="0" err="1"/>
              <a:t>Bhuiyan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b="0" i="0" dirty="0" smtClean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Grace </a:t>
            </a:r>
            <a:r>
              <a:rPr lang="en-US" b="0" i="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Dines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smtClean="0"/>
              <a:t>NOAA/Climate </a:t>
            </a:r>
            <a:r>
              <a:rPr lang="en-US" dirty="0"/>
              <a:t>Prediction </a:t>
            </a:r>
            <a:r>
              <a:rPr lang="en-US" dirty="0" smtClean="0"/>
              <a:t>Center, ERT INC., UCAR</a:t>
            </a:r>
            <a:endParaRPr dirty="0"/>
          </a:p>
        </p:txBody>
      </p:sp>
      <p:sp>
        <p:nvSpPr>
          <p:cNvPr id="7" name="Google Shape;86;p1"/>
          <p:cNvSpPr txBox="1"/>
          <p:nvPr/>
        </p:nvSpPr>
        <p:spPr>
          <a:xfrm>
            <a:off x="1524000" y="5361749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 Forecaster’s Training Workshop</a:t>
            </a:r>
            <a:endParaRPr sz="24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 of Spain, 4 – 10 December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522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Continental Heat Hazard Map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7CD3C471-AD81-34D3-254A-BB5F415F0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70176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Create a Heat Hazard map over </a:t>
            </a:r>
            <a:r>
              <a:rPr lang="en-US" dirty="0" smtClean="0"/>
              <a:t>Africa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You can extract Africa from your original shape </a:t>
            </a:r>
            <a:r>
              <a:rPr lang="en-US" dirty="0" smtClean="0"/>
              <a:t>file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Use separate polygon for </a:t>
            </a:r>
            <a:r>
              <a:rPr lang="en-US" b="1" i="1" dirty="0" smtClean="0">
                <a:solidFill>
                  <a:srgbClr val="FF9600"/>
                </a:solidFill>
              </a:rPr>
              <a:t>Moderately</a:t>
            </a:r>
            <a:r>
              <a:rPr lang="en-US" i="1" dirty="0" smtClean="0">
                <a:solidFill>
                  <a:srgbClr val="FF9600"/>
                </a:solidFill>
              </a:rPr>
              <a:t> </a:t>
            </a:r>
            <a:r>
              <a:rPr lang="en-US" b="1" i="1" dirty="0" smtClean="0">
                <a:solidFill>
                  <a:srgbClr val="FF9600"/>
                </a:solidFill>
              </a:rPr>
              <a:t>Severe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Severe</a:t>
            </a:r>
            <a:r>
              <a:rPr lang="en-US" dirty="0" smtClean="0"/>
              <a:t>, and </a:t>
            </a:r>
            <a:r>
              <a:rPr lang="en-US" b="1" i="1" dirty="0" smtClean="0">
                <a:solidFill>
                  <a:srgbClr val="820000"/>
                </a:solidFill>
              </a:rPr>
              <a:t>Extremely</a:t>
            </a:r>
            <a:r>
              <a:rPr lang="en-US" i="1" dirty="0" smtClean="0">
                <a:solidFill>
                  <a:srgbClr val="820000"/>
                </a:solidFill>
              </a:rPr>
              <a:t> </a:t>
            </a:r>
            <a:r>
              <a:rPr lang="en-US" b="1" i="1" dirty="0" smtClean="0">
                <a:solidFill>
                  <a:srgbClr val="820000"/>
                </a:solidFill>
              </a:rPr>
              <a:t>Severe</a:t>
            </a:r>
            <a:r>
              <a:rPr lang="en-US" dirty="0" smtClean="0">
                <a:solidFill>
                  <a:srgbClr val="820000"/>
                </a:solidFill>
              </a:rPr>
              <a:t> </a:t>
            </a:r>
            <a:r>
              <a:rPr lang="en-US" i="1" dirty="0" smtClean="0"/>
              <a:t>Heat</a:t>
            </a:r>
            <a:r>
              <a:rPr lang="en-US" dirty="0" smtClean="0"/>
              <a:t> levels using RGB color settings</a:t>
            </a:r>
            <a:endParaRPr lang="en-US" dirty="0"/>
          </a:p>
          <a:p>
            <a:r>
              <a:rPr lang="en-US" dirty="0"/>
              <a:t>Your map should have clear and easy to read title, legend, data source, etc.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508543"/>
              </p:ext>
            </p:extLst>
          </p:nvPr>
        </p:nvGraphicFramePr>
        <p:xfrm>
          <a:off x="6508376" y="2883048"/>
          <a:ext cx="5475642" cy="19668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19630">
                  <a:extLst>
                    <a:ext uri="{9D8B030D-6E8A-4147-A177-3AD203B41FA5}">
                      <a16:colId xmlns:a16="http://schemas.microsoft.com/office/drawing/2014/main" val="1342181607"/>
                    </a:ext>
                  </a:extLst>
                </a:gridCol>
                <a:gridCol w="1254723">
                  <a:extLst>
                    <a:ext uri="{9D8B030D-6E8A-4147-A177-3AD203B41FA5}">
                      <a16:colId xmlns:a16="http://schemas.microsoft.com/office/drawing/2014/main" val="523034017"/>
                    </a:ext>
                  </a:extLst>
                </a:gridCol>
                <a:gridCol w="1116649">
                  <a:extLst>
                    <a:ext uri="{9D8B030D-6E8A-4147-A177-3AD203B41FA5}">
                      <a16:colId xmlns:a16="http://schemas.microsoft.com/office/drawing/2014/main" val="4032777818"/>
                    </a:ext>
                  </a:extLst>
                </a:gridCol>
                <a:gridCol w="1284640">
                  <a:extLst>
                    <a:ext uri="{9D8B030D-6E8A-4147-A177-3AD203B41FA5}">
                      <a16:colId xmlns:a16="http://schemas.microsoft.com/office/drawing/2014/main" val="2594229363"/>
                    </a:ext>
                  </a:extLst>
                </a:gridCol>
              </a:tblGrid>
              <a:tr h="347767">
                <a:tc>
                  <a:txBody>
                    <a:bodyPr/>
                    <a:lstStyle/>
                    <a:p>
                      <a:r>
                        <a:rPr lang="en-US" dirty="0" smtClean="0"/>
                        <a:t>Heat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837837"/>
                  </a:ext>
                </a:extLst>
              </a:tr>
              <a:tr h="47348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Moderately severe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979168"/>
                  </a:ext>
                </a:extLst>
              </a:tr>
              <a:tr h="34776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Severe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690820"/>
                  </a:ext>
                </a:extLst>
              </a:tr>
              <a:tr h="59523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Extremely severe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68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0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Sub-regional Forecast Map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7CD3C471-AD81-34D3-254A-BB5F415F0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dirty="0">
                <a:highlight>
                  <a:srgbClr val="FFFF00"/>
                </a:highlight>
              </a:rPr>
              <a:t>sub-regional</a:t>
            </a:r>
            <a:r>
              <a:rPr lang="en-US" dirty="0"/>
              <a:t> (e.g., West Africa or Eastern Africa or Southern Africa) production level seasonal forecast map</a:t>
            </a:r>
            <a:r>
              <a:rPr lang="en-US" dirty="0">
                <a:highlight>
                  <a:srgbClr val="FFFF00"/>
                </a:highlight>
              </a:rPr>
              <a:t>(find “subregion” from attribute table)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Your map should have clear and easy to read title, legend, data source, etc.</a:t>
            </a:r>
          </a:p>
        </p:txBody>
      </p:sp>
    </p:spTree>
    <p:extLst>
      <p:ext uri="{BB962C8B-B14F-4D97-AF65-F5344CB8AC3E}">
        <p14:creationId xmlns:p14="http://schemas.microsoft.com/office/powerpoint/2010/main" val="315307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0471A-A743-08FF-1344-7A0920790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Country-level Forecast Map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4215D-9650-3773-930A-04E28B5C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previous exercises, generate a map but for your home country this time</a:t>
            </a:r>
            <a:r>
              <a:rPr lang="en-US" dirty="0">
                <a:highlight>
                  <a:srgbClr val="FFFF00"/>
                </a:highlight>
              </a:rPr>
              <a:t>(find “name” from attribute table)</a:t>
            </a:r>
          </a:p>
          <a:p>
            <a:endParaRPr lang="en-US" dirty="0"/>
          </a:p>
          <a:p>
            <a:r>
              <a:rPr lang="en-US" dirty="0"/>
              <a:t>Extract your </a:t>
            </a:r>
            <a:r>
              <a:rPr lang="en-US" dirty="0">
                <a:highlight>
                  <a:srgbClr val="FFFF00"/>
                </a:highlight>
              </a:rPr>
              <a:t>country from the </a:t>
            </a:r>
            <a:r>
              <a:rPr lang="en-US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admin0</a:t>
            </a:r>
            <a:r>
              <a:rPr lang="en-US" dirty="0">
                <a:highlight>
                  <a:srgbClr val="FFFF00"/>
                </a:highlight>
              </a:rPr>
              <a:t> data</a:t>
            </a:r>
          </a:p>
          <a:p>
            <a:endParaRPr lang="en-US" dirty="0"/>
          </a:p>
          <a:p>
            <a:r>
              <a:rPr lang="en-US" dirty="0"/>
              <a:t>Create a map with easy to read and understand title, legend, data source, etc.</a:t>
            </a:r>
          </a:p>
        </p:txBody>
      </p:sp>
    </p:spTree>
    <p:extLst>
      <p:ext uri="{BB962C8B-B14F-4D97-AF65-F5344CB8AC3E}">
        <p14:creationId xmlns:p14="http://schemas.microsoft.com/office/powerpoint/2010/main" val="295751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827" y="488969"/>
            <a:ext cx="7315200" cy="584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9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p of africa with green and red areas&#10;&#10;Description automatically generated">
            <a:extLst>
              <a:ext uri="{FF2B5EF4-FFF2-40B4-BE49-F238E27FC236}">
                <a16:creationId xmlns:a16="http://schemas.microsoft.com/office/drawing/2014/main" id="{B845FF6F-7DED-7865-0040-FAF726CBE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318" y="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56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p of africa with red circles&#10;&#10;Description automatically generated">
            <a:extLst>
              <a:ext uri="{FF2B5EF4-FFF2-40B4-BE49-F238E27FC236}">
                <a16:creationId xmlns:a16="http://schemas.microsoft.com/office/drawing/2014/main" id="{206A2B7F-3334-F0A3-35DE-218B6952D6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99" y="0"/>
            <a:ext cx="77434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5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map of africa with green areas&#10;&#10;Description automatically generated">
            <a:extLst>
              <a:ext uri="{FF2B5EF4-FFF2-40B4-BE49-F238E27FC236}">
                <a16:creationId xmlns:a16="http://schemas.microsoft.com/office/drawing/2014/main" id="{829895D0-E33F-8E8E-3291-26EE9B04E5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898" y="230852"/>
            <a:ext cx="6857782" cy="6396295"/>
          </a:xfrm>
        </p:spPr>
      </p:pic>
    </p:spTree>
    <p:extLst>
      <p:ext uri="{BB962C8B-B14F-4D97-AF65-F5344CB8AC3E}">
        <p14:creationId xmlns:p14="http://schemas.microsoft.com/office/powerpoint/2010/main" val="35663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7628</TotalTime>
  <Words>208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Practice on 7. Mapmaking</vt:lpstr>
      <vt:lpstr>Continental Heat Hazard Map</vt:lpstr>
      <vt:lpstr>Sub-regional Forecast Map</vt:lpstr>
      <vt:lpstr>Country-level Forecast Map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on 1. Introduction</dc:title>
  <dc:creator>Miliaritiana Robjhon</dc:creator>
  <cp:lastModifiedBy>Miliaritiana Robjhon</cp:lastModifiedBy>
  <cp:revision>336</cp:revision>
  <dcterms:created xsi:type="dcterms:W3CDTF">2023-08-02T14:50:43Z</dcterms:created>
  <dcterms:modified xsi:type="dcterms:W3CDTF">2024-11-19T21:03:10Z</dcterms:modified>
</cp:coreProperties>
</file>