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1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8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6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9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5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3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D40AA-BEAF-4FC2-B31A-65E410E8D6E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4C1D-DF6B-4700-80B1-D7A45485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Practice on 1. Introduction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D5F5BD4-42D6-0818-AB17-A0EF217A3FBD}"/>
              </a:ext>
            </a:extLst>
          </p:cNvPr>
          <p:cNvSpPr txBox="1">
            <a:spLocks/>
          </p:cNvSpPr>
          <p:nvPr/>
        </p:nvSpPr>
        <p:spPr>
          <a:xfrm>
            <a:off x="1524000" y="49114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pPr lvl="0"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PREPARE Forecaster’s Training Workshop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Port of Spain, 4 – 10 December 2024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EADFA-F707-D3BE-8FB3-CDD0B63B6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694" y="2930234"/>
            <a:ext cx="9144000" cy="1655762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lvl="0">
              <a:buClr>
                <a:schemeClr val="dk1"/>
              </a:buClr>
              <a:buSzPts val="2400"/>
            </a:pPr>
            <a:r>
              <a:rPr lang="en-US" dirty="0" err="1"/>
              <a:t>Miliaritiana</a:t>
            </a:r>
            <a:r>
              <a:rPr lang="en-US" dirty="0"/>
              <a:t> </a:t>
            </a:r>
            <a:r>
              <a:rPr lang="en-US" dirty="0" err="1"/>
              <a:t>Robjhon</a:t>
            </a:r>
            <a:r>
              <a:rPr lang="en-US" dirty="0"/>
              <a:t>, Ehsan </a:t>
            </a:r>
            <a:r>
              <a:rPr lang="en-US" dirty="0" err="1"/>
              <a:t>Bhuiyan</a:t>
            </a:r>
            <a:r>
              <a:rPr lang="en-US" dirty="0"/>
              <a:t>, and </a:t>
            </a:r>
            <a:r>
              <a:rPr lang="en-US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Grace Dines</a:t>
            </a:r>
            <a:endParaRPr lang="en-US" dirty="0"/>
          </a:p>
          <a:p>
            <a:pPr lvl="0">
              <a:buClr>
                <a:schemeClr val="dk1"/>
              </a:buClr>
              <a:buSzPts val="2400"/>
            </a:pPr>
            <a:r>
              <a:rPr lang="en-US" dirty="0"/>
              <a:t>NOAA/Climate Prediction Center, ERT INC., UCAR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2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Exercise 1: Familiarization With QGIS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find these tools and identify their purposes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5</a:t>
            </a:r>
          </a:p>
          <a:p>
            <a:endParaRPr lang="en-US" dirty="0"/>
          </a:p>
          <a:p>
            <a:r>
              <a:rPr lang="en-US" dirty="0"/>
              <a:t>Locate and hold your mouse over each toolbar for a while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6" t="8535" r="96506" b="87642"/>
          <a:stretch/>
        </p:blipFill>
        <p:spPr>
          <a:xfrm>
            <a:off x="1332230" y="2873850"/>
            <a:ext cx="365761" cy="377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12" t="5083" r="92436" b="91711"/>
          <a:stretch/>
        </p:blipFill>
        <p:spPr>
          <a:xfrm>
            <a:off x="1335531" y="2421920"/>
            <a:ext cx="316993" cy="316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365" t="4713" r="73210" b="91464"/>
          <a:stretch/>
        </p:blipFill>
        <p:spPr>
          <a:xfrm>
            <a:off x="1344422" y="3386740"/>
            <a:ext cx="341375" cy="377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226" t="8659" r="92089" b="87765"/>
          <a:stretch/>
        </p:blipFill>
        <p:spPr>
          <a:xfrm>
            <a:off x="1350517" y="3899628"/>
            <a:ext cx="377953" cy="353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3372" t="4959" r="64289" b="91218"/>
          <a:stretch/>
        </p:blipFill>
        <p:spPr>
          <a:xfrm>
            <a:off x="1362709" y="4388134"/>
            <a:ext cx="329185" cy="377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307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Exercise 2: Loading Vector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Navigate to the workshop data and load countries </a:t>
            </a:r>
            <a:r>
              <a:rPr lang="en-US" dirty="0" err="1"/>
              <a:t>shapefile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639" b="25738"/>
          <a:stretch/>
        </p:blipFill>
        <p:spPr>
          <a:xfrm>
            <a:off x="1227201" y="2519363"/>
            <a:ext cx="4022772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371" y="3408563"/>
            <a:ext cx="4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Drag data to the map canvas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50592" y="4498848"/>
            <a:ext cx="983067" cy="95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61632" y="2551668"/>
            <a:ext cx="488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Identify the CRS for project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6590" t="56752" b="-528"/>
          <a:stretch/>
        </p:blipFill>
        <p:spPr>
          <a:xfrm>
            <a:off x="7739904" y="3562467"/>
            <a:ext cx="3873320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07174" y="5265303"/>
            <a:ext cx="99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700286" y="5526913"/>
            <a:ext cx="983067" cy="4081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683353" y="5935096"/>
            <a:ext cx="813703" cy="490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8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FF00FF"/>
                </a:highlight>
                <a:latin typeface="+mn-lt"/>
              </a:rPr>
              <a:t>Exercise 2: Loading Vector Data (Cont’d.)</a:t>
            </a:r>
            <a:endParaRPr lang="en-US" dirty="0">
              <a:highlight>
                <a:srgbClr val="FF00FF"/>
              </a:highligh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Load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urban areas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roads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rivers lake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cities</a:t>
            </a:r>
            <a:r>
              <a:rPr lang="en-US" dirty="0"/>
              <a:t> </a:t>
            </a:r>
            <a:r>
              <a:rPr lang="en-US" dirty="0" err="1"/>
              <a:t>shapefiles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the       toolbar and draw a rectangle to zoom in over any country</a:t>
            </a:r>
          </a:p>
          <a:p>
            <a:endParaRPr lang="en-US" dirty="0"/>
          </a:p>
          <a:p>
            <a:r>
              <a:rPr lang="en-US" dirty="0"/>
              <a:t>Identify the </a:t>
            </a:r>
            <a:r>
              <a:rPr lang="en-US" b="1" dirty="0"/>
              <a:t>geometry</a:t>
            </a:r>
            <a:r>
              <a:rPr lang="en-US" dirty="0"/>
              <a:t> for each vector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035" t="4959" r="77887" b="91588"/>
          <a:stretch/>
        </p:blipFill>
        <p:spPr>
          <a:xfrm>
            <a:off x="2401823" y="3450335"/>
            <a:ext cx="292609" cy="341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10" y="2074743"/>
            <a:ext cx="5486400" cy="38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FF00FF"/>
                </a:highlight>
                <a:latin typeface="+mn-lt"/>
              </a:rPr>
              <a:t>Exercise 3: Properties and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Identify the CRS for each data (layer) by hovering the mouse over</a:t>
            </a:r>
          </a:p>
          <a:p>
            <a:endParaRPr lang="en-US" dirty="0"/>
          </a:p>
          <a:p>
            <a:r>
              <a:rPr lang="en-US" dirty="0"/>
              <a:t>Explore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populated places </a:t>
            </a:r>
            <a:r>
              <a:rPr lang="en-US" dirty="0"/>
              <a:t>properties by double clicking the data and selecting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en-US" dirty="0"/>
              <a:t> in the left tab</a:t>
            </a:r>
          </a:p>
          <a:p>
            <a:endParaRPr lang="en-US" dirty="0"/>
          </a:p>
          <a:p>
            <a:r>
              <a:rPr lang="en-US" dirty="0"/>
              <a:t>Repeat the above for each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800" t="63126" r="58400" b="9734"/>
          <a:stretch/>
        </p:blipFill>
        <p:spPr>
          <a:xfrm>
            <a:off x="6242304" y="1560576"/>
            <a:ext cx="5449824" cy="2791968"/>
          </a:xfrm>
          <a:prstGeom prst="rect">
            <a:avLst/>
          </a:prstGeom>
        </p:spPr>
      </p:pic>
      <p:pic>
        <p:nvPicPr>
          <p:cNvPr id="2058" name="Picture 10" descr="Cursor PNG, Cursor Transparent Background - FreeIcon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48" y="2231136"/>
            <a:ext cx="249778" cy="3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910926" y="2544763"/>
            <a:ext cx="660050" cy="2106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680" y="3816096"/>
            <a:ext cx="32004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4680" y="4001295"/>
            <a:ext cx="533400" cy="1927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 flipV="1">
            <a:off x="5608320" y="4097672"/>
            <a:ext cx="1356360" cy="57186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1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Exercise 3: Properties and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9992" cy="4572000"/>
          </a:xfrm>
        </p:spPr>
        <p:txBody>
          <a:bodyPr>
            <a:normAutofit/>
          </a:bodyPr>
          <a:lstStyle/>
          <a:p>
            <a:r>
              <a:rPr lang="en-US" dirty="0"/>
              <a:t>Change the color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populated places</a:t>
            </a:r>
            <a:r>
              <a:rPr lang="en-US" dirty="0"/>
              <a:t> to red by opening its properties and selecting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Symbology</a:t>
            </a:r>
            <a:r>
              <a:rPr lang="en-US" dirty="0"/>
              <a:t> in the left tab</a:t>
            </a:r>
          </a:p>
          <a:p>
            <a:endParaRPr lang="en-US" dirty="0"/>
          </a:p>
          <a:p>
            <a:r>
              <a:rPr lang="en-US" dirty="0"/>
              <a:t>Change also the properties for the remaining data to your likings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236" y="1825625"/>
            <a:ext cx="5334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4236" y="2617692"/>
            <a:ext cx="838772" cy="259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89" y="2976505"/>
            <a:ext cx="546429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734" t="16666" r="32599" b="74919"/>
          <a:stretch/>
        </p:blipFill>
        <p:spPr>
          <a:xfrm>
            <a:off x="5888736" y="1829110"/>
            <a:ext cx="5974080" cy="865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Exercise 4: Querying Attribute Table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99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Right click on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admin0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open its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Attribute Tabl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Expand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Fields and Values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find and double click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pop_est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6137" y="4112455"/>
            <a:ext cx="883751" cy="179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26137" y="2078839"/>
            <a:ext cx="383879" cy="3215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 descr="Cursor PNG, Cursor Transparent Background - FreeIcon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87" y="2360602"/>
            <a:ext cx="249778" cy="3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6FBC19-54C4-D813-CD91-6653EAE25A17}"/>
              </a:ext>
            </a:extLst>
          </p:cNvPr>
          <p:cNvSpPr txBox="1"/>
          <p:nvPr/>
        </p:nvSpPr>
        <p:spPr>
          <a:xfrm>
            <a:off x="1123950" y="1381666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Objective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Find countries in Africa with a population &gt;= 10M</a:t>
            </a:r>
          </a:p>
        </p:txBody>
      </p:sp>
    </p:spTree>
    <p:extLst>
      <p:ext uri="{BB962C8B-B14F-4D97-AF65-F5344CB8AC3E}">
        <p14:creationId xmlns:p14="http://schemas.microsoft.com/office/powerpoint/2010/main" val="365159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EE554F1-8902-5E03-161B-139C38AC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804" y="1825625"/>
            <a:ext cx="6107206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Exercise 4: Querying Attribute Table (Cont.)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825625"/>
            <a:ext cx="526999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Scroll down to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Operators,</a:t>
            </a:r>
            <a:r>
              <a:rPr lang="en-US" dirty="0"/>
              <a:t> double click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/>
              <a:t>, and type 10000000 in the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en-US" dirty="0"/>
              <a:t> field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Operators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double click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scroll up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Fields and Values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find, and double click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continent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Click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, click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All Unique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double click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Africa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8421410" y="2713111"/>
            <a:ext cx="732113" cy="2118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95528" y="4831593"/>
            <a:ext cx="383879" cy="2118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E899AD-847E-7637-9147-23301232FA23}"/>
              </a:ext>
            </a:extLst>
          </p:cNvPr>
          <p:cNvSpPr/>
          <p:nvPr/>
        </p:nvSpPr>
        <p:spPr>
          <a:xfrm>
            <a:off x="5957103" y="5488818"/>
            <a:ext cx="272247" cy="254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0F1748-F569-8E7C-209D-57630F8FFB87}"/>
              </a:ext>
            </a:extLst>
          </p:cNvPr>
          <p:cNvSpPr/>
          <p:nvPr/>
        </p:nvSpPr>
        <p:spPr>
          <a:xfrm>
            <a:off x="10110003" y="4438650"/>
            <a:ext cx="919947" cy="276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93716A-FDD5-7C85-E596-B29E818AF57D}"/>
              </a:ext>
            </a:extLst>
          </p:cNvPr>
          <p:cNvSpPr txBox="1"/>
          <p:nvPr/>
        </p:nvSpPr>
        <p:spPr>
          <a:xfrm>
            <a:off x="7998856" y="2557448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5DD54F-177F-8D26-9E27-057D611F41ED}"/>
              </a:ext>
            </a:extLst>
          </p:cNvPr>
          <p:cNvSpPr txBox="1"/>
          <p:nvPr/>
        </p:nvSpPr>
        <p:spPr>
          <a:xfrm>
            <a:off x="8207097" y="4675930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7B7DF9-2676-57F1-6F22-B214EDFEA525}"/>
              </a:ext>
            </a:extLst>
          </p:cNvPr>
          <p:cNvSpPr txBox="1"/>
          <p:nvPr/>
        </p:nvSpPr>
        <p:spPr>
          <a:xfrm>
            <a:off x="5617238" y="5227208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51B1C1-22E4-9AAC-95C4-3BB67066CA3F}"/>
              </a:ext>
            </a:extLst>
          </p:cNvPr>
          <p:cNvSpPr txBox="1"/>
          <p:nvPr/>
        </p:nvSpPr>
        <p:spPr>
          <a:xfrm>
            <a:off x="9741408" y="4308373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5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0A5AFC5-D7C1-2BD4-7D5F-1A54F0233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9" y="2713946"/>
            <a:ext cx="3657600" cy="2738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Exercise 4: Querying Attribute Table (Cont.)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9345" y="5282925"/>
            <a:ext cx="732113" cy="2118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7E16A-1913-8215-C111-16293852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Features</a:t>
            </a:r>
            <a:r>
              <a:rPr lang="en-US" dirty="0"/>
              <a:t>. Save as a new data by right clicking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admin0</a:t>
            </a:r>
            <a:r>
              <a:rPr lang="en-US" dirty="0"/>
              <a:t>, 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Export &gt; Save Selected Featured As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D2864E-32C4-DBA3-12B7-82C19E72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191" y="2690473"/>
            <a:ext cx="774550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8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340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Practice on 1. Introduction</vt:lpstr>
      <vt:lpstr>Exercise 1: Familiarization With QGIS</vt:lpstr>
      <vt:lpstr>Exercise 2: Loading Vector Data</vt:lpstr>
      <vt:lpstr>Exercise 2: Loading Vector Data (Cont’d.)</vt:lpstr>
      <vt:lpstr>Exercise 3: Properties and Classification</vt:lpstr>
      <vt:lpstr>Exercise 3: Properties and Classification</vt:lpstr>
      <vt:lpstr>Exercise 4: Querying Attribute Table</vt:lpstr>
      <vt:lpstr>Exercise 4: Querying Attribute Table (Cont.)</vt:lpstr>
      <vt:lpstr>Exercise 4: Querying Attribute Table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on 1. Introduction</dc:title>
  <dc:creator>Miliaritiana Robjhon</dc:creator>
  <cp:lastModifiedBy>Miliaritiana Robjhon</cp:lastModifiedBy>
  <cp:revision>114</cp:revision>
  <dcterms:created xsi:type="dcterms:W3CDTF">2023-08-02T14:50:43Z</dcterms:created>
  <dcterms:modified xsi:type="dcterms:W3CDTF">2024-11-19T19:55:22Z</dcterms:modified>
</cp:coreProperties>
</file>