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5" roundtripDataSignature="AMtx7mjzGztN0kosiLve7HioHI8/7mePC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98BC446-5763-4650-B3EA-0794329E9BF7}">
  <a:tblStyle styleId="{298BC446-5763-4650-B3EA-0794329E9BF7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9EFF7"/>
          </a:solidFill>
        </a:fill>
      </a:tcStyle>
    </a:wholeTbl>
    <a:band1H>
      <a:tcTxStyle/>
      <a:tcStyle>
        <a:tcBdr/>
        <a:fill>
          <a:solidFill>
            <a:srgbClr val="D0DEEF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D0DEEF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4" d="100"/>
          <a:sy n="94" d="100"/>
        </p:scale>
        <p:origin x="108" y="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0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1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1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1" name="Google Shape;31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2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4" name="Google Shape;44;p2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2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6" name="Google Shape;46;p2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8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28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9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9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>
            <a:spLocks noGrp="1"/>
          </p:cNvSpPr>
          <p:nvPr>
            <p:ph type="ctrTitle"/>
          </p:nvPr>
        </p:nvSpPr>
        <p:spPr>
          <a:xfrm>
            <a:off x="1524000" y="282608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 b="1" dirty="0">
                <a:latin typeface="Calibri"/>
                <a:ea typeface="Calibri"/>
                <a:cs typeface="Calibri"/>
                <a:sym typeface="Calibri"/>
              </a:rPr>
              <a:t>Introduction to </a:t>
            </a:r>
            <a:r>
              <a:rPr lang="en-US" b="1" dirty="0" smtClean="0">
                <a:latin typeface="Calibri"/>
                <a:ea typeface="Calibri"/>
                <a:cs typeface="Calibri"/>
                <a:sym typeface="Calibri"/>
              </a:rPr>
              <a:t>GIS</a:t>
            </a:r>
            <a:endParaRPr dirty="0"/>
          </a:p>
        </p:txBody>
      </p:sp>
      <p:sp>
        <p:nvSpPr>
          <p:cNvPr id="85" name="Google Shape;85;p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endParaRPr sz="2200"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dirty="0" err="1" smtClean="0"/>
              <a:t>Miliaritiana</a:t>
            </a:r>
            <a:r>
              <a:rPr lang="en-US" dirty="0" smtClean="0"/>
              <a:t> </a:t>
            </a:r>
            <a:r>
              <a:rPr lang="en-US" dirty="0" err="1" smtClean="0"/>
              <a:t>Robjhon</a:t>
            </a:r>
            <a:r>
              <a:rPr lang="en-US" dirty="0" smtClean="0"/>
              <a:t>, Ehsan </a:t>
            </a:r>
            <a:r>
              <a:rPr lang="en-US" dirty="0" err="1"/>
              <a:t>Bhuiyan</a:t>
            </a:r>
            <a:r>
              <a:rPr lang="en-US" dirty="0"/>
              <a:t>, </a:t>
            </a:r>
            <a:r>
              <a:rPr lang="en-US" dirty="0" smtClean="0"/>
              <a:t>and </a:t>
            </a:r>
            <a:r>
              <a:rPr lang="en-US" b="0" i="0" dirty="0" smtClean="0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Grace </a:t>
            </a:r>
            <a:r>
              <a:rPr lang="en-US" b="0" i="0" dirty="0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Dines</a:t>
            </a: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dirty="0" smtClean="0"/>
              <a:t>NOAA/Climate </a:t>
            </a:r>
            <a:r>
              <a:rPr lang="en-US" dirty="0"/>
              <a:t>Prediction </a:t>
            </a:r>
            <a:r>
              <a:rPr lang="en-US" dirty="0" smtClean="0"/>
              <a:t>Center, ERT INC., UCAR</a:t>
            </a:r>
            <a:endParaRPr dirty="0"/>
          </a:p>
        </p:txBody>
      </p:sp>
      <p:sp>
        <p:nvSpPr>
          <p:cNvPr id="86" name="Google Shape;86;p1"/>
          <p:cNvSpPr txBox="1"/>
          <p:nvPr/>
        </p:nvSpPr>
        <p:spPr>
          <a:xfrm>
            <a:off x="1524000" y="5361749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endParaRPr sz="2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lang="en-US" sz="2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PREPARE Forecaster’s Training Workshop</a:t>
            </a:r>
            <a:endParaRPr sz="2400" b="0" i="0" u="none" strike="noStrike" cap="none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Port of Spain, 4 – 10 December 2024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b="1">
                <a:latin typeface="Calibri"/>
                <a:ea typeface="Calibri"/>
                <a:cs typeface="Calibri"/>
                <a:sym typeface="Calibri"/>
              </a:rPr>
              <a:t>Projection</a:t>
            </a:r>
            <a:endParaRPr/>
          </a:p>
        </p:txBody>
      </p:sp>
      <p:sp>
        <p:nvSpPr>
          <p:cNvPr id="152" name="Google Shape;152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A mathematical process of flattening out the Earth onto a flat plane (paper or screen)</a:t>
            </a:r>
            <a:endParaRPr/>
          </a:p>
          <a:p>
            <a:pPr marL="228600" lvl="0" indent="-6413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Convert the 3-Dimensional Earth’s spherical shape to 2-Dimensional map</a:t>
            </a:r>
            <a:endParaRPr/>
          </a:p>
          <a:p>
            <a:pPr marL="228600" lvl="0" indent="-6413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Distort some elements of the map: 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Conformality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Distance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Area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Direction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p11" descr="../../_images/mercator_projection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8505" y="1984692"/>
            <a:ext cx="4229100" cy="3276601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11"/>
          <p:cNvSpPr txBox="1"/>
          <p:nvPr/>
        </p:nvSpPr>
        <p:spPr>
          <a:xfrm>
            <a:off x="738505" y="5726430"/>
            <a:ext cx="422910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Mercator projection</a:t>
            </a:r>
            <a:endParaRPr/>
          </a:p>
        </p:txBody>
      </p:sp>
      <p:sp>
        <p:nvSpPr>
          <p:cNvPr id="159" name="Google Shape;159;p11"/>
          <p:cNvSpPr txBox="1"/>
          <p:nvPr/>
        </p:nvSpPr>
        <p:spPr>
          <a:xfrm>
            <a:off x="5993130" y="1725353"/>
            <a:ext cx="5360670" cy="31085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Map projection always distorts some or all elements of angular conformity, distance, and areas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Mercator projection preserves the </a:t>
            </a:r>
            <a:r>
              <a:rPr lang="en-US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angular conformity</a:t>
            </a: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; but distorts areas</a:t>
            </a:r>
            <a:endParaRPr/>
          </a:p>
        </p:txBody>
      </p:sp>
      <p:sp>
        <p:nvSpPr>
          <p:cNvPr id="160" name="Google Shape;160;p11"/>
          <p:cNvSpPr/>
          <p:nvPr/>
        </p:nvSpPr>
        <p:spPr>
          <a:xfrm>
            <a:off x="10774154" y="6290834"/>
            <a:ext cx="115929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(qgis.org)</a:t>
            </a:r>
            <a:endParaRPr/>
          </a:p>
        </p:txBody>
      </p:sp>
      <p:sp>
        <p:nvSpPr>
          <p:cNvPr id="161" name="Google Shape;161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b="1">
                <a:latin typeface="Calibri"/>
                <a:ea typeface="Calibri"/>
                <a:cs typeface="Calibri"/>
                <a:sym typeface="Calibri"/>
              </a:rPr>
              <a:t>Conformality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p12" descr="https://docs.qgis.org/3.22/en/_images/plate_carree_projection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8515" y="1876032"/>
            <a:ext cx="5486400" cy="2787408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12"/>
          <p:cNvSpPr txBox="1"/>
          <p:nvPr/>
        </p:nvSpPr>
        <p:spPr>
          <a:xfrm>
            <a:off x="838200" y="5125645"/>
            <a:ext cx="5466715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Plate Carree Equidistant Cylindrical projection</a:t>
            </a:r>
            <a:endParaRPr/>
          </a:p>
        </p:txBody>
      </p:sp>
      <p:sp>
        <p:nvSpPr>
          <p:cNvPr id="168" name="Google Shape;168;p12"/>
          <p:cNvSpPr/>
          <p:nvPr/>
        </p:nvSpPr>
        <p:spPr>
          <a:xfrm>
            <a:off x="10774154" y="6199632"/>
            <a:ext cx="115929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(qgis.org)</a:t>
            </a:r>
            <a:endParaRPr/>
          </a:p>
        </p:txBody>
      </p:sp>
      <p:sp>
        <p:nvSpPr>
          <p:cNvPr id="169" name="Google Shape;169;p12"/>
          <p:cNvSpPr txBox="1"/>
          <p:nvPr/>
        </p:nvSpPr>
        <p:spPr>
          <a:xfrm>
            <a:off x="7026166" y="1876032"/>
            <a:ext cx="4907280" cy="24006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Equidistant</a:t>
            </a: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projections represent distance from the center of the map to any place on the map accurately. </a:t>
            </a:r>
            <a:endParaRPr/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Scale is kept constant</a:t>
            </a:r>
            <a:endParaRPr/>
          </a:p>
        </p:txBody>
      </p:sp>
      <p:sp>
        <p:nvSpPr>
          <p:cNvPr id="170" name="Google Shape;170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b="1">
                <a:latin typeface="Calibri"/>
                <a:ea typeface="Calibri"/>
                <a:cs typeface="Calibri"/>
                <a:sym typeface="Calibri"/>
              </a:rPr>
              <a:t>Distance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Google Shape;175;p13" descr="https://docs.qgis.org/3.22/en/_images/mollweide_equal_area_projection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62777" y="1246314"/>
            <a:ext cx="5486400" cy="2769326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13"/>
          <p:cNvSpPr txBox="1"/>
          <p:nvPr/>
        </p:nvSpPr>
        <p:spPr>
          <a:xfrm>
            <a:off x="6205728" y="4419775"/>
            <a:ext cx="5440680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Mollweide Equal Area Cylindrical projection</a:t>
            </a:r>
            <a:endParaRPr/>
          </a:p>
        </p:txBody>
      </p:sp>
      <p:sp>
        <p:nvSpPr>
          <p:cNvPr id="177" name="Google Shape;177;p13"/>
          <p:cNvSpPr/>
          <p:nvPr/>
        </p:nvSpPr>
        <p:spPr>
          <a:xfrm>
            <a:off x="10774154" y="6220034"/>
            <a:ext cx="115929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(qgis.org)</a:t>
            </a:r>
            <a:endParaRPr/>
          </a:p>
        </p:txBody>
      </p:sp>
      <p:sp>
        <p:nvSpPr>
          <p:cNvPr id="178" name="Google Shape;178;p13"/>
          <p:cNvSpPr txBox="1"/>
          <p:nvPr/>
        </p:nvSpPr>
        <p:spPr>
          <a:xfrm>
            <a:off x="760730" y="2122944"/>
            <a:ext cx="4907280" cy="2677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Equal area </a:t>
            </a: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map projections preserve the area, with the same proportional relationship to the areas on the Earth; but distort angular conformity </a:t>
            </a:r>
            <a:endParaRPr/>
          </a:p>
        </p:txBody>
      </p:sp>
      <p:sp>
        <p:nvSpPr>
          <p:cNvPr id="179" name="Google Shape;179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b="1">
                <a:latin typeface="Calibri"/>
                <a:ea typeface="Calibri"/>
                <a:cs typeface="Calibri"/>
                <a:sym typeface="Calibri"/>
              </a:rPr>
              <a:t>Area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b="1">
                <a:latin typeface="Calibri"/>
                <a:ea typeface="Calibri"/>
                <a:cs typeface="Calibri"/>
                <a:sym typeface="Calibri"/>
              </a:rPr>
              <a:t>Projections (Cont’d.)</a:t>
            </a:r>
            <a:endParaRPr/>
          </a:p>
        </p:txBody>
      </p:sp>
      <p:pic>
        <p:nvPicPr>
          <p:cNvPr id="185" name="Google Shape;185;p14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838200" y="1925210"/>
            <a:ext cx="1962150" cy="2886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362637" y="1690688"/>
            <a:ext cx="1857375" cy="228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362637" y="3976688"/>
            <a:ext cx="2171700" cy="2286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8" name="Google Shape;188;p14"/>
          <p:cNvCxnSpPr>
            <a:endCxn id="186" idx="1"/>
          </p:cNvCxnSpPr>
          <p:nvPr/>
        </p:nvCxnSpPr>
        <p:spPr>
          <a:xfrm>
            <a:off x="2170437" y="2317388"/>
            <a:ext cx="1192200" cy="5163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89" name="Google Shape;189;p14"/>
          <p:cNvCxnSpPr>
            <a:endCxn id="187" idx="1"/>
          </p:cNvCxnSpPr>
          <p:nvPr/>
        </p:nvCxnSpPr>
        <p:spPr>
          <a:xfrm>
            <a:off x="2733537" y="3225788"/>
            <a:ext cx="629100" cy="18939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pic>
        <p:nvPicPr>
          <p:cNvPr id="190" name="Google Shape;190;p1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007943" y="2025223"/>
            <a:ext cx="2699427" cy="205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1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705585" y="1690688"/>
            <a:ext cx="1734671" cy="137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14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497156" y="3462578"/>
            <a:ext cx="1943100" cy="24193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3" name="Google Shape;193;p14"/>
          <p:cNvCxnSpPr>
            <a:endCxn id="191" idx="1"/>
          </p:cNvCxnSpPr>
          <p:nvPr/>
        </p:nvCxnSpPr>
        <p:spPr>
          <a:xfrm>
            <a:off x="7988685" y="2129588"/>
            <a:ext cx="1716900" cy="2469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94" name="Google Shape;194;p14"/>
          <p:cNvCxnSpPr>
            <a:endCxn id="192" idx="1"/>
          </p:cNvCxnSpPr>
          <p:nvPr/>
        </p:nvCxnSpPr>
        <p:spPr>
          <a:xfrm>
            <a:off x="8551856" y="3135653"/>
            <a:ext cx="945300" cy="15366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95" name="Google Shape;195;p14"/>
          <p:cNvSpPr txBox="1"/>
          <p:nvPr/>
        </p:nvSpPr>
        <p:spPr>
          <a:xfrm>
            <a:off x="823228" y="5203390"/>
            <a:ext cx="2694432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Conformal</a:t>
            </a:r>
            <a:endParaRPr/>
          </a:p>
        </p:txBody>
      </p:sp>
      <p:sp>
        <p:nvSpPr>
          <p:cNvPr id="196" name="Google Shape;196;p14"/>
          <p:cNvSpPr txBox="1"/>
          <p:nvPr/>
        </p:nvSpPr>
        <p:spPr>
          <a:xfrm>
            <a:off x="6608744" y="4581747"/>
            <a:ext cx="2694432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Equal area</a:t>
            </a:r>
            <a:endParaRPr/>
          </a:p>
        </p:txBody>
      </p:sp>
      <p:sp>
        <p:nvSpPr>
          <p:cNvPr id="197" name="Google Shape;197;p14"/>
          <p:cNvSpPr txBox="1"/>
          <p:nvPr/>
        </p:nvSpPr>
        <p:spPr>
          <a:xfrm>
            <a:off x="551194" y="1448156"/>
            <a:ext cx="2966466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Greenland almost as big as Africa</a:t>
            </a:r>
            <a:endParaRPr/>
          </a:p>
        </p:txBody>
      </p:sp>
      <p:sp>
        <p:nvSpPr>
          <p:cNvPr id="198" name="Google Shape;198;p14"/>
          <p:cNvSpPr txBox="1"/>
          <p:nvPr/>
        </p:nvSpPr>
        <p:spPr>
          <a:xfrm>
            <a:off x="6148430" y="661480"/>
            <a:ext cx="3615059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The area of Greenland is preserved but its shape is distorted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Google Shape;203;p15" descr="https://docs.qgis.org/3.22/en/_images/geographic_crs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52800" y="1921431"/>
            <a:ext cx="5486400" cy="3367889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15"/>
          <p:cNvSpPr txBox="1"/>
          <p:nvPr/>
        </p:nvSpPr>
        <p:spPr>
          <a:xfrm>
            <a:off x="3644138" y="5688342"/>
            <a:ext cx="544068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Geographic Coordinate System with latitudes and longitudes</a:t>
            </a:r>
            <a:endParaRPr/>
          </a:p>
        </p:txBody>
      </p:sp>
      <p:sp>
        <p:nvSpPr>
          <p:cNvPr id="205" name="Google Shape;205;p15"/>
          <p:cNvSpPr/>
          <p:nvPr/>
        </p:nvSpPr>
        <p:spPr>
          <a:xfrm>
            <a:off x="10774154" y="6396228"/>
            <a:ext cx="115929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(qgis.org)</a:t>
            </a:r>
            <a:endParaRPr/>
          </a:p>
        </p:txBody>
      </p:sp>
      <p:sp>
        <p:nvSpPr>
          <p:cNvPr id="206" name="Google Shape;206;p15"/>
          <p:cNvSpPr txBox="1"/>
          <p:nvPr/>
        </p:nvSpPr>
        <p:spPr>
          <a:xfrm>
            <a:off x="467233" y="1690688"/>
            <a:ext cx="2950464" cy="45550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There are two main CRSs:</a:t>
            </a:r>
            <a:endParaRPr/>
          </a:p>
          <a:p>
            <a:pPr marL="285750" marR="0" lvl="0" indent="-28575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Geographic coordinate reference systems (GCS)</a:t>
            </a:r>
            <a:endParaRPr/>
          </a:p>
          <a:p>
            <a:pPr marL="285750" marR="0" lvl="0" indent="-15875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Projected coordinate reference systems (PCS)</a:t>
            </a: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(also called Cartesian or rectangular)</a:t>
            </a:r>
            <a:endParaRPr/>
          </a:p>
        </p:txBody>
      </p:sp>
      <p:sp>
        <p:nvSpPr>
          <p:cNvPr id="207" name="Google Shape;207;p15"/>
          <p:cNvSpPr txBox="1"/>
          <p:nvPr/>
        </p:nvSpPr>
        <p:spPr>
          <a:xfrm>
            <a:off x="9366377" y="1892142"/>
            <a:ext cx="2358390" cy="32008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GCS use </a:t>
            </a: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degrees</a:t>
            </a: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of latitude and longitude to locate a point on the Earth’s surface</a:t>
            </a:r>
            <a:endParaRPr/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most popular is </a:t>
            </a: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WGS 84</a:t>
            </a:r>
            <a:endParaRPr/>
          </a:p>
        </p:txBody>
      </p:sp>
      <p:sp>
        <p:nvSpPr>
          <p:cNvPr id="208" name="Google Shape;208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b="1">
                <a:latin typeface="Calibri"/>
                <a:ea typeface="Calibri"/>
                <a:cs typeface="Calibri"/>
                <a:sym typeface="Calibri"/>
              </a:rPr>
              <a:t>Geographic Coordinate Systems (GCS)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" name="Google Shape;213;p16" descr="https://docs.qgis.org/3.22/en/_images/utm_zones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81045" y="1929619"/>
            <a:ext cx="5486400" cy="2814493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16"/>
          <p:cNvSpPr txBox="1"/>
          <p:nvPr/>
        </p:nvSpPr>
        <p:spPr>
          <a:xfrm>
            <a:off x="3375660" y="5287518"/>
            <a:ext cx="5622036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Universal Transverse Mercator zones</a:t>
            </a:r>
            <a:endParaRPr/>
          </a:p>
        </p:txBody>
      </p:sp>
      <p:sp>
        <p:nvSpPr>
          <p:cNvPr id="215" name="Google Shape;215;p16"/>
          <p:cNvSpPr/>
          <p:nvPr/>
        </p:nvSpPr>
        <p:spPr>
          <a:xfrm>
            <a:off x="10742513" y="6160770"/>
            <a:ext cx="115929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(qgis.org)</a:t>
            </a:r>
            <a:endParaRPr/>
          </a:p>
        </p:txBody>
      </p:sp>
      <p:sp>
        <p:nvSpPr>
          <p:cNvPr id="216" name="Google Shape;216;p16"/>
          <p:cNvSpPr txBox="1"/>
          <p:nvPr/>
        </p:nvSpPr>
        <p:spPr>
          <a:xfrm>
            <a:off x="425450" y="1825031"/>
            <a:ext cx="2358390" cy="4832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PCS are commonly defined by two axes at right angle to each other.</a:t>
            </a:r>
            <a:endParaRPr/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Often used PCS is the </a:t>
            </a:r>
            <a:r>
              <a:rPr lang="en-US" sz="3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Universal Transverse Mercator (UTM)</a:t>
            </a:r>
            <a:endParaRPr/>
          </a:p>
        </p:txBody>
      </p:sp>
      <p:sp>
        <p:nvSpPr>
          <p:cNvPr id="217" name="Google Shape;217;p16"/>
          <p:cNvSpPr txBox="1"/>
          <p:nvPr/>
        </p:nvSpPr>
        <p:spPr>
          <a:xfrm>
            <a:off x="9264650" y="1565989"/>
            <a:ext cx="2358390" cy="4339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UTM CRS is a global map with 60 equal zones that are six degrees wide in longitude from east to west.</a:t>
            </a:r>
            <a:endParaRPr/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Zone 1 is at 180W longitude and progresses eastward</a:t>
            </a:r>
            <a:endParaRPr/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Unit is </a:t>
            </a: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meters</a:t>
            </a:r>
            <a:endParaRPr/>
          </a:p>
        </p:txBody>
      </p:sp>
      <p:sp>
        <p:nvSpPr>
          <p:cNvPr id="218" name="Google Shape;218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b="1">
                <a:latin typeface="Calibri"/>
                <a:ea typeface="Calibri"/>
                <a:cs typeface="Calibri"/>
                <a:sym typeface="Calibri"/>
              </a:rPr>
              <a:t>Projected Coordinate Systems (PCS)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b="1">
                <a:latin typeface="Calibri"/>
                <a:ea typeface="Calibri"/>
                <a:cs typeface="Calibri"/>
                <a:sym typeface="Calibri"/>
              </a:rPr>
              <a:t>Caution</a:t>
            </a:r>
            <a:endParaRPr/>
          </a:p>
        </p:txBody>
      </p:sp>
      <p:sp>
        <p:nvSpPr>
          <p:cNvPr id="224" name="Google Shape;224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All data have to be in the same CRS before analysis or processing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QGIS has </a:t>
            </a:r>
            <a:r>
              <a:rPr lang="en-US" b="1"/>
              <a:t>on-the-fly projection</a:t>
            </a:r>
            <a:r>
              <a:rPr lang="en-US"/>
              <a:t>, which transforms automatically data with different projections to a specific projection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b="1">
                <a:latin typeface="Calibri"/>
                <a:ea typeface="Calibri"/>
                <a:cs typeface="Calibri"/>
                <a:sym typeface="Calibri"/>
              </a:rPr>
              <a:t>QGIS</a:t>
            </a:r>
            <a:endParaRPr/>
          </a:p>
        </p:txBody>
      </p:sp>
      <p:sp>
        <p:nvSpPr>
          <p:cNvPr id="230" name="Google Shape;230;p18"/>
          <p:cNvSpPr txBox="1">
            <a:spLocks noGrp="1"/>
          </p:cNvSpPr>
          <p:nvPr>
            <p:ph type="body" idx="1"/>
          </p:nvPr>
        </p:nvSpPr>
        <p:spPr>
          <a:xfrm>
            <a:off x="377952" y="1825625"/>
            <a:ext cx="1903966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sz="1800" b="1"/>
              <a:t>1. Layers list/Browser Panel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sz="1800" b="1"/>
              <a:t>2. Toolbars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sz="1800" b="1"/>
              <a:t>3. Map Canvas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sz="1800" b="1"/>
              <a:t>4. Status Bar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sz="1800" b="1"/>
              <a:t>5. Side Toolbar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sz="1800" b="1"/>
              <a:t>6. Locator Bar</a:t>
            </a:r>
            <a:endParaRPr/>
          </a:p>
          <a:p>
            <a:pPr marL="514350" lvl="0" indent="-412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endParaRPr sz="1600"/>
          </a:p>
        </p:txBody>
      </p:sp>
      <p:pic>
        <p:nvPicPr>
          <p:cNvPr id="231" name="Google Shape;231;p18" descr="../../../_images/gui_number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67262" y="690563"/>
            <a:ext cx="9736214" cy="548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b="1">
                <a:latin typeface="Calibri"/>
                <a:ea typeface="Calibri"/>
                <a:cs typeface="Calibri"/>
                <a:sym typeface="Calibri"/>
              </a:rPr>
              <a:t>Practice</a:t>
            </a:r>
            <a:endParaRPr/>
          </a:p>
        </p:txBody>
      </p:sp>
      <p:sp>
        <p:nvSpPr>
          <p:cNvPr id="237" name="Google Shape;237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Familiarization with QGIS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Loading vector data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Understanding CRS and reprojection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Filtering attributes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b="1">
                <a:latin typeface="Calibri"/>
                <a:ea typeface="Calibri"/>
                <a:cs typeface="Calibri"/>
                <a:sym typeface="Calibri"/>
              </a:rPr>
              <a:t>Definition of GIS</a:t>
            </a:r>
            <a:endParaRPr/>
          </a:p>
        </p:txBody>
      </p:sp>
      <p:sp>
        <p:nvSpPr>
          <p:cNvPr id="92" name="Google Shape;92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GIS is an acronym for </a:t>
            </a:r>
            <a:r>
              <a:rPr lang="en-US" b="1"/>
              <a:t>Geographic Information Systems. </a:t>
            </a:r>
            <a:r>
              <a:rPr lang="en-US"/>
              <a:t>It is a computer-based tool that stores, analyzes, and visualizes data for geographic positions on the Earth’s surface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It needs </a:t>
            </a:r>
            <a:r>
              <a:rPr lang="en-US" b="1"/>
              <a:t>data</a:t>
            </a:r>
            <a:r>
              <a:rPr lang="en-US"/>
              <a:t> to work with, computer </a:t>
            </a:r>
            <a:r>
              <a:rPr lang="en-US" b="1"/>
              <a:t>hardware</a:t>
            </a:r>
            <a:r>
              <a:rPr lang="en-US"/>
              <a:t> to store the data, and </a:t>
            </a:r>
            <a:r>
              <a:rPr lang="en-US" b="1"/>
              <a:t>software</a:t>
            </a:r>
            <a:r>
              <a:rPr lang="en-US"/>
              <a:t> for analysis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Choices between proprietary and open source software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</a:pPr>
            <a:r>
              <a:rPr lang="en-US"/>
              <a:t>Proprietary software requires purchase of license – example </a:t>
            </a:r>
            <a:r>
              <a:rPr lang="en-US" b="1"/>
              <a:t>ArcGIS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</a:pPr>
            <a:r>
              <a:rPr lang="en-US"/>
              <a:t>Open source is free to download and use – example </a:t>
            </a:r>
            <a:r>
              <a:rPr lang="en-US" b="1"/>
              <a:t>QGIS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b="1">
                <a:latin typeface="Calibri"/>
                <a:ea typeface="Calibri"/>
                <a:cs typeface="Calibri"/>
                <a:sym typeface="Calibri"/>
              </a:rPr>
              <a:t>GIS Process</a:t>
            </a:r>
            <a:endParaRPr/>
          </a:p>
        </p:txBody>
      </p:sp>
      <p:sp>
        <p:nvSpPr>
          <p:cNvPr id="98" name="Google Shape;98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2578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/>
              <a:t>The goal is to answer real world problem – example locating flood prone areas, etc.</a:t>
            </a:r>
            <a:endParaRPr dirty="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/>
              <a:t>Takes geographic/non geographic data and turn into new geospatial information</a:t>
            </a:r>
            <a:endParaRPr dirty="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/>
              <a:t>Presents results in a form of maps, statistics, or reports</a:t>
            </a:r>
            <a:endParaRPr dirty="0"/>
          </a:p>
        </p:txBody>
      </p:sp>
      <p:pic>
        <p:nvPicPr>
          <p:cNvPr id="99" name="Google Shape;99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22665" y="507683"/>
            <a:ext cx="4958820" cy="56692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b="1">
                <a:latin typeface="Calibri"/>
                <a:ea typeface="Calibri"/>
                <a:cs typeface="Calibri"/>
                <a:sym typeface="Calibri"/>
              </a:rPr>
              <a:t>QGIS Background</a:t>
            </a:r>
            <a:endParaRPr/>
          </a:p>
        </p:txBody>
      </p:sp>
      <p:sp>
        <p:nvSpPr>
          <p:cNvPr id="105" name="Google Shape;105;p4"/>
          <p:cNvSpPr txBox="1">
            <a:spLocks noGrp="1"/>
          </p:cNvSpPr>
          <p:nvPr>
            <p:ph type="body" idx="1"/>
          </p:nvPr>
        </p:nvSpPr>
        <p:spPr>
          <a:xfrm>
            <a:off x="6629400" y="1690688"/>
            <a:ext cx="52578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Developed by </a:t>
            </a:r>
            <a:r>
              <a:rPr lang="en-US" b="1"/>
              <a:t>Gary Sherman</a:t>
            </a:r>
            <a:r>
              <a:rPr lang="en-US"/>
              <a:t> in early </a:t>
            </a:r>
            <a:r>
              <a:rPr lang="en-US" b="1"/>
              <a:t>2002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b="1"/>
              <a:t>Quantum GIS </a:t>
            </a:r>
            <a:r>
              <a:rPr lang="en-US"/>
              <a:t>version 1 officially released in </a:t>
            </a:r>
            <a:r>
              <a:rPr lang="en-US" b="1"/>
              <a:t>2009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The name was officially changed to </a:t>
            </a:r>
            <a:r>
              <a:rPr lang="en-US" sz="4800" b="1"/>
              <a:t>QGIS</a:t>
            </a:r>
            <a:r>
              <a:rPr lang="en-US"/>
              <a:t> in </a:t>
            </a:r>
            <a:r>
              <a:rPr lang="en-US" b="1"/>
              <a:t>2013</a:t>
            </a:r>
            <a:endParaRPr/>
          </a:p>
        </p:txBody>
      </p:sp>
      <p:pic>
        <p:nvPicPr>
          <p:cNvPr id="106" name="Google Shape;106;p4"/>
          <p:cNvPicPr preferRelativeResize="0"/>
          <p:nvPr/>
        </p:nvPicPr>
        <p:blipFill rotWithShape="1">
          <a:blip r:embed="rId3">
            <a:alphaModFix/>
          </a:blip>
          <a:srcRect l="337" t="4245" r="1519" b="590"/>
          <a:stretch/>
        </p:blipFill>
        <p:spPr>
          <a:xfrm>
            <a:off x="672655" y="1690688"/>
            <a:ext cx="5643141" cy="43513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b="1">
                <a:latin typeface="Calibri"/>
                <a:ea typeface="Calibri"/>
                <a:cs typeface="Calibri"/>
                <a:sym typeface="Calibri"/>
              </a:rPr>
              <a:t>GIS Data</a:t>
            </a:r>
            <a:endParaRPr/>
          </a:p>
        </p:txBody>
      </p:sp>
      <p:sp>
        <p:nvSpPr>
          <p:cNvPr id="112" name="Google Shape;112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2578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Two groups of data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685800" lvl="1" indent="-279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400"/>
              <a:buChar char="•"/>
            </a:pPr>
            <a:r>
              <a:rPr lang="en-US" sz="4400" b="1"/>
              <a:t>Vector</a:t>
            </a:r>
            <a:endParaRPr/>
          </a:p>
          <a:p>
            <a:pPr marL="68580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</a:pPr>
            <a:endParaRPr sz="4400" b="1"/>
          </a:p>
          <a:p>
            <a:pPr marL="685800" lvl="1" indent="-279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400"/>
              <a:buChar char="•"/>
            </a:pPr>
            <a:r>
              <a:rPr lang="en-US" sz="4400" b="1"/>
              <a:t>Raster</a:t>
            </a:r>
            <a:endParaRPr/>
          </a:p>
        </p:txBody>
      </p:sp>
      <p:pic>
        <p:nvPicPr>
          <p:cNvPr id="113" name="Google Shape;113;p5"/>
          <p:cNvPicPr preferRelativeResize="0"/>
          <p:nvPr/>
        </p:nvPicPr>
        <p:blipFill rotWithShape="1">
          <a:blip r:embed="rId3">
            <a:alphaModFix/>
          </a:blip>
          <a:srcRect l="69268" t="19748" r="-1" b="37939"/>
          <a:stretch/>
        </p:blipFill>
        <p:spPr>
          <a:xfrm>
            <a:off x="6096000" y="232367"/>
            <a:ext cx="4114800" cy="31865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5"/>
          <p:cNvPicPr preferRelativeResize="0"/>
          <p:nvPr/>
        </p:nvPicPr>
        <p:blipFill rotWithShape="1">
          <a:blip r:embed="rId4">
            <a:alphaModFix/>
          </a:blip>
          <a:srcRect l="69334" t="19748" r="-1" b="37821"/>
          <a:stretch/>
        </p:blipFill>
        <p:spPr>
          <a:xfrm>
            <a:off x="7580376" y="3418883"/>
            <a:ext cx="4114800" cy="320238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5" name="Google Shape;115;p5"/>
          <p:cNvCxnSpPr/>
          <p:nvPr/>
        </p:nvCxnSpPr>
        <p:spPr>
          <a:xfrm rot="10800000" flipH="1">
            <a:off x="3467100" y="2316480"/>
            <a:ext cx="2531364" cy="1207008"/>
          </a:xfrm>
          <a:prstGeom prst="straightConnector1">
            <a:avLst/>
          </a:prstGeom>
          <a:noFill/>
          <a:ln w="57150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16" name="Google Shape;116;p5"/>
          <p:cNvCxnSpPr/>
          <p:nvPr/>
        </p:nvCxnSpPr>
        <p:spPr>
          <a:xfrm rot="10800000" flipH="1">
            <a:off x="3445002" y="4772903"/>
            <a:ext cx="4135374" cy="92530"/>
          </a:xfrm>
          <a:prstGeom prst="straightConnector1">
            <a:avLst/>
          </a:prstGeom>
          <a:noFill/>
          <a:ln w="57150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b="1">
                <a:latin typeface="Calibri"/>
                <a:ea typeface="Calibri"/>
                <a:cs typeface="Calibri"/>
                <a:sym typeface="Calibri"/>
              </a:rPr>
              <a:t>Vector Data</a:t>
            </a:r>
            <a:endParaRPr/>
          </a:p>
        </p:txBody>
      </p:sp>
      <p:sp>
        <p:nvSpPr>
          <p:cNvPr id="122" name="Google Shape;122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269992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Vector data are representation of features in real world in maps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Characterized by </a:t>
            </a:r>
            <a:r>
              <a:rPr lang="en-US" b="1"/>
              <a:t>geometry</a:t>
            </a:r>
            <a:r>
              <a:rPr lang="en-US"/>
              <a:t> or </a:t>
            </a:r>
            <a:r>
              <a:rPr lang="en-US" b="1"/>
              <a:t>shapes </a:t>
            </a:r>
            <a:r>
              <a:rPr lang="en-US"/>
              <a:t>and </a:t>
            </a:r>
            <a:r>
              <a:rPr lang="en-US" b="1"/>
              <a:t>attributes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b="1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Will primarily focus on vector data today</a:t>
            </a:r>
            <a:endParaRPr/>
          </a:p>
        </p:txBody>
      </p:sp>
      <p:pic>
        <p:nvPicPr>
          <p:cNvPr id="123" name="Google Shape;123;p6" descr="https://docs.qgis.org/3.4/en/_images/point_featur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86930" y="594377"/>
            <a:ext cx="2560320" cy="2699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6" descr="https://docs.qgis.org/3.4/en/_images/polyline_featur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225988" y="594377"/>
            <a:ext cx="2560320" cy="2699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225988" y="3669791"/>
            <a:ext cx="2725168" cy="1553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6" descr="https://docs.qgis.org/3.4/en/_images/polygon_featur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386930" y="3477362"/>
            <a:ext cx="2560320" cy="2699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b="1">
                <a:latin typeface="Calibri"/>
                <a:ea typeface="Calibri"/>
                <a:cs typeface="Calibri"/>
                <a:sym typeface="Calibri"/>
              </a:rPr>
              <a:t>Geometry and Attributes</a:t>
            </a:r>
            <a:endParaRPr/>
          </a:p>
        </p:txBody>
      </p:sp>
      <p:graphicFrame>
        <p:nvGraphicFramePr>
          <p:cNvPr id="132" name="Google Shape;132;p7"/>
          <p:cNvGraphicFramePr/>
          <p:nvPr/>
        </p:nvGraphicFramePr>
        <p:xfrm>
          <a:off x="838200" y="1825625"/>
          <a:ext cx="10515600" cy="2499400"/>
        </p:xfrm>
        <a:graphic>
          <a:graphicData uri="http://schemas.openxmlformats.org/drawingml/2006/table">
            <a:tbl>
              <a:tblPr firstRow="1" bandRow="1">
                <a:noFill/>
                <a:tableStyleId>{298BC446-5763-4650-B3EA-0794329E9BF7}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/>
                        <a:t>Geometry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Real World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Map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/>
                        <a:t>Points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/>
                        <a:t>Cities, towns, rain gauge stations, …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/>
                        <a:t>Points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/>
                        <a:t>Lines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/>
                        <a:t>Roads, rivers, cyclone track, ITCZ, …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/>
                        <a:t>Lines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/>
                        <a:t>Polygons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/>
                        <a:t>Continents, countries, floods, droughts, …</a:t>
                      </a:r>
                      <a:endParaRPr sz="2000" b="1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/>
                        <a:t>Polygons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33" name="Google Shape;133;p7"/>
          <p:cNvSpPr txBox="1"/>
          <p:nvPr/>
        </p:nvSpPr>
        <p:spPr>
          <a:xfrm>
            <a:off x="838200" y="4559808"/>
            <a:ext cx="10515600" cy="1631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Attributes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Text or numerical information that describe the features, often organized in a table form, called </a:t>
            </a:r>
            <a:r>
              <a:rPr lang="en-US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Attribute Table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b="1">
                <a:latin typeface="Calibri"/>
                <a:ea typeface="Calibri"/>
                <a:cs typeface="Calibri"/>
                <a:sym typeface="Calibri"/>
              </a:rPr>
              <a:t>Coordinate Reference System (CRS)</a:t>
            </a:r>
            <a:endParaRPr/>
          </a:p>
        </p:txBody>
      </p:sp>
      <p:sp>
        <p:nvSpPr>
          <p:cNvPr id="139" name="Google Shape;139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2578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Defines how spatial dimensions on the projected map relate to the real world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228600" lvl="0" indent="-279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Char char="•"/>
            </a:pPr>
            <a:r>
              <a:rPr lang="en-US" sz="4400" b="1"/>
              <a:t>Datum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228600" lvl="0" indent="-279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Char char="•"/>
            </a:pPr>
            <a:r>
              <a:rPr lang="en-US" sz="4400" b="1"/>
              <a:t>Projection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b="1">
                <a:latin typeface="Calibri"/>
                <a:ea typeface="Calibri"/>
                <a:cs typeface="Calibri"/>
                <a:sym typeface="Calibri"/>
              </a:rPr>
              <a:t>Datum</a:t>
            </a:r>
            <a:endParaRPr/>
          </a:p>
        </p:txBody>
      </p:sp>
      <p:sp>
        <p:nvSpPr>
          <p:cNvPr id="145" name="Google Shape;145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269992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/>
              <a:t>Physical reference systems</a:t>
            </a:r>
            <a:endParaRPr dirty="0"/>
          </a:p>
          <a:p>
            <a:pPr marL="228600" lvl="0" indent="-6413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/>
              <a:t>Model of the Earth that is used in mapping</a:t>
            </a:r>
            <a:endParaRPr dirty="0"/>
          </a:p>
          <a:p>
            <a:pPr marL="228600" lvl="0" indent="-6413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/>
              <a:t>Series of numbers that define the shape and size of the ellipsoid and orientation</a:t>
            </a:r>
            <a:endParaRPr dirty="0"/>
          </a:p>
          <a:p>
            <a:pPr marL="228600" lvl="0" indent="-6413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/>
              <a:t>Chosen to give the best possible fit to the true shape of the Earth</a:t>
            </a:r>
            <a:endParaRPr dirty="0"/>
          </a:p>
        </p:txBody>
      </p:sp>
      <p:sp>
        <p:nvSpPr>
          <p:cNvPr id="146" name="Google Shape;146;p9"/>
          <p:cNvSpPr txBox="1"/>
          <p:nvPr/>
        </p:nvSpPr>
        <p:spPr>
          <a:xfrm>
            <a:off x="6608064" y="1825625"/>
            <a:ext cx="5096256" cy="44012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Datum examples: WGS84, NAD27, NAD83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coordinates  of the Christchurch cathedral in New Zealand are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172.63658°E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; </a:t>
            </a:r>
            <a:r>
              <a:rPr lang="en-US" sz="2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43.53103°S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 WGS84 but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172.</a:t>
            </a:r>
            <a:r>
              <a:rPr lang="en-US" sz="2800" b="1" i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36344</a:t>
            </a:r>
            <a:r>
              <a:rPr lang="en-US" sz="2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°E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; </a:t>
            </a:r>
            <a:r>
              <a:rPr lang="en-US" sz="2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43.</a:t>
            </a:r>
            <a:r>
              <a:rPr lang="en-US" sz="2800" b="1" i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53270</a:t>
            </a:r>
            <a:r>
              <a:rPr lang="en-US" sz="2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°S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 Geodetic 1949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733</Words>
  <Application>Microsoft Office PowerPoint</Application>
  <PresentationFormat>Widescreen</PresentationFormat>
  <Paragraphs>140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Noto Sans Symbols</vt:lpstr>
      <vt:lpstr>Office Theme</vt:lpstr>
      <vt:lpstr>Introduction to GIS</vt:lpstr>
      <vt:lpstr>Definition of GIS</vt:lpstr>
      <vt:lpstr>GIS Process</vt:lpstr>
      <vt:lpstr>QGIS Background</vt:lpstr>
      <vt:lpstr>GIS Data</vt:lpstr>
      <vt:lpstr>Vector Data</vt:lpstr>
      <vt:lpstr>Geometry and Attributes</vt:lpstr>
      <vt:lpstr>Coordinate Reference System (CRS)</vt:lpstr>
      <vt:lpstr>Datum</vt:lpstr>
      <vt:lpstr>Projection</vt:lpstr>
      <vt:lpstr>Conformality</vt:lpstr>
      <vt:lpstr>Distance</vt:lpstr>
      <vt:lpstr>Area</vt:lpstr>
      <vt:lpstr>Projections (Cont’d.)</vt:lpstr>
      <vt:lpstr>Geographic Coordinate Systems (GCS)</vt:lpstr>
      <vt:lpstr>Projected Coordinate Systems (PCS)</vt:lpstr>
      <vt:lpstr>Caution</vt:lpstr>
      <vt:lpstr>QGIS</vt:lpstr>
      <vt:lpstr>Practice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GIS</dc:title>
  <dc:creator>Miliaritiana Robjhon</dc:creator>
  <cp:lastModifiedBy>Miliaritiana Robjhon</cp:lastModifiedBy>
  <cp:revision>3</cp:revision>
  <dcterms:created xsi:type="dcterms:W3CDTF">2023-08-01T20:16:11Z</dcterms:created>
  <dcterms:modified xsi:type="dcterms:W3CDTF">2024-11-19T19:50:44Z</dcterms:modified>
</cp:coreProperties>
</file>