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D_319F54F1.xml" ContentType="application/vnd.ms-powerpoint.comments+xml"/>
  <Override PartName="/ppt/notesSlides/notesSlide2.xml" ContentType="application/vnd.openxmlformats-officedocument.presentationml.notesSlide+xml"/>
  <Override PartName="/ppt/comments/modernComment_196_C21924D2.xml" ContentType="application/vnd.ms-powerpoint.comments+xml"/>
  <Override PartName="/ppt/notesSlides/notesSlide3.xml" ContentType="application/vnd.openxmlformats-officedocument.presentationml.notesSlide+xml"/>
  <Override PartName="/ppt/comments/modernComment_1A8_C900A47F.xml" ContentType="application/vnd.ms-powerpoint.comments+xml"/>
  <Override PartName="/ppt/notesSlides/notesSlide4.xml" ContentType="application/vnd.openxmlformats-officedocument.presentationml.notesSlide+xml"/>
  <Override PartName="/ppt/comments/modernComment_197_6A453418.xml" ContentType="application/vnd.ms-powerpoint.comments+xml"/>
  <Override PartName="/ppt/notesSlides/notesSlide5.xml" ContentType="application/vnd.openxmlformats-officedocument.presentationml.notesSlide+xml"/>
  <Override PartName="/ppt/comments/modernComment_198_C424D2AE.xml" ContentType="application/vnd.ms-powerpoint.comments+xml"/>
  <Override PartName="/ppt/notesSlides/notesSlide6.xml" ContentType="application/vnd.openxmlformats-officedocument.presentationml.notesSlide+xml"/>
  <Override PartName="/ppt/comments/modernComment_1A7_221F493D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9A_61D6C0A1.xml" ContentType="application/vnd.ms-powerpoint.comments+xml"/>
  <Override PartName="/ppt/notesSlides/notesSlide9.xml" ContentType="application/vnd.openxmlformats-officedocument.presentationml.notesSlide+xml"/>
  <Override PartName="/ppt/comments/modernComment_1A2_AF2D1743.xml" ContentType="application/vnd.ms-powerpoint.comments+xml"/>
  <Override PartName="/ppt/notesSlides/notesSlide10.xml" ContentType="application/vnd.openxmlformats-officedocument.presentationml.notesSlide+xml"/>
  <Override PartName="/ppt/comments/modernComment_1A3_5795726A.xml" ContentType="application/vnd.ms-powerpoint.comments+xml"/>
  <Override PartName="/ppt/notesSlides/notesSlide11.xml" ContentType="application/vnd.openxmlformats-officedocument.presentationml.notesSlide+xml"/>
  <Override PartName="/ppt/comments/modernComment_1A4_31C06186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9" r:id="rId3"/>
    <p:sldId id="406" r:id="rId4"/>
    <p:sldId id="424" r:id="rId5"/>
    <p:sldId id="407" r:id="rId6"/>
    <p:sldId id="408" r:id="rId7"/>
    <p:sldId id="423" r:id="rId8"/>
    <p:sldId id="409" r:id="rId9"/>
    <p:sldId id="410" r:id="rId10"/>
    <p:sldId id="418" r:id="rId11"/>
    <p:sldId id="419" r:id="rId12"/>
    <p:sldId id="420" r:id="rId13"/>
    <p:sldId id="421" r:id="rId14"/>
    <p:sldId id="422" r:id="rId15"/>
    <p:sldId id="414" r:id="rId16"/>
    <p:sldId id="41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9716D3-7E17-C884-F0D6-94B9BF3F25C6}" name="Katherine Kowal" initials="KK" userId="S::grte2892@ox.ac.uk::1583513e-d2ad-4258-8ff9-e50712a576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>
      <p:cViewPr varScale="1">
        <p:scale>
          <a:sx n="50" d="100"/>
          <a:sy n="50" d="100"/>
        </p:scale>
        <p:origin x="17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5D_319F54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5C697E-F003-BB48-931F-D42F5F9A0A56}" authorId="{619716D3-7E17-C884-F0D6-94B9BF3F25C6}" created="2024-07-09T14:14:21.6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2525553" sldId="349"/>
      <ac:spMk id="50178" creationId="{00000000-0000-0000-0000-000000000000}"/>
    </ac:deMkLst>
    <p188:txBody>
      <a:bodyPr/>
      <a:lstStyle/>
      <a:p>
        <a:r>
          <a:rPr lang="en-US"/>
          <a:t>Deleted a couple of periods and deleted ‘Then, ‘ from second bullet</a:t>
        </a:r>
      </a:p>
    </p188:txBody>
  </p188:cm>
</p188:cmLst>
</file>

<file path=ppt/comments/modernComment_196_C21924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CA1274-F82E-0340-8B72-2983E905FA97}" authorId="{619716D3-7E17-C884-F0D6-94B9BF3F25C6}" created="2024-07-09T14:16:11.28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41" len="9">
        <ac:context len="958" hash="1657279374"/>
      </ac:txMk>
    </ac:txMkLst>
    <p188:pos x="2559269" y="727842"/>
    <p188:txBody>
      <a:bodyPr/>
      <a:lstStyle/>
      <a:p>
        <a:r>
          <a:rPr lang="en-US"/>
          <a:t>Bolded a couple of words to make it easier to read, deleted some periods at end of sentence, capitalized ‘Regression’ to align with bullet 2</a:t>
        </a:r>
      </a:p>
    </p188:txBody>
  </p188:cm>
  <p188:cm id="{958B0916-E6D8-B149-B710-42E2D70830B5}" authorId="{619716D3-7E17-C884-F0D6-94B9BF3F25C6}" created="2024-07-09T14:16:38.7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289" len="1">
        <ac:context len="958" hash="1657279374"/>
      </ac:txMk>
    </ac:txMkLst>
    <p188:pos x="5607269" y="1537139"/>
    <p188:txBody>
      <a:bodyPr/>
      <a:lstStyle/>
      <a:p>
        <a:r>
          <a:rPr lang="en-US"/>
          <a:t>Deleted ‘a method to’ - clear this is a method you are describing</a:t>
        </a:r>
      </a:p>
    </p188:txBody>
  </p188:cm>
  <p188:cm id="{39716580-7324-B94A-8683-EC52C6B06619}" authorId="{619716D3-7E17-C884-F0D6-94B9BF3F25C6}" created="2024-07-09T14:17:15.0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326" len="27">
        <ac:context len="958" hash="1657279374"/>
      </ac:txMk>
    </ac:txMkLst>
    <p188:pos x="4093779" y="1810408"/>
    <p188:txBody>
      <a:bodyPr/>
      <a:lstStyle/>
      <a:p>
        <a:r>
          <a:rPr lang="en-US"/>
          <a:t>I don’t think this needs to be capitalized - not a proper name? Made plural</a:t>
        </a:r>
      </a:p>
    </p188:txBody>
  </p188:cm>
  <p188:cm id="{ADEAA581-6AEA-1F46-9376-8C429652A9FD}" authorId="{619716D3-7E17-C884-F0D6-94B9BF3F25C6}" created="2024-07-09T14:17:41.5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488" len="1">
        <ac:context len="958" hash="1657279374"/>
      </ac:txMk>
    </ac:txMkLst>
    <p188:pos x="8129752" y="2041635"/>
    <p188:txBody>
      <a:bodyPr/>
      <a:lstStyle/>
      <a:p>
        <a:r>
          <a:rPr lang="en-US"/>
          <a:t>Added paren to close</a:t>
        </a:r>
      </a:p>
    </p188:txBody>
  </p188:cm>
  <p188:cm id="{E5039E49-5637-1B40-8268-8D3906736A6D}" authorId="{619716D3-7E17-C884-F0D6-94B9BF3F25C6}" created="2024-07-09T14:18:54.3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632" len="19">
        <ac:context len="958" hash="1657279374"/>
      </ac:txMk>
    </ac:txMkLst>
    <p188:pos x="2632841" y="3113691"/>
    <p188:txBody>
      <a:bodyPr/>
      <a:lstStyle/>
      <a:p>
        <a:r>
          <a:rPr lang="en-US"/>
          <a:t>We use a lot of different words to describe these systems - should we choose one to keep it simple? ‘Dynamical forecasts’, ‘ensemble prediction systems’, ‘GCMs’ ? Not sure which is best, just thinking less vocab might be helpful across sessions</a:t>
        </a:r>
      </a:p>
    </p188:txBody>
  </p188:cm>
  <p188:cm id="{1518969D-7079-004C-8A35-FE8EB60F657E}" authorId="{619716D3-7E17-C884-F0D6-94B9BF3F25C6}" created="2024-07-09T14:19:34.8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951">
        <ac:context len="958" hash="1657279374"/>
      </ac:txMk>
    </ac:txMkLst>
    <p188:pos x="7993117" y="4501056"/>
    <p188:txBody>
      <a:bodyPr/>
      <a:lstStyle/>
      <a:p>
        <a:r>
          <a:rPr lang="en-US"/>
          <a:t>I don’t think you need whole site - I’ve converted it into a hyperlink to their paper to conserve space</a:t>
        </a:r>
      </a:p>
    </p188:txBody>
  </p188:cm>
</p188:cmLst>
</file>

<file path=ppt/comments/modernComment_197_6A4534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517035-FA8D-BD42-A3BB-A9A25BB196FD}" authorId="{619716D3-7E17-C884-F0D6-94B9BF3F25C6}" created="2024-07-09T14:22:04.04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82920216" sldId="407"/>
      <ac:spMk id="50178" creationId="{00000000-0000-0000-0000-000000000000}"/>
      <ac:txMk cp="174">
        <ac:context len="472" hash="1641093500"/>
      </ac:txMk>
    </ac:txMkLst>
    <p188:pos x="1098331" y="1663262"/>
    <p188:txBody>
      <a:bodyPr/>
      <a:lstStyle/>
      <a:p>
        <a:r>
          <a:rPr lang="en-US"/>
          <a:t>Have we defined this? Changed to ‘forecasts initialized on Wednesday’</a:t>
        </a:r>
      </a:p>
    </p188:txBody>
  </p188:cm>
  <p188:cm id="{11EE91E3-FDC1-864F-BB59-C1EA31E61206}" authorId="{619716D3-7E17-C884-F0D6-94B9BF3F25C6}" created="2024-07-09T14:22:50.5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82920216" sldId="407"/>
      <ac:spMk id="50178" creationId="{00000000-0000-0000-0000-000000000000}"/>
      <ac:txMk cp="448" len="4">
        <ac:context len="472" hash="1641093500"/>
      </ac:txMk>
    </ac:txMkLst>
    <p188:pos x="5291959" y="3807372"/>
    <p188:replyLst>
      <p188:reply id="{517CD510-132B-3346-82E2-FC70D9A790EC}" authorId="{619716D3-7E17-C884-F0D6-94B9BF3F25C6}" created="2024-07-09T14:23:03.531">
        <p188:txBody>
          <a:bodyPr/>
          <a:lstStyle/>
          <a:p>
            <a:r>
              <a:rPr lang="en-US"/>
              <a:t>Removed periods</a:t>
            </a:r>
          </a:p>
        </p188:txBody>
      </p188:reply>
    </p188:replyLst>
    <p188:txBody>
      <a:bodyPr/>
      <a:lstStyle/>
      <a:p>
        <a:r>
          <a:rPr lang="en-US"/>
          <a:t>Deleted a couple of ‘the’s’ to make it less words</a:t>
        </a:r>
      </a:p>
    </p188:txBody>
  </p188:cm>
</p188:cmLst>
</file>

<file path=ppt/comments/modernComment_198_C424D2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3A88F6-C885-6D4A-9756-77364C493CD7}" authorId="{619716D3-7E17-C884-F0D6-94B9BF3F25C6}" created="2024-07-09T14:31:32.2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90747566" sldId="408"/>
      <ac:spMk id="50178" creationId="{00000000-0000-0000-0000-000000000000}"/>
      <ac:txMk cp="378" len="86">
        <ac:context len="705" hash="2697715082"/>
      </ac:txMk>
    </ac:txMkLst>
    <p188:pos x="8003628" y="2963917"/>
    <p188:txBody>
      <a:bodyPr/>
      <a:lstStyle/>
      <a:p>
        <a:r>
          <a:rPr lang="en-US"/>
          <a:t>Added one ‘home_folder_name’ in step to make it clear</a:t>
        </a:r>
      </a:p>
    </p188:txBody>
  </p188:cm>
  <p188:cm id="{E88BE393-8519-1F4F-AAAE-E8A726710401}" authorId="{619716D3-7E17-C884-F0D6-94B9BF3F25C6}" created="2024-07-09T14:37:32.1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90747566" sldId="408"/>
      <ac:spMk id="50178" creationId="{00000000-0000-0000-0000-000000000000}"/>
      <ac:txMk cp="487" len="47">
        <ac:context len="705" hash="2697715082"/>
      </ac:txMk>
    </ac:txMkLst>
    <p188:pos x="5439103" y="3794234"/>
    <p188:txBody>
      <a:bodyPr/>
      <a:lstStyle/>
      <a:p>
        <a:r>
          <a:rPr lang="en-US"/>
          <a:t>Bolded some words and added $ signs by code directions, see if it makes sense</a:t>
        </a:r>
      </a:p>
    </p188:txBody>
  </p188:cm>
  <p188:cm id="{D9945FF8-5CDB-B346-9B55-9E710FB575DE}" authorId="{619716D3-7E17-C884-F0D6-94B9BF3F25C6}" created="2024-07-09T14:40:51.2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90747566" sldId="408"/>
      <ac:spMk id="50178" creationId="{00000000-0000-0000-0000-000000000000}"/>
      <ac:txMk cp="294" len="20">
        <ac:context len="705" hash="2697715082"/>
      </ac:txMk>
    </ac:txMkLst>
    <p188:pos x="6852834" y="2691539"/>
    <p188:txBody>
      <a:bodyPr/>
      <a:lstStyle/>
      <a:p>
        <a:r>
          <a:rPr lang="en-US"/>
          <a:t>If wget is acting up, I’m also able to easily download the zip file on my Mac by double clicking on the hyper link you have for the ftp site above</a:t>
        </a:r>
      </a:p>
    </p188:txBody>
  </p188:cm>
</p188:cmLst>
</file>

<file path=ppt/comments/modernComment_19A_61D6C0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6C8F17-9C81-F94C-8CFB-0591CB58C594}" authorId="{619716D3-7E17-C884-F0D6-94B9BF3F25C6}" created="2024-07-09T14:46:45.9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41463969" sldId="410"/>
      <ac:spMk id="7" creationId="{00000000-0000-0000-0000-000000000000}"/>
      <ac:txMk cp="0" len="2">
        <ac:context len="37" hash="854537865"/>
      </ac:txMk>
    </ac:txMkLst>
    <p188:pos x="764583" y="587600"/>
    <p188:txBody>
      <a:bodyPr/>
      <a:lstStyle/>
      <a:p>
        <a:r>
          <a:rPr lang="en-US"/>
          <a:t>Ive been changing your bullets to keep the sequencing really clear</a:t>
        </a:r>
      </a:p>
    </p188:txBody>
  </p188:cm>
  <p188:cm id="{678FA1C0-AF4E-6842-B86A-2FD9A8079C6E}" authorId="{619716D3-7E17-C884-F0D6-94B9BF3F25C6}" created="2024-07-09T14:47:08.2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41463969" sldId="410"/>
      <ac:spMk id="12" creationId="{00000000-0000-0000-0000-000000000000}"/>
      <ac:txMk cp="0" len="10">
        <ac:context len="55" hash="2626960866"/>
      </ac:txMk>
    </ac:txMkLst>
    <p188:pos x="1728514" y="581981"/>
    <p188:txBody>
      <a:bodyPr/>
      <a:lstStyle/>
      <a:p>
        <a:r>
          <a:rPr lang="en-US"/>
          <a:t>This step takes me about 3 minutes on my Mac at home</a:t>
        </a:r>
      </a:p>
    </p188:txBody>
  </p188:cm>
</p188:cmLst>
</file>

<file path=ppt/comments/modernComment_1A2_AF2D17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A19501-81C1-1448-98B5-EC0E00060171}" authorId="{619716D3-7E17-C884-F0D6-94B9BF3F25C6}" created="2024-07-09T14:47:41.7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38967875" sldId="418"/>
      <ac:spMk id="7" creationId="{00000000-0000-0000-0000-000000000000}"/>
      <ac:txMk cp="0" len="2">
        <ac:context len="41" hash="3146618904"/>
      </ac:txMk>
    </ac:txMkLst>
    <p188:pos x="792997" y="595393"/>
    <p188:txBody>
      <a:bodyPr/>
      <a:lstStyle/>
      <a:p>
        <a:r>
          <a:rPr lang="en-US"/>
          <a:t>Converted to one line
</a:t>
        </a:r>
      </a:p>
    </p188:txBody>
  </p188:cm>
  <p188:cm id="{1DC3EE45-CD29-294C-873C-56540E6B238C}" authorId="{619716D3-7E17-C884-F0D6-94B9BF3F25C6}" created="2024-07-09T14:50:54.2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38967875" sldId="418"/>
      <ac:spMk id="7" creationId="{00000000-0000-0000-0000-000000000000}"/>
    </ac:deMkLst>
    <p188:txBody>
      <a:bodyPr/>
      <a:lstStyle/>
      <a:p>
        <a:r>
          <a:rPr lang="en-US"/>
          <a:t>Aligned these all right and converted to steps that fit within each cell</a:t>
        </a:r>
      </a:p>
    </p188:txBody>
  </p188:cm>
</p188:cmLst>
</file>

<file path=ppt/comments/modernComment_1A3_579572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570274-FE29-2F4A-8767-AE8985E11FE5}" authorId="{619716D3-7E17-C884-F0D6-94B9BF3F25C6}" created="2024-07-09T14:52:19.25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69411946" sldId="419"/>
      <ac:picMk id="3" creationId="{087D323E-D885-1755-C57A-7A768748D5DE}"/>
    </ac:deMkLst>
    <p188:txBody>
      <a:bodyPr/>
      <a:lstStyle/>
      <a:p>
        <a:r>
          <a:rPr lang="en-US"/>
          <a:t>The screenshots are coming out super blurry on my end - I redid them and replaced the cells</a:t>
        </a:r>
      </a:p>
    </p188:txBody>
  </p188:cm>
</p188:cmLst>
</file>

<file path=ppt/comments/modernComment_1A4_31C061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F274E9-71FB-4747-A825-07401AD3BA55}" authorId="{619716D3-7E17-C884-F0D6-94B9BF3F25C6}" created="2024-07-09T15:02:22.8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34691462" sldId="420"/>
      <ac:spMk id="12" creationId="{00000000-0000-0000-0000-000000000000}"/>
      <ac:txMk cp="0" len="4">
        <ac:context len="54" hash="3936738075"/>
      </ac:txMk>
    </ac:txMkLst>
    <p188:pos x="1080083" y="346339"/>
    <p188:txBody>
      <a:bodyPr/>
      <a:lstStyle/>
      <a:p>
        <a:r>
          <a:rPr lang="en-US"/>
          <a:t>Replaced with clearer screen shots , aligned boxes, changed to numbers, everything still working great!</a:t>
        </a:r>
      </a:p>
    </p188:txBody>
  </p188:cm>
</p188:cmLst>
</file>

<file path=ppt/comments/modernComment_1A7_221F49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520163-F9E2-8644-9BD0-5B4A74297C5A}" authorId="{619716D3-7E17-C884-F0D6-94B9BF3F25C6}" created="2024-07-09T14:41:32.6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72475709" sldId="423"/>
      <ac:spMk id="50178" creationId="{00000000-0000-0000-0000-000000000000}"/>
      <ac:txMk cp="256" len="6">
        <ac:context len="395" hash="1838291232"/>
      </ac:txMk>
    </ac:txMkLst>
    <p188:pos x="3029919" y="3326969"/>
    <p188:txBody>
      <a:bodyPr/>
      <a:lstStyle/>
      <a:p>
        <a:r>
          <a:rPr lang="en-US"/>
          <a:t>Added $ signs by code step, and deleted space between note and book in bullet 3</a:t>
        </a:r>
      </a:p>
    </p188:txBody>
  </p188:cm>
  <p188:cm id="{F15F8753-4A3E-2246-8B5E-899B221F6C8F}" authorId="{619716D3-7E17-C884-F0D6-94B9BF3F25C6}" created="2024-07-09T14:42:09.3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72475709" sldId="423"/>
      <ac:spMk id="50178" creationId="{00000000-0000-0000-0000-000000000000}"/>
      <ac:txMk cp="311" len="75">
        <ac:context len="395" hash="1838291232"/>
      </ac:txMk>
    </ac:txMkLst>
    <p188:pos x="7462434" y="4489342"/>
    <p188:txBody>
      <a:bodyPr/>
      <a:lstStyle/>
      <a:p>
        <a:r>
          <a:rPr lang="en-US"/>
          <a:t>Check! Worked on my Mac easily when tested</a:t>
        </a:r>
      </a:p>
    </p188:txBody>
  </p188:cm>
  <p188:cm id="{E96CDAA5-7BFF-DB43-B950-383B873A9CF3}" authorId="{619716D3-7E17-C884-F0D6-94B9BF3F25C6}" created="2024-07-09T14:44:17.9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72475709" sldId="423"/>
      <ac:spMk id="50178" creationId="{00000000-0000-0000-0000-000000000000}"/>
      <ac:txMk cp="221" len="18">
        <ac:context len="395" hash="1838291232"/>
      </ac:txMk>
    </ac:txMkLst>
    <p188:pos x="5308169" y="3326969"/>
    <p188:txBody>
      <a:bodyPr/>
      <a:lstStyle/>
      <a:p>
        <a:r>
          <a:rPr lang="en-US"/>
          <a:t>Added pip install wget step as workaround to ensure it works for Mac and Linux
</a:t>
        </a:r>
      </a:p>
    </p188:txBody>
  </p188:cm>
</p188:cmLst>
</file>

<file path=ppt/comments/modernComment_1A8_C900A4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CA1274-F82E-0340-8B72-2983E905FA97}" authorId="{619716D3-7E17-C884-F0D6-94B9BF3F25C6}" created="2024-07-09T14:16:11.28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41" len="9">
        <ac:context len="958" hash="1657279374"/>
      </ac:txMk>
    </ac:txMkLst>
    <p188:pos x="2559269" y="727842"/>
    <p188:txBody>
      <a:bodyPr/>
      <a:lstStyle/>
      <a:p>
        <a:r>
          <a:rPr lang="en-US"/>
          <a:t>Bolded a couple of words to make it easier to read, deleted some periods at end of sentence, capitalized ‘Regression’ to align with bullet 2</a:t>
        </a:r>
      </a:p>
    </p188:txBody>
  </p188:cm>
  <p188:cm id="{958B0916-E6D8-B149-B710-42E2D70830B5}" authorId="{619716D3-7E17-C884-F0D6-94B9BF3F25C6}" created="2024-07-09T14:16:38.7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289" len="1">
        <ac:context len="958" hash="1657279374"/>
      </ac:txMk>
    </ac:txMkLst>
    <p188:pos x="5607269" y="1537139"/>
    <p188:txBody>
      <a:bodyPr/>
      <a:lstStyle/>
      <a:p>
        <a:r>
          <a:rPr lang="en-US"/>
          <a:t>Deleted ‘a method to’ - clear this is a method you are describing</a:t>
        </a:r>
      </a:p>
    </p188:txBody>
  </p188:cm>
  <p188:cm id="{39716580-7324-B94A-8683-EC52C6B06619}" authorId="{619716D3-7E17-C884-F0D6-94B9BF3F25C6}" created="2024-07-09T14:17:15.0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326" len="27">
        <ac:context len="958" hash="1657279374"/>
      </ac:txMk>
    </ac:txMkLst>
    <p188:pos x="4093779" y="1810408"/>
    <p188:txBody>
      <a:bodyPr/>
      <a:lstStyle/>
      <a:p>
        <a:r>
          <a:rPr lang="en-US"/>
          <a:t>I don’t think this needs to be capitalized - not a proper name? Made plural</a:t>
        </a:r>
      </a:p>
    </p188:txBody>
  </p188:cm>
  <p188:cm id="{ADEAA581-6AEA-1F46-9376-8C429652A9FD}" authorId="{619716D3-7E17-C884-F0D6-94B9BF3F25C6}" created="2024-07-09T14:17:41.5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488" len="1">
        <ac:context len="958" hash="1657279374"/>
      </ac:txMk>
    </ac:txMkLst>
    <p188:pos x="8129752" y="2041635"/>
    <p188:txBody>
      <a:bodyPr/>
      <a:lstStyle/>
      <a:p>
        <a:r>
          <a:rPr lang="en-US"/>
          <a:t>Added paren to close</a:t>
        </a:r>
      </a:p>
    </p188:txBody>
  </p188:cm>
  <p188:cm id="{E5039E49-5637-1B40-8268-8D3906736A6D}" authorId="{619716D3-7E17-C884-F0D6-94B9BF3F25C6}" created="2024-07-09T14:18:54.3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632" len="19">
        <ac:context len="958" hash="1657279374"/>
      </ac:txMk>
    </ac:txMkLst>
    <p188:pos x="2632841" y="3113691"/>
    <p188:txBody>
      <a:bodyPr/>
      <a:lstStyle/>
      <a:p>
        <a:r>
          <a:rPr lang="en-US"/>
          <a:t>We use a lot of different words to describe these systems - should we choose one to keep it simple? ‘Dynamical forecasts’, ‘ensemble prediction systems’, ‘GCMs’ ? Not sure which is best, just thinking less vocab might be helpful across sessions</a:t>
        </a:r>
      </a:p>
    </p188:txBody>
  </p188:cm>
  <p188:cm id="{1518969D-7079-004C-8A35-FE8EB60F657E}" authorId="{619716D3-7E17-C884-F0D6-94B9BF3F25C6}" created="2024-07-09T14:19:34.8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951">
        <ac:context len="958" hash="1657279374"/>
      </ac:txMk>
    </ac:txMkLst>
    <p188:pos x="7993117" y="4501056"/>
    <p188:txBody>
      <a:bodyPr/>
      <a:lstStyle/>
      <a:p>
        <a:r>
          <a:rPr lang="en-US"/>
          <a:t>I don’t think you need whole site - I’ve converted it into a hyperlink to their paper to conserve space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D491-B129-4671-ABB2-1DC19FFB5DA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F9EA7-E8DE-4463-881E-F7C1421A6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1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6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6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6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1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0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9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3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3C64-0EDB-4EEA-8D7B-58E14ACFA0F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2_AF2D174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3_5795726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4_31C0618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D_319F54F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6_C21924D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tp.cpc.ncep.noaa.gov/International/PREPARE_Pacific/subseasonal/multi_c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8_C900A47F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journals/climate/articles/10.3389/fclim.2022.953262/full" TargetMode="External"/><Relationship Id="rId4" Type="http://schemas.openxmlformats.org/officeDocument/2006/relationships/hyperlink" Target="https://xcast-lib.github.i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7_6A4534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8_C424D2AE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tp.cpc.ncep.noaa.gov/International/PREPARE_Pacific/subseasonal/subseasonal.zi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7_221F493D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A_61D6C0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553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Demonstration on </a:t>
            </a:r>
            <a:r>
              <a:rPr lang="en-US" dirty="0" err="1"/>
              <a:t>Subseasonal</a:t>
            </a:r>
            <a:r>
              <a:rPr lang="en-US" dirty="0"/>
              <a:t> Model </a:t>
            </a:r>
            <a:r>
              <a:rPr lang="en-US" dirty="0" err="1"/>
              <a:t>Precip</a:t>
            </a:r>
            <a:r>
              <a:rPr lang="en-US" dirty="0"/>
              <a:t> Calibration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PREPARE Drought and Flood Early Warning for Central Pacific Islands</a:t>
            </a:r>
            <a:br>
              <a:rPr lang="en-US" sz="2000" b="1" dirty="0"/>
            </a:br>
            <a:r>
              <a:rPr lang="en-US" sz="2000" b="1" dirty="0"/>
              <a:t>Training Workshop</a:t>
            </a:r>
            <a:br>
              <a:rPr lang="en-US" sz="2000" b="1" dirty="0"/>
            </a:br>
            <a:r>
              <a:rPr lang="en-US" sz="2000" b="1" dirty="0"/>
              <a:t>Nadi, Fiji, 15-20 July 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5830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Endalkachew Bekele</a:t>
            </a:r>
          </a:p>
          <a:p>
            <a:pPr algn="ctr"/>
            <a:r>
              <a:rPr lang="en-US" b="1" dirty="0"/>
              <a:t>NOAA/CPC/International Desks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1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5B8C9-5029-009B-4BCC-DD553F302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3" t="26296" r="19167" b="15926"/>
          <a:stretch/>
        </p:blipFill>
        <p:spPr>
          <a:xfrm>
            <a:off x="228600" y="1981200"/>
            <a:ext cx="8792308" cy="457200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10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2209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Open and Read model and observation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1530" y="2807732"/>
            <a:ext cx="609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2"/>
            </a:pPr>
            <a:r>
              <a:rPr lang="en-US" b="1" dirty="0">
                <a:solidFill>
                  <a:srgbClr val="0070C0"/>
                </a:solidFill>
              </a:rPr>
              <a:t>Extend the domain across the dateline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BAD5D-8F62-F734-5C2E-9CCD281E8A0E}"/>
              </a:ext>
            </a:extLst>
          </p:cNvPr>
          <p:cNvSpPr txBox="1"/>
          <p:nvPr/>
        </p:nvSpPr>
        <p:spPr>
          <a:xfrm>
            <a:off x="3886200" y="444379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3"/>
            </a:pPr>
            <a:r>
              <a:rPr lang="en-US" b="1" dirty="0">
                <a:solidFill>
                  <a:srgbClr val="0070C0"/>
                </a:solidFill>
              </a:rPr>
              <a:t>Apply “ocean mask” to the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AA7DF-38E5-608F-64B7-5771A71CDBC9}"/>
              </a:ext>
            </a:extLst>
          </p:cNvPr>
          <p:cNvSpPr txBox="1"/>
          <p:nvPr/>
        </p:nvSpPr>
        <p:spPr>
          <a:xfrm>
            <a:off x="3810000" y="52089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4"/>
            </a:pPr>
            <a:r>
              <a:rPr lang="en-US" b="1" dirty="0">
                <a:solidFill>
                  <a:srgbClr val="0070C0"/>
                </a:solidFill>
              </a:rPr>
              <a:t>Slice data for the your area of interest (PNG)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7BB51-AAC9-7C2C-F71C-168D728594E9}"/>
              </a:ext>
            </a:extLst>
          </p:cNvPr>
          <p:cNvSpPr txBox="1"/>
          <p:nvPr/>
        </p:nvSpPr>
        <p:spPr>
          <a:xfrm>
            <a:off x="3810000" y="589258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5"/>
            </a:pPr>
            <a:r>
              <a:rPr lang="en-US" b="1" dirty="0">
                <a:solidFill>
                  <a:srgbClr val="0070C0"/>
                </a:solidFill>
              </a:rPr>
              <a:t>Bring model and observation data to same resolution (0.25deg)</a:t>
            </a:r>
          </a:p>
        </p:txBody>
      </p:sp>
    </p:spTree>
    <p:extLst>
      <p:ext uri="{BB962C8B-B14F-4D97-AF65-F5344CB8AC3E}">
        <p14:creationId xmlns:p14="http://schemas.microsoft.com/office/powerpoint/2010/main" val="29389678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D323E-D885-1755-C57A-7A768748D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" y="1726726"/>
            <a:ext cx="7772400" cy="2219541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11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4099" y="1726726"/>
            <a:ext cx="430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Train the model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35005-5C10-F1C9-FC8C-B135C36CC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04426"/>
            <a:ext cx="4572000" cy="2738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1401" y="390442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2"/>
            </a:pPr>
            <a:r>
              <a:rPr lang="en-US" b="1" dirty="0">
                <a:solidFill>
                  <a:srgbClr val="0070C0"/>
                </a:solidFill>
              </a:rPr>
              <a:t>Apply horizontal grid smoothing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BAD5D-8F62-F734-5C2E-9CCD281E8A0E}"/>
              </a:ext>
            </a:extLst>
          </p:cNvPr>
          <p:cNvSpPr txBox="1"/>
          <p:nvPr/>
        </p:nvSpPr>
        <p:spPr>
          <a:xfrm>
            <a:off x="3429000" y="436373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3"/>
            </a:pPr>
            <a:r>
              <a:rPr lang="en-US" b="1" dirty="0">
                <a:solidFill>
                  <a:srgbClr val="0070C0"/>
                </a:solidFill>
              </a:rPr>
              <a:t>Prepare the observation data for model 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AA7DF-38E5-608F-64B7-5771A71CDBC9}"/>
              </a:ext>
            </a:extLst>
          </p:cNvPr>
          <p:cNvSpPr txBox="1"/>
          <p:nvPr/>
        </p:nvSpPr>
        <p:spPr>
          <a:xfrm>
            <a:off x="3874008" y="4965873"/>
            <a:ext cx="53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4"/>
            </a:pPr>
            <a:r>
              <a:rPr lang="en-US" b="1" dirty="0">
                <a:solidFill>
                  <a:srgbClr val="0070C0"/>
                </a:solidFill>
              </a:rPr>
              <a:t>Generate Tercile Forecasts (Probabilistic Forecasts)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7BB51-AAC9-7C2C-F71C-168D728594E9}"/>
              </a:ext>
            </a:extLst>
          </p:cNvPr>
          <p:cNvSpPr txBox="1"/>
          <p:nvPr/>
        </p:nvSpPr>
        <p:spPr>
          <a:xfrm>
            <a:off x="4125985" y="533227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5"/>
            </a:pPr>
            <a:r>
              <a:rPr lang="en-US" b="1" dirty="0">
                <a:solidFill>
                  <a:srgbClr val="0070C0"/>
                </a:solidFill>
              </a:rPr>
              <a:t>Generate Exceedance Probability Forecasts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140FF4-0F2B-2D48-9F59-0E2EC673AF1F}"/>
              </a:ext>
            </a:extLst>
          </p:cNvPr>
          <p:cNvSpPr txBox="1"/>
          <p:nvPr/>
        </p:nvSpPr>
        <p:spPr>
          <a:xfrm>
            <a:off x="4110102" y="598758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6"/>
            </a:pPr>
            <a:r>
              <a:rPr lang="en-US" b="1" dirty="0">
                <a:solidFill>
                  <a:srgbClr val="0070C0"/>
                </a:solidFill>
              </a:rPr>
              <a:t>Import plotting Libraries</a:t>
            </a:r>
          </a:p>
        </p:txBody>
      </p:sp>
    </p:spTree>
    <p:extLst>
      <p:ext uri="{BB962C8B-B14F-4D97-AF65-F5344CB8AC3E}">
        <p14:creationId xmlns:p14="http://schemas.microsoft.com/office/powerpoint/2010/main" val="14694119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12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1D83-B9E3-36A4-633C-9C8CC4ADB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6" y="1538130"/>
            <a:ext cx="4412878" cy="2654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FB7ACC-B1E8-83E7-FE32-D6D5813B6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0" y="4167626"/>
            <a:ext cx="4415674" cy="26903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1608296"/>
            <a:ext cx="57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Generate Exceedance Probability Plots (Wet Forecasts)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7BB51-AAC9-7C2C-F71C-168D728594E9}"/>
              </a:ext>
            </a:extLst>
          </p:cNvPr>
          <p:cNvSpPr txBox="1"/>
          <p:nvPr/>
        </p:nvSpPr>
        <p:spPr>
          <a:xfrm>
            <a:off x="2971800" y="4260056"/>
            <a:ext cx="57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2"/>
            </a:pPr>
            <a:r>
              <a:rPr lang="en-US" b="1" dirty="0">
                <a:solidFill>
                  <a:srgbClr val="0070C0"/>
                </a:solidFill>
              </a:rPr>
              <a:t>Generate Exceedance Probability Plots (Dry Forecasts)</a:t>
            </a:r>
          </a:p>
        </p:txBody>
      </p:sp>
    </p:spTree>
    <p:extLst>
      <p:ext uri="{BB962C8B-B14F-4D97-AF65-F5344CB8AC3E}">
        <p14:creationId xmlns:p14="http://schemas.microsoft.com/office/powerpoint/2010/main" val="8346914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13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78441-AB03-9524-1189-906FCA62B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6" y="1445004"/>
            <a:ext cx="5261947" cy="4727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9526" y="1447800"/>
            <a:ext cx="57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Generate Tercile Probability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7BB51-AAC9-7C2C-F71C-168D728594E9}"/>
              </a:ext>
            </a:extLst>
          </p:cNvPr>
          <p:cNvSpPr txBox="1"/>
          <p:nvPr/>
        </p:nvSpPr>
        <p:spPr>
          <a:xfrm>
            <a:off x="2899526" y="4260056"/>
            <a:ext cx="57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2"/>
            </a:pPr>
            <a:r>
              <a:rPr lang="en-US" b="1" dirty="0">
                <a:solidFill>
                  <a:srgbClr val="0070C0"/>
                </a:solidFill>
              </a:rPr>
              <a:t>Generate Skill Map (GROCS)</a:t>
            </a:r>
          </a:p>
        </p:txBody>
      </p:sp>
    </p:spTree>
    <p:extLst>
      <p:ext uri="{BB962C8B-B14F-4D97-AF65-F5344CB8AC3E}">
        <p14:creationId xmlns:p14="http://schemas.microsoft.com/office/powerpoint/2010/main" val="201365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14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65F9D-8C80-ED9C-647E-23F7752FC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6" y="1663950"/>
            <a:ext cx="7066327" cy="3179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9526" y="1421911"/>
            <a:ext cx="57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Generate ROC Curve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7BB51-AAC9-7C2C-F71C-168D728594E9}"/>
              </a:ext>
            </a:extLst>
          </p:cNvPr>
          <p:cNvSpPr txBox="1"/>
          <p:nvPr/>
        </p:nvSpPr>
        <p:spPr>
          <a:xfrm>
            <a:off x="5299028" y="2655034"/>
            <a:ext cx="34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2"/>
            </a:pPr>
            <a:r>
              <a:rPr lang="en-US" b="1" dirty="0">
                <a:solidFill>
                  <a:srgbClr val="0070C0"/>
                </a:solidFill>
              </a:rPr>
              <a:t>Generate Reliability Diagram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B75B9-5D9F-4E8C-BE01-1B7C9F6AB58D}"/>
              </a:ext>
            </a:extLst>
          </p:cNvPr>
          <p:cNvSpPr txBox="1"/>
          <p:nvPr/>
        </p:nvSpPr>
        <p:spPr>
          <a:xfrm>
            <a:off x="4460847" y="327932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3"/>
            </a:pPr>
            <a:r>
              <a:rPr lang="en-US" b="1" dirty="0">
                <a:solidFill>
                  <a:srgbClr val="0070C0"/>
                </a:solidFill>
              </a:rPr>
              <a:t>Save Tercile Forecast Data for later use in Skill Weighted Consolidation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41DCA0-412A-AC41-E4E0-5E741B579478}"/>
              </a:ext>
            </a:extLst>
          </p:cNvPr>
          <p:cNvSpPr txBox="1"/>
          <p:nvPr/>
        </p:nvSpPr>
        <p:spPr>
          <a:xfrm>
            <a:off x="4490908" y="403577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 startAt="4"/>
            </a:pPr>
            <a:r>
              <a:rPr lang="en-US" b="1" dirty="0">
                <a:solidFill>
                  <a:srgbClr val="0070C0"/>
                </a:solidFill>
              </a:rPr>
              <a:t>Save Forecast Skill Data for later use in Skill Weighted Consolidation</a:t>
            </a:r>
          </a:p>
        </p:txBody>
      </p:sp>
    </p:spTree>
    <p:extLst>
      <p:ext uri="{BB962C8B-B14F-4D97-AF65-F5344CB8AC3E}">
        <p14:creationId xmlns:p14="http://schemas.microsoft.com/office/powerpoint/2010/main" val="43213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15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4582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Calibrated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Tercile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Fcst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&amp;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Hindcast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Evaluation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B0EA7A-1932-2893-96F5-E7BB37F48ECC}"/>
              </a:ext>
            </a:extLst>
          </p:cNvPr>
          <p:cNvGrpSpPr/>
          <p:nvPr/>
        </p:nvGrpSpPr>
        <p:grpSpPr>
          <a:xfrm>
            <a:off x="312237" y="1562537"/>
            <a:ext cx="4239490" cy="3962917"/>
            <a:chOff x="424439" y="2209283"/>
            <a:chExt cx="4239490" cy="39629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" t="24800" r="5263" b="15160"/>
            <a:stretch/>
          </p:blipFill>
          <p:spPr>
            <a:xfrm>
              <a:off x="424439" y="2514600"/>
              <a:ext cx="4239490" cy="3657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3039" y="2209283"/>
              <a:ext cx="1647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/>
                <a:t>Tercile</a:t>
              </a:r>
              <a:r>
                <a:rPr lang="en-US" b="1" dirty="0"/>
                <a:t> Forecast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A051E-DEC8-8C48-F959-106D3B0A88F1}"/>
              </a:ext>
            </a:extLst>
          </p:cNvPr>
          <p:cNvGrpSpPr/>
          <p:nvPr/>
        </p:nvGrpSpPr>
        <p:grpSpPr>
          <a:xfrm>
            <a:off x="4876800" y="1493421"/>
            <a:ext cx="2984285" cy="2379954"/>
            <a:chOff x="4953000" y="1473980"/>
            <a:chExt cx="3310128" cy="25646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53000" y="1556004"/>
              <a:ext cx="3310128" cy="248259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334000" y="1473980"/>
              <a:ext cx="589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ROC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D9788C-835D-1539-8613-33B73CFE33E8}"/>
              </a:ext>
            </a:extLst>
          </p:cNvPr>
          <p:cNvGrpSpPr/>
          <p:nvPr/>
        </p:nvGrpSpPr>
        <p:grpSpPr>
          <a:xfrm>
            <a:off x="4800600" y="3873375"/>
            <a:ext cx="3366256" cy="2480448"/>
            <a:chOff x="4995040" y="3935958"/>
            <a:chExt cx="3657600" cy="29535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01" b="17777"/>
            <a:stretch/>
          </p:blipFill>
          <p:spPr>
            <a:xfrm>
              <a:off x="4995040" y="4146804"/>
              <a:ext cx="3657600" cy="27426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57800" y="3935958"/>
              <a:ext cx="1215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GROC-AUC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03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68875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latin typeface="Arial" charset="0"/>
              </a:rPr>
              <a:t>Use </a:t>
            </a:r>
            <a:r>
              <a:rPr lang="en-US" sz="2400" b="1" dirty="0" err="1">
                <a:latin typeface="Arial" charset="0"/>
              </a:rPr>
              <a:t>Jupyter</a:t>
            </a:r>
            <a:r>
              <a:rPr lang="en-US" sz="2400" b="1" dirty="0">
                <a:latin typeface="Arial" charset="0"/>
              </a:rPr>
              <a:t> Notebooks </a:t>
            </a:r>
            <a:r>
              <a:rPr lang="en-US" sz="2400" dirty="0">
                <a:latin typeface="Arial" charset="0"/>
              </a:rPr>
              <a:t>under </a:t>
            </a:r>
            <a:r>
              <a:rPr lang="en-US" sz="2400" dirty="0" err="1">
                <a:latin typeface="Arial" charset="0"/>
              </a:rPr>
              <a:t>subseasonal</a:t>
            </a:r>
            <a:r>
              <a:rPr lang="en-US" sz="2400" dirty="0">
                <a:latin typeface="Arial" charset="0"/>
              </a:rPr>
              <a:t> directory to generate GEFS Week-1: (please run CCA before ELR and EPOELM, and </a:t>
            </a:r>
            <a:r>
              <a:rPr lang="en-US" sz="2400">
                <a:latin typeface="Arial" charset="0"/>
              </a:rPr>
              <a:t>then run </a:t>
            </a:r>
            <a:r>
              <a:rPr lang="en-US" sz="2400" dirty="0">
                <a:latin typeface="Arial" charset="0"/>
              </a:rPr>
              <a:t>the consolidated forecast </a:t>
            </a:r>
            <a:r>
              <a:rPr lang="en-US" sz="2400">
                <a:latin typeface="Arial" charset="0"/>
              </a:rPr>
              <a:t>script after CCA, ELR and EPOELM </a:t>
            </a:r>
            <a:r>
              <a:rPr lang="en-US" sz="2400" dirty="0">
                <a:latin typeface="Arial" charset="0"/>
              </a:rPr>
              <a:t>)</a:t>
            </a:r>
          </a:p>
          <a:p>
            <a:pPr lvl="1"/>
            <a:r>
              <a:rPr lang="en-US" sz="2000" dirty="0">
                <a:latin typeface="Arial" charset="0"/>
              </a:rPr>
              <a:t>Raw</a:t>
            </a:r>
          </a:p>
          <a:p>
            <a:pPr lvl="1"/>
            <a:r>
              <a:rPr lang="en-US" sz="2000" dirty="0">
                <a:latin typeface="Arial" charset="0"/>
              </a:rPr>
              <a:t>CCA</a:t>
            </a:r>
          </a:p>
          <a:p>
            <a:pPr lvl="1"/>
            <a:r>
              <a:rPr lang="en-US" sz="2000" dirty="0">
                <a:latin typeface="Arial" charset="0"/>
              </a:rPr>
              <a:t>ELR</a:t>
            </a:r>
          </a:p>
          <a:p>
            <a:pPr lvl="1"/>
            <a:r>
              <a:rPr lang="en-US" sz="2000" dirty="0">
                <a:latin typeface="Arial" charset="0"/>
              </a:rPr>
              <a:t>EPOELM</a:t>
            </a:r>
          </a:p>
          <a:p>
            <a:pPr lvl="1"/>
            <a:r>
              <a:rPr lang="en-US" sz="2000" dirty="0">
                <a:latin typeface="Arial" charset="0"/>
              </a:rPr>
              <a:t>And Consolidated Forecasts</a:t>
            </a:r>
          </a:p>
          <a:p>
            <a:r>
              <a:rPr lang="en-US" sz="2400" b="1" dirty="0">
                <a:latin typeface="Arial" charset="0"/>
              </a:rPr>
              <a:t>Test domain of your interest</a:t>
            </a:r>
            <a:r>
              <a:rPr lang="en-US" sz="2400" dirty="0">
                <a:latin typeface="Arial" charset="0"/>
              </a:rPr>
              <a:t>. Avoid using a very small domain as resolution of the data is not good enough for very small areas.</a:t>
            </a:r>
          </a:p>
          <a:p>
            <a:r>
              <a:rPr lang="en-US" sz="2400" b="1" dirty="0">
                <a:latin typeface="Arial" charset="0"/>
              </a:rPr>
              <a:t>Identify areas </a:t>
            </a:r>
            <a:r>
              <a:rPr lang="en-US" sz="2400" dirty="0">
                <a:latin typeface="Arial" charset="0"/>
              </a:rPr>
              <a:t>with:</a:t>
            </a:r>
          </a:p>
          <a:p>
            <a:pPr lvl="1"/>
            <a:r>
              <a:rPr lang="en-US" sz="2000" dirty="0">
                <a:latin typeface="Arial" charset="0"/>
              </a:rPr>
              <a:t>Above and below normal rainfall</a:t>
            </a:r>
          </a:p>
          <a:p>
            <a:pPr lvl="1"/>
            <a:r>
              <a:rPr lang="en-US" sz="2000" dirty="0">
                <a:latin typeface="Arial" charset="0"/>
              </a:rPr>
              <a:t>Extreme rainfall (</a:t>
            </a:r>
            <a:r>
              <a:rPr lang="en-US" sz="2000" dirty="0" err="1">
                <a:latin typeface="Arial" charset="0"/>
              </a:rPr>
              <a:t>eg.</a:t>
            </a:r>
            <a:r>
              <a:rPr lang="en-US" sz="2000" dirty="0">
                <a:latin typeface="Arial" charset="0"/>
              </a:rPr>
              <a:t> &gt;80</a:t>
            </a:r>
            <a:r>
              <a:rPr lang="en-US" sz="2000" baseline="30000" dirty="0">
                <a:latin typeface="Arial" charset="0"/>
              </a:rPr>
              <a:t>th</a:t>
            </a:r>
            <a:r>
              <a:rPr lang="en-US" sz="2000" dirty="0">
                <a:latin typeface="Arial" charset="0"/>
              </a:rPr>
              <a:t> and &lt;20</a:t>
            </a:r>
            <a:r>
              <a:rPr lang="en-US" sz="2000" baseline="30000" dirty="0">
                <a:latin typeface="Arial" charset="0"/>
              </a:rPr>
              <a:t>th</a:t>
            </a:r>
            <a:r>
              <a:rPr lang="en-US" sz="2000" dirty="0">
                <a:latin typeface="Arial" charset="0"/>
              </a:rPr>
              <a:t>)</a:t>
            </a:r>
          </a:p>
          <a:p>
            <a:pPr lvl="1"/>
            <a:r>
              <a:rPr lang="en-US" sz="2000" dirty="0">
                <a:latin typeface="Arial" charset="0"/>
              </a:rPr>
              <a:t>Assess the skill of the calibration methods for your area of interest</a:t>
            </a: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 </a:t>
            </a:r>
          </a:p>
          <a:p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16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Exercise, Calibrated Forecasts</a:t>
            </a:r>
          </a:p>
        </p:txBody>
      </p:sp>
    </p:spTree>
    <p:extLst>
      <p:ext uri="{BB962C8B-B14F-4D97-AF65-F5344CB8AC3E}">
        <p14:creationId xmlns:p14="http://schemas.microsoft.com/office/powerpoint/2010/main" val="237379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Forecast Calibration in simple terms:</a:t>
            </a:r>
          </a:p>
          <a:p>
            <a:pPr lvl="1"/>
            <a:r>
              <a:rPr lang="en-US" sz="2000" dirty="0">
                <a:latin typeface="Arial" charset="0"/>
              </a:rPr>
              <a:t>Build a relationship between forecast and observation in the </a:t>
            </a:r>
            <a:r>
              <a:rPr lang="en-US" sz="2000" dirty="0" err="1">
                <a:latin typeface="Arial" charset="0"/>
              </a:rPr>
              <a:t>hindcast</a:t>
            </a:r>
            <a:r>
              <a:rPr lang="en-US" sz="2000" dirty="0">
                <a:latin typeface="Arial" charset="0"/>
              </a:rPr>
              <a:t> period.</a:t>
            </a:r>
          </a:p>
          <a:p>
            <a:pPr lvl="1"/>
            <a:r>
              <a:rPr lang="en-US" sz="2000" dirty="0">
                <a:latin typeface="Arial" charset="0"/>
              </a:rPr>
              <a:t>Use this historical forecast/observation relationship to correct biases in real-time forecasts</a:t>
            </a:r>
          </a:p>
          <a:p>
            <a:pPr lvl="1"/>
            <a:endParaRPr lang="en-US" sz="20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Why do we need to calibrate?</a:t>
            </a:r>
          </a:p>
          <a:p>
            <a:pPr lvl="1"/>
            <a:r>
              <a:rPr lang="en-US" sz="2000" dirty="0">
                <a:latin typeface="Arial" charset="0"/>
              </a:rPr>
              <a:t>Because NWP models are not perfect &gt;&gt; forecast error grows with lead time.</a:t>
            </a:r>
          </a:p>
          <a:p>
            <a:pPr lvl="1"/>
            <a:endParaRPr lang="en-US" sz="20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Calibration methods:</a:t>
            </a:r>
          </a:p>
          <a:p>
            <a:pPr lvl="1"/>
            <a:r>
              <a:rPr lang="en-US" sz="2000" dirty="0">
                <a:latin typeface="Arial" charset="0"/>
              </a:rPr>
              <a:t>From a simple “mean bias removal” method to a very complicated Machine Learning Techniques.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2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Model Forecast Post-Processing</a:t>
            </a:r>
          </a:p>
        </p:txBody>
      </p:sp>
    </p:spTree>
    <p:extLst>
      <p:ext uri="{BB962C8B-B14F-4D97-AF65-F5344CB8AC3E}">
        <p14:creationId xmlns:p14="http://schemas.microsoft.com/office/powerpoint/2010/main" val="8325255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6037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CPCID post-processing techniques:</a:t>
            </a:r>
          </a:p>
          <a:p>
            <a:pPr lvl="1"/>
            <a:r>
              <a:rPr lang="en-US" sz="1800" b="1" dirty="0">
                <a:latin typeface="Arial" charset="0"/>
              </a:rPr>
              <a:t>Linear Regression </a:t>
            </a:r>
            <a:r>
              <a:rPr lang="en-US" sz="1800" dirty="0">
                <a:latin typeface="Arial" charset="0"/>
              </a:rPr>
              <a:t>(e.g. to calibrate rainfall onset/cessation forecast)</a:t>
            </a:r>
          </a:p>
          <a:p>
            <a:pPr lvl="1"/>
            <a:endParaRPr lang="en-US" sz="1800" dirty="0">
              <a:latin typeface="Arial" charset="0"/>
            </a:endParaRPr>
          </a:p>
          <a:p>
            <a:pPr lvl="1"/>
            <a:r>
              <a:rPr lang="en-US" sz="1800" b="1" dirty="0">
                <a:latin typeface="Arial" charset="0"/>
              </a:rPr>
              <a:t>Ensemble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Regression</a:t>
            </a:r>
            <a:r>
              <a:rPr lang="en-US" sz="1800" dirty="0">
                <a:latin typeface="Arial" charset="0"/>
              </a:rPr>
              <a:t>: Special form of Linear Regression applied to ensemble forecasts (e.g. </a:t>
            </a:r>
            <a:r>
              <a:rPr lang="en-US" sz="1800" dirty="0" err="1">
                <a:latin typeface="Arial" charset="0"/>
              </a:rPr>
              <a:t>precip</a:t>
            </a:r>
            <a:r>
              <a:rPr lang="en-US" sz="1800" dirty="0">
                <a:latin typeface="Arial" charset="0"/>
              </a:rPr>
              <a:t>/T2m week-1/2 and week 3-4 forecasts)</a:t>
            </a:r>
          </a:p>
          <a:p>
            <a:pPr lvl="1"/>
            <a:endParaRPr lang="en-US" sz="1800" dirty="0">
              <a:latin typeface="Arial" charset="0"/>
            </a:endParaRPr>
          </a:p>
          <a:p>
            <a:pPr lvl="1"/>
            <a:r>
              <a:rPr lang="en-US" sz="1800" b="1" dirty="0">
                <a:latin typeface="Arial" charset="0"/>
              </a:rPr>
              <a:t>Skill Weighted Ensemble Forecast Consolidation</a:t>
            </a:r>
            <a:r>
              <a:rPr lang="en-US" sz="1800" dirty="0">
                <a:latin typeface="Arial" charset="0"/>
              </a:rPr>
              <a:t>:  Consolidate forecasts from different ensemble prediction systems. Higher weight is given to a model with higher prediction skill in the past (e.g. week-1/2, and week 3-4 consolidated </a:t>
            </a:r>
            <a:r>
              <a:rPr lang="en-US" sz="1800" dirty="0" err="1">
                <a:latin typeface="Arial" charset="0"/>
              </a:rPr>
              <a:t>precip</a:t>
            </a:r>
            <a:r>
              <a:rPr lang="en-US" sz="1800" dirty="0">
                <a:latin typeface="Arial" charset="0"/>
              </a:rPr>
              <a:t> forecasts): (</a:t>
            </a:r>
            <a:r>
              <a:rPr lang="en-US" sz="1800" dirty="0">
                <a:latin typeface="Arial" charset="0"/>
                <a:hlinkClick r:id="rId4"/>
              </a:rPr>
              <a:t>https://ftp.cpc.ncep.noaa.gov/International/PREPARE_Pacific/subseasonal/multi_cons/</a:t>
            </a:r>
            <a:r>
              <a:rPr lang="en-US" sz="1800" dirty="0">
                <a:latin typeface="Arial" charset="0"/>
              </a:rPr>
              <a:t> )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3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Model Forecast Post-Processing Methods</a:t>
            </a:r>
          </a:p>
        </p:txBody>
      </p:sp>
    </p:spTree>
    <p:extLst>
      <p:ext uri="{BB962C8B-B14F-4D97-AF65-F5344CB8AC3E}">
        <p14:creationId xmlns:p14="http://schemas.microsoft.com/office/powerpoint/2010/main" val="32564277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47500" lnSpcReduction="20000"/>
          </a:bodyPr>
          <a:lstStyle/>
          <a:p>
            <a:pPr lvl="1"/>
            <a:endParaRPr lang="en-US" sz="3800" dirty="0">
              <a:latin typeface="Arial" charset="0"/>
            </a:endParaRPr>
          </a:p>
          <a:p>
            <a:r>
              <a:rPr lang="en-US" sz="3800" dirty="0" err="1">
                <a:latin typeface="Arial" charset="0"/>
              </a:rPr>
              <a:t>XCast</a:t>
            </a:r>
            <a:r>
              <a:rPr lang="en-US" sz="3800" dirty="0">
                <a:latin typeface="Arial" charset="0"/>
              </a:rPr>
              <a:t>-based Calibration Methods (statistical tools to calibrate dynamical forecasts):</a:t>
            </a:r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Canonical Correlation Analysis (CCA):</a:t>
            </a:r>
            <a:r>
              <a:rPr lang="en-US" b="1" dirty="0"/>
              <a:t> </a:t>
            </a:r>
            <a:r>
              <a:rPr lang="en-US" dirty="0"/>
              <a:t>Pattern based linear regression.</a:t>
            </a:r>
          </a:p>
          <a:p>
            <a:pPr lvl="1"/>
            <a:endParaRPr lang="en-US" sz="5000" dirty="0"/>
          </a:p>
          <a:p>
            <a:pPr lvl="1"/>
            <a:r>
              <a:rPr lang="en-US" sz="3400" b="1" dirty="0"/>
              <a:t>Logistic Regression</a:t>
            </a:r>
            <a:r>
              <a:rPr lang="en-US" dirty="0"/>
              <a:t>: The probability of a binary outcome (</a:t>
            </a:r>
            <a:r>
              <a:rPr lang="en-US" dirty="0" err="1"/>
              <a:t>eg</a:t>
            </a:r>
            <a:r>
              <a:rPr lang="en-US" dirty="0"/>
              <a:t>. Probability of above or below average) based on one or more predictor variables.</a:t>
            </a:r>
          </a:p>
          <a:p>
            <a:pPr lvl="1"/>
            <a:endParaRPr lang="en-US" sz="5000" dirty="0"/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Extended Logistic Regression (ELR):</a:t>
            </a:r>
            <a:r>
              <a:rPr lang="en-US" dirty="0"/>
              <a:t> Non-linear ensemble calibration method. It is an extended form of logistic regression by allowing more complex relationships between predictors and outcomes.</a:t>
            </a:r>
          </a:p>
          <a:p>
            <a:pPr lvl="1"/>
            <a:endParaRPr lang="en-US" sz="5000" dirty="0"/>
          </a:p>
          <a:p>
            <a:pPr lvl="1"/>
            <a:r>
              <a:rPr lang="en-US" sz="3400" b="1" dirty="0"/>
              <a:t>Probabilistic Output Extreme Learning Machine (POELM)</a:t>
            </a:r>
            <a:r>
              <a:rPr lang="en-US" sz="3400" dirty="0"/>
              <a:t>:</a:t>
            </a:r>
            <a:r>
              <a:rPr lang="en-US" dirty="0"/>
              <a:t> Non-linear advanced machine learning approach (a single-hidden-layer feed-forward neural network).</a:t>
            </a:r>
          </a:p>
          <a:p>
            <a:pPr lvl="1"/>
            <a:endParaRPr lang="en-US" sz="5000" dirty="0"/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Extended Probability Output Extreme Learning Machine (EPOELM)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b="1" dirty="0"/>
              <a:t> </a:t>
            </a:r>
            <a:r>
              <a:rPr lang="en-US" dirty="0"/>
              <a:t>A combination of </a:t>
            </a:r>
            <a:r>
              <a:rPr lang="en-US" b="1" dirty="0"/>
              <a:t>ELR</a:t>
            </a:r>
            <a:r>
              <a:rPr lang="en-US" dirty="0"/>
              <a:t> and </a:t>
            </a:r>
            <a:r>
              <a:rPr lang="en-US" b="1" dirty="0"/>
              <a:t>POELM approaches</a:t>
            </a:r>
            <a:r>
              <a:rPr lang="en-US" dirty="0"/>
              <a:t>, to do non-exceedance forecasts for any threshold value after fitting.</a:t>
            </a:r>
          </a:p>
          <a:p>
            <a:pPr lvl="1"/>
            <a:endParaRPr lang="en-US" sz="5000" dirty="0"/>
          </a:p>
          <a:p>
            <a:r>
              <a:rPr lang="en-US" sz="2600" dirty="0">
                <a:latin typeface="Arial" charset="0"/>
              </a:rPr>
              <a:t>These techniques are put together in a user-friendly Python-based toolkit  - </a:t>
            </a:r>
            <a:r>
              <a:rPr lang="en-US" sz="2600" dirty="0" err="1">
                <a:latin typeface="Arial" charset="0"/>
              </a:rPr>
              <a:t>Xcast</a:t>
            </a:r>
            <a:r>
              <a:rPr lang="en-US" sz="2600" dirty="0">
                <a:latin typeface="Arial" charset="0"/>
              </a:rPr>
              <a:t>: </a:t>
            </a:r>
          </a:p>
          <a:p>
            <a:pPr lvl="1"/>
            <a:r>
              <a:rPr lang="en-US" sz="1600" dirty="0">
                <a:latin typeface="Arial" charset="0"/>
              </a:rPr>
              <a:t>For more information, see </a:t>
            </a:r>
            <a:r>
              <a:rPr lang="en-US" sz="1600" dirty="0">
                <a:latin typeface="Arial" charset="0"/>
                <a:hlinkClick r:id="rId4"/>
              </a:rPr>
              <a:t>https://xcast-lib.github.io/</a:t>
            </a:r>
            <a:r>
              <a:rPr lang="en-US" sz="1600" dirty="0">
                <a:latin typeface="Arial" charset="0"/>
              </a:rPr>
              <a:t> (</a:t>
            </a:r>
            <a:r>
              <a:rPr lang="en-US" sz="1600" dirty="0">
                <a:latin typeface="Arial" charset="0"/>
                <a:hlinkClick r:id="rId5"/>
              </a:rPr>
              <a:t>Hall and Acharya 2022</a:t>
            </a:r>
            <a:r>
              <a:rPr lang="en-US" sz="1600" dirty="0">
                <a:latin typeface="Arial" charset="0"/>
              </a:rPr>
              <a:t>).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4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Model Forecast Post-Processing Methods (cont.)</a:t>
            </a:r>
          </a:p>
        </p:txBody>
      </p:sp>
    </p:spTree>
    <p:extLst>
      <p:ext uri="{BB962C8B-B14F-4D97-AF65-F5344CB8AC3E}">
        <p14:creationId xmlns:p14="http://schemas.microsoft.com/office/powerpoint/2010/main" val="33722625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charset="0"/>
              </a:rPr>
              <a:t>Hindcast</a:t>
            </a:r>
            <a:r>
              <a:rPr lang="en-US" sz="2400" dirty="0">
                <a:latin typeface="Arial" charset="0"/>
              </a:rPr>
              <a:t> Data</a:t>
            </a:r>
          </a:p>
          <a:p>
            <a:pPr lvl="1"/>
            <a:r>
              <a:rPr lang="en-US" sz="1600" dirty="0">
                <a:latin typeface="Arial" charset="0"/>
              </a:rPr>
              <a:t>GEFS Reforecast (ensemble mean of 5 members), 2000 – 2019.</a:t>
            </a:r>
          </a:p>
          <a:p>
            <a:pPr lvl="1"/>
            <a:r>
              <a:rPr lang="en-US" sz="1600" dirty="0">
                <a:latin typeface="Arial" charset="0"/>
              </a:rPr>
              <a:t>CMORPH Observation Data, 2000 – 2019</a:t>
            </a:r>
          </a:p>
          <a:p>
            <a:pPr lvl="1"/>
            <a:r>
              <a:rPr lang="en-US" sz="1600" dirty="0">
                <a:latin typeface="Arial" charset="0"/>
              </a:rPr>
              <a:t>Sample size increased by using 3-week window (three consecutive forecasts initialized on Wednesdays) for each year, 20 years X 3 Wednesdays = 60</a:t>
            </a:r>
          </a:p>
          <a:p>
            <a:pPr lvl="1"/>
            <a:r>
              <a:rPr lang="en-US" sz="1600" dirty="0">
                <a:latin typeface="Arial" charset="0"/>
              </a:rPr>
              <a:t>Horizontal resolution of observation data: 0.25 deg</a:t>
            </a:r>
          </a:p>
          <a:p>
            <a:pPr lvl="1"/>
            <a:endParaRPr lang="en-US" sz="16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Real-time forecast data</a:t>
            </a:r>
          </a:p>
          <a:p>
            <a:pPr lvl="1"/>
            <a:r>
              <a:rPr lang="en-US" sz="1600" dirty="0">
                <a:latin typeface="Arial" charset="0"/>
              </a:rPr>
              <a:t>Ensemble mean of 30 members of GEFS forecast</a:t>
            </a:r>
          </a:p>
          <a:p>
            <a:pPr lvl="1"/>
            <a:r>
              <a:rPr lang="en-US" sz="1600" dirty="0">
                <a:latin typeface="Arial" charset="0"/>
              </a:rPr>
              <a:t>Horizontal resolution is 0.5 deg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Preprocess the data and convert them to </a:t>
            </a:r>
            <a:r>
              <a:rPr lang="en-US" sz="2000" dirty="0" err="1">
                <a:latin typeface="Arial" charset="0"/>
              </a:rPr>
              <a:t>netCDF</a:t>
            </a:r>
            <a:r>
              <a:rPr lang="en-US" sz="2000" dirty="0">
                <a:latin typeface="Arial" charset="0"/>
              </a:rPr>
              <a:t> format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5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Data and Calibration Period</a:t>
            </a:r>
          </a:p>
        </p:txBody>
      </p:sp>
    </p:spTree>
    <p:extLst>
      <p:ext uri="{BB962C8B-B14F-4D97-AF65-F5344CB8AC3E}">
        <p14:creationId xmlns:p14="http://schemas.microsoft.com/office/powerpoint/2010/main" val="17829202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51974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Download the demo file (</a:t>
            </a:r>
            <a:r>
              <a:rPr lang="en-US" sz="2400" b="1" u="sng" dirty="0">
                <a:latin typeface="Arial" charset="0"/>
              </a:rPr>
              <a:t>Windows users</a:t>
            </a:r>
            <a:r>
              <a:rPr lang="en-US" sz="2400" dirty="0">
                <a:latin typeface="Arial" charset="0"/>
              </a:rPr>
              <a:t>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>
                <a:latin typeface="Arial" charset="0"/>
              </a:rPr>
              <a:t>Download file </a:t>
            </a:r>
            <a:r>
              <a:rPr lang="en-US" sz="1600" dirty="0">
                <a:latin typeface="Arial" charset="0"/>
              </a:rPr>
              <a:t>from:</a:t>
            </a:r>
          </a:p>
          <a:p>
            <a:pPr marL="457200" lvl="1" indent="0" algn="ctr">
              <a:buNone/>
            </a:pPr>
            <a:r>
              <a:rPr lang="en-US" sz="1500" b="1" dirty="0">
                <a:latin typeface="Arial" charset="0"/>
                <a:hlinkClick r:id="rId4"/>
              </a:rPr>
              <a:t>https://ftp.cpc.ncep.noaa.gov/International/PREPARE_Pacific/subseasonal/subseasonal.zip</a:t>
            </a:r>
            <a:r>
              <a:rPr lang="en-US" sz="1500" b="1" dirty="0">
                <a:latin typeface="Arial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latin typeface="Arial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US" sz="1600" b="1" dirty="0">
                <a:latin typeface="Arial" charset="0"/>
              </a:rPr>
              <a:t>Save compressed file </a:t>
            </a:r>
            <a:r>
              <a:rPr lang="en-US" sz="1600" dirty="0">
                <a:latin typeface="Arial" charset="0"/>
              </a:rPr>
              <a:t>into your working directory (e.g. </a:t>
            </a:r>
            <a:r>
              <a:rPr lang="de-DE" sz="1600" dirty="0">
                <a:latin typeface="Arial" charset="0"/>
              </a:rPr>
              <a:t>C:\Users\</a:t>
            </a:r>
            <a:r>
              <a:rPr lang="de-DE" sz="1600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de-DE" sz="1600" dirty="0" err="1">
                <a:solidFill>
                  <a:srgbClr val="FF0000"/>
                </a:solidFill>
                <a:latin typeface="Arial" charset="0"/>
              </a:rPr>
              <a:t>your</a:t>
            </a:r>
            <a:r>
              <a:rPr lang="de-DE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Arial" charset="0"/>
              </a:rPr>
              <a:t>user</a:t>
            </a:r>
            <a:r>
              <a:rPr lang="de-DE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latin typeface="Arial" charset="0"/>
              </a:rPr>
              <a:t>name</a:t>
            </a:r>
            <a:r>
              <a:rPr lang="de-DE" sz="1600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de-DE" sz="1600" dirty="0">
                <a:latin typeface="Arial" charset="0"/>
              </a:rPr>
              <a:t>)</a:t>
            </a:r>
            <a:endParaRPr lang="en-US" sz="1600" dirty="0">
              <a:latin typeface="Arial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US" sz="1600" b="1" dirty="0">
                <a:latin typeface="Arial" charset="0"/>
              </a:rPr>
              <a:t>Right click and unzip subseasonal.zip</a:t>
            </a: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Download the demo file (</a:t>
            </a:r>
            <a:r>
              <a:rPr lang="en-US" sz="2400" b="1" u="sng" dirty="0">
                <a:latin typeface="Arial" charset="0"/>
              </a:rPr>
              <a:t>Linux &amp; Mac users</a:t>
            </a:r>
            <a:r>
              <a:rPr lang="en-US" sz="2400" dirty="0">
                <a:latin typeface="Arial" charset="0"/>
              </a:rPr>
              <a:t>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charset="0"/>
              </a:rPr>
              <a:t>Using your Ubuntu terminal </a:t>
            </a:r>
            <a:r>
              <a:rPr lang="en-US" sz="1600" b="1" dirty="0">
                <a:latin typeface="Arial" charset="0"/>
              </a:rPr>
              <a:t>change your directory</a:t>
            </a:r>
            <a:r>
              <a:rPr lang="en-US" sz="1600" dirty="0">
                <a:latin typeface="Arial" charset="0"/>
              </a:rPr>
              <a:t> to your home folder, replace ‘</a:t>
            </a:r>
            <a:r>
              <a:rPr lang="en-US" sz="1600" dirty="0" err="1">
                <a:latin typeface="Arial" charset="0"/>
              </a:rPr>
              <a:t>home_folder_name</a:t>
            </a:r>
            <a:r>
              <a:rPr lang="en-US" sz="1600" dirty="0">
                <a:latin typeface="Arial" charset="0"/>
              </a:rPr>
              <a:t>’ with name of your directory (e.g. C:/Users/USERNAME)</a:t>
            </a: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$ </a:t>
            </a:r>
            <a:r>
              <a:rPr lang="en-US" sz="1600" dirty="0">
                <a:latin typeface="Arial" charset="0"/>
              </a:rPr>
              <a:t>cd </a:t>
            </a:r>
            <a:r>
              <a:rPr lang="en-US" sz="1600" dirty="0" err="1">
                <a:latin typeface="Arial" charset="0"/>
              </a:rPr>
              <a:t>home_folder_name</a:t>
            </a:r>
            <a:endParaRPr lang="en-US" sz="1600" dirty="0">
              <a:latin typeface="Arial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US" sz="1600" b="1" dirty="0">
                <a:latin typeface="Arial" charset="0"/>
              </a:rPr>
              <a:t>Download file </a:t>
            </a:r>
            <a:r>
              <a:rPr lang="en-US" sz="1600" dirty="0">
                <a:latin typeface="Arial" charset="0"/>
              </a:rPr>
              <a:t>using ‘</a:t>
            </a:r>
            <a:r>
              <a:rPr lang="en-US" sz="1600" dirty="0" err="1">
                <a:latin typeface="Arial" charset="0"/>
              </a:rPr>
              <a:t>wget</a:t>
            </a:r>
            <a:r>
              <a:rPr lang="en-US" sz="1600" dirty="0">
                <a:latin typeface="Arial" charset="0"/>
              </a:rPr>
              <a:t>’ command in terminal:</a:t>
            </a:r>
          </a:p>
          <a:p>
            <a:pPr marL="457200" lvl="1" indent="0">
              <a:buNone/>
            </a:pPr>
            <a:r>
              <a:rPr lang="en-US" sz="1100" b="1" dirty="0">
                <a:latin typeface="Arial" charset="0"/>
              </a:rPr>
              <a:t>$ </a:t>
            </a:r>
            <a:r>
              <a:rPr lang="en-US" sz="1100" b="1" dirty="0" err="1">
                <a:latin typeface="Arial" charset="0"/>
              </a:rPr>
              <a:t>wget</a:t>
            </a:r>
            <a:r>
              <a:rPr lang="en-US" sz="1100" b="1" dirty="0">
                <a:latin typeface="Arial" charset="0"/>
              </a:rPr>
              <a:t> --no-check-certificate </a:t>
            </a:r>
            <a:r>
              <a:rPr lang="en-US" sz="1100" b="1" dirty="0">
                <a:latin typeface="Arial" charset="0"/>
                <a:hlinkClick r:id="rId4"/>
              </a:rPr>
              <a:t>https://ftp.cpc.ncep.noaa.gov/International/PREPARE_Pacific/subseasonal/subseasonal.zip</a:t>
            </a:r>
            <a:r>
              <a:rPr lang="en-US" sz="1100" b="1" dirty="0">
                <a:latin typeface="Arial" charset="0"/>
              </a:rPr>
              <a:t> </a:t>
            </a:r>
            <a:endParaRPr lang="en-US" sz="1100" dirty="0">
              <a:latin typeface="Arial" charset="0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US" sz="1600" b="1" dirty="0">
                <a:latin typeface="Arial" charset="0"/>
              </a:rPr>
              <a:t>Unzip file </a:t>
            </a:r>
            <a:r>
              <a:rPr lang="en-US" sz="1600" dirty="0">
                <a:latin typeface="Arial" charset="0"/>
              </a:rPr>
              <a:t>using:</a:t>
            </a: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$ </a:t>
            </a:r>
            <a:r>
              <a:rPr lang="en-US" sz="1600" dirty="0">
                <a:latin typeface="Arial" charset="0"/>
              </a:rPr>
              <a:t>unzip subseasonal.zip</a:t>
            </a: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pPr marL="457200" lvl="1" indent="0">
              <a:buNone/>
            </a:pPr>
            <a:endParaRPr lang="en-US" sz="1600" b="1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6</a:t>
            </a:fld>
            <a:endParaRPr lang="en-US" sz="14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</a:t>
            </a:r>
          </a:p>
        </p:txBody>
      </p:sp>
    </p:spTree>
    <p:extLst>
      <p:ext uri="{BB962C8B-B14F-4D97-AF65-F5344CB8AC3E}">
        <p14:creationId xmlns:p14="http://schemas.microsoft.com/office/powerpoint/2010/main" val="3290747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747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1600" dirty="0">
              <a:latin typeface="Arial" charset="0"/>
            </a:endParaRPr>
          </a:p>
          <a:p>
            <a:pPr marL="400050"/>
            <a:r>
              <a:rPr lang="en-US" sz="2000" dirty="0">
                <a:latin typeface="Arial" charset="0"/>
              </a:rPr>
              <a:t>Change directory to </a:t>
            </a:r>
            <a:r>
              <a:rPr lang="en-US" sz="2000" dirty="0" err="1">
                <a:latin typeface="Arial" charset="0"/>
              </a:rPr>
              <a:t>subseasonal</a:t>
            </a:r>
            <a:r>
              <a:rPr lang="en-US" sz="2000" dirty="0">
                <a:latin typeface="Arial" charset="0"/>
              </a:rPr>
              <a:t> using:</a:t>
            </a: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$ cd </a:t>
            </a:r>
            <a:r>
              <a:rPr lang="en-US" sz="1600" b="1" dirty="0" err="1">
                <a:latin typeface="Arial" charset="0"/>
              </a:rPr>
              <a:t>subseasonal</a:t>
            </a:r>
            <a:endParaRPr lang="en-US" sz="1600" b="1" dirty="0">
              <a:latin typeface="Arial" charset="0"/>
            </a:endParaRP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Launch </a:t>
            </a:r>
            <a:r>
              <a:rPr lang="en-US" sz="2000" dirty="0" err="1">
                <a:latin typeface="Arial" charset="0"/>
              </a:rPr>
              <a:t>Jupyter</a:t>
            </a:r>
            <a:r>
              <a:rPr lang="en-US" sz="2000" dirty="0">
                <a:latin typeface="Arial" charset="0"/>
              </a:rPr>
              <a:t> Notebook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charset="0"/>
              </a:rPr>
              <a:t>Activate the </a:t>
            </a:r>
            <a:r>
              <a:rPr lang="en-US" sz="1600" b="1" dirty="0" err="1">
                <a:latin typeface="Arial" charset="0"/>
              </a:rPr>
              <a:t>intdesk_train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environment</a:t>
            </a: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$ </a:t>
            </a:r>
            <a:r>
              <a:rPr lang="en-US" sz="1600" b="1" dirty="0" err="1">
                <a:latin typeface="Arial" charset="0"/>
              </a:rPr>
              <a:t>conda</a:t>
            </a:r>
            <a:r>
              <a:rPr lang="en-US" sz="1600" b="1" dirty="0">
                <a:latin typeface="Arial" charset="0"/>
              </a:rPr>
              <a:t> activate </a:t>
            </a:r>
            <a:r>
              <a:rPr lang="en-US" sz="1600" b="1" dirty="0" err="1">
                <a:latin typeface="Arial" charset="0"/>
              </a:rPr>
              <a:t>intdesk_train</a:t>
            </a:r>
            <a:endParaRPr lang="en-US" sz="1600" b="1" dirty="0">
              <a:latin typeface="Arial" charset="0"/>
            </a:endParaRP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US" sz="1600" b="1" dirty="0">
                <a:latin typeface="Arial" charset="0"/>
              </a:rPr>
              <a:t>If using a Mac or Linux Machine: </a:t>
            </a:r>
            <a:r>
              <a:rPr lang="en-US" sz="1600" dirty="0">
                <a:latin typeface="Arial" charset="0"/>
              </a:rPr>
              <a:t>ensure </a:t>
            </a:r>
            <a:r>
              <a:rPr lang="en-US" sz="1600" dirty="0" err="1">
                <a:latin typeface="Arial" charset="0"/>
              </a:rPr>
              <a:t>wget</a:t>
            </a:r>
            <a:r>
              <a:rPr lang="en-US" sz="1600" dirty="0">
                <a:latin typeface="Arial" charset="0"/>
              </a:rPr>
              <a:t> is correctly installed</a:t>
            </a: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$ pip install </a:t>
            </a:r>
            <a:r>
              <a:rPr lang="en-US" sz="1600" b="1" dirty="0" err="1">
                <a:latin typeface="Arial" charset="0"/>
              </a:rPr>
              <a:t>wget</a:t>
            </a:r>
            <a:endParaRPr lang="en-US" sz="1600" b="1" dirty="0">
              <a:latin typeface="Arial" charset="0"/>
            </a:endParaRP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US" sz="1600" b="1" dirty="0">
                <a:latin typeface="Arial" charset="0"/>
              </a:rPr>
              <a:t>Launch </a:t>
            </a:r>
            <a:r>
              <a:rPr lang="en-US" sz="1600" b="1" dirty="0" err="1">
                <a:latin typeface="Arial" charset="0"/>
              </a:rPr>
              <a:t>Jupyter</a:t>
            </a:r>
            <a:r>
              <a:rPr lang="en-US" sz="1600" b="1" dirty="0">
                <a:latin typeface="Arial" charset="0"/>
              </a:rPr>
              <a:t> Notebook</a:t>
            </a:r>
            <a:r>
              <a:rPr lang="en-US" sz="1600" dirty="0">
                <a:latin typeface="Arial" charset="0"/>
              </a:rPr>
              <a:t>, using the command below:</a:t>
            </a: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$ </a:t>
            </a:r>
            <a:r>
              <a:rPr lang="en-US" sz="1600" b="1" dirty="0" err="1">
                <a:latin typeface="Arial" charset="0"/>
              </a:rPr>
              <a:t>jupyter</a:t>
            </a:r>
            <a:r>
              <a:rPr lang="en-US" sz="1600" b="1" dirty="0">
                <a:latin typeface="Arial" charset="0"/>
              </a:rPr>
              <a:t> notebook</a:t>
            </a: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sz="1600" b="1" dirty="0">
                <a:latin typeface="Arial" charset="0"/>
              </a:rPr>
              <a:t>The notebook should launch automatically via your default Internet browser.</a:t>
            </a:r>
          </a:p>
          <a:p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7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</p:spTree>
    <p:extLst>
      <p:ext uri="{BB962C8B-B14F-4D97-AF65-F5344CB8AC3E}">
        <p14:creationId xmlns:p14="http://schemas.microsoft.com/office/powerpoint/2010/main" val="5724757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B0AE2-4291-6C7D-327A-8BB6FBFA0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42593" r="77500" b="18889"/>
          <a:stretch/>
        </p:blipFill>
        <p:spPr>
          <a:xfrm>
            <a:off x="451339" y="1905000"/>
            <a:ext cx="4044461" cy="4572000"/>
          </a:xfrm>
          <a:prstGeom prst="rect">
            <a:avLst/>
          </a:prstGeom>
        </p:spPr>
      </p:pic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5715000" y="1752600"/>
            <a:ext cx="3276600" cy="4525963"/>
          </a:xfrm>
        </p:spPr>
        <p:txBody>
          <a:bodyPr>
            <a:normAutofit/>
          </a:bodyPr>
          <a:lstStyle/>
          <a:p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Click </a:t>
            </a:r>
            <a:r>
              <a:rPr lang="en-US" sz="2400" b="1" dirty="0" err="1">
                <a:latin typeface="Arial" charset="0"/>
              </a:rPr>
              <a:t>gen_cca.ipynb</a:t>
            </a:r>
            <a:r>
              <a:rPr lang="en-US" sz="2400" dirty="0">
                <a:latin typeface="Arial" charset="0"/>
              </a:rPr>
              <a:t> to open the Canonical Correlation analysis (CCA) code</a:t>
            </a:r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8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819400" y="2895600"/>
            <a:ext cx="2895600" cy="11260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2B08A3-CD14-0DA6-3287-8FB7D1FAE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t="27579" r="28333" b="11764"/>
          <a:stretch/>
        </p:blipFill>
        <p:spPr>
          <a:xfrm>
            <a:off x="1320719" y="1919287"/>
            <a:ext cx="7518481" cy="4664075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9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2450068"/>
            <a:ext cx="398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Import the required python libraries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3730" y="4021016"/>
            <a:ext cx="374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0070C0"/>
                </a:solidFill>
              </a:rPr>
              <a:t>Download model and observation data to train the model</a:t>
            </a:r>
          </a:p>
        </p:txBody>
      </p:sp>
    </p:spTree>
    <p:extLst>
      <p:ext uri="{BB962C8B-B14F-4D97-AF65-F5344CB8AC3E}">
        <p14:creationId xmlns:p14="http://schemas.microsoft.com/office/powerpoint/2010/main" val="16414639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14479</TotalTime>
  <Words>1053</Words>
  <Application>Microsoft Office PowerPoint</Application>
  <PresentationFormat>On-screen Show (4:3)</PresentationFormat>
  <Paragraphs>189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Demonstration on Subseasonal Model Precip Calibration  PREPARE Drought and Flood Early Warning for Central Pacific Islands Training Workshop Nadi, Fiji, 15-20 July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Endalkachew Bekele</dc:creator>
  <cp:lastModifiedBy>Endalk Bekele</cp:lastModifiedBy>
  <cp:revision>296</cp:revision>
  <dcterms:created xsi:type="dcterms:W3CDTF">2018-11-23T14:13:10Z</dcterms:created>
  <dcterms:modified xsi:type="dcterms:W3CDTF">2024-07-10T13:07:59Z</dcterms:modified>
</cp:coreProperties>
</file>