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57" r:id="rId4"/>
    <p:sldId id="259" r:id="rId5"/>
    <p:sldId id="271" r:id="rId6"/>
    <p:sldId id="258" r:id="rId7"/>
    <p:sldId id="262" r:id="rId8"/>
    <p:sldId id="272" r:id="rId9"/>
    <p:sldId id="273" r:id="rId10"/>
    <p:sldId id="260" r:id="rId11"/>
    <p:sldId id="261" r:id="rId12"/>
    <p:sldId id="270" r:id="rId13"/>
    <p:sldId id="263" r:id="rId14"/>
    <p:sldId id="264"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5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Cliquez pour déplacer la diapo</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04284C6-42F5-4F79-90E0-AFBF90ABF544}" type="slidenum">
              <a:rPr lang="fr-FR" sz="1400" b="0" strike="noStrike" spc="-1">
                <a:latin typeface="Times New Roman"/>
              </a:rPr>
              <a:t>‹#›</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B893E6D-829F-4E68-9D76-240F31B4A704}" type="datetime">
              <a:rPr lang="en-US" sz="1200" b="0" strike="noStrike" spc="-1">
                <a:solidFill>
                  <a:srgbClr val="8B8B8B"/>
                </a:solidFill>
                <a:latin typeface="Calibri"/>
              </a:rPr>
              <a:t>12/3/2024</a:t>
            </a:fld>
            <a:endParaRPr lang="fr-F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E7E39C1-A87F-4CA0-8779-B7F22F7201BC}" type="slidenum">
              <a:rPr lang="en-US" sz="1200" b="0" strike="noStrike" spc="-1">
                <a:solidFill>
                  <a:srgbClr val="8B8B8B"/>
                </a:solidFill>
                <a:latin typeface="Calibri"/>
              </a:rPr>
              <a:t>‹#›</a:t>
            </a:fld>
            <a:endParaRPr lang="fr-F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Second level</a:t>
            </a:r>
          </a:p>
          <a:p>
            <a:pPr marL="1143000" lvl="2" indent="-228240">
              <a:lnSpc>
                <a:spcPct val="100000"/>
              </a:lnSpc>
              <a:spcBef>
                <a:spcPts val="479"/>
              </a:spcBef>
              <a:buClr>
                <a:srgbClr val="000000"/>
              </a:buClr>
              <a:buFont typeface="Arial"/>
              <a:buChar char="•"/>
            </a:pPr>
            <a:r>
              <a:rPr lang="en-US" sz="2400" b="0" strike="noStrike" spc="-1">
                <a:solidFill>
                  <a:srgbClr val="000000"/>
                </a:solidFill>
                <a:latin typeface="Calibri"/>
              </a:rPr>
              <a:t>Third level</a:t>
            </a:r>
          </a:p>
          <a:p>
            <a:pPr marL="1600200" lvl="3" indent="-228240">
              <a:lnSpc>
                <a:spcPct val="100000"/>
              </a:lnSpc>
              <a:spcBef>
                <a:spcPts val="400"/>
              </a:spcBef>
              <a:buClr>
                <a:srgbClr val="000000"/>
              </a:buClr>
              <a:buFont typeface="Arial"/>
              <a:buChar char="–"/>
            </a:pPr>
            <a:r>
              <a:rPr lang="en-US" sz="2000" b="0" strike="noStrike" spc="-1">
                <a:solidFill>
                  <a:srgbClr val="000000"/>
                </a:solidFill>
                <a:latin typeface="Calibri"/>
              </a:rPr>
              <a:t>Fourth level</a:t>
            </a:r>
          </a:p>
          <a:p>
            <a:pPr marL="2057400" lvl="4" indent="-228240">
              <a:lnSpc>
                <a:spcPct val="100000"/>
              </a:lnSpc>
              <a:spcBef>
                <a:spcPts val="400"/>
              </a:spcBef>
              <a:buClr>
                <a:srgbClr val="000000"/>
              </a:buClr>
              <a:buFont typeface="Arial"/>
              <a:buChar char="»"/>
            </a:pPr>
            <a:r>
              <a:rPr lang="en-US" sz="2000" b="0" strike="noStrike" spc="-1">
                <a:solidFill>
                  <a:srgbClr val="000000"/>
                </a:solidFill>
                <a:latin typeface="Calibri"/>
              </a:rPr>
              <a:t>Fifth level</a:t>
            </a: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C2496D4A-9DC5-4F17-9CB5-6AD1CCB5F6FA}" type="datetime">
              <a:rPr lang="en-US" sz="1200" b="0" strike="noStrike" spc="-1">
                <a:solidFill>
                  <a:srgbClr val="8B8B8B"/>
                </a:solidFill>
                <a:latin typeface="Calibri"/>
              </a:rPr>
              <a:t>12/3/2024</a:t>
            </a:fld>
            <a:endParaRPr lang="fr-FR"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A461D265-CB5A-473E-B7EA-CBF55A3BDE02}" type="slidenum">
              <a:rPr lang="en-US" sz="1200" b="0" strike="noStrike" spc="-1">
                <a:solidFill>
                  <a:srgbClr val="8B8B8B"/>
                </a:solidFill>
                <a:latin typeface="Calibri"/>
              </a:rPr>
              <a:t>‹#›</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xcast-lib.github.io/extreme_learning_machin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xcast-lib.github.io/"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weather.gov/media/climateservices/CPASW/2024/Wednesday/4-Wed-Session5-Acharya.pdf" TargetMode="External"/><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ftp.cpc.ncep.noaa.gov/International/PREPARE_Caribbean/heat_fcst/city_fcst"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685800" y="1673278"/>
            <a:ext cx="7772040" cy="1469520"/>
          </a:xfrm>
          <a:prstGeom prst="rect">
            <a:avLst/>
          </a:prstGeom>
          <a:noFill/>
          <a:ln w="0">
            <a:noFill/>
          </a:ln>
        </p:spPr>
        <p:txBody>
          <a:bodyPr anchor="ctr">
            <a:noAutofit/>
          </a:bodyPr>
          <a:lstStyle/>
          <a:p>
            <a:pPr algn="ctr">
              <a:lnSpc>
                <a:spcPct val="100000"/>
              </a:lnSpc>
            </a:pPr>
            <a:r>
              <a:rPr lang="en-US" sz="3200" b="0" strike="noStrike" spc="-1" dirty="0">
                <a:solidFill>
                  <a:srgbClr val="000000"/>
                </a:solidFill>
                <a:latin typeface="Calibri"/>
              </a:rPr>
              <a:t>Maximum Temperature and Heat Index Calibration over Selected Stations</a:t>
            </a:r>
          </a:p>
        </p:txBody>
      </p:sp>
      <p:sp>
        <p:nvSpPr>
          <p:cNvPr id="89" name="TextShape 2"/>
          <p:cNvSpPr txBox="1"/>
          <p:nvPr/>
        </p:nvSpPr>
        <p:spPr>
          <a:xfrm>
            <a:off x="734158" y="3270739"/>
            <a:ext cx="7491046" cy="3165230"/>
          </a:xfrm>
          <a:prstGeom prst="rect">
            <a:avLst/>
          </a:prstGeom>
          <a:noFill/>
          <a:ln w="0">
            <a:noFill/>
          </a:ln>
        </p:spPr>
        <p:txBody>
          <a:bodyPr>
            <a:noAutofit/>
          </a:bodyPr>
          <a:lstStyle/>
          <a:p>
            <a:pPr algn="ctr">
              <a:lnSpc>
                <a:spcPct val="100000"/>
              </a:lnSpc>
              <a:spcBef>
                <a:spcPts val="641"/>
              </a:spcBef>
              <a:tabLst>
                <a:tab pos="0" algn="l"/>
              </a:tabLst>
            </a:pPr>
            <a:r>
              <a:rPr lang="en-US" sz="2400" b="1" strike="noStrike" spc="-1" dirty="0">
                <a:solidFill>
                  <a:srgbClr val="8B8B8B"/>
                </a:solidFill>
                <a:latin typeface="Calibri"/>
              </a:rPr>
              <a:t>President Emergency Plan for Adaptation and Resilience (PREPARE)</a:t>
            </a:r>
          </a:p>
          <a:p>
            <a:pPr algn="ctr">
              <a:lnSpc>
                <a:spcPct val="100000"/>
              </a:lnSpc>
              <a:spcBef>
                <a:spcPts val="641"/>
              </a:spcBef>
              <a:tabLst>
                <a:tab pos="0" algn="l"/>
              </a:tabLst>
            </a:pPr>
            <a:r>
              <a:rPr lang="en-US" sz="2400" b="1" spc="-1" dirty="0">
                <a:solidFill>
                  <a:srgbClr val="8B8B8B"/>
                </a:solidFill>
                <a:latin typeface="Calibri"/>
              </a:rPr>
              <a:t>Forecasters’ Training Workshop Hazardous Heat Forecasts</a:t>
            </a:r>
          </a:p>
          <a:p>
            <a:pPr algn="ctr">
              <a:lnSpc>
                <a:spcPct val="100000"/>
              </a:lnSpc>
              <a:spcBef>
                <a:spcPts val="641"/>
              </a:spcBef>
              <a:tabLst>
                <a:tab pos="0" algn="l"/>
              </a:tabLst>
            </a:pPr>
            <a:r>
              <a:rPr lang="en-US" sz="2400" b="1" spc="-1" dirty="0" err="1">
                <a:solidFill>
                  <a:srgbClr val="8B8B8B"/>
                </a:solidFill>
                <a:latin typeface="Calibri"/>
              </a:rPr>
              <a:t>Endalkachew</a:t>
            </a:r>
            <a:r>
              <a:rPr lang="en-US" sz="2400" b="1" spc="-1" dirty="0">
                <a:solidFill>
                  <a:srgbClr val="8B8B8B"/>
                </a:solidFill>
                <a:latin typeface="Calibri"/>
              </a:rPr>
              <a:t> Bekele</a:t>
            </a:r>
          </a:p>
          <a:p>
            <a:pPr algn="ctr">
              <a:lnSpc>
                <a:spcPct val="100000"/>
              </a:lnSpc>
              <a:spcBef>
                <a:spcPts val="641"/>
              </a:spcBef>
              <a:tabLst>
                <a:tab pos="0" algn="l"/>
              </a:tabLst>
            </a:pPr>
            <a:endParaRPr lang="en-US" sz="2400" b="1" spc="-1" dirty="0">
              <a:solidFill>
                <a:srgbClr val="8B8B8B"/>
              </a:solidFill>
              <a:latin typeface="Calibri"/>
            </a:endParaRPr>
          </a:p>
          <a:p>
            <a:pPr algn="ctr">
              <a:lnSpc>
                <a:spcPct val="100000"/>
              </a:lnSpc>
              <a:spcBef>
                <a:spcPts val="641"/>
              </a:spcBef>
              <a:tabLst>
                <a:tab pos="0" algn="l"/>
              </a:tabLst>
            </a:pPr>
            <a:r>
              <a:rPr lang="en-US" sz="2000" b="1" spc="-1" dirty="0">
                <a:solidFill>
                  <a:srgbClr val="8B8B8B"/>
                </a:solidFill>
                <a:latin typeface="Calibri"/>
              </a:rPr>
              <a:t>NOAA/CPC/International Desks</a:t>
            </a:r>
          </a:p>
          <a:p>
            <a:pPr algn="ctr">
              <a:lnSpc>
                <a:spcPct val="100000"/>
              </a:lnSpc>
              <a:spcBef>
                <a:spcPts val="641"/>
              </a:spcBef>
              <a:tabLst>
                <a:tab pos="0" algn="l"/>
              </a:tabLst>
            </a:pPr>
            <a:r>
              <a:rPr lang="en-US" sz="2000" strike="noStrike" spc="-1" dirty="0">
                <a:solidFill>
                  <a:srgbClr val="8B8B8B"/>
                </a:solidFill>
                <a:latin typeface="Calibri"/>
              </a:rPr>
              <a:t>Port of Spain, Trinidad and Tobago</a:t>
            </a:r>
          </a:p>
          <a:p>
            <a:pPr algn="ctr">
              <a:lnSpc>
                <a:spcPct val="100000"/>
              </a:lnSpc>
              <a:spcBef>
                <a:spcPts val="641"/>
              </a:spcBef>
              <a:tabLst>
                <a:tab pos="0" algn="l"/>
              </a:tabLst>
            </a:pPr>
            <a:r>
              <a:rPr lang="en-US" sz="2000" strike="noStrike" spc="-1" dirty="0">
                <a:solidFill>
                  <a:srgbClr val="8B8B8B"/>
                </a:solidFill>
                <a:latin typeface="Calibri"/>
              </a:rPr>
              <a:t>4 – 10 December 2024</a:t>
            </a:r>
            <a:endParaRPr lang="fr-FR" sz="2000" strike="noStrike" spc="-1" dirty="0">
              <a:latin typeface="Arial"/>
            </a:endParaRPr>
          </a:p>
        </p:txBody>
      </p:sp>
      <p:sp>
        <p:nvSpPr>
          <p:cNvPr id="3" name="Rectangle 2">
            <a:extLst>
              <a:ext uri="{FF2B5EF4-FFF2-40B4-BE49-F238E27FC236}">
                <a16:creationId xmlns:a16="http://schemas.microsoft.com/office/drawing/2014/main" id="{F0D98B27-1BCD-3534-D8D6-BA99EEBEB1BC}"/>
              </a:ext>
            </a:extLst>
          </p:cNvPr>
          <p:cNvSpPr/>
          <p:nvPr/>
        </p:nvSpPr>
        <p:spPr>
          <a:xfrm>
            <a:off x="123092" y="123092"/>
            <a:ext cx="8897816" cy="6594231"/>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CCAD-8436-5FA0-643E-899E1EC7534F}"/>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971F97CA-1E37-4F94-4ECE-AF96A3C61104}"/>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7. </a:t>
            </a:r>
            <a:r>
              <a:rPr lang="en-US" sz="4000" b="1" spc="-1" dirty="0">
                <a:solidFill>
                  <a:srgbClr val="00B0F0"/>
                </a:solidFill>
                <a:latin typeface="Calibri"/>
              </a:rPr>
              <a:t>Hyperparameter Tuning</a:t>
            </a:r>
            <a:endParaRPr lang="en-US" sz="4000" b="1" strike="noStrike" spc="-1" dirty="0">
              <a:solidFill>
                <a:srgbClr val="00B0F0"/>
              </a:solidFill>
              <a:latin typeface="Calibri"/>
            </a:endParaRPr>
          </a:p>
        </p:txBody>
      </p:sp>
      <p:sp>
        <p:nvSpPr>
          <p:cNvPr id="91" name="TextShape 2">
            <a:extLst>
              <a:ext uri="{FF2B5EF4-FFF2-40B4-BE49-F238E27FC236}">
                <a16:creationId xmlns:a16="http://schemas.microsoft.com/office/drawing/2014/main" id="{1F6F1CD3-7E85-0640-1686-426109D358A5}"/>
              </a:ext>
            </a:extLst>
          </p:cNvPr>
          <p:cNvSpPr txBox="1"/>
          <p:nvPr/>
        </p:nvSpPr>
        <p:spPr>
          <a:xfrm>
            <a:off x="457200" y="1600200"/>
            <a:ext cx="8229240" cy="5134708"/>
          </a:xfrm>
          <a:prstGeom prst="rect">
            <a:avLst/>
          </a:prstGeom>
          <a:noFill/>
          <a:ln w="0">
            <a:solidFill>
              <a:schemeClr val="accent1">
                <a:shade val="15000"/>
              </a:schemeClr>
            </a:solidFill>
          </a:ln>
        </p:spPr>
        <p:txBody>
          <a:bodyPr>
            <a:noAutofit/>
          </a:bodyPr>
          <a:lstStyle/>
          <a:p>
            <a:pPr marL="457200" indent="-457200">
              <a:buFont typeface="Arial" panose="020B0604020202020204" pitchFamily="34" charset="0"/>
              <a:buChar char="•"/>
            </a:pPr>
            <a:r>
              <a:rPr lang="en-US" spc="-1" dirty="0">
                <a:solidFill>
                  <a:srgbClr val="000000"/>
                </a:solidFill>
                <a:latin typeface="Calibri"/>
              </a:rPr>
              <a:t>Hyperparameter tuning is the process of selecting the best set of hyperparameters in order to optimize the performance of a ML model.</a:t>
            </a:r>
          </a:p>
          <a:p>
            <a:pPr marL="457200" indent="-457200">
              <a:buFont typeface="Arial" panose="020B0604020202020204" pitchFamily="34" charset="0"/>
              <a:buChar char="•"/>
            </a:pPr>
            <a:endParaRPr lang="en-US" spc="-1" dirty="0">
              <a:solidFill>
                <a:srgbClr val="000000"/>
              </a:solidFill>
              <a:latin typeface="Calibri"/>
            </a:endParaRPr>
          </a:p>
          <a:p>
            <a:pPr marL="457200" indent="-457200">
              <a:buFont typeface="Arial" panose="020B0604020202020204" pitchFamily="34" charset="0"/>
              <a:buChar char="•"/>
            </a:pPr>
            <a:r>
              <a:rPr lang="en-US" spc="-1" dirty="0">
                <a:solidFill>
                  <a:srgbClr val="000000"/>
                </a:solidFill>
                <a:latin typeface="Calibri"/>
              </a:rPr>
              <a:t>The hyperparameters could be region- and season-dependent, and tuning needs to be done for each station and period.</a:t>
            </a:r>
          </a:p>
          <a:p>
            <a:pPr marL="457200" indent="-457200">
              <a:buFont typeface="Arial" panose="020B0604020202020204" pitchFamily="34" charset="0"/>
              <a:buChar char="•"/>
            </a:pPr>
            <a:endParaRPr lang="en-US" spc="-1" dirty="0">
              <a:solidFill>
                <a:srgbClr val="000000"/>
              </a:solidFill>
              <a:latin typeface="Calibri"/>
            </a:endParaRPr>
          </a:p>
          <a:p>
            <a:pPr marL="457200" indent="-457200">
              <a:buFont typeface="Arial" panose="020B0604020202020204" pitchFamily="34" charset="0"/>
              <a:buChar char="•"/>
            </a:pPr>
            <a:r>
              <a:rPr lang="en-US" spc="-1" dirty="0">
                <a:solidFill>
                  <a:srgbClr val="000000"/>
                </a:solidFill>
                <a:latin typeface="Calibri"/>
              </a:rPr>
              <a:t>One of the best from each category is selected during the tuning process.</a:t>
            </a:r>
          </a:p>
          <a:p>
            <a:pPr marL="457200" indent="-457200">
              <a:buFont typeface="Arial" panose="020B0604020202020204" pitchFamily="34" charset="0"/>
              <a:buChar char="•"/>
            </a:pPr>
            <a:endParaRPr lang="en-US" sz="2000" spc="-1" dirty="0">
              <a:solidFill>
                <a:srgbClr val="000000"/>
              </a:solidFill>
              <a:latin typeface="Calibri"/>
            </a:endParaRPr>
          </a:p>
          <a:p>
            <a:pPr marL="457200" indent="-457200">
              <a:buFont typeface="Arial" panose="020B0604020202020204" pitchFamily="34" charset="0"/>
              <a:buChar char="•"/>
            </a:pPr>
            <a:r>
              <a:rPr lang="en-US" spc="-1" dirty="0">
                <a:solidFill>
                  <a:srgbClr val="000000"/>
                </a:solidFill>
                <a:latin typeface="Calibri"/>
              </a:rPr>
              <a:t>EPOELM hyperparameters</a:t>
            </a:r>
            <a:r>
              <a:rPr lang="en-US" sz="2000" spc="-1" dirty="0">
                <a:solidFill>
                  <a:srgbClr val="000000"/>
                </a:solidFill>
                <a:latin typeface="Calibri"/>
              </a:rPr>
              <a:t>: (</a:t>
            </a:r>
            <a:r>
              <a:rPr lang="en-US" sz="1400" spc="-1" dirty="0">
                <a:solidFill>
                  <a:srgbClr val="000000"/>
                </a:solidFill>
                <a:latin typeface="Calibri"/>
              </a:rPr>
              <a:t>For more details, please refer to: </a:t>
            </a:r>
            <a:r>
              <a:rPr lang="en-US" sz="1400" spc="-1" dirty="0">
                <a:solidFill>
                  <a:srgbClr val="000000"/>
                </a:solidFill>
                <a:latin typeface="Calibri"/>
                <a:hlinkClick r:id="rId2"/>
              </a:rPr>
              <a:t>https://xcast-lib.github.io/extreme_learning_machine/</a:t>
            </a:r>
            <a:r>
              <a:rPr lang="en-US" sz="1400" spc="-1" dirty="0">
                <a:solidFill>
                  <a:srgbClr val="000000"/>
                </a:solidFill>
                <a:latin typeface="Calibri"/>
              </a:rPr>
              <a:t> )</a:t>
            </a:r>
          </a:p>
          <a:p>
            <a:pPr marL="2690813" indent="-1881188"/>
            <a:r>
              <a:rPr lang="en-US" sz="1500" i="1" spc="-1" dirty="0">
                <a:solidFill>
                  <a:srgbClr val="000000"/>
                </a:solidFill>
                <a:latin typeface="Calibri"/>
              </a:rPr>
              <a:t>regularization: 	[</a:t>
            </a:r>
            <a:r>
              <a:rPr lang="en-US" sz="1500" i="1" spc="-1" dirty="0" err="1">
                <a:solidFill>
                  <a:srgbClr val="000000"/>
                </a:solidFill>
                <a:latin typeface="Calibri"/>
              </a:rPr>
              <a:t>i</a:t>
            </a:r>
            <a:r>
              <a:rPr lang="en-US" sz="1500" i="1" spc="-1" dirty="0">
                <a:solidFill>
                  <a:srgbClr val="000000"/>
                </a:solidFill>
                <a:latin typeface="Calibri"/>
              </a:rPr>
              <a:t> for </a:t>
            </a:r>
            <a:r>
              <a:rPr lang="en-US" sz="1500" i="1" spc="-1" dirty="0" err="1">
                <a:solidFill>
                  <a:srgbClr val="000000"/>
                </a:solidFill>
                <a:latin typeface="Calibri"/>
              </a:rPr>
              <a:t>i</a:t>
            </a:r>
            <a:r>
              <a:rPr lang="en-US" sz="1500" i="1" spc="-1" dirty="0">
                <a:solidFill>
                  <a:srgbClr val="000000"/>
                </a:solidFill>
                <a:latin typeface="Calibri"/>
              </a:rPr>
              <a:t> in range(-20, 20) ],</a:t>
            </a:r>
          </a:p>
          <a:p>
            <a:pPr marL="2690813" indent="-1881188"/>
            <a:r>
              <a:rPr lang="en-US" sz="1500" i="1" spc="-1" dirty="0" err="1">
                <a:solidFill>
                  <a:srgbClr val="000000"/>
                </a:solidFill>
                <a:latin typeface="Calibri"/>
              </a:rPr>
              <a:t>hidden_layer_size</a:t>
            </a:r>
            <a:r>
              <a:rPr lang="en-US" sz="1500" i="1" spc="-1" dirty="0">
                <a:solidFill>
                  <a:srgbClr val="000000"/>
                </a:solidFill>
                <a:latin typeface="Calibri"/>
              </a:rPr>
              <a:t>: 	[</a:t>
            </a:r>
            <a:r>
              <a:rPr lang="en-US" sz="1500" i="1" spc="-1" dirty="0" err="1">
                <a:solidFill>
                  <a:srgbClr val="000000"/>
                </a:solidFill>
                <a:latin typeface="Calibri"/>
              </a:rPr>
              <a:t>i</a:t>
            </a:r>
            <a:r>
              <a:rPr lang="en-US" sz="1500" i="1" spc="-1" dirty="0">
                <a:solidFill>
                  <a:srgbClr val="000000"/>
                </a:solidFill>
                <a:latin typeface="Calibri"/>
              </a:rPr>
              <a:t> for </a:t>
            </a:r>
            <a:r>
              <a:rPr lang="en-US" sz="1500" i="1" spc="-1" dirty="0" err="1">
                <a:solidFill>
                  <a:srgbClr val="000000"/>
                </a:solidFill>
                <a:latin typeface="Calibri"/>
              </a:rPr>
              <a:t>i</a:t>
            </a:r>
            <a:r>
              <a:rPr lang="en-US" sz="1500" i="1" spc="-1" dirty="0">
                <a:solidFill>
                  <a:srgbClr val="000000"/>
                </a:solidFill>
                <a:latin typeface="Calibri"/>
              </a:rPr>
              <a:t> in range(3, 16)],#, 80, 160, 320, 640],</a:t>
            </a:r>
          </a:p>
          <a:p>
            <a:pPr marL="2690813" indent="-1881188"/>
            <a:r>
              <a:rPr lang="en-US" sz="1500" i="1" spc="-1" dirty="0">
                <a:solidFill>
                  <a:srgbClr val="000000"/>
                </a:solidFill>
                <a:latin typeface="Calibri"/>
              </a:rPr>
              <a:t>activation: 	['</a:t>
            </a:r>
            <a:r>
              <a:rPr lang="en-US" sz="1500" i="1" spc="-1" dirty="0" err="1">
                <a:solidFill>
                  <a:srgbClr val="000000"/>
                </a:solidFill>
                <a:latin typeface="Calibri"/>
              </a:rPr>
              <a:t>relu</a:t>
            </a:r>
            <a:r>
              <a:rPr lang="en-US" sz="1500" i="1" spc="-1" dirty="0">
                <a:solidFill>
                  <a:srgbClr val="000000"/>
                </a:solidFill>
                <a:latin typeface="Calibri"/>
              </a:rPr>
              <a:t>', '</a:t>
            </a:r>
            <a:r>
              <a:rPr lang="en-US" sz="1500" i="1" spc="-1" dirty="0" err="1">
                <a:solidFill>
                  <a:srgbClr val="000000"/>
                </a:solidFill>
                <a:latin typeface="Calibri"/>
              </a:rPr>
              <a:t>sigm</a:t>
            </a:r>
            <a:r>
              <a:rPr lang="en-US" sz="1500" i="1" spc="-1" dirty="0">
                <a:solidFill>
                  <a:srgbClr val="000000"/>
                </a:solidFill>
                <a:latin typeface="Calibri"/>
              </a:rPr>
              <a:t>', 'tanh', '</a:t>
            </a:r>
            <a:r>
              <a:rPr lang="en-US" sz="1500" i="1" spc="-1" dirty="0" err="1">
                <a:solidFill>
                  <a:srgbClr val="000000"/>
                </a:solidFill>
                <a:latin typeface="Calibri"/>
              </a:rPr>
              <a:t>lin</a:t>
            </a:r>
            <a:r>
              <a:rPr lang="en-US" sz="1500" i="1" spc="-1" dirty="0">
                <a:solidFill>
                  <a:srgbClr val="000000"/>
                </a:solidFill>
                <a:latin typeface="Calibri"/>
              </a:rPr>
              <a:t>', 'leaky', '</a:t>
            </a:r>
            <a:r>
              <a:rPr lang="en-US" sz="1500" i="1" spc="-1" dirty="0" err="1">
                <a:solidFill>
                  <a:srgbClr val="000000"/>
                </a:solidFill>
                <a:latin typeface="Calibri"/>
              </a:rPr>
              <a:t>elu</a:t>
            </a:r>
            <a:r>
              <a:rPr lang="en-US" sz="1500" i="1" spc="-1" dirty="0">
                <a:solidFill>
                  <a:srgbClr val="000000"/>
                </a:solidFill>
                <a:latin typeface="Calibri"/>
              </a:rPr>
              <a:t>', '</a:t>
            </a:r>
            <a:r>
              <a:rPr lang="en-US" sz="1500" i="1" spc="-1" dirty="0" err="1">
                <a:solidFill>
                  <a:srgbClr val="000000"/>
                </a:solidFill>
                <a:latin typeface="Calibri"/>
              </a:rPr>
              <a:t>softplus</a:t>
            </a:r>
            <a:r>
              <a:rPr lang="en-US" sz="1500" i="1" spc="-1" dirty="0">
                <a:solidFill>
                  <a:srgbClr val="000000"/>
                </a:solidFill>
                <a:latin typeface="Calibri"/>
              </a:rPr>
              <a:t>'],</a:t>
            </a:r>
          </a:p>
          <a:p>
            <a:pPr marL="2690813" indent="-1881188"/>
            <a:r>
              <a:rPr lang="en-US" sz="1500" i="1" spc="-1" dirty="0">
                <a:solidFill>
                  <a:srgbClr val="000000"/>
                </a:solidFill>
                <a:latin typeface="Calibri"/>
              </a:rPr>
              <a:t>preprocessing: 	['minmax', 'std', 'none' ],</a:t>
            </a:r>
          </a:p>
          <a:p>
            <a:pPr marL="2690813" indent="-1881188"/>
            <a:r>
              <a:rPr lang="en-US" sz="1500" i="1" spc="-1" dirty="0">
                <a:solidFill>
                  <a:srgbClr val="000000"/>
                </a:solidFill>
                <a:latin typeface="Calibri"/>
              </a:rPr>
              <a:t>encoding: 	[  '</a:t>
            </a:r>
            <a:r>
              <a:rPr lang="en-US" sz="1500" i="1" spc="-1" dirty="0" err="1">
                <a:solidFill>
                  <a:srgbClr val="000000"/>
                </a:solidFill>
                <a:latin typeface="Calibri"/>
              </a:rPr>
              <a:t>nonexceedance</a:t>
            </a:r>
            <a:r>
              <a:rPr lang="en-US" sz="1500" i="1" spc="-1" dirty="0">
                <a:solidFill>
                  <a:srgbClr val="000000"/>
                </a:solidFill>
                <a:latin typeface="Calibri"/>
              </a:rPr>
              <a:t>', 'binary'],</a:t>
            </a:r>
          </a:p>
          <a:p>
            <a:pPr marL="2690813" indent="-1881188"/>
            <a:r>
              <a:rPr lang="en-US" sz="1500" i="1" spc="-1" dirty="0">
                <a:solidFill>
                  <a:srgbClr val="000000"/>
                </a:solidFill>
                <a:latin typeface="Calibri"/>
              </a:rPr>
              <a:t>quantiles: 	[ [1/3,2/3], [0.0001, 0.5, 0.9999], [0.2, 0.4, 0.6, 0.8], [0.1,0.2,0.3,0.4,0.5,0.6,0.7,0.8,0.9] ],</a:t>
            </a:r>
          </a:p>
          <a:p>
            <a:pPr marL="2690813" indent="-1881188"/>
            <a:r>
              <a:rPr lang="en-US" sz="1500" i="1" spc="-1" dirty="0" err="1">
                <a:solidFill>
                  <a:srgbClr val="000000"/>
                </a:solidFill>
                <a:latin typeface="Calibri"/>
              </a:rPr>
              <a:t>standardize_y</a:t>
            </a:r>
            <a:r>
              <a:rPr lang="en-US" sz="1500" i="1" spc="-1" dirty="0">
                <a:solidFill>
                  <a:srgbClr val="000000"/>
                </a:solidFill>
                <a:latin typeface="Calibri"/>
              </a:rPr>
              <a:t>: 	[True, False],</a:t>
            </a:r>
          </a:p>
          <a:p>
            <a:pPr marL="2690813" indent="-1881188"/>
            <a:r>
              <a:rPr lang="en-US" sz="1500" i="1" spc="-1" dirty="0" err="1">
                <a:solidFill>
                  <a:srgbClr val="000000"/>
                </a:solidFill>
                <a:latin typeface="Calibri"/>
              </a:rPr>
              <a:t>n_estimators</a:t>
            </a:r>
            <a:r>
              <a:rPr lang="en-US" sz="1500" i="1" spc="-1" dirty="0">
                <a:solidFill>
                  <a:srgbClr val="000000"/>
                </a:solidFill>
                <a:latin typeface="Calibri"/>
              </a:rPr>
              <a:t>: 	[5],</a:t>
            </a:r>
          </a:p>
          <a:p>
            <a:pPr marL="2690813" indent="-1881188"/>
            <a:r>
              <a:rPr lang="en-US" sz="1500" i="1" spc="-1" dirty="0">
                <a:solidFill>
                  <a:srgbClr val="000000"/>
                </a:solidFill>
                <a:latin typeface="Calibri"/>
              </a:rPr>
              <a:t>initialization: 	['uniform', 'normal', '</a:t>
            </a:r>
            <a:r>
              <a:rPr lang="en-US" sz="1500" i="1" spc="-1" dirty="0" err="1">
                <a:solidFill>
                  <a:srgbClr val="000000"/>
                </a:solidFill>
                <a:latin typeface="Calibri"/>
              </a:rPr>
              <a:t>xavier</a:t>
            </a:r>
            <a:r>
              <a:rPr lang="en-US" sz="1500" i="1" spc="-1" dirty="0">
                <a:solidFill>
                  <a:srgbClr val="000000"/>
                </a:solidFill>
                <a:latin typeface="Calibri"/>
              </a:rPr>
              <a:t>']</a:t>
            </a:r>
          </a:p>
        </p:txBody>
      </p:sp>
    </p:spTree>
    <p:extLst>
      <p:ext uri="{BB962C8B-B14F-4D97-AF65-F5344CB8AC3E}">
        <p14:creationId xmlns:p14="http://schemas.microsoft.com/office/powerpoint/2010/main" val="383677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513FE-C350-C134-A090-B892DD90F1AD}"/>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C177A6D3-BD01-CA05-48A3-DF669287ABCD}"/>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8. </a:t>
            </a:r>
            <a:r>
              <a:rPr lang="en-US" sz="4000" b="1" spc="-1" dirty="0">
                <a:solidFill>
                  <a:srgbClr val="00B0F0"/>
                </a:solidFill>
                <a:latin typeface="Calibri"/>
              </a:rPr>
              <a:t>EPOELM Model Fitting and Running the Calibration Code</a:t>
            </a:r>
            <a:endParaRPr lang="en-US" sz="4000" b="1" strike="noStrike" spc="-1" dirty="0">
              <a:solidFill>
                <a:srgbClr val="00B0F0"/>
              </a:solidFill>
              <a:latin typeface="Calibri"/>
            </a:endParaRPr>
          </a:p>
        </p:txBody>
      </p:sp>
      <p:sp>
        <p:nvSpPr>
          <p:cNvPr id="91" name="TextShape 2">
            <a:extLst>
              <a:ext uri="{FF2B5EF4-FFF2-40B4-BE49-F238E27FC236}">
                <a16:creationId xmlns:a16="http://schemas.microsoft.com/office/drawing/2014/main" id="{DAF8F215-D7B7-7987-A171-464F7B81182F}"/>
              </a:ext>
            </a:extLst>
          </p:cNvPr>
          <p:cNvSpPr txBox="1"/>
          <p:nvPr/>
        </p:nvSpPr>
        <p:spPr>
          <a:xfrm>
            <a:off x="457200" y="1600200"/>
            <a:ext cx="8229240" cy="5134708"/>
          </a:xfrm>
          <a:prstGeom prst="rect">
            <a:avLst/>
          </a:prstGeom>
          <a:noFill/>
          <a:ln w="0">
            <a:solidFill>
              <a:schemeClr val="accent1">
                <a:shade val="15000"/>
              </a:schemeClr>
            </a:solidFill>
          </a:ln>
        </p:spPr>
        <p:txBody>
          <a:bodyPr>
            <a:noAutofit/>
          </a:bodyPr>
          <a:lstStyle/>
          <a:p>
            <a:pPr marL="457200" indent="-457200">
              <a:buFont typeface="Arial" panose="020B0604020202020204" pitchFamily="34" charset="0"/>
              <a:buChar char="•"/>
            </a:pPr>
            <a:r>
              <a:rPr lang="en-US" sz="2000" spc="-1" dirty="0">
                <a:solidFill>
                  <a:srgbClr val="000000"/>
                </a:solidFill>
                <a:latin typeface="Calibri"/>
              </a:rPr>
              <a:t>Once the hyperparameter tuning step is complete, we will use the selected parameters (</a:t>
            </a:r>
            <a:r>
              <a:rPr lang="en-US" sz="2000" spc="-1" dirty="0" err="1">
                <a:solidFill>
                  <a:srgbClr val="000000"/>
                </a:solidFill>
                <a:latin typeface="Calibri"/>
              </a:rPr>
              <a:t>eg</a:t>
            </a:r>
            <a:r>
              <a:rPr lang="en-US" sz="2000" spc="-1" dirty="0">
                <a:solidFill>
                  <a:srgbClr val="000000"/>
                </a:solidFill>
                <a:latin typeface="Calibri"/>
              </a:rPr>
              <a:t> parameters2) to fit the EPOELM model:</a:t>
            </a:r>
          </a:p>
          <a:p>
            <a:endParaRPr lang="en-US" sz="2000" i="1" spc="-1" dirty="0">
              <a:solidFill>
                <a:srgbClr val="000000"/>
              </a:solidFill>
              <a:latin typeface="Calibri"/>
            </a:endParaRPr>
          </a:p>
          <a:p>
            <a:pPr algn="ctr"/>
            <a:r>
              <a:rPr lang="en-US" sz="2000" b="1" i="1" spc="-1" dirty="0">
                <a:solidFill>
                  <a:srgbClr val="000000"/>
                </a:solidFill>
                <a:latin typeface="Calibri"/>
              </a:rPr>
              <a:t>reg = </a:t>
            </a:r>
            <a:r>
              <a:rPr lang="en-US" sz="2000" b="1" i="1" spc="-1" dirty="0" err="1">
                <a:solidFill>
                  <a:srgbClr val="000000"/>
                </a:solidFill>
                <a:latin typeface="Calibri"/>
              </a:rPr>
              <a:t>xc.EPOELM</a:t>
            </a:r>
            <a:r>
              <a:rPr lang="en-US" sz="2000" b="1" i="1" spc="-1" dirty="0">
                <a:solidFill>
                  <a:srgbClr val="000000"/>
                </a:solidFill>
                <a:latin typeface="Calibri"/>
              </a:rPr>
              <a:t>(params=params2)</a:t>
            </a:r>
          </a:p>
          <a:p>
            <a:pPr algn="ctr"/>
            <a:r>
              <a:rPr lang="en-US" sz="2000" b="1" i="1" spc="-1" dirty="0" err="1">
                <a:solidFill>
                  <a:srgbClr val="000000"/>
                </a:solidFill>
                <a:latin typeface="Calibri"/>
              </a:rPr>
              <a:t>reg.fit</a:t>
            </a:r>
            <a:r>
              <a:rPr lang="en-US" sz="2000" b="1" i="1" spc="-1" dirty="0">
                <a:solidFill>
                  <a:srgbClr val="000000"/>
                </a:solidFill>
                <a:latin typeface="Calibri"/>
              </a:rPr>
              <a:t>(</a:t>
            </a:r>
            <a:r>
              <a:rPr lang="en-US" sz="2000" b="1" i="1" spc="-1" dirty="0" err="1">
                <a:solidFill>
                  <a:srgbClr val="000000"/>
                </a:solidFill>
                <a:latin typeface="Calibri"/>
              </a:rPr>
              <a:t>xtrain</a:t>
            </a:r>
            <a:r>
              <a:rPr lang="en-US" sz="2000" b="1" i="1" spc="-1" dirty="0">
                <a:solidFill>
                  <a:srgbClr val="000000"/>
                </a:solidFill>
                <a:latin typeface="Calibri"/>
              </a:rPr>
              <a:t>, </a:t>
            </a:r>
            <a:r>
              <a:rPr lang="en-US" sz="2000" b="1" i="1" spc="-1" dirty="0" err="1">
                <a:solidFill>
                  <a:srgbClr val="000000"/>
                </a:solidFill>
                <a:latin typeface="Calibri"/>
              </a:rPr>
              <a:t>ytrain</a:t>
            </a:r>
            <a:r>
              <a:rPr lang="en-US" sz="2000" b="1" i="1" spc="-1" dirty="0">
                <a:solidFill>
                  <a:srgbClr val="000000"/>
                </a:solidFill>
                <a:latin typeface="Calibri"/>
              </a:rPr>
              <a:t>)</a:t>
            </a:r>
          </a:p>
          <a:p>
            <a:endParaRPr lang="en-US" sz="2000" i="1" spc="-1" dirty="0">
              <a:solidFill>
                <a:srgbClr val="000000"/>
              </a:solidFill>
              <a:latin typeface="Calibri"/>
            </a:endParaRPr>
          </a:p>
          <a:p>
            <a:pPr marL="342900" indent="-342900">
              <a:buFont typeface="Arial" panose="020B0604020202020204" pitchFamily="34" charset="0"/>
              <a:buChar char="•"/>
            </a:pPr>
            <a:r>
              <a:rPr lang="en-US" sz="2000" i="1" spc="-1" dirty="0">
                <a:solidFill>
                  <a:srgbClr val="000000"/>
                </a:solidFill>
                <a:latin typeface="Calibri"/>
              </a:rPr>
              <a:t>We will go through the detailed process in the next slides, using a </a:t>
            </a:r>
            <a:r>
              <a:rPr lang="en-US" sz="2000" i="1" spc="-1" dirty="0" err="1">
                <a:solidFill>
                  <a:srgbClr val="000000"/>
                </a:solidFill>
                <a:latin typeface="Calibri"/>
              </a:rPr>
              <a:t>Jupyter</a:t>
            </a:r>
            <a:r>
              <a:rPr lang="en-US" sz="2000" i="1" spc="-1" dirty="0">
                <a:solidFill>
                  <a:srgbClr val="000000"/>
                </a:solidFill>
                <a:latin typeface="Calibri"/>
              </a:rPr>
              <a:t> Notebook demonstration.</a:t>
            </a:r>
          </a:p>
          <a:p>
            <a:pPr marL="342900" indent="-342900">
              <a:buFont typeface="Arial" panose="020B0604020202020204" pitchFamily="34" charset="0"/>
              <a:buChar char="•"/>
            </a:pPr>
            <a:endParaRPr lang="en-US" sz="2000" i="1" spc="-1" dirty="0">
              <a:solidFill>
                <a:srgbClr val="000000"/>
              </a:solidFill>
              <a:latin typeface="Calibri"/>
            </a:endParaRPr>
          </a:p>
          <a:p>
            <a:pPr marL="342900" indent="-342900">
              <a:buFont typeface="Arial" panose="020B0604020202020204" pitchFamily="34" charset="0"/>
              <a:buChar char="•"/>
            </a:pPr>
            <a:r>
              <a:rPr lang="en-US" sz="2000" i="1" spc="-1" dirty="0">
                <a:solidFill>
                  <a:srgbClr val="000000"/>
                </a:solidFill>
                <a:latin typeface="Calibri"/>
              </a:rPr>
              <a:t>Launch your Ubuntu terminal</a:t>
            </a:r>
          </a:p>
          <a:p>
            <a:pPr marL="342900" indent="-342900">
              <a:buFont typeface="Arial" panose="020B0604020202020204" pitchFamily="34" charset="0"/>
              <a:buChar char="•"/>
            </a:pPr>
            <a:endParaRPr lang="en-US" sz="2000" i="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1800" spc="-1" dirty="0">
                <a:solidFill>
                  <a:srgbClr val="000000"/>
                </a:solidFill>
                <a:latin typeface="Calibri"/>
              </a:rPr>
              <a:t>Change directory to the </a:t>
            </a:r>
            <a:r>
              <a:rPr lang="en-US" sz="1800" b="1" spc="-1" dirty="0" err="1">
                <a:solidFill>
                  <a:srgbClr val="000000"/>
                </a:solidFill>
                <a:latin typeface="Calibri"/>
              </a:rPr>
              <a:t>heat_notebooks</a:t>
            </a:r>
            <a:r>
              <a:rPr lang="en-US" sz="1800" spc="-1" dirty="0">
                <a:solidFill>
                  <a:srgbClr val="000000"/>
                </a:solidFill>
                <a:latin typeface="Calibri"/>
              </a:rPr>
              <a:t> folder:</a:t>
            </a:r>
          </a:p>
          <a:p>
            <a:pPr marL="286110" indent="-285750">
              <a:lnSpc>
                <a:spcPct val="100000"/>
              </a:lnSpc>
              <a:buClr>
                <a:srgbClr val="000000"/>
              </a:buClr>
              <a:buFont typeface="Arial" panose="020B0604020202020204" pitchFamily="34" charset="0"/>
              <a:buChar char="•"/>
            </a:pPr>
            <a:endParaRPr lang="en-US" sz="1000" spc="-1" dirty="0">
              <a:solidFill>
                <a:srgbClr val="000000"/>
              </a:solidFill>
              <a:latin typeface="Calibri"/>
            </a:endParaRPr>
          </a:p>
          <a:p>
            <a:pPr marL="360">
              <a:buClr>
                <a:srgbClr val="000000"/>
              </a:buClr>
            </a:pPr>
            <a:endParaRPr lang="en-US" sz="1600" b="1" spc="-1" dirty="0">
              <a:solidFill>
                <a:srgbClr val="000000"/>
              </a:solidFill>
              <a:latin typeface="Calibri"/>
            </a:endParaRPr>
          </a:p>
          <a:p>
            <a:pPr marL="360" algn="ctr">
              <a:buClr>
                <a:srgbClr val="000000"/>
              </a:buClr>
            </a:pPr>
            <a:r>
              <a:rPr lang="en-US" sz="2000" b="1" spc="-1" dirty="0">
                <a:solidFill>
                  <a:srgbClr val="000000"/>
                </a:solidFill>
                <a:latin typeface="Calibri"/>
              </a:rPr>
              <a:t>cd </a:t>
            </a:r>
            <a:r>
              <a:rPr lang="en-US" sz="2000" b="1" spc="-1" dirty="0" err="1">
                <a:solidFill>
                  <a:srgbClr val="000000"/>
                </a:solidFill>
                <a:latin typeface="Calibri"/>
              </a:rPr>
              <a:t>heat_notebooks</a:t>
            </a:r>
            <a:endParaRPr lang="en-US" sz="2000" b="1" spc="-1" dirty="0">
              <a:solidFill>
                <a:srgbClr val="000000"/>
              </a:solidFill>
              <a:latin typeface="Calibri"/>
            </a:endParaRPr>
          </a:p>
          <a:p>
            <a:pPr marL="360">
              <a:lnSpc>
                <a:spcPct val="100000"/>
              </a:lnSpc>
              <a:buClr>
                <a:srgbClr val="000000"/>
              </a:buClr>
            </a:pPr>
            <a:endParaRPr lang="en-US" sz="1000" spc="-1" dirty="0">
              <a:solidFill>
                <a:srgbClr val="000000"/>
              </a:solidFill>
              <a:latin typeface="Calibri"/>
            </a:endParaRPr>
          </a:p>
        </p:txBody>
      </p:sp>
    </p:spTree>
    <p:extLst>
      <p:ext uri="{BB962C8B-B14F-4D97-AF65-F5344CB8AC3E}">
        <p14:creationId xmlns:p14="http://schemas.microsoft.com/office/powerpoint/2010/main" val="243015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5625-881F-78DE-A2C2-5983E198761B}"/>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F511ACA1-952F-3D19-7432-9591874481A3}"/>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9. </a:t>
            </a:r>
            <a:r>
              <a:rPr lang="en-US" sz="4000" b="1" spc="-1" dirty="0">
                <a:solidFill>
                  <a:srgbClr val="00B0F0"/>
                </a:solidFill>
                <a:latin typeface="Calibri"/>
              </a:rPr>
              <a:t>Running the Calibration Code</a:t>
            </a:r>
            <a:endParaRPr lang="en-US" sz="4000" b="1" strike="noStrike" spc="-1" dirty="0">
              <a:solidFill>
                <a:srgbClr val="00B0F0"/>
              </a:solidFill>
              <a:latin typeface="Calibri"/>
            </a:endParaRPr>
          </a:p>
        </p:txBody>
      </p:sp>
      <p:sp>
        <p:nvSpPr>
          <p:cNvPr id="91" name="TextShape 2">
            <a:extLst>
              <a:ext uri="{FF2B5EF4-FFF2-40B4-BE49-F238E27FC236}">
                <a16:creationId xmlns:a16="http://schemas.microsoft.com/office/drawing/2014/main" id="{58093D6E-5F4E-7491-6C2A-5BF3349F84CF}"/>
              </a:ext>
            </a:extLst>
          </p:cNvPr>
          <p:cNvSpPr txBox="1"/>
          <p:nvPr/>
        </p:nvSpPr>
        <p:spPr>
          <a:xfrm>
            <a:off x="457200" y="1600200"/>
            <a:ext cx="8229240" cy="5134708"/>
          </a:xfrm>
          <a:prstGeom prst="rect">
            <a:avLst/>
          </a:prstGeom>
          <a:noFill/>
          <a:ln w="0">
            <a:solidFill>
              <a:schemeClr val="accent1">
                <a:shade val="15000"/>
              </a:schemeClr>
            </a:solidFill>
          </a:ln>
        </p:spPr>
        <p:txBody>
          <a:bodyPr>
            <a:noAutofit/>
          </a:bodyPr>
          <a:lstStyle/>
          <a:p>
            <a:pPr marL="286110" indent="-285750">
              <a:lnSpc>
                <a:spcPct val="100000"/>
              </a:lnSpc>
              <a:buClr>
                <a:srgbClr val="000000"/>
              </a:buClr>
              <a:buFont typeface="Arial" panose="020B0604020202020204" pitchFamily="34" charset="0"/>
              <a:buChar char="•"/>
            </a:pPr>
            <a:r>
              <a:rPr lang="en-US" sz="2000" spc="-1" dirty="0">
                <a:solidFill>
                  <a:srgbClr val="000000"/>
                </a:solidFill>
                <a:latin typeface="Calibri"/>
              </a:rPr>
              <a:t>List the files in the folder</a:t>
            </a:r>
          </a:p>
          <a:p>
            <a:pPr algn="ctr">
              <a:buClr>
                <a:srgbClr val="000000"/>
              </a:buClr>
            </a:pPr>
            <a:r>
              <a:rPr lang="en-US" sz="2000" b="1" spc="-1" dirty="0">
                <a:solidFill>
                  <a:srgbClr val="000000"/>
                </a:solidFill>
                <a:latin typeface="Calibri"/>
              </a:rPr>
              <a:t>ls </a:t>
            </a:r>
          </a:p>
          <a:p>
            <a:pPr marL="286110" indent="-285750">
              <a:lnSpc>
                <a:spcPct val="100000"/>
              </a:lnSpc>
              <a:buClr>
                <a:srgbClr val="000000"/>
              </a:buClr>
              <a:buFont typeface="Arial" panose="020B0604020202020204" pitchFamily="34" charset="0"/>
              <a:buChar char="•"/>
            </a:pPr>
            <a:endParaRPr lang="en-US" sz="10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000" spc="-1" dirty="0">
                <a:solidFill>
                  <a:srgbClr val="000000"/>
                </a:solidFill>
                <a:latin typeface="Calibri"/>
              </a:rPr>
              <a:t>You should be able to see two folders listed in the current directory (</a:t>
            </a:r>
            <a:r>
              <a:rPr lang="en-US" sz="2000" b="1" spc="-1" dirty="0" err="1">
                <a:solidFill>
                  <a:srgbClr val="000000"/>
                </a:solidFill>
                <a:latin typeface="Calibri"/>
              </a:rPr>
              <a:t>heat_cities_notebooks</a:t>
            </a:r>
            <a:r>
              <a:rPr lang="en-US" sz="2000" spc="-1" dirty="0">
                <a:solidFill>
                  <a:srgbClr val="000000"/>
                </a:solidFill>
                <a:latin typeface="Calibri"/>
              </a:rPr>
              <a:t>  and </a:t>
            </a:r>
            <a:r>
              <a:rPr lang="en-US" sz="2000" b="1" spc="-1" dirty="0" err="1">
                <a:solidFill>
                  <a:srgbClr val="000000"/>
                </a:solidFill>
                <a:latin typeface="Calibri"/>
              </a:rPr>
              <a:t>heat</a:t>
            </a:r>
            <a:r>
              <a:rPr lang="en-US" sz="2000" spc="-1" dirty="0" err="1">
                <a:solidFill>
                  <a:srgbClr val="000000"/>
                </a:solidFill>
                <a:latin typeface="Calibri"/>
              </a:rPr>
              <a:t>_</a:t>
            </a:r>
            <a:r>
              <a:rPr lang="en-US" sz="2000" b="1" spc="-1" dirty="0" err="1">
                <a:solidFill>
                  <a:srgbClr val="000000"/>
                </a:solidFill>
                <a:latin typeface="Calibri"/>
              </a:rPr>
              <a:t>spatial_notebooks</a:t>
            </a:r>
            <a:r>
              <a:rPr lang="en-US" sz="2000" spc="-1" dirty="0">
                <a:solidFill>
                  <a:srgbClr val="000000"/>
                </a:solidFill>
                <a:latin typeface="Calibri"/>
              </a:rPr>
              <a:t>)</a:t>
            </a:r>
          </a:p>
          <a:p>
            <a:pPr marL="286110" indent="-285750">
              <a:lnSpc>
                <a:spcPct val="100000"/>
              </a:lnSpc>
              <a:buClr>
                <a:srgbClr val="000000"/>
              </a:buClr>
              <a:buFont typeface="Arial" panose="020B0604020202020204" pitchFamily="34" charset="0"/>
              <a:buChar char="•"/>
            </a:pPr>
            <a:endParaRPr lang="en-US" sz="20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000" spc="-1" dirty="0">
                <a:solidFill>
                  <a:srgbClr val="000000"/>
                </a:solidFill>
                <a:latin typeface="Calibri"/>
              </a:rPr>
              <a:t>For this exercise, we change directory to the </a:t>
            </a:r>
            <a:r>
              <a:rPr lang="en-US" sz="2000" b="1" spc="-1" dirty="0" err="1">
                <a:solidFill>
                  <a:srgbClr val="000000"/>
                </a:solidFill>
                <a:latin typeface="Calibri"/>
              </a:rPr>
              <a:t>heat_cities_notebooks</a:t>
            </a:r>
            <a:r>
              <a:rPr lang="en-US" sz="2000" b="1" spc="-1" dirty="0">
                <a:solidFill>
                  <a:srgbClr val="000000"/>
                </a:solidFill>
                <a:latin typeface="Calibri"/>
              </a:rPr>
              <a:t> </a:t>
            </a:r>
            <a:r>
              <a:rPr lang="en-US" sz="2000" spc="-1" dirty="0">
                <a:solidFill>
                  <a:srgbClr val="000000"/>
                </a:solidFill>
                <a:latin typeface="Calibri"/>
              </a:rPr>
              <a:t>folder</a:t>
            </a:r>
          </a:p>
          <a:p>
            <a:pPr marL="286110" indent="-285750">
              <a:lnSpc>
                <a:spcPct val="100000"/>
              </a:lnSpc>
              <a:buClr>
                <a:srgbClr val="000000"/>
              </a:buClr>
              <a:buFont typeface="Arial" panose="020B0604020202020204" pitchFamily="34" charset="0"/>
              <a:buChar char="•"/>
            </a:pPr>
            <a:endParaRPr lang="en-US" sz="2000" spc="-1" dirty="0">
              <a:solidFill>
                <a:srgbClr val="000000"/>
              </a:solidFill>
              <a:latin typeface="Calibri"/>
            </a:endParaRPr>
          </a:p>
          <a:p>
            <a:pPr marL="360" algn="ctr">
              <a:lnSpc>
                <a:spcPct val="100000"/>
              </a:lnSpc>
              <a:buClr>
                <a:srgbClr val="000000"/>
              </a:buClr>
            </a:pPr>
            <a:r>
              <a:rPr lang="en-US" sz="1800" b="1" spc="-1" dirty="0">
                <a:solidFill>
                  <a:srgbClr val="000000"/>
                </a:solidFill>
                <a:latin typeface="Calibri"/>
              </a:rPr>
              <a:t>cd </a:t>
            </a:r>
            <a:r>
              <a:rPr lang="en-US" sz="1800" b="1" spc="-1" dirty="0" err="1">
                <a:solidFill>
                  <a:srgbClr val="000000"/>
                </a:solidFill>
                <a:latin typeface="Calibri"/>
              </a:rPr>
              <a:t>heat_cities_notebooks</a:t>
            </a:r>
            <a:endParaRPr lang="en-US" sz="1800" b="1" spc="-1" dirty="0">
              <a:solidFill>
                <a:srgbClr val="000000"/>
              </a:solidFill>
              <a:latin typeface="Calibri"/>
            </a:endParaRPr>
          </a:p>
          <a:p>
            <a:pPr marL="360" algn="ctr">
              <a:lnSpc>
                <a:spcPct val="100000"/>
              </a:lnSpc>
              <a:buClr>
                <a:srgbClr val="000000"/>
              </a:buClr>
            </a:pPr>
            <a:endParaRPr lang="en-US" sz="1800" b="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000" spc="-1" dirty="0">
                <a:solidFill>
                  <a:srgbClr val="000000"/>
                </a:solidFill>
                <a:latin typeface="Calibri"/>
              </a:rPr>
              <a:t>List the files in the new sub-directory:</a:t>
            </a:r>
          </a:p>
          <a:p>
            <a:pPr marL="286110" indent="-285750">
              <a:lnSpc>
                <a:spcPct val="100000"/>
              </a:lnSpc>
              <a:buClr>
                <a:srgbClr val="000000"/>
              </a:buClr>
              <a:buFont typeface="Arial" panose="020B0604020202020204" pitchFamily="34" charset="0"/>
              <a:buChar char="•"/>
            </a:pPr>
            <a:endParaRPr lang="en-US" sz="2000" spc="-1" dirty="0">
              <a:solidFill>
                <a:srgbClr val="000000"/>
              </a:solidFill>
              <a:latin typeface="Calibri"/>
            </a:endParaRPr>
          </a:p>
          <a:p>
            <a:pPr marL="360" algn="ctr">
              <a:lnSpc>
                <a:spcPct val="100000"/>
              </a:lnSpc>
              <a:buClr>
                <a:srgbClr val="000000"/>
              </a:buClr>
            </a:pPr>
            <a:r>
              <a:rPr lang="en-US" sz="1800" b="1" spc="-1" dirty="0">
                <a:solidFill>
                  <a:srgbClr val="000000"/>
                </a:solidFill>
                <a:latin typeface="Calibri"/>
              </a:rPr>
              <a:t>ls</a:t>
            </a:r>
          </a:p>
          <a:p>
            <a:pPr marL="286110" indent="-285750">
              <a:lnSpc>
                <a:spcPct val="100000"/>
              </a:lnSpc>
              <a:buClr>
                <a:srgbClr val="000000"/>
              </a:buClr>
              <a:buFont typeface="Arial" panose="020B0604020202020204" pitchFamily="34" charset="0"/>
              <a:buChar char="•"/>
            </a:pPr>
            <a:r>
              <a:rPr lang="en-US" sz="2000" spc="-1" dirty="0">
                <a:solidFill>
                  <a:srgbClr val="000000"/>
                </a:solidFill>
                <a:latin typeface="Calibri"/>
              </a:rPr>
              <a:t>You should be able to see the following list of </a:t>
            </a:r>
            <a:r>
              <a:rPr lang="en-US" sz="2000" spc="-1" dirty="0" err="1">
                <a:solidFill>
                  <a:srgbClr val="000000"/>
                </a:solidFill>
                <a:latin typeface="Calibri"/>
              </a:rPr>
              <a:t>jupyter</a:t>
            </a:r>
            <a:r>
              <a:rPr lang="en-US" sz="2000" spc="-1" dirty="0">
                <a:solidFill>
                  <a:srgbClr val="000000"/>
                </a:solidFill>
                <a:latin typeface="Calibri"/>
              </a:rPr>
              <a:t> notebook files (</a:t>
            </a:r>
            <a:r>
              <a:rPr lang="en-US" sz="2000" b="1" spc="-1" dirty="0">
                <a:solidFill>
                  <a:srgbClr val="000000"/>
                </a:solidFill>
                <a:latin typeface="Calibri"/>
              </a:rPr>
              <a:t>black</a:t>
            </a:r>
            <a:r>
              <a:rPr lang="en-US" sz="2000" spc="-1" dirty="0">
                <a:solidFill>
                  <a:srgbClr val="000000"/>
                </a:solidFill>
                <a:latin typeface="Calibri"/>
              </a:rPr>
              <a:t>) and subdirectories (</a:t>
            </a:r>
            <a:r>
              <a:rPr lang="en-US" sz="2000" b="1" spc="-1" dirty="0">
                <a:solidFill>
                  <a:srgbClr val="00B0F0"/>
                </a:solidFill>
                <a:latin typeface="Calibri"/>
              </a:rPr>
              <a:t>blue</a:t>
            </a:r>
            <a:r>
              <a:rPr lang="en-US" sz="2000" spc="-1" dirty="0">
                <a:solidFill>
                  <a:srgbClr val="000000"/>
                </a:solidFill>
                <a:latin typeface="Calibri"/>
              </a:rPr>
              <a:t>): </a:t>
            </a:r>
          </a:p>
          <a:p>
            <a:pPr marL="457560" lvl="1">
              <a:buClr>
                <a:srgbClr val="000000"/>
              </a:buClr>
            </a:pPr>
            <a:r>
              <a:rPr lang="en-US" sz="2000" spc="-1" dirty="0" err="1">
                <a:solidFill>
                  <a:srgbClr val="000000"/>
                </a:solidFill>
                <a:latin typeface="Calibri"/>
              </a:rPr>
              <a:t>fcst_data</a:t>
            </a:r>
            <a:r>
              <a:rPr lang="en-US" sz="2000" spc="-1" dirty="0">
                <a:solidFill>
                  <a:srgbClr val="000000"/>
                </a:solidFill>
                <a:latin typeface="Calibri"/>
              </a:rPr>
              <a:t>  gefs_week1_rawNcalibrated_himax.ipynb,  gefs_week1_rawNcalibrated_tmax.ipynb,  </a:t>
            </a:r>
            <a:r>
              <a:rPr lang="en-US" sz="2000" spc="-1" dirty="0" err="1">
                <a:solidFill>
                  <a:srgbClr val="00B0F0"/>
                </a:solidFill>
                <a:latin typeface="Calibri"/>
              </a:rPr>
              <a:t>himax_fig</a:t>
            </a:r>
            <a:r>
              <a:rPr lang="en-US" sz="2000" spc="-1" dirty="0">
                <a:solidFill>
                  <a:srgbClr val="000000"/>
                </a:solidFill>
                <a:latin typeface="Calibri"/>
              </a:rPr>
              <a:t>  and </a:t>
            </a:r>
            <a:r>
              <a:rPr lang="en-US" sz="2000" spc="-1" dirty="0" err="1">
                <a:solidFill>
                  <a:srgbClr val="00B0F0"/>
                </a:solidFill>
                <a:latin typeface="Calibri"/>
              </a:rPr>
              <a:t>tmax_fig</a:t>
            </a:r>
            <a:endParaRPr lang="en-US" sz="2000" spc="-1" dirty="0">
              <a:solidFill>
                <a:srgbClr val="00B0F0"/>
              </a:solidFill>
              <a:latin typeface="Calibri"/>
            </a:endParaRPr>
          </a:p>
          <a:p>
            <a:pPr marL="342900" indent="-342900">
              <a:buFont typeface="Arial" panose="020B0604020202020204" pitchFamily="34" charset="0"/>
              <a:buChar char="•"/>
            </a:pPr>
            <a:endParaRPr lang="en-US" sz="2000" i="1" spc="-1" dirty="0">
              <a:solidFill>
                <a:srgbClr val="000000"/>
              </a:solidFill>
              <a:latin typeface="Calibri"/>
            </a:endParaRPr>
          </a:p>
        </p:txBody>
      </p:sp>
    </p:spTree>
    <p:extLst>
      <p:ext uri="{BB962C8B-B14F-4D97-AF65-F5344CB8AC3E}">
        <p14:creationId xmlns:p14="http://schemas.microsoft.com/office/powerpoint/2010/main" val="44225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4CCD-288D-49EA-67BB-4223A2305F9B}"/>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7B02F72B-D800-CD95-59B5-72D308096D75}"/>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a:bodyPr>
          <a:lstStyle/>
          <a:p>
            <a:pPr>
              <a:lnSpc>
                <a:spcPct val="100000"/>
              </a:lnSpc>
              <a:tabLst>
                <a:tab pos="0" algn="l"/>
              </a:tabLst>
            </a:pPr>
            <a:r>
              <a:rPr lang="en-US" sz="4000" b="1" strike="noStrike" spc="-1" dirty="0">
                <a:solidFill>
                  <a:srgbClr val="00B0F0"/>
                </a:solidFill>
                <a:latin typeface="Calibri"/>
              </a:rPr>
              <a:t>9. </a:t>
            </a:r>
            <a:r>
              <a:rPr lang="en-US" sz="4000" b="1" spc="-1" dirty="0">
                <a:solidFill>
                  <a:srgbClr val="00B0F0"/>
                </a:solidFill>
                <a:latin typeface="Calibri"/>
              </a:rPr>
              <a:t>Running the Calibration Code (cont.)</a:t>
            </a:r>
            <a:endParaRPr lang="en-US" sz="4000" b="1" strike="noStrike" spc="-1" dirty="0">
              <a:solidFill>
                <a:srgbClr val="00B0F0"/>
              </a:solidFill>
              <a:latin typeface="Calibri"/>
            </a:endParaRPr>
          </a:p>
        </p:txBody>
      </p:sp>
      <p:sp>
        <p:nvSpPr>
          <p:cNvPr id="2" name="TextShape 2">
            <a:extLst>
              <a:ext uri="{FF2B5EF4-FFF2-40B4-BE49-F238E27FC236}">
                <a16:creationId xmlns:a16="http://schemas.microsoft.com/office/drawing/2014/main" id="{3124F7F4-1291-5208-83CD-0223A2F84426}"/>
              </a:ext>
            </a:extLst>
          </p:cNvPr>
          <p:cNvSpPr txBox="1"/>
          <p:nvPr/>
        </p:nvSpPr>
        <p:spPr>
          <a:xfrm>
            <a:off x="457200" y="1547445"/>
            <a:ext cx="8229240" cy="2700705"/>
          </a:xfrm>
          <a:prstGeom prst="rect">
            <a:avLst/>
          </a:prstGeom>
          <a:noFill/>
          <a:ln w="0">
            <a:solidFill>
              <a:schemeClr val="accent1">
                <a:shade val="15000"/>
              </a:schemeClr>
            </a:solidFill>
          </a:ln>
        </p:spPr>
        <p:txBody>
          <a:bodyPr>
            <a:normAutofit fontScale="78000" lnSpcReduction="2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Activate the </a:t>
            </a:r>
            <a:r>
              <a:rPr lang="en-US" sz="2500" spc="-1" dirty="0" err="1">
                <a:solidFill>
                  <a:srgbClr val="000000"/>
                </a:solidFill>
                <a:latin typeface="Calibri"/>
              </a:rPr>
              <a:t>XCast</a:t>
            </a:r>
            <a:r>
              <a:rPr lang="en-US" sz="2500" spc="-1" dirty="0">
                <a:solidFill>
                  <a:srgbClr val="000000"/>
                </a:solidFill>
                <a:latin typeface="Calibri"/>
              </a:rPr>
              <a:t> </a:t>
            </a:r>
            <a:r>
              <a:rPr lang="en-US" sz="2500" spc="-1" dirty="0" err="1">
                <a:solidFill>
                  <a:srgbClr val="000000"/>
                </a:solidFill>
                <a:latin typeface="Calibri"/>
              </a:rPr>
              <a:t>conda</a:t>
            </a:r>
            <a:r>
              <a:rPr lang="en-US" sz="2500" spc="-1" dirty="0">
                <a:solidFill>
                  <a:srgbClr val="000000"/>
                </a:solidFill>
                <a:latin typeface="Calibri"/>
              </a:rPr>
              <a:t> environment:</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600" b="1" spc="-1" dirty="0" err="1">
                <a:solidFill>
                  <a:srgbClr val="000000"/>
                </a:solidFill>
                <a:latin typeface="Calibri"/>
              </a:rPr>
              <a:t>conda</a:t>
            </a:r>
            <a:r>
              <a:rPr lang="en-US" sz="2600" b="1" spc="-1" dirty="0">
                <a:solidFill>
                  <a:srgbClr val="000000"/>
                </a:solidFill>
                <a:latin typeface="Calibri"/>
              </a:rPr>
              <a:t> activate </a:t>
            </a:r>
            <a:r>
              <a:rPr lang="en-US" sz="2600" b="1" spc="-1" dirty="0" err="1">
                <a:solidFill>
                  <a:srgbClr val="000000"/>
                </a:solidFill>
                <a:latin typeface="Calibri"/>
              </a:rPr>
              <a:t>xcast_env</a:t>
            </a:r>
            <a:endParaRPr lang="en-US" sz="2600" b="1" spc="-1" dirty="0">
              <a:solidFill>
                <a:srgbClr val="000000"/>
              </a:solidFill>
              <a:latin typeface="Calibri"/>
            </a:endParaRPr>
          </a:p>
          <a:p>
            <a:pPr marL="360" algn="ctr">
              <a:lnSpc>
                <a:spcPct val="100000"/>
              </a:lnSpc>
              <a:buClr>
                <a:srgbClr val="000000"/>
              </a:buClr>
            </a:pPr>
            <a:endParaRPr lang="en-US" sz="2200" b="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Launch </a:t>
            </a:r>
            <a:r>
              <a:rPr lang="en-US" sz="2500" spc="-1" dirty="0" err="1">
                <a:solidFill>
                  <a:srgbClr val="000000"/>
                </a:solidFill>
                <a:latin typeface="Calibri"/>
              </a:rPr>
              <a:t>jupyter</a:t>
            </a:r>
            <a:r>
              <a:rPr lang="en-US" sz="2500" spc="-1" dirty="0">
                <a:solidFill>
                  <a:srgbClr val="000000"/>
                </a:solidFill>
                <a:latin typeface="Calibri"/>
              </a:rPr>
              <a:t> notebook:</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600" b="1" spc="-1" dirty="0">
                <a:solidFill>
                  <a:srgbClr val="000000"/>
                </a:solidFill>
                <a:latin typeface="Calibri"/>
              </a:rPr>
              <a:t>j</a:t>
            </a:r>
            <a:r>
              <a:rPr lang="en-US" sz="2600" b="1" spc="-1">
                <a:solidFill>
                  <a:srgbClr val="000000"/>
                </a:solidFill>
                <a:latin typeface="Calibri"/>
              </a:rPr>
              <a:t>upyter</a:t>
            </a:r>
            <a:r>
              <a:rPr lang="en-US" sz="2600" b="1" spc="-1" dirty="0">
                <a:solidFill>
                  <a:srgbClr val="000000"/>
                </a:solidFill>
                <a:latin typeface="Calibri"/>
              </a:rPr>
              <a:t> notebook</a:t>
            </a:r>
          </a:p>
          <a:p>
            <a:pPr marL="360" algn="ctr">
              <a:lnSpc>
                <a:spcPct val="100000"/>
              </a:lnSpc>
              <a:buClr>
                <a:srgbClr val="000000"/>
              </a:buClr>
            </a:pPr>
            <a:endParaRPr lang="en-US" sz="2200" b="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This should automatically launch the notebook environment. If it doesn't, copy one of the links provided on the screen into your web browser, and you should be able to see something that looks like this:</a:t>
            </a: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lnSpc>
                <a:spcPct val="100000"/>
              </a:lnSpc>
              <a:buClr>
                <a:srgbClr val="000000"/>
              </a:buClr>
            </a:pPr>
            <a:endParaRPr lang="en-US" sz="1300" spc="-1" dirty="0">
              <a:solidFill>
                <a:srgbClr val="000000"/>
              </a:solidFill>
              <a:latin typeface="Calibri"/>
            </a:endParaRPr>
          </a:p>
          <a:p>
            <a:pPr marL="800280" lvl="1" indent="-342720">
              <a:buClr>
                <a:srgbClr val="000000"/>
              </a:buClr>
              <a:buFont typeface="Arial"/>
              <a:buChar char="•"/>
            </a:pPr>
            <a:endParaRPr lang="en-US" sz="3200" spc="-1" dirty="0">
              <a:solidFill>
                <a:srgbClr val="000000"/>
              </a:solidFill>
              <a:latin typeface="Calibri"/>
            </a:endParaRPr>
          </a:p>
        </p:txBody>
      </p:sp>
      <p:pic>
        <p:nvPicPr>
          <p:cNvPr id="4" name="Picture 3">
            <a:extLst>
              <a:ext uri="{FF2B5EF4-FFF2-40B4-BE49-F238E27FC236}">
                <a16:creationId xmlns:a16="http://schemas.microsoft.com/office/drawing/2014/main" id="{78191D28-B230-A1E8-AC56-980D41678CA4}"/>
              </a:ext>
            </a:extLst>
          </p:cNvPr>
          <p:cNvPicPr>
            <a:picLocks noChangeAspect="1"/>
          </p:cNvPicPr>
          <p:nvPr/>
        </p:nvPicPr>
        <p:blipFill>
          <a:blip r:embed="rId2"/>
          <a:srcRect l="7308" t="27094" r="2696" b="41795"/>
          <a:stretch/>
        </p:blipFill>
        <p:spPr>
          <a:xfrm>
            <a:off x="140673" y="4712675"/>
            <a:ext cx="8934603" cy="1737360"/>
          </a:xfrm>
          <a:prstGeom prst="rect">
            <a:avLst/>
          </a:prstGeom>
        </p:spPr>
      </p:pic>
    </p:spTree>
    <p:extLst>
      <p:ext uri="{BB962C8B-B14F-4D97-AF65-F5344CB8AC3E}">
        <p14:creationId xmlns:p14="http://schemas.microsoft.com/office/powerpoint/2010/main" val="146069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777F-A181-BE2F-51F7-81E21A3466CF}"/>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C2088E88-FADA-4FDB-6A06-F8E9F6F171F4}"/>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a:bodyPr>
          <a:lstStyle/>
          <a:p>
            <a:pPr>
              <a:lnSpc>
                <a:spcPct val="100000"/>
              </a:lnSpc>
              <a:tabLst>
                <a:tab pos="0" algn="l"/>
              </a:tabLst>
            </a:pPr>
            <a:r>
              <a:rPr lang="en-US" sz="4000" b="1" strike="noStrike" spc="-1" dirty="0">
                <a:solidFill>
                  <a:srgbClr val="00B0F0"/>
                </a:solidFill>
                <a:latin typeface="Calibri"/>
              </a:rPr>
              <a:t>9. </a:t>
            </a:r>
            <a:r>
              <a:rPr lang="en-US" sz="4000" b="1" spc="-1" dirty="0">
                <a:solidFill>
                  <a:srgbClr val="00B0F0"/>
                </a:solidFill>
                <a:latin typeface="Calibri"/>
              </a:rPr>
              <a:t>Running the Calibration Code (cont.)</a:t>
            </a:r>
            <a:endParaRPr lang="en-US" sz="4000" b="1" strike="noStrike" spc="-1" dirty="0">
              <a:solidFill>
                <a:srgbClr val="00B0F0"/>
              </a:solidFill>
              <a:latin typeface="Calibri"/>
            </a:endParaRPr>
          </a:p>
        </p:txBody>
      </p:sp>
      <p:pic>
        <p:nvPicPr>
          <p:cNvPr id="4" name="Picture 3">
            <a:extLst>
              <a:ext uri="{FF2B5EF4-FFF2-40B4-BE49-F238E27FC236}">
                <a16:creationId xmlns:a16="http://schemas.microsoft.com/office/drawing/2014/main" id="{B0C7E6E7-E192-2DA4-6FAC-C1223BFF01B7}"/>
              </a:ext>
            </a:extLst>
          </p:cNvPr>
          <p:cNvPicPr>
            <a:picLocks noChangeAspect="1"/>
          </p:cNvPicPr>
          <p:nvPr/>
        </p:nvPicPr>
        <p:blipFill>
          <a:blip r:embed="rId2"/>
          <a:srcRect l="7308" t="27094" r="2696" b="41795"/>
          <a:stretch/>
        </p:blipFill>
        <p:spPr>
          <a:xfrm>
            <a:off x="209397" y="2954213"/>
            <a:ext cx="8934603" cy="1737360"/>
          </a:xfrm>
          <a:prstGeom prst="rect">
            <a:avLst/>
          </a:prstGeom>
        </p:spPr>
      </p:pic>
      <p:sp>
        <p:nvSpPr>
          <p:cNvPr id="3" name="TextShape 2">
            <a:extLst>
              <a:ext uri="{FF2B5EF4-FFF2-40B4-BE49-F238E27FC236}">
                <a16:creationId xmlns:a16="http://schemas.microsoft.com/office/drawing/2014/main" id="{BE66515F-8649-5887-495F-4D05533BE6EB}"/>
              </a:ext>
            </a:extLst>
          </p:cNvPr>
          <p:cNvSpPr txBox="1"/>
          <p:nvPr/>
        </p:nvSpPr>
        <p:spPr>
          <a:xfrm>
            <a:off x="457200" y="1833196"/>
            <a:ext cx="8229240" cy="538530"/>
          </a:xfrm>
          <a:prstGeom prst="rect">
            <a:avLst/>
          </a:prstGeom>
          <a:noFill/>
          <a:ln w="0">
            <a:solidFill>
              <a:schemeClr val="accent1">
                <a:shade val="15000"/>
              </a:schemeClr>
            </a:solidFill>
          </a:ln>
        </p:spPr>
        <p:txBody>
          <a:bodyPr>
            <a:normAutofit fontScale="93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Select the </a:t>
            </a:r>
            <a:r>
              <a:rPr lang="en-US" sz="2500" spc="-1" dirty="0" err="1">
                <a:solidFill>
                  <a:srgbClr val="000000"/>
                </a:solidFill>
                <a:latin typeface="Calibri"/>
              </a:rPr>
              <a:t>tmax</a:t>
            </a:r>
            <a:r>
              <a:rPr lang="en-US" sz="2500" spc="-1" dirty="0">
                <a:solidFill>
                  <a:srgbClr val="000000"/>
                </a:solidFill>
                <a:latin typeface="Calibri"/>
              </a:rPr>
              <a:t> calibration notebook and DoubleClick to open it:</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lnSpc>
                <a:spcPct val="100000"/>
              </a:lnSpc>
              <a:buClr>
                <a:srgbClr val="000000"/>
              </a:buClr>
            </a:pPr>
            <a:endParaRPr lang="en-US" sz="1300" spc="-1" dirty="0">
              <a:solidFill>
                <a:srgbClr val="000000"/>
              </a:solidFill>
              <a:latin typeface="Calibri"/>
            </a:endParaRPr>
          </a:p>
          <a:p>
            <a:pPr marL="800280" lvl="1" indent="-342720">
              <a:buClr>
                <a:srgbClr val="000000"/>
              </a:buClr>
              <a:buFont typeface="Arial"/>
              <a:buChar char="•"/>
            </a:pPr>
            <a:endParaRPr lang="en-US" sz="3200" spc="-1" dirty="0">
              <a:solidFill>
                <a:srgbClr val="000000"/>
              </a:solidFill>
              <a:latin typeface="Calibri"/>
            </a:endParaRPr>
          </a:p>
        </p:txBody>
      </p:sp>
      <p:cxnSp>
        <p:nvCxnSpPr>
          <p:cNvPr id="5" name="Straight Arrow Connector 4">
            <a:extLst>
              <a:ext uri="{FF2B5EF4-FFF2-40B4-BE49-F238E27FC236}">
                <a16:creationId xmlns:a16="http://schemas.microsoft.com/office/drawing/2014/main" id="{5CDAE3E1-B7F7-D5B2-5583-61E2CE670557}"/>
              </a:ext>
            </a:extLst>
          </p:cNvPr>
          <p:cNvCxnSpPr/>
          <p:nvPr/>
        </p:nvCxnSpPr>
        <p:spPr>
          <a:xfrm flipH="1">
            <a:off x="2673595" y="4396154"/>
            <a:ext cx="2247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8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D0429-10F8-6901-3D02-B3D40751E9F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9C12572-9959-0905-A5C2-48412DA86E61}"/>
              </a:ext>
            </a:extLst>
          </p:cNvPr>
          <p:cNvPicPr>
            <a:picLocks noChangeAspect="1"/>
          </p:cNvPicPr>
          <p:nvPr/>
        </p:nvPicPr>
        <p:blipFill>
          <a:blip r:embed="rId2"/>
          <a:srcRect l="17302" t="22274" r="14603" b="6614"/>
          <a:stretch/>
        </p:blipFill>
        <p:spPr>
          <a:xfrm>
            <a:off x="1030513" y="2654251"/>
            <a:ext cx="7004956" cy="4114800"/>
          </a:xfrm>
          <a:prstGeom prst="rect">
            <a:avLst/>
          </a:prstGeom>
        </p:spPr>
      </p:pic>
      <p:sp>
        <p:nvSpPr>
          <p:cNvPr id="90" name="TextShape 1">
            <a:extLst>
              <a:ext uri="{FF2B5EF4-FFF2-40B4-BE49-F238E27FC236}">
                <a16:creationId xmlns:a16="http://schemas.microsoft.com/office/drawing/2014/main" id="{58BEF159-EEB9-1CAD-6543-3B63CE3E3AB6}"/>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a:bodyPr>
          <a:lstStyle/>
          <a:p>
            <a:pPr>
              <a:lnSpc>
                <a:spcPct val="100000"/>
              </a:lnSpc>
              <a:tabLst>
                <a:tab pos="0" algn="l"/>
              </a:tabLst>
            </a:pPr>
            <a:r>
              <a:rPr lang="en-US" sz="4000" b="1" strike="noStrike" spc="-1" dirty="0">
                <a:solidFill>
                  <a:srgbClr val="00B0F0"/>
                </a:solidFill>
                <a:latin typeface="Calibri"/>
              </a:rPr>
              <a:t>9. </a:t>
            </a:r>
            <a:r>
              <a:rPr lang="en-US" sz="4000" b="1" spc="-1" dirty="0">
                <a:solidFill>
                  <a:srgbClr val="00B0F0"/>
                </a:solidFill>
                <a:latin typeface="Calibri"/>
              </a:rPr>
              <a:t>Running the Calibration Code (cont.)</a:t>
            </a:r>
            <a:endParaRPr lang="en-US" sz="4000" b="1" strike="noStrike" spc="-1" dirty="0">
              <a:solidFill>
                <a:srgbClr val="00B0F0"/>
              </a:solidFill>
              <a:latin typeface="Calibri"/>
            </a:endParaRPr>
          </a:p>
        </p:txBody>
      </p:sp>
      <p:cxnSp>
        <p:nvCxnSpPr>
          <p:cNvPr id="5" name="Straight Arrow Connector 4">
            <a:extLst>
              <a:ext uri="{FF2B5EF4-FFF2-40B4-BE49-F238E27FC236}">
                <a16:creationId xmlns:a16="http://schemas.microsoft.com/office/drawing/2014/main" id="{1206CFB6-9E50-C4D0-EE31-F607C4BF6F2F}"/>
              </a:ext>
            </a:extLst>
          </p:cNvPr>
          <p:cNvCxnSpPr/>
          <p:nvPr/>
        </p:nvCxnSpPr>
        <p:spPr>
          <a:xfrm flipH="1">
            <a:off x="4168567" y="5528269"/>
            <a:ext cx="2247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Shape 2">
            <a:extLst>
              <a:ext uri="{FF2B5EF4-FFF2-40B4-BE49-F238E27FC236}">
                <a16:creationId xmlns:a16="http://schemas.microsoft.com/office/drawing/2014/main" id="{C1A425BC-7ED2-9F83-214B-D7A3D1B80CAC}"/>
              </a:ext>
            </a:extLst>
          </p:cNvPr>
          <p:cNvSpPr txBox="1"/>
          <p:nvPr/>
        </p:nvSpPr>
        <p:spPr>
          <a:xfrm>
            <a:off x="457200" y="1556970"/>
            <a:ext cx="8229240" cy="1097282"/>
          </a:xfrm>
          <a:prstGeom prst="rect">
            <a:avLst/>
          </a:prstGeom>
          <a:noFill/>
          <a:ln w="0">
            <a:solidFill>
              <a:schemeClr val="accent1">
                <a:shade val="15000"/>
              </a:schemeClr>
            </a:solidFill>
          </a:ln>
        </p:spPr>
        <p:txBody>
          <a:bodyPr>
            <a:normAutofit fontScale="93000" lnSpcReduction="1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Scroll through the notebook to see the code descriptions provided in each cell:</a:t>
            </a: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You may select the city of your interest from the list:</a:t>
            </a:r>
          </a:p>
        </p:txBody>
      </p:sp>
    </p:spTree>
    <p:extLst>
      <p:ext uri="{BB962C8B-B14F-4D97-AF65-F5344CB8AC3E}">
        <p14:creationId xmlns:p14="http://schemas.microsoft.com/office/powerpoint/2010/main" val="391874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15FE-E5E7-6E40-1F64-74892DAE5A7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A82B5D1-5CA1-0DFE-B852-40299F7437F0}"/>
              </a:ext>
            </a:extLst>
          </p:cNvPr>
          <p:cNvPicPr>
            <a:picLocks noChangeAspect="1"/>
          </p:cNvPicPr>
          <p:nvPr/>
        </p:nvPicPr>
        <p:blipFill>
          <a:blip r:embed="rId2"/>
          <a:srcRect l="15873" t="13604" r="13968" b="9186"/>
          <a:stretch/>
        </p:blipFill>
        <p:spPr>
          <a:xfrm>
            <a:off x="1364163" y="2092276"/>
            <a:ext cx="6415314" cy="3971298"/>
          </a:xfrm>
          <a:prstGeom prst="rect">
            <a:avLst/>
          </a:prstGeom>
        </p:spPr>
      </p:pic>
      <p:sp>
        <p:nvSpPr>
          <p:cNvPr id="90" name="TextShape 1">
            <a:extLst>
              <a:ext uri="{FF2B5EF4-FFF2-40B4-BE49-F238E27FC236}">
                <a16:creationId xmlns:a16="http://schemas.microsoft.com/office/drawing/2014/main" id="{B14DB07B-CFC9-5FBF-0B1A-835095BC2F4E}"/>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a:bodyPr>
          <a:lstStyle/>
          <a:p>
            <a:pPr>
              <a:lnSpc>
                <a:spcPct val="100000"/>
              </a:lnSpc>
              <a:tabLst>
                <a:tab pos="0" algn="l"/>
              </a:tabLst>
            </a:pPr>
            <a:r>
              <a:rPr lang="en-US" sz="4000" b="1" strike="noStrike" spc="-1" dirty="0">
                <a:solidFill>
                  <a:srgbClr val="00B0F0"/>
                </a:solidFill>
                <a:latin typeface="Calibri"/>
              </a:rPr>
              <a:t>9. </a:t>
            </a:r>
            <a:r>
              <a:rPr lang="en-US" sz="4000" b="1" spc="-1" dirty="0">
                <a:solidFill>
                  <a:srgbClr val="00B0F0"/>
                </a:solidFill>
                <a:latin typeface="Calibri"/>
              </a:rPr>
              <a:t>Running the Calibration Code (cont.)</a:t>
            </a:r>
            <a:endParaRPr lang="en-US" sz="4000" b="1" strike="noStrike" spc="-1" dirty="0">
              <a:solidFill>
                <a:srgbClr val="00B0F0"/>
              </a:solidFill>
              <a:latin typeface="Calibri"/>
            </a:endParaRPr>
          </a:p>
        </p:txBody>
      </p:sp>
      <p:cxnSp>
        <p:nvCxnSpPr>
          <p:cNvPr id="5" name="Straight Arrow Connector 4">
            <a:extLst>
              <a:ext uri="{FF2B5EF4-FFF2-40B4-BE49-F238E27FC236}">
                <a16:creationId xmlns:a16="http://schemas.microsoft.com/office/drawing/2014/main" id="{C3108F8B-5E32-4B35-CB1F-63A19981CCB2}"/>
              </a:ext>
            </a:extLst>
          </p:cNvPr>
          <p:cNvCxnSpPr/>
          <p:nvPr/>
        </p:nvCxnSpPr>
        <p:spPr>
          <a:xfrm flipH="1">
            <a:off x="3820224" y="2828612"/>
            <a:ext cx="2247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Shape 2">
            <a:extLst>
              <a:ext uri="{FF2B5EF4-FFF2-40B4-BE49-F238E27FC236}">
                <a16:creationId xmlns:a16="http://schemas.microsoft.com/office/drawing/2014/main" id="{F8BB35BB-B21E-5C98-F5B3-01BA52E4FDF9}"/>
              </a:ext>
            </a:extLst>
          </p:cNvPr>
          <p:cNvSpPr txBox="1"/>
          <p:nvPr/>
        </p:nvSpPr>
        <p:spPr>
          <a:xfrm>
            <a:off x="457200" y="1556971"/>
            <a:ext cx="8229240" cy="395654"/>
          </a:xfrm>
          <a:prstGeom prst="rect">
            <a:avLst/>
          </a:prstGeom>
          <a:noFill/>
          <a:ln w="0">
            <a:solidFill>
              <a:schemeClr val="accent1">
                <a:shade val="15000"/>
              </a:schemeClr>
            </a:solidFill>
          </a:ln>
        </p:spPr>
        <p:txBody>
          <a:bodyPr>
            <a:normAutofit fontScale="85500" lnSpcReduction="1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Under the '</a:t>
            </a:r>
            <a:r>
              <a:rPr lang="en-US" sz="2500" b="1" spc="-1" dirty="0">
                <a:solidFill>
                  <a:srgbClr val="000000"/>
                </a:solidFill>
                <a:latin typeface="Calibri"/>
              </a:rPr>
              <a:t>Cell</a:t>
            </a:r>
            <a:r>
              <a:rPr lang="en-US" sz="2500" spc="-1" dirty="0">
                <a:solidFill>
                  <a:srgbClr val="000000"/>
                </a:solidFill>
                <a:latin typeface="Calibri"/>
              </a:rPr>
              <a:t>' menu, select </a:t>
            </a:r>
            <a:r>
              <a:rPr lang="en-US" sz="2500" b="1" spc="-1" dirty="0">
                <a:solidFill>
                  <a:srgbClr val="000000"/>
                </a:solidFill>
                <a:latin typeface="Calibri"/>
              </a:rPr>
              <a:t>'Run All</a:t>
            </a:r>
            <a:r>
              <a:rPr lang="en-US" sz="2500" spc="-1" dirty="0">
                <a:solidFill>
                  <a:srgbClr val="000000"/>
                </a:solidFill>
                <a:latin typeface="Calibri"/>
              </a:rPr>
              <a:t>' to execute the entire code:</a:t>
            </a:r>
          </a:p>
        </p:txBody>
      </p:sp>
    </p:spTree>
    <p:extLst>
      <p:ext uri="{BB962C8B-B14F-4D97-AF65-F5344CB8AC3E}">
        <p14:creationId xmlns:p14="http://schemas.microsoft.com/office/powerpoint/2010/main" val="189633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AF7A-5084-50CD-9A9D-FDD5DCAF8284}"/>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3411B641-A29E-9FB1-D1DC-320EEFBCA26C}"/>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10. </a:t>
            </a:r>
            <a:r>
              <a:rPr lang="en-US" sz="4000" b="1" spc="-1" dirty="0">
                <a:solidFill>
                  <a:srgbClr val="00B0F0"/>
                </a:solidFill>
                <a:latin typeface="Calibri"/>
              </a:rPr>
              <a:t>Sample Output </a:t>
            </a:r>
            <a:r>
              <a:rPr lang="en-US" sz="4000" b="1" spc="-1" dirty="0" err="1">
                <a:solidFill>
                  <a:srgbClr val="00B0F0"/>
                </a:solidFill>
                <a:latin typeface="Calibri"/>
              </a:rPr>
              <a:t>Tmax</a:t>
            </a:r>
            <a:r>
              <a:rPr lang="en-US" sz="4000" b="1" spc="-1" dirty="0">
                <a:solidFill>
                  <a:srgbClr val="00B0F0"/>
                </a:solidFill>
                <a:latin typeface="Calibri"/>
              </a:rPr>
              <a:t> Raw Vs Calibrated Forecasts</a:t>
            </a:r>
            <a:endParaRPr lang="en-US" sz="4000" b="1" strike="noStrike" spc="-1" dirty="0">
              <a:solidFill>
                <a:srgbClr val="00B0F0"/>
              </a:solidFill>
              <a:latin typeface="Calibri"/>
            </a:endParaRPr>
          </a:p>
        </p:txBody>
      </p:sp>
      <p:pic>
        <p:nvPicPr>
          <p:cNvPr id="1026" name="Picture 2">
            <a:extLst>
              <a:ext uri="{FF2B5EF4-FFF2-40B4-BE49-F238E27FC236}">
                <a16:creationId xmlns:a16="http://schemas.microsoft.com/office/drawing/2014/main" id="{9C1006B1-5996-D2C6-7633-F94A9FDE9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62515" y="1606541"/>
            <a:ext cx="4618505" cy="2285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912CA3-3859-1CD2-CEBE-944BF56BF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62516" y="3915720"/>
            <a:ext cx="4618505" cy="22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EA4B1B-7EA7-A750-2AAC-3E0D23E1A7D2}"/>
              </a:ext>
            </a:extLst>
          </p:cNvPr>
          <p:cNvSpPr txBox="1"/>
          <p:nvPr/>
        </p:nvSpPr>
        <p:spPr>
          <a:xfrm>
            <a:off x="425209" y="2020170"/>
            <a:ext cx="2637306" cy="646331"/>
          </a:xfrm>
          <a:prstGeom prst="rect">
            <a:avLst/>
          </a:prstGeom>
          <a:noFill/>
        </p:spPr>
        <p:txBody>
          <a:bodyPr wrap="square" rtlCol="0">
            <a:spAutoFit/>
          </a:bodyPr>
          <a:lstStyle/>
          <a:p>
            <a:r>
              <a:rPr lang="en-US" b="1" dirty="0"/>
              <a:t>Daily </a:t>
            </a:r>
            <a:r>
              <a:rPr lang="en-US" b="1" dirty="0" err="1"/>
              <a:t>Tmax</a:t>
            </a:r>
            <a:r>
              <a:rPr lang="en-US" b="1" dirty="0"/>
              <a:t> Forecasts (Deterministic)</a:t>
            </a:r>
          </a:p>
        </p:txBody>
      </p:sp>
      <p:sp>
        <p:nvSpPr>
          <p:cNvPr id="4" name="TextBox 3">
            <a:extLst>
              <a:ext uri="{FF2B5EF4-FFF2-40B4-BE49-F238E27FC236}">
                <a16:creationId xmlns:a16="http://schemas.microsoft.com/office/drawing/2014/main" id="{7077B169-1664-C3DD-5F3E-630248AB4B84}"/>
              </a:ext>
            </a:extLst>
          </p:cNvPr>
          <p:cNvSpPr txBox="1"/>
          <p:nvPr/>
        </p:nvSpPr>
        <p:spPr>
          <a:xfrm>
            <a:off x="388923" y="4480343"/>
            <a:ext cx="2637306" cy="923330"/>
          </a:xfrm>
          <a:prstGeom prst="rect">
            <a:avLst/>
          </a:prstGeom>
          <a:noFill/>
        </p:spPr>
        <p:txBody>
          <a:bodyPr wrap="square" rtlCol="0">
            <a:spAutoFit/>
          </a:bodyPr>
          <a:lstStyle/>
          <a:p>
            <a:r>
              <a:rPr lang="en-US" b="1" dirty="0"/>
              <a:t>Daily </a:t>
            </a:r>
            <a:r>
              <a:rPr lang="en-US" b="1" dirty="0" err="1"/>
              <a:t>Tmax</a:t>
            </a:r>
            <a:r>
              <a:rPr lang="en-US" b="1" dirty="0"/>
              <a:t> Probability of Exceedance Forecasts (&gt; 80th)</a:t>
            </a:r>
          </a:p>
        </p:txBody>
      </p:sp>
    </p:spTree>
    <p:extLst>
      <p:ext uri="{BB962C8B-B14F-4D97-AF65-F5344CB8AC3E}">
        <p14:creationId xmlns:p14="http://schemas.microsoft.com/office/powerpoint/2010/main" val="394997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4ED3-E252-CC88-625C-E32AA2C05DCB}"/>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F00B4180-1FFB-38D1-08ED-24DA1A3962D3}"/>
              </a:ext>
            </a:extLst>
          </p:cNvPr>
          <p:cNvSpPr txBox="1"/>
          <p:nvPr/>
        </p:nvSpPr>
        <p:spPr>
          <a:xfrm>
            <a:off x="457200" y="380500"/>
            <a:ext cx="8229240" cy="969329"/>
          </a:xfrm>
          <a:prstGeom prst="rect">
            <a:avLst/>
          </a:prstGeom>
          <a:noFill/>
          <a:ln w="0">
            <a:solidFill>
              <a:schemeClr val="accent1">
                <a:shade val="15000"/>
              </a:schemeClr>
            </a:solidFill>
          </a:ln>
        </p:spPr>
        <p:txBody>
          <a:bodyPr anchor="ctr">
            <a:normAutofit fontScale="85000" lnSpcReduction="10000"/>
          </a:bodyPr>
          <a:lstStyle/>
          <a:p>
            <a:pPr>
              <a:lnSpc>
                <a:spcPct val="100000"/>
              </a:lnSpc>
              <a:tabLst>
                <a:tab pos="0" algn="l"/>
              </a:tabLst>
            </a:pPr>
            <a:r>
              <a:rPr lang="en-US" sz="4000" b="1" spc="-1" dirty="0">
                <a:solidFill>
                  <a:srgbClr val="00B0F0"/>
                </a:solidFill>
                <a:latin typeface="Calibri"/>
              </a:rPr>
              <a:t>11. Maximum Heat Index Forecast (exercise)</a:t>
            </a:r>
          </a:p>
          <a:p>
            <a:pPr>
              <a:lnSpc>
                <a:spcPct val="100000"/>
              </a:lnSpc>
              <a:tabLst>
                <a:tab pos="0" algn="l"/>
              </a:tabLst>
            </a:pPr>
            <a:endParaRPr lang="en-US" sz="4000" b="1" strike="noStrike" spc="-1" dirty="0">
              <a:solidFill>
                <a:srgbClr val="00B0F0"/>
              </a:solidFill>
              <a:latin typeface="Calibri"/>
            </a:endParaRPr>
          </a:p>
        </p:txBody>
      </p:sp>
      <p:sp>
        <p:nvSpPr>
          <p:cNvPr id="3" name="TextShape 2">
            <a:extLst>
              <a:ext uri="{FF2B5EF4-FFF2-40B4-BE49-F238E27FC236}">
                <a16:creationId xmlns:a16="http://schemas.microsoft.com/office/drawing/2014/main" id="{2EC5D528-7043-EF49-9380-A61670E52963}"/>
              </a:ext>
            </a:extLst>
          </p:cNvPr>
          <p:cNvSpPr txBox="1"/>
          <p:nvPr/>
        </p:nvSpPr>
        <p:spPr>
          <a:xfrm>
            <a:off x="457200" y="1553029"/>
            <a:ext cx="8229240" cy="4643664"/>
          </a:xfrm>
          <a:prstGeom prst="rect">
            <a:avLst/>
          </a:prstGeom>
          <a:noFill/>
          <a:ln w="0">
            <a:solidFill>
              <a:schemeClr val="accent1">
                <a:shade val="15000"/>
              </a:schemeClr>
            </a:solidFill>
          </a:ln>
        </p:spPr>
        <p:txBody>
          <a:bodyPr>
            <a:normAutofit fontScale="93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Follow similar steps to run notebooks that generate maximum heat index forecast tools.</a:t>
            </a:r>
          </a:p>
          <a:p>
            <a:pPr marL="286110" indent="-285750">
              <a:buClr>
                <a:srgbClr val="000000"/>
              </a:buClr>
              <a:buFont typeface="Arial" panose="020B0604020202020204" pitchFamily="34" charset="0"/>
              <a:buChar char="•"/>
            </a:pPr>
            <a:endParaRPr lang="en-US" sz="2500" spc="-1" dirty="0">
              <a:solidFill>
                <a:srgbClr val="000000"/>
              </a:solidFill>
              <a:latin typeface="Calibri"/>
            </a:endParaRPr>
          </a:p>
          <a:p>
            <a:pPr marL="286110" indent="-285750">
              <a:buClr>
                <a:srgbClr val="000000"/>
              </a:buClr>
              <a:buFont typeface="Arial" panose="020B0604020202020204" pitchFamily="34" charset="0"/>
              <a:buChar char="•"/>
            </a:pPr>
            <a:r>
              <a:rPr lang="en-US" sz="2500" spc="-1" dirty="0">
                <a:solidFill>
                  <a:srgbClr val="000000"/>
                </a:solidFill>
                <a:latin typeface="Calibri"/>
              </a:rPr>
              <a:t>Try running the code for different cities in the list.</a:t>
            </a:r>
          </a:p>
          <a:p>
            <a:pPr marL="286110" indent="-285750">
              <a:buClr>
                <a:srgbClr val="000000"/>
              </a:buClr>
              <a:buFont typeface="Arial" panose="020B0604020202020204" pitchFamily="34" charset="0"/>
              <a:buChar char="•"/>
            </a:pPr>
            <a:endParaRPr lang="en-US" sz="2500" spc="-1" dirty="0">
              <a:solidFill>
                <a:srgbClr val="000000"/>
              </a:solidFill>
              <a:latin typeface="Calibri"/>
            </a:endParaRPr>
          </a:p>
          <a:p>
            <a:pPr marL="286110" indent="-285750">
              <a:buClr>
                <a:srgbClr val="000000"/>
              </a:buClr>
              <a:buFont typeface="Arial" panose="020B0604020202020204" pitchFamily="34" charset="0"/>
              <a:buChar char="•"/>
            </a:pPr>
            <a:r>
              <a:rPr lang="en-US" sz="2500" spc="-1" dirty="0">
                <a:solidFill>
                  <a:srgbClr val="000000"/>
                </a:solidFill>
                <a:latin typeface="Calibri"/>
              </a:rPr>
              <a:t>Prepare PowerPoint slides with sample output plots. </a:t>
            </a:r>
          </a:p>
          <a:p>
            <a:pPr marL="286110" indent="-285750">
              <a:buClr>
                <a:srgbClr val="000000"/>
              </a:buClr>
              <a:buFont typeface="Arial" panose="020B0604020202020204" pitchFamily="34" charset="0"/>
              <a:buChar char="•"/>
            </a:pPr>
            <a:endParaRPr lang="en-US" sz="2500" spc="-1" dirty="0">
              <a:solidFill>
                <a:srgbClr val="000000"/>
              </a:solidFill>
              <a:latin typeface="Calibri"/>
            </a:endParaRPr>
          </a:p>
        </p:txBody>
      </p:sp>
    </p:spTree>
    <p:extLst>
      <p:ext uri="{BB962C8B-B14F-4D97-AF65-F5344CB8AC3E}">
        <p14:creationId xmlns:p14="http://schemas.microsoft.com/office/powerpoint/2010/main" val="5416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1. Model Forecast Post-Processing</a:t>
            </a:r>
          </a:p>
        </p:txBody>
      </p:sp>
      <p:sp>
        <p:nvSpPr>
          <p:cNvPr id="91" name="TextShape 2"/>
          <p:cNvSpPr txBox="1"/>
          <p:nvPr/>
        </p:nvSpPr>
        <p:spPr>
          <a:xfrm>
            <a:off x="457200" y="1600200"/>
            <a:ext cx="8229240" cy="5134708"/>
          </a:xfrm>
          <a:prstGeom prst="rect">
            <a:avLst/>
          </a:prstGeom>
          <a:noFill/>
          <a:ln w="0">
            <a:solidFill>
              <a:schemeClr val="accent1">
                <a:shade val="15000"/>
              </a:schemeClr>
            </a:solidFill>
          </a:ln>
        </p:spPr>
        <p:txBody>
          <a:bodyPr>
            <a:normAutofit fontScale="93000"/>
          </a:bodyPr>
          <a:lstStyle/>
          <a:p>
            <a:r>
              <a:rPr lang="en-US" sz="2400" dirty="0">
                <a:latin typeface="Arial" charset="0"/>
              </a:rPr>
              <a:t>Forecast Calibration in simple terms:</a:t>
            </a:r>
          </a:p>
          <a:p>
            <a:pPr lvl="1"/>
            <a:r>
              <a:rPr lang="en-US" sz="2000" dirty="0">
                <a:latin typeface="Arial" charset="0"/>
              </a:rPr>
              <a:t>Build a relationship between forecast and observation in the historical period.</a:t>
            </a:r>
          </a:p>
          <a:p>
            <a:pPr lvl="1"/>
            <a:r>
              <a:rPr lang="en-US" sz="2000" dirty="0">
                <a:latin typeface="Arial" charset="0"/>
              </a:rPr>
              <a:t>Use this historical forecast/observation relationship to correct biases in real-time forecasts.</a:t>
            </a:r>
          </a:p>
          <a:p>
            <a:pPr lvl="1"/>
            <a:endParaRPr lang="en-US" sz="2000" dirty="0">
              <a:latin typeface="Arial" charset="0"/>
            </a:endParaRPr>
          </a:p>
          <a:p>
            <a:r>
              <a:rPr lang="en-US" sz="2400" dirty="0">
                <a:latin typeface="Arial" charset="0"/>
              </a:rPr>
              <a:t>Why do we need to calibrate?</a:t>
            </a:r>
          </a:p>
          <a:p>
            <a:pPr lvl="1"/>
            <a:r>
              <a:rPr lang="en-US" sz="2000" dirty="0">
                <a:latin typeface="Arial" charset="0"/>
              </a:rPr>
              <a:t>Because NWP models are not perfect &gt;&gt; forecast error grows with lead time.</a:t>
            </a:r>
          </a:p>
          <a:p>
            <a:pPr lvl="1"/>
            <a:endParaRPr lang="en-US" sz="2000" dirty="0">
              <a:latin typeface="Arial" charset="0"/>
            </a:endParaRPr>
          </a:p>
          <a:p>
            <a:r>
              <a:rPr lang="en-US" sz="2400" dirty="0">
                <a:latin typeface="Arial" charset="0"/>
              </a:rPr>
              <a:t>Calibration methods:</a:t>
            </a:r>
          </a:p>
          <a:p>
            <a:pPr lvl="1"/>
            <a:r>
              <a:rPr lang="en-US" sz="2000" dirty="0">
                <a:latin typeface="Arial" charset="0"/>
              </a:rPr>
              <a:t>From a simple “mean bias removal” method to a very complicated Machine Learning Techniques.</a:t>
            </a:r>
          </a:p>
          <a:p>
            <a:pPr marL="457560" lvl="1">
              <a:lnSpc>
                <a:spcPct val="100000"/>
              </a:lnSpc>
              <a:spcBef>
                <a:spcPts val="391"/>
              </a:spcBef>
              <a:buClr>
                <a:srgbClr val="000000"/>
              </a:buClr>
            </a:pPr>
            <a:endParaRPr lang="en-US" sz="2800" b="0" strike="noStrike" spc="-1" dirty="0">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BF0E-009A-3946-E2F6-51070F93D790}"/>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5B7EAE3B-6282-E1DB-FA97-A72F5E277647}"/>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pc="-1" dirty="0">
                <a:solidFill>
                  <a:srgbClr val="00B0F0"/>
                </a:solidFill>
                <a:latin typeface="Calibri"/>
              </a:rPr>
              <a:t>2</a:t>
            </a:r>
            <a:r>
              <a:rPr lang="en-US" sz="4000" b="1" strike="noStrike" spc="-1" dirty="0">
                <a:solidFill>
                  <a:srgbClr val="00B0F0"/>
                </a:solidFill>
                <a:latin typeface="Calibri"/>
              </a:rPr>
              <a:t>. Model Forecast Post-Processing Methods</a:t>
            </a:r>
          </a:p>
        </p:txBody>
      </p:sp>
      <p:sp>
        <p:nvSpPr>
          <p:cNvPr id="91" name="TextShape 2">
            <a:extLst>
              <a:ext uri="{FF2B5EF4-FFF2-40B4-BE49-F238E27FC236}">
                <a16:creationId xmlns:a16="http://schemas.microsoft.com/office/drawing/2014/main" id="{482BA105-CAD2-FF08-2A25-6AB8AE26AB5E}"/>
              </a:ext>
            </a:extLst>
          </p:cNvPr>
          <p:cNvSpPr txBox="1"/>
          <p:nvPr/>
        </p:nvSpPr>
        <p:spPr>
          <a:xfrm>
            <a:off x="457200" y="1600200"/>
            <a:ext cx="8229240" cy="5134708"/>
          </a:xfrm>
          <a:prstGeom prst="rect">
            <a:avLst/>
          </a:prstGeom>
          <a:noFill/>
          <a:ln w="0">
            <a:solidFill>
              <a:schemeClr val="accent1">
                <a:shade val="15000"/>
              </a:schemeClr>
            </a:solidFill>
          </a:ln>
        </p:spPr>
        <p:txBody>
          <a:bodyPr>
            <a:normAutofit fontScale="55500" lnSpcReduction="20000"/>
          </a:bodyPr>
          <a:lstStyle/>
          <a:p>
            <a:pPr marL="343080" indent="-342720">
              <a:lnSpc>
                <a:spcPct val="100000"/>
              </a:lnSpc>
              <a:buClr>
                <a:srgbClr val="000000"/>
              </a:buClr>
              <a:buFont typeface="Arial"/>
              <a:buChar char="•"/>
            </a:pPr>
            <a:r>
              <a:rPr lang="en-US" sz="3200" spc="-1" dirty="0" err="1">
                <a:solidFill>
                  <a:srgbClr val="000000"/>
                </a:solidFill>
                <a:latin typeface="Calibri"/>
              </a:rPr>
              <a:t>XCast</a:t>
            </a:r>
            <a:r>
              <a:rPr lang="en-US" sz="3200" spc="-1" dirty="0">
                <a:solidFill>
                  <a:srgbClr val="000000"/>
                </a:solidFill>
                <a:latin typeface="Calibri"/>
              </a:rPr>
              <a:t>-based Calibration Methods (statistical tools to calibrate dynamical forecasts):</a:t>
            </a:r>
          </a:p>
          <a:p>
            <a:pPr marL="343080" indent="-342720">
              <a:lnSpc>
                <a:spcPct val="100000"/>
              </a:lnSpc>
              <a:buClr>
                <a:srgbClr val="000000"/>
              </a:buClr>
              <a:buFont typeface="Arial"/>
              <a:buChar char="•"/>
            </a:pPr>
            <a:endParaRPr lang="en-US" sz="3200" spc="-1" dirty="0">
              <a:solidFill>
                <a:srgbClr val="000000"/>
              </a:solidFill>
              <a:latin typeface="Calibri"/>
            </a:endParaRPr>
          </a:p>
          <a:p>
            <a:pPr marL="800280" lvl="1" indent="-342720">
              <a:buClr>
                <a:srgbClr val="000000"/>
              </a:buClr>
              <a:buFont typeface="Arial"/>
              <a:buChar char="•"/>
            </a:pPr>
            <a:r>
              <a:rPr lang="en-US" sz="3200" b="1" spc="-1" dirty="0">
                <a:solidFill>
                  <a:srgbClr val="000000"/>
                </a:solidFill>
                <a:latin typeface="Calibri"/>
              </a:rPr>
              <a:t>Canonical Correlation Analysis (CCA): </a:t>
            </a:r>
            <a:r>
              <a:rPr lang="en-US" sz="3200" spc="-1" dirty="0">
                <a:solidFill>
                  <a:srgbClr val="000000"/>
                </a:solidFill>
                <a:latin typeface="Calibri"/>
              </a:rPr>
              <a:t>Pattern based linear regression.</a:t>
            </a:r>
          </a:p>
          <a:p>
            <a:pPr marL="800280" lvl="1" indent="-342720">
              <a:buClr>
                <a:srgbClr val="000000"/>
              </a:buClr>
              <a:buFont typeface="Arial"/>
              <a:buChar char="•"/>
            </a:pPr>
            <a:endParaRPr lang="en-US" sz="3200" spc="-1" dirty="0">
              <a:solidFill>
                <a:srgbClr val="000000"/>
              </a:solidFill>
              <a:latin typeface="Calibri"/>
            </a:endParaRPr>
          </a:p>
          <a:p>
            <a:pPr marL="800280" lvl="1" indent="-342720">
              <a:buClr>
                <a:srgbClr val="000000"/>
              </a:buClr>
              <a:buFont typeface="Arial"/>
              <a:buChar char="•"/>
            </a:pPr>
            <a:r>
              <a:rPr lang="en-US" sz="3200" b="1" spc="-1" dirty="0">
                <a:solidFill>
                  <a:srgbClr val="000000"/>
                </a:solidFill>
                <a:latin typeface="Calibri"/>
              </a:rPr>
              <a:t>Logistic Regressio</a:t>
            </a:r>
            <a:r>
              <a:rPr lang="en-US" sz="3200" spc="-1" dirty="0">
                <a:solidFill>
                  <a:srgbClr val="000000"/>
                </a:solidFill>
                <a:latin typeface="Calibri"/>
              </a:rPr>
              <a:t>n: The probability of a binary outcome (</a:t>
            </a:r>
            <a:r>
              <a:rPr lang="en-US" sz="3200" spc="-1" dirty="0" err="1">
                <a:solidFill>
                  <a:srgbClr val="000000"/>
                </a:solidFill>
                <a:latin typeface="Calibri"/>
              </a:rPr>
              <a:t>eg.</a:t>
            </a:r>
            <a:r>
              <a:rPr lang="en-US" sz="3200" spc="-1" dirty="0">
                <a:solidFill>
                  <a:srgbClr val="000000"/>
                </a:solidFill>
                <a:latin typeface="Calibri"/>
              </a:rPr>
              <a:t> Probability of above or below average) based on one or more predictor variables.</a:t>
            </a:r>
          </a:p>
          <a:p>
            <a:pPr marL="800280" lvl="1" indent="-342720">
              <a:buClr>
                <a:srgbClr val="000000"/>
              </a:buClr>
              <a:buFont typeface="Arial"/>
              <a:buChar char="•"/>
            </a:pPr>
            <a:endParaRPr lang="en-US" sz="3200" spc="-1" dirty="0">
              <a:solidFill>
                <a:srgbClr val="000000"/>
              </a:solidFill>
              <a:latin typeface="Calibri"/>
            </a:endParaRPr>
          </a:p>
          <a:p>
            <a:pPr marL="800280" lvl="1" indent="-342720">
              <a:buClr>
                <a:srgbClr val="000000"/>
              </a:buClr>
              <a:buFont typeface="Arial"/>
              <a:buChar char="•"/>
            </a:pPr>
            <a:r>
              <a:rPr lang="en-US" sz="3200" b="1" spc="-1" dirty="0">
                <a:solidFill>
                  <a:srgbClr val="000000"/>
                </a:solidFill>
                <a:latin typeface="Calibri"/>
              </a:rPr>
              <a:t>Extended Logistic Regression (ELR): </a:t>
            </a:r>
            <a:r>
              <a:rPr lang="en-US" sz="3200" spc="-1" dirty="0">
                <a:solidFill>
                  <a:srgbClr val="000000"/>
                </a:solidFill>
                <a:latin typeface="Calibri"/>
              </a:rPr>
              <a:t>Non-linear ensemble calibration method. It is an extended form of logistic regression by allowing more complex relationships between predictors and outcomes.</a:t>
            </a:r>
          </a:p>
          <a:p>
            <a:pPr marL="800280" lvl="1" indent="-342720">
              <a:buClr>
                <a:srgbClr val="000000"/>
              </a:buClr>
              <a:buFont typeface="Arial"/>
              <a:buChar char="•"/>
            </a:pPr>
            <a:endParaRPr lang="en-US" sz="3200" spc="-1" dirty="0">
              <a:solidFill>
                <a:srgbClr val="000000"/>
              </a:solidFill>
              <a:latin typeface="Calibri"/>
            </a:endParaRPr>
          </a:p>
          <a:p>
            <a:pPr marL="800280" lvl="1" indent="-342720">
              <a:buClr>
                <a:srgbClr val="000000"/>
              </a:buClr>
              <a:buFont typeface="Arial"/>
              <a:buChar char="•"/>
            </a:pPr>
            <a:r>
              <a:rPr lang="en-US" sz="3200" b="1" spc="-1" dirty="0">
                <a:solidFill>
                  <a:srgbClr val="000000"/>
                </a:solidFill>
                <a:latin typeface="Calibri"/>
              </a:rPr>
              <a:t>Probabilistic Output Extreme Learning Machine (POELM)</a:t>
            </a:r>
            <a:r>
              <a:rPr lang="en-US" sz="3200" spc="-1" dirty="0">
                <a:solidFill>
                  <a:srgbClr val="000000"/>
                </a:solidFill>
                <a:latin typeface="Calibri"/>
              </a:rPr>
              <a:t>: Non-linear advanced machine learning approach (a single-hidden-layer feed-forward neural network).</a:t>
            </a:r>
          </a:p>
          <a:p>
            <a:pPr marL="800280" lvl="1" indent="-342720">
              <a:buClr>
                <a:srgbClr val="000000"/>
              </a:buClr>
              <a:buFont typeface="Arial"/>
              <a:buChar char="•"/>
            </a:pPr>
            <a:endParaRPr lang="en-US" sz="3200" spc="-1" dirty="0">
              <a:solidFill>
                <a:srgbClr val="000000"/>
              </a:solidFill>
              <a:latin typeface="Calibri"/>
            </a:endParaRPr>
          </a:p>
          <a:p>
            <a:pPr marL="800280" lvl="1" indent="-342720">
              <a:buClr>
                <a:srgbClr val="000000"/>
              </a:buClr>
              <a:buFont typeface="Arial"/>
              <a:buChar char="•"/>
            </a:pPr>
            <a:r>
              <a:rPr lang="en-US" sz="3200" b="1" spc="-1" dirty="0">
                <a:solidFill>
                  <a:srgbClr val="000000"/>
                </a:solidFill>
                <a:latin typeface="Calibri"/>
              </a:rPr>
              <a:t>Extended Probability Output Extreme Learning Machine (EPOELM): </a:t>
            </a:r>
            <a:r>
              <a:rPr lang="en-US" sz="3200" spc="-1" dirty="0">
                <a:solidFill>
                  <a:srgbClr val="000000"/>
                </a:solidFill>
                <a:latin typeface="Calibri"/>
              </a:rPr>
              <a:t>A combination of ELR and POELM approaches, to do non-exceedance forecasts for any threshold value after fitting.</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These techniques are put together in a user-friendly Python-based toolkit  - </a:t>
            </a:r>
            <a:r>
              <a:rPr lang="en-US" sz="3200" spc="-1" dirty="0" err="1">
                <a:solidFill>
                  <a:srgbClr val="000000"/>
                </a:solidFill>
                <a:latin typeface="Calibri"/>
              </a:rPr>
              <a:t>XCast</a:t>
            </a:r>
            <a:r>
              <a:rPr lang="en-US" sz="3200" spc="-1" dirty="0">
                <a:solidFill>
                  <a:srgbClr val="000000"/>
                </a:solidFill>
                <a:latin typeface="Calibri"/>
              </a:rPr>
              <a:t>: </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For more information, see </a:t>
            </a:r>
            <a:r>
              <a:rPr lang="en-US" sz="3200" spc="-1" dirty="0">
                <a:solidFill>
                  <a:srgbClr val="000000"/>
                </a:solidFill>
                <a:latin typeface="Calibri"/>
                <a:hlinkClick r:id="rId2"/>
              </a:rPr>
              <a:t>https://xcast-lib.github.io</a:t>
            </a:r>
            <a:r>
              <a:rPr lang="en-US" sz="3200" spc="-1" dirty="0">
                <a:solidFill>
                  <a:srgbClr val="000000"/>
                </a:solidFill>
                <a:latin typeface="Calibri"/>
              </a:rPr>
              <a:t> / (Hall and Acharya 2022).</a:t>
            </a:r>
          </a:p>
          <a:p>
            <a:pPr marL="743040" lvl="1" indent="-285480">
              <a:lnSpc>
                <a:spcPct val="100000"/>
              </a:lnSpc>
              <a:spcBef>
                <a:spcPts val="391"/>
              </a:spcBef>
              <a:buClr>
                <a:srgbClr val="000000"/>
              </a:buClr>
              <a:buFont typeface="Arial"/>
              <a:buChar char="–"/>
            </a:pP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429138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2536-33E8-F926-C754-05B21E2DC665}"/>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E6B72F17-3DDE-C8A4-30A7-92B8E8835751}"/>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pc="-1" dirty="0">
                <a:solidFill>
                  <a:srgbClr val="00B0F0"/>
                </a:solidFill>
                <a:latin typeface="Calibri"/>
              </a:rPr>
              <a:t>2</a:t>
            </a:r>
            <a:r>
              <a:rPr lang="en-US" sz="4000" b="1" strike="noStrike" spc="-1" dirty="0">
                <a:solidFill>
                  <a:srgbClr val="00B0F0"/>
                </a:solidFill>
                <a:latin typeface="Calibri"/>
              </a:rPr>
              <a:t>. Model Forecast Post-Processing Methods (cont.)</a:t>
            </a:r>
          </a:p>
        </p:txBody>
      </p:sp>
      <p:pic>
        <p:nvPicPr>
          <p:cNvPr id="3" name="Picture 2">
            <a:extLst>
              <a:ext uri="{FF2B5EF4-FFF2-40B4-BE49-F238E27FC236}">
                <a16:creationId xmlns:a16="http://schemas.microsoft.com/office/drawing/2014/main" id="{8D912A85-F93E-FB62-AE7C-0CF5257A6FE5}"/>
              </a:ext>
            </a:extLst>
          </p:cNvPr>
          <p:cNvPicPr>
            <a:picLocks noChangeAspect="1"/>
          </p:cNvPicPr>
          <p:nvPr/>
        </p:nvPicPr>
        <p:blipFill>
          <a:blip r:embed="rId2"/>
          <a:stretch>
            <a:fillRect/>
          </a:stretch>
        </p:blipFill>
        <p:spPr>
          <a:xfrm>
            <a:off x="316525" y="1771252"/>
            <a:ext cx="8686800" cy="3670710"/>
          </a:xfrm>
          <a:prstGeom prst="rect">
            <a:avLst/>
          </a:prstGeom>
          <a:ln w="22225">
            <a:solidFill>
              <a:schemeClr val="tx1"/>
            </a:solidFill>
          </a:ln>
        </p:spPr>
      </p:pic>
      <p:sp>
        <p:nvSpPr>
          <p:cNvPr id="5" name="TextBox 4">
            <a:extLst>
              <a:ext uri="{FF2B5EF4-FFF2-40B4-BE49-F238E27FC236}">
                <a16:creationId xmlns:a16="http://schemas.microsoft.com/office/drawing/2014/main" id="{40F0EF16-94BD-814D-A997-35E2F4E4A226}"/>
              </a:ext>
            </a:extLst>
          </p:cNvPr>
          <p:cNvSpPr txBox="1"/>
          <p:nvPr/>
        </p:nvSpPr>
        <p:spPr>
          <a:xfrm>
            <a:off x="457200" y="5441962"/>
            <a:ext cx="8229239" cy="923330"/>
          </a:xfrm>
          <a:prstGeom prst="rect">
            <a:avLst/>
          </a:prstGeom>
          <a:noFill/>
        </p:spPr>
        <p:txBody>
          <a:bodyPr wrap="square">
            <a:spAutoFit/>
          </a:bodyPr>
          <a:lstStyle/>
          <a:p>
            <a:r>
              <a:rPr lang="en-US" sz="1800" b="1" i="1" u="none" strike="noStrike" baseline="0" dirty="0">
                <a:latin typeface="Calibri-BoldItalic"/>
              </a:rPr>
              <a:t>Acharya and Hall (2024</a:t>
            </a:r>
            <a:r>
              <a:rPr lang="en-US" b="1" i="1" dirty="0">
                <a:latin typeface="Calibri-BoldItalic"/>
              </a:rPr>
              <a:t>), </a:t>
            </a:r>
            <a:r>
              <a:rPr lang="en-US" b="1" i="1" dirty="0">
                <a:latin typeface="Calibri-BoldItalic"/>
                <a:hlinkClick r:id="rId3"/>
              </a:rPr>
              <a:t>https://www.weather.gov/media/climateservices/CPASW/2024/Wednesday/4-Wed-Session5-Acharya.pdf</a:t>
            </a:r>
            <a:r>
              <a:rPr lang="en-US" b="1" i="1" dirty="0">
                <a:latin typeface="Calibri-BoldItalic"/>
              </a:rPr>
              <a:t>  </a:t>
            </a:r>
          </a:p>
        </p:txBody>
      </p:sp>
      <p:sp>
        <p:nvSpPr>
          <p:cNvPr id="7" name="TextBox 6">
            <a:extLst>
              <a:ext uri="{FF2B5EF4-FFF2-40B4-BE49-F238E27FC236}">
                <a16:creationId xmlns:a16="http://schemas.microsoft.com/office/drawing/2014/main" id="{1812D8A0-97DE-DB33-815C-3F43B967D036}"/>
              </a:ext>
            </a:extLst>
          </p:cNvPr>
          <p:cNvSpPr txBox="1"/>
          <p:nvPr/>
        </p:nvSpPr>
        <p:spPr>
          <a:xfrm>
            <a:off x="6629397" y="4220304"/>
            <a:ext cx="2215663" cy="830997"/>
          </a:xfrm>
          <a:prstGeom prst="rect">
            <a:avLst/>
          </a:prstGeom>
          <a:noFill/>
        </p:spPr>
        <p:txBody>
          <a:bodyPr wrap="square">
            <a:spAutoFit/>
          </a:bodyPr>
          <a:lstStyle/>
          <a:p>
            <a:pPr algn="ctr"/>
            <a:r>
              <a:rPr lang="en-US" sz="1600" b="1" i="1" u="none" strike="noStrike" baseline="0">
                <a:latin typeface="Calibri-BoldItalic"/>
              </a:rPr>
              <a:t>Plus </a:t>
            </a:r>
          </a:p>
          <a:p>
            <a:pPr algn="ctr"/>
            <a:r>
              <a:rPr lang="en-US" sz="1600" b="1" i="1" u="none" strike="noStrike" baseline="0">
                <a:latin typeface="Calibri-BoldItalic"/>
              </a:rPr>
              <a:t>Calibrated Deterministic Forecasts</a:t>
            </a:r>
            <a:endParaRPr lang="en-US" sz="1600" dirty="0"/>
          </a:p>
        </p:txBody>
      </p:sp>
      <p:sp>
        <p:nvSpPr>
          <p:cNvPr id="4" name="TextBox 3">
            <a:extLst>
              <a:ext uri="{FF2B5EF4-FFF2-40B4-BE49-F238E27FC236}">
                <a16:creationId xmlns:a16="http://schemas.microsoft.com/office/drawing/2014/main" id="{3ED3A1B5-8FAE-1A78-8415-1F61DB8FD08D}"/>
              </a:ext>
            </a:extLst>
          </p:cNvPr>
          <p:cNvSpPr txBox="1"/>
          <p:nvPr/>
        </p:nvSpPr>
        <p:spPr>
          <a:xfrm>
            <a:off x="4267197" y="1964687"/>
            <a:ext cx="2215663" cy="584775"/>
          </a:xfrm>
          <a:prstGeom prst="rect">
            <a:avLst/>
          </a:prstGeom>
          <a:noFill/>
        </p:spPr>
        <p:txBody>
          <a:bodyPr wrap="square">
            <a:spAutoFit/>
          </a:bodyPr>
          <a:lstStyle/>
          <a:p>
            <a:pPr algn="ctr"/>
            <a:r>
              <a:rPr lang="en-US" sz="1600" b="1" i="1" u="none" strike="noStrike" baseline="0" dirty="0">
                <a:latin typeface="Calibri-BoldItalic"/>
              </a:rPr>
              <a:t>Historical Observation (X)</a:t>
            </a:r>
            <a:endParaRPr lang="en-US" sz="1600" dirty="0"/>
          </a:p>
        </p:txBody>
      </p:sp>
      <p:sp>
        <p:nvSpPr>
          <p:cNvPr id="6" name="TextBox 5">
            <a:extLst>
              <a:ext uri="{FF2B5EF4-FFF2-40B4-BE49-F238E27FC236}">
                <a16:creationId xmlns:a16="http://schemas.microsoft.com/office/drawing/2014/main" id="{D2952133-E751-6B22-D4FF-AC53780DE0E1}"/>
              </a:ext>
            </a:extLst>
          </p:cNvPr>
          <p:cNvSpPr txBox="1"/>
          <p:nvPr/>
        </p:nvSpPr>
        <p:spPr>
          <a:xfrm>
            <a:off x="4220299" y="5065699"/>
            <a:ext cx="2373928" cy="338554"/>
          </a:xfrm>
          <a:prstGeom prst="rect">
            <a:avLst/>
          </a:prstGeom>
          <a:noFill/>
        </p:spPr>
        <p:txBody>
          <a:bodyPr wrap="square">
            <a:spAutoFit/>
          </a:bodyPr>
          <a:lstStyle/>
          <a:p>
            <a:pPr algn="ctr"/>
            <a:r>
              <a:rPr lang="en-US" sz="1600" b="1" i="1" u="none" strike="noStrike" baseline="0" dirty="0">
                <a:latin typeface="Calibri-BoldItalic"/>
              </a:rPr>
              <a:t>Model Hindcast data (Y)</a:t>
            </a:r>
            <a:endParaRPr lang="en-US" sz="1600" dirty="0"/>
          </a:p>
        </p:txBody>
      </p:sp>
      <p:sp>
        <p:nvSpPr>
          <p:cNvPr id="8" name="Arrow: Down 7">
            <a:extLst>
              <a:ext uri="{FF2B5EF4-FFF2-40B4-BE49-F238E27FC236}">
                <a16:creationId xmlns:a16="http://schemas.microsoft.com/office/drawing/2014/main" id="{32D4DCE2-6403-9DD3-A51B-5025A00A6117}"/>
              </a:ext>
            </a:extLst>
          </p:cNvPr>
          <p:cNvSpPr/>
          <p:nvPr/>
        </p:nvSpPr>
        <p:spPr>
          <a:xfrm>
            <a:off x="5275385" y="2620108"/>
            <a:ext cx="87915" cy="38686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9D74520-1EBF-9A23-CEA6-7201766AAA50}"/>
              </a:ext>
            </a:extLst>
          </p:cNvPr>
          <p:cNvSpPr/>
          <p:nvPr/>
        </p:nvSpPr>
        <p:spPr>
          <a:xfrm rot="10800000">
            <a:off x="5287105" y="4689240"/>
            <a:ext cx="87915" cy="38686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E9ECE1-EF14-7824-1D63-D00BAC941389}"/>
              </a:ext>
            </a:extLst>
          </p:cNvPr>
          <p:cNvSpPr txBox="1"/>
          <p:nvPr/>
        </p:nvSpPr>
        <p:spPr>
          <a:xfrm>
            <a:off x="803028" y="4706142"/>
            <a:ext cx="2485302" cy="584775"/>
          </a:xfrm>
          <a:prstGeom prst="rect">
            <a:avLst/>
          </a:prstGeom>
          <a:noFill/>
        </p:spPr>
        <p:txBody>
          <a:bodyPr wrap="square">
            <a:spAutoFit/>
          </a:bodyPr>
          <a:lstStyle/>
          <a:p>
            <a:pPr algn="ctr"/>
            <a:r>
              <a:rPr lang="en-US" sz="1600" b="1" i="1" u="none" strike="noStrike" baseline="0" dirty="0">
                <a:latin typeface="Calibri-BoldItalic"/>
              </a:rPr>
              <a:t>Realtime Model Forecasts</a:t>
            </a:r>
          </a:p>
          <a:p>
            <a:pPr algn="ctr"/>
            <a:r>
              <a:rPr lang="en-US" sz="1600" b="1" i="1" u="none" strike="noStrike" baseline="0" dirty="0">
                <a:latin typeface="Calibri-BoldItalic"/>
              </a:rPr>
              <a:t>(Raw )</a:t>
            </a:r>
            <a:endParaRPr lang="en-US" sz="1600" dirty="0"/>
          </a:p>
        </p:txBody>
      </p:sp>
    </p:spTree>
    <p:extLst>
      <p:ext uri="{BB962C8B-B14F-4D97-AF65-F5344CB8AC3E}">
        <p14:creationId xmlns:p14="http://schemas.microsoft.com/office/powerpoint/2010/main" val="312525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64D3-AEAE-4046-3363-A7643975328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E863C365-C4B3-11D2-1453-900B7EAABCAC}"/>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3. Extended Probability Output Extreme Learning Machine (EPOELM)</a:t>
            </a:r>
          </a:p>
        </p:txBody>
      </p:sp>
      <p:sp>
        <p:nvSpPr>
          <p:cNvPr id="91" name="TextShape 2">
            <a:extLst>
              <a:ext uri="{FF2B5EF4-FFF2-40B4-BE49-F238E27FC236}">
                <a16:creationId xmlns:a16="http://schemas.microsoft.com/office/drawing/2014/main" id="{1E262EF9-B271-06DB-BFE6-A92594C49771}"/>
              </a:ext>
            </a:extLst>
          </p:cNvPr>
          <p:cNvSpPr txBox="1"/>
          <p:nvPr/>
        </p:nvSpPr>
        <p:spPr>
          <a:xfrm>
            <a:off x="457200" y="1600200"/>
            <a:ext cx="8229240" cy="5134708"/>
          </a:xfrm>
          <a:prstGeom prst="rect">
            <a:avLst/>
          </a:prstGeom>
          <a:noFill/>
          <a:ln w="0">
            <a:solidFill>
              <a:schemeClr val="accent1">
                <a:shade val="15000"/>
              </a:schemeClr>
            </a:solidFill>
          </a:ln>
        </p:spPr>
        <p:txBody>
          <a:bodyPr>
            <a:normAutofit fontScale="70500" lnSpcReduction="20000"/>
          </a:bodyPr>
          <a:lstStyle/>
          <a:p>
            <a:pPr marL="457200" indent="-457200">
              <a:buFont typeface="Arial" panose="020B0604020202020204" pitchFamily="34" charset="0"/>
              <a:buChar char="•"/>
            </a:pPr>
            <a:r>
              <a:rPr lang="en-US" sz="3200" spc="-1" dirty="0">
                <a:solidFill>
                  <a:srgbClr val="000000"/>
                </a:solidFill>
                <a:latin typeface="Calibri"/>
              </a:rPr>
              <a:t>Systematic errors can sometimes be reduced by using linear models, especially when the error is known and can be modeled.</a:t>
            </a:r>
          </a:p>
          <a:p>
            <a:pPr marL="457200" indent="-457200">
              <a:buFont typeface="Arial" panose="020B0604020202020204" pitchFamily="34" charset="0"/>
              <a:buChar char="•"/>
            </a:pPr>
            <a:endParaRPr lang="en-US" sz="3200" spc="-1" dirty="0">
              <a:solidFill>
                <a:srgbClr val="000000"/>
              </a:solidFill>
              <a:latin typeface="Calibri"/>
            </a:endParaRPr>
          </a:p>
          <a:p>
            <a:pPr marL="457200" indent="-457200">
              <a:buFont typeface="Arial" panose="020B0604020202020204" pitchFamily="34" charset="0"/>
              <a:buChar char="•"/>
            </a:pPr>
            <a:r>
              <a:rPr lang="en-US" sz="3200" spc="-1" dirty="0">
                <a:solidFill>
                  <a:srgbClr val="000000"/>
                </a:solidFill>
                <a:latin typeface="Calibri"/>
              </a:rPr>
              <a:t>Random errors are difficult to eliminate but can be reduced by:</a:t>
            </a:r>
          </a:p>
          <a:p>
            <a:pPr marL="914400" lvl="1" indent="-457200">
              <a:buFont typeface="Arial" panose="020B0604020202020204" pitchFamily="34" charset="0"/>
              <a:buChar char="•"/>
            </a:pPr>
            <a:r>
              <a:rPr lang="en-US" sz="3200" spc="-1" dirty="0">
                <a:solidFill>
                  <a:srgbClr val="000000"/>
                </a:solidFill>
                <a:latin typeface="Calibri"/>
              </a:rPr>
              <a:t>Increasing the sample size.</a:t>
            </a:r>
          </a:p>
          <a:p>
            <a:pPr marL="914400" lvl="1" indent="-457200">
              <a:buFont typeface="Arial" panose="020B0604020202020204" pitchFamily="34" charset="0"/>
              <a:buChar char="•"/>
            </a:pPr>
            <a:r>
              <a:rPr lang="en-US" sz="3200" spc="-1" dirty="0">
                <a:solidFill>
                  <a:srgbClr val="000000"/>
                </a:solidFill>
                <a:latin typeface="Calibri"/>
              </a:rPr>
              <a:t>Using non-linear machine learning models to capture complex relationships in the data.</a:t>
            </a:r>
          </a:p>
          <a:p>
            <a:pPr marL="800280" lvl="1" indent="-342720">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EPOELM is a non-linear machine learning approach based on a single-hidden-layer feed-forward neural network.</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The EPOELM model can be applied to both gridded and station data.</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In this training, we will use EPOELM to correct model forecast biases for selected cities in the Caribbean.</a:t>
            </a:r>
          </a:p>
        </p:txBody>
      </p:sp>
    </p:spTree>
    <p:extLst>
      <p:ext uri="{BB962C8B-B14F-4D97-AF65-F5344CB8AC3E}">
        <p14:creationId xmlns:p14="http://schemas.microsoft.com/office/powerpoint/2010/main" val="99873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445CC-EFCF-0FF8-39BF-9DD2B59D9F14}"/>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E6B5ACC9-AE3B-FDE8-F129-BA8BEF07F247}"/>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4. </a:t>
            </a:r>
            <a:r>
              <a:rPr lang="en-US" sz="4000" b="1" spc="-1" dirty="0">
                <a:solidFill>
                  <a:srgbClr val="00B0F0"/>
                </a:solidFill>
                <a:latin typeface="Calibri"/>
              </a:rPr>
              <a:t>Raw and Calibrated Forecasts over Selected Stations</a:t>
            </a:r>
            <a:endParaRPr lang="en-US" sz="4000" b="1" strike="noStrike" spc="-1" dirty="0">
              <a:solidFill>
                <a:srgbClr val="00B0F0"/>
              </a:solidFill>
              <a:latin typeface="Calibri"/>
            </a:endParaRPr>
          </a:p>
        </p:txBody>
      </p:sp>
      <p:sp>
        <p:nvSpPr>
          <p:cNvPr id="91" name="TextShape 2">
            <a:extLst>
              <a:ext uri="{FF2B5EF4-FFF2-40B4-BE49-F238E27FC236}">
                <a16:creationId xmlns:a16="http://schemas.microsoft.com/office/drawing/2014/main" id="{F74AA89B-2F73-F4F3-0957-AD30814C46FF}"/>
              </a:ext>
            </a:extLst>
          </p:cNvPr>
          <p:cNvSpPr txBox="1"/>
          <p:nvPr/>
        </p:nvSpPr>
        <p:spPr>
          <a:xfrm>
            <a:off x="457200" y="1600200"/>
            <a:ext cx="8229240" cy="5134708"/>
          </a:xfrm>
          <a:prstGeom prst="rect">
            <a:avLst/>
          </a:prstGeom>
          <a:noFill/>
          <a:ln w="0">
            <a:solidFill>
              <a:schemeClr val="accent1">
                <a:shade val="15000"/>
              </a:schemeClr>
            </a:solidFill>
          </a:ln>
        </p:spPr>
        <p:txBody>
          <a:bodyPr>
            <a:noAutofit/>
          </a:bodyPr>
          <a:lstStyle/>
          <a:p>
            <a:pPr marL="457200" indent="-457200">
              <a:buFont typeface="Arial" panose="020B0604020202020204" pitchFamily="34" charset="0"/>
              <a:buChar char="•"/>
            </a:pPr>
            <a:r>
              <a:rPr lang="en-US" sz="2400" spc="-1" dirty="0">
                <a:solidFill>
                  <a:srgbClr val="000000"/>
                </a:solidFill>
                <a:latin typeface="Calibri"/>
              </a:rPr>
              <a:t>The GEFS Week-1 and Week-2 time series plots for 15 selected cities are available at this link: </a:t>
            </a:r>
            <a:r>
              <a:rPr lang="en-US" sz="2400" spc="-1" dirty="0">
                <a:solidFill>
                  <a:srgbClr val="000000"/>
                </a:solidFill>
                <a:latin typeface="Calibri"/>
                <a:hlinkClick r:id="rId2"/>
              </a:rPr>
              <a:t>https://ftp.cpc.ncep.noaa.gov/International/PREPARE_Caribbean/heat_fcst/city_fcst</a:t>
            </a:r>
            <a:endParaRPr lang="en-US" sz="2400" spc="-1" dirty="0">
              <a:solidFill>
                <a:srgbClr val="000000"/>
              </a:solidFill>
              <a:latin typeface="Calibri"/>
            </a:endParaRPr>
          </a:p>
          <a:p>
            <a:pPr marL="457200" indent="-457200">
              <a:buFont typeface="Arial" panose="020B0604020202020204" pitchFamily="34" charset="0"/>
              <a:buChar char="•"/>
            </a:pPr>
            <a:endParaRPr lang="en-US" sz="2400" spc="-1" dirty="0">
              <a:solidFill>
                <a:srgbClr val="000000"/>
              </a:solidFill>
              <a:latin typeface="Calibri"/>
            </a:endParaRPr>
          </a:p>
          <a:p>
            <a:pPr marL="457200" indent="-457200">
              <a:buFont typeface="Arial" panose="020B0604020202020204" pitchFamily="34" charset="0"/>
              <a:buChar char="•"/>
            </a:pPr>
            <a:r>
              <a:rPr lang="en-US" sz="2400" spc="-1" dirty="0">
                <a:solidFill>
                  <a:srgbClr val="000000"/>
                </a:solidFill>
                <a:latin typeface="Calibri"/>
              </a:rPr>
              <a:t>The plots include:</a:t>
            </a:r>
          </a:p>
          <a:p>
            <a:pPr marL="914400" lvl="1" indent="-457200">
              <a:buFont typeface="Arial" panose="020B0604020202020204" pitchFamily="34" charset="0"/>
              <a:buChar char="•"/>
            </a:pPr>
            <a:r>
              <a:rPr lang="en-US" sz="2400" spc="-1" dirty="0">
                <a:solidFill>
                  <a:srgbClr val="000000"/>
                </a:solidFill>
                <a:latin typeface="Calibri"/>
              </a:rPr>
              <a:t>Raw and calibrated </a:t>
            </a:r>
            <a:r>
              <a:rPr lang="en-US" sz="2400" spc="-1" dirty="0" err="1">
                <a:solidFill>
                  <a:srgbClr val="000000"/>
                </a:solidFill>
                <a:latin typeface="Calibri"/>
              </a:rPr>
              <a:t>Tmax</a:t>
            </a:r>
            <a:r>
              <a:rPr lang="en-US" sz="2400" spc="-1" dirty="0">
                <a:solidFill>
                  <a:srgbClr val="000000"/>
                </a:solidFill>
                <a:latin typeface="Calibri"/>
              </a:rPr>
              <a:t> deterministic forecasts</a:t>
            </a:r>
          </a:p>
          <a:p>
            <a:pPr marL="914400" lvl="1" indent="-457200">
              <a:buFont typeface="Arial" panose="020B0604020202020204" pitchFamily="34" charset="0"/>
              <a:buChar char="•"/>
            </a:pPr>
            <a:r>
              <a:rPr lang="en-US" sz="2400" spc="-1" dirty="0">
                <a:solidFill>
                  <a:srgbClr val="000000"/>
                </a:solidFill>
                <a:latin typeface="Calibri"/>
              </a:rPr>
              <a:t>Raw and calibrated </a:t>
            </a:r>
            <a:r>
              <a:rPr lang="en-US" sz="2400" spc="-1" dirty="0" err="1">
                <a:solidFill>
                  <a:srgbClr val="000000"/>
                </a:solidFill>
                <a:latin typeface="Calibri"/>
              </a:rPr>
              <a:t>Tmax</a:t>
            </a:r>
            <a:r>
              <a:rPr lang="en-US" sz="2400" spc="-1" dirty="0">
                <a:solidFill>
                  <a:srgbClr val="000000"/>
                </a:solidFill>
                <a:latin typeface="Calibri"/>
              </a:rPr>
              <a:t> probability of exceedance forecasts</a:t>
            </a:r>
          </a:p>
          <a:p>
            <a:pPr marL="914400" lvl="1" indent="-457200">
              <a:buFont typeface="Arial" panose="020B0604020202020204" pitchFamily="34" charset="0"/>
              <a:buChar char="•"/>
            </a:pPr>
            <a:r>
              <a:rPr lang="en-US" sz="2400" spc="-1" dirty="0">
                <a:solidFill>
                  <a:srgbClr val="000000"/>
                </a:solidFill>
                <a:latin typeface="Calibri"/>
              </a:rPr>
              <a:t>Raw and calibrated </a:t>
            </a:r>
            <a:r>
              <a:rPr lang="en-US" sz="2400" spc="-1" dirty="0" err="1">
                <a:solidFill>
                  <a:srgbClr val="000000"/>
                </a:solidFill>
                <a:latin typeface="Calibri"/>
              </a:rPr>
              <a:t>HImax</a:t>
            </a:r>
            <a:r>
              <a:rPr lang="en-US" sz="2400" spc="-1" dirty="0">
                <a:solidFill>
                  <a:srgbClr val="000000"/>
                </a:solidFill>
                <a:latin typeface="Calibri"/>
              </a:rPr>
              <a:t> deterministic forecasts (above the 80th percentile)</a:t>
            </a:r>
          </a:p>
          <a:p>
            <a:pPr marL="914400" lvl="1" indent="-457200">
              <a:buFont typeface="Arial" panose="020B0604020202020204" pitchFamily="34" charset="0"/>
              <a:buChar char="•"/>
            </a:pPr>
            <a:r>
              <a:rPr lang="en-US" sz="2400" spc="-1" dirty="0">
                <a:solidFill>
                  <a:srgbClr val="000000"/>
                </a:solidFill>
                <a:latin typeface="Calibri"/>
              </a:rPr>
              <a:t>Raw and calibrated </a:t>
            </a:r>
            <a:r>
              <a:rPr lang="en-US" sz="2400" spc="-1" dirty="0" err="1">
                <a:solidFill>
                  <a:srgbClr val="000000"/>
                </a:solidFill>
                <a:latin typeface="Calibri"/>
              </a:rPr>
              <a:t>HImax</a:t>
            </a:r>
            <a:r>
              <a:rPr lang="en-US" sz="2400" spc="-1" dirty="0">
                <a:solidFill>
                  <a:srgbClr val="000000"/>
                </a:solidFill>
                <a:latin typeface="Calibri"/>
              </a:rPr>
              <a:t> probability of exceedance forecasts (above the 80th percentile)</a:t>
            </a:r>
          </a:p>
        </p:txBody>
      </p:sp>
    </p:spTree>
    <p:extLst>
      <p:ext uri="{BB962C8B-B14F-4D97-AF65-F5344CB8AC3E}">
        <p14:creationId xmlns:p14="http://schemas.microsoft.com/office/powerpoint/2010/main" val="79245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3B642-372C-14F1-5257-CF28B815DF1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6F890FC-0716-BE3F-FC31-D0280FE7D3CF}"/>
              </a:ext>
            </a:extLst>
          </p:cNvPr>
          <p:cNvPicPr>
            <a:picLocks noChangeAspect="1"/>
          </p:cNvPicPr>
          <p:nvPr/>
        </p:nvPicPr>
        <p:blipFill>
          <a:blip r:embed="rId2"/>
          <a:stretch>
            <a:fillRect/>
          </a:stretch>
        </p:blipFill>
        <p:spPr>
          <a:xfrm>
            <a:off x="4630991" y="2141067"/>
            <a:ext cx="4407514" cy="3200400"/>
          </a:xfrm>
          <a:prstGeom prst="rect">
            <a:avLst/>
          </a:prstGeom>
          <a:ln>
            <a:solidFill>
              <a:schemeClr val="tx1"/>
            </a:solidFill>
          </a:ln>
        </p:spPr>
      </p:pic>
      <p:sp>
        <p:nvSpPr>
          <p:cNvPr id="90" name="TextShape 1">
            <a:extLst>
              <a:ext uri="{FF2B5EF4-FFF2-40B4-BE49-F238E27FC236}">
                <a16:creationId xmlns:a16="http://schemas.microsoft.com/office/drawing/2014/main" id="{36E7FF28-3FE3-ADAD-4A84-FCA45909B331}"/>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5. </a:t>
            </a:r>
            <a:r>
              <a:rPr lang="en-US" sz="4000" b="1" spc="-1" dirty="0">
                <a:solidFill>
                  <a:srgbClr val="00B0F0"/>
                </a:solidFill>
                <a:latin typeface="Calibri"/>
              </a:rPr>
              <a:t>Verification of Calibrated and Raw Forecasts VS Recent Observations</a:t>
            </a:r>
            <a:endParaRPr lang="en-US" sz="4000" b="1" strike="noStrike" spc="-1" dirty="0">
              <a:solidFill>
                <a:srgbClr val="00B0F0"/>
              </a:solidFill>
              <a:latin typeface="Calibri"/>
            </a:endParaRPr>
          </a:p>
        </p:txBody>
      </p:sp>
      <p:pic>
        <p:nvPicPr>
          <p:cNvPr id="2" name="Picture 1">
            <a:extLst>
              <a:ext uri="{FF2B5EF4-FFF2-40B4-BE49-F238E27FC236}">
                <a16:creationId xmlns:a16="http://schemas.microsoft.com/office/drawing/2014/main" id="{B57107AA-5C1A-BE27-8319-F7E1BE1485E8}"/>
              </a:ext>
            </a:extLst>
          </p:cNvPr>
          <p:cNvPicPr>
            <a:picLocks noChangeAspect="1"/>
          </p:cNvPicPr>
          <p:nvPr/>
        </p:nvPicPr>
        <p:blipFill>
          <a:blip r:embed="rId3"/>
          <a:stretch>
            <a:fillRect/>
          </a:stretch>
        </p:blipFill>
        <p:spPr>
          <a:xfrm>
            <a:off x="125762" y="2141067"/>
            <a:ext cx="4407514" cy="3200400"/>
          </a:xfrm>
          <a:prstGeom prst="rect">
            <a:avLst/>
          </a:prstGeom>
          <a:ln>
            <a:solidFill>
              <a:schemeClr val="accent1"/>
            </a:solidFill>
          </a:ln>
        </p:spPr>
      </p:pic>
      <p:sp>
        <p:nvSpPr>
          <p:cNvPr id="4" name="TextBox 3">
            <a:extLst>
              <a:ext uri="{FF2B5EF4-FFF2-40B4-BE49-F238E27FC236}">
                <a16:creationId xmlns:a16="http://schemas.microsoft.com/office/drawing/2014/main" id="{32383692-0DD2-66B0-8BEB-F0D9D885A07A}"/>
              </a:ext>
            </a:extLst>
          </p:cNvPr>
          <p:cNvSpPr txBox="1"/>
          <p:nvPr/>
        </p:nvSpPr>
        <p:spPr>
          <a:xfrm>
            <a:off x="457200" y="1688120"/>
            <a:ext cx="3655937" cy="369332"/>
          </a:xfrm>
          <a:prstGeom prst="rect">
            <a:avLst/>
          </a:prstGeom>
          <a:noFill/>
        </p:spPr>
        <p:txBody>
          <a:bodyPr wrap="none" rtlCol="0">
            <a:spAutoFit/>
          </a:bodyPr>
          <a:lstStyle/>
          <a:p>
            <a:r>
              <a:rPr lang="en-US" dirty="0"/>
              <a:t>Crown Point, Trinidad and Tobago</a:t>
            </a:r>
          </a:p>
        </p:txBody>
      </p:sp>
      <p:grpSp>
        <p:nvGrpSpPr>
          <p:cNvPr id="17" name="Group 16">
            <a:extLst>
              <a:ext uri="{FF2B5EF4-FFF2-40B4-BE49-F238E27FC236}">
                <a16:creationId xmlns:a16="http://schemas.microsoft.com/office/drawing/2014/main" id="{24B43F08-59D8-EF15-C868-C0334ACB1F62}"/>
              </a:ext>
            </a:extLst>
          </p:cNvPr>
          <p:cNvGrpSpPr/>
          <p:nvPr/>
        </p:nvGrpSpPr>
        <p:grpSpPr>
          <a:xfrm>
            <a:off x="844064" y="5553669"/>
            <a:ext cx="6771402" cy="1157876"/>
            <a:chOff x="844064" y="5553669"/>
            <a:chExt cx="6771402" cy="1157876"/>
          </a:xfrm>
        </p:grpSpPr>
        <p:sp>
          <p:nvSpPr>
            <p:cNvPr id="6" name="TextBox 5">
              <a:extLst>
                <a:ext uri="{FF2B5EF4-FFF2-40B4-BE49-F238E27FC236}">
                  <a16:creationId xmlns:a16="http://schemas.microsoft.com/office/drawing/2014/main" id="{1875B69D-0735-3D5A-10BD-4331C16E031C}"/>
                </a:ext>
              </a:extLst>
            </p:cNvPr>
            <p:cNvSpPr txBox="1"/>
            <p:nvPr/>
          </p:nvSpPr>
          <p:spPr>
            <a:xfrm>
              <a:off x="844064" y="5731052"/>
              <a:ext cx="3198376" cy="923330"/>
            </a:xfrm>
            <a:prstGeom prst="rect">
              <a:avLst/>
            </a:prstGeom>
            <a:noFill/>
          </p:spPr>
          <p:txBody>
            <a:bodyPr wrap="none" rtlCol="0">
              <a:spAutoFit/>
            </a:bodyPr>
            <a:lstStyle/>
            <a:p>
              <a:pPr algn="ctr"/>
              <a:r>
                <a:rPr lang="en-US" b="1" dirty="0"/>
                <a:t>Week-1</a:t>
              </a:r>
            </a:p>
            <a:p>
              <a:pPr algn="ctr"/>
              <a:r>
                <a:rPr lang="en-US" b="1" dirty="0"/>
                <a:t>Valid: 26 Nov – 02 Dec 2024</a:t>
              </a:r>
            </a:p>
            <a:p>
              <a:endParaRPr lang="en-US" dirty="0"/>
            </a:p>
          </p:txBody>
        </p:sp>
        <p:cxnSp>
          <p:nvCxnSpPr>
            <p:cNvPr id="8" name="Straight Connector 7">
              <a:extLst>
                <a:ext uri="{FF2B5EF4-FFF2-40B4-BE49-F238E27FC236}">
                  <a16:creationId xmlns:a16="http://schemas.microsoft.com/office/drawing/2014/main" id="{21D17FC4-E7E8-F3C7-075A-9EBFB1790CC6}"/>
                </a:ext>
              </a:extLst>
            </p:cNvPr>
            <p:cNvCxnSpPr>
              <a:cxnSpLocks/>
            </p:cNvCxnSpPr>
            <p:nvPr/>
          </p:nvCxnSpPr>
          <p:spPr>
            <a:xfrm>
              <a:off x="4493202" y="5729519"/>
              <a:ext cx="146420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5A72A7-EA1D-F997-DBFE-4D53674FE497}"/>
                </a:ext>
              </a:extLst>
            </p:cNvPr>
            <p:cNvCxnSpPr>
              <a:cxnSpLocks/>
            </p:cNvCxnSpPr>
            <p:nvPr/>
          </p:nvCxnSpPr>
          <p:spPr>
            <a:xfrm>
              <a:off x="4493202" y="6153082"/>
              <a:ext cx="1464201"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427EF7-9285-F50B-3798-1BED3CB6AB63}"/>
                </a:ext>
              </a:extLst>
            </p:cNvPr>
            <p:cNvCxnSpPr>
              <a:cxnSpLocks/>
            </p:cNvCxnSpPr>
            <p:nvPr/>
          </p:nvCxnSpPr>
          <p:spPr>
            <a:xfrm>
              <a:off x="4493202" y="6557528"/>
              <a:ext cx="1464201" cy="0"/>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D10DCA-3C7E-F93B-B47C-D08319BB3182}"/>
                </a:ext>
              </a:extLst>
            </p:cNvPr>
            <p:cNvSpPr txBox="1"/>
            <p:nvPr/>
          </p:nvSpPr>
          <p:spPr>
            <a:xfrm>
              <a:off x="6084278" y="5553669"/>
              <a:ext cx="1531188" cy="369332"/>
            </a:xfrm>
            <a:prstGeom prst="rect">
              <a:avLst/>
            </a:prstGeom>
            <a:noFill/>
          </p:spPr>
          <p:txBody>
            <a:bodyPr wrap="none" rtlCol="0">
              <a:spAutoFit/>
            </a:bodyPr>
            <a:lstStyle/>
            <a:p>
              <a:r>
                <a:rPr lang="en-US" b="1" dirty="0"/>
                <a:t>Observation</a:t>
              </a:r>
            </a:p>
          </p:txBody>
        </p:sp>
        <p:sp>
          <p:nvSpPr>
            <p:cNvPr id="13" name="TextBox 12">
              <a:extLst>
                <a:ext uri="{FF2B5EF4-FFF2-40B4-BE49-F238E27FC236}">
                  <a16:creationId xmlns:a16="http://schemas.microsoft.com/office/drawing/2014/main" id="{29C76FCE-BC5E-DC5C-93E0-3A0E812EA307}"/>
                </a:ext>
              </a:extLst>
            </p:cNvPr>
            <p:cNvSpPr txBox="1"/>
            <p:nvPr/>
          </p:nvSpPr>
          <p:spPr>
            <a:xfrm>
              <a:off x="6084278" y="5956783"/>
              <a:ext cx="1313180" cy="369332"/>
            </a:xfrm>
            <a:prstGeom prst="rect">
              <a:avLst/>
            </a:prstGeom>
            <a:noFill/>
          </p:spPr>
          <p:txBody>
            <a:bodyPr wrap="none" rtlCol="0">
              <a:spAutoFit/>
            </a:bodyPr>
            <a:lstStyle/>
            <a:p>
              <a:r>
                <a:rPr lang="en-US" b="1" dirty="0">
                  <a:solidFill>
                    <a:srgbClr val="0070C0"/>
                  </a:solidFill>
                </a:rPr>
                <a:t>Calibrated</a:t>
              </a:r>
            </a:p>
          </p:txBody>
        </p:sp>
        <p:sp>
          <p:nvSpPr>
            <p:cNvPr id="14" name="TextBox 13">
              <a:extLst>
                <a:ext uri="{FF2B5EF4-FFF2-40B4-BE49-F238E27FC236}">
                  <a16:creationId xmlns:a16="http://schemas.microsoft.com/office/drawing/2014/main" id="{EF42783F-823C-672D-C655-9A012E29C37F}"/>
                </a:ext>
              </a:extLst>
            </p:cNvPr>
            <p:cNvSpPr txBox="1"/>
            <p:nvPr/>
          </p:nvSpPr>
          <p:spPr>
            <a:xfrm>
              <a:off x="6115880" y="6342213"/>
              <a:ext cx="659155" cy="369332"/>
            </a:xfrm>
            <a:prstGeom prst="rect">
              <a:avLst/>
            </a:prstGeom>
            <a:noFill/>
          </p:spPr>
          <p:txBody>
            <a:bodyPr wrap="none" rtlCol="0">
              <a:spAutoFit/>
            </a:bodyPr>
            <a:lstStyle/>
            <a:p>
              <a:r>
                <a:rPr lang="en-US" b="1" dirty="0">
                  <a:solidFill>
                    <a:schemeClr val="accent6"/>
                  </a:solidFill>
                </a:rPr>
                <a:t>Raw</a:t>
              </a:r>
            </a:p>
          </p:txBody>
        </p:sp>
      </p:grpSp>
      <p:sp>
        <p:nvSpPr>
          <p:cNvPr id="16" name="TextBox 15">
            <a:extLst>
              <a:ext uri="{FF2B5EF4-FFF2-40B4-BE49-F238E27FC236}">
                <a16:creationId xmlns:a16="http://schemas.microsoft.com/office/drawing/2014/main" id="{5FD92886-A680-0187-3E15-0B9F1A1AE6D9}"/>
              </a:ext>
            </a:extLst>
          </p:cNvPr>
          <p:cNvSpPr txBox="1"/>
          <p:nvPr/>
        </p:nvSpPr>
        <p:spPr>
          <a:xfrm>
            <a:off x="5981437" y="1688120"/>
            <a:ext cx="2069797" cy="369332"/>
          </a:xfrm>
          <a:prstGeom prst="rect">
            <a:avLst/>
          </a:prstGeom>
          <a:noFill/>
        </p:spPr>
        <p:txBody>
          <a:bodyPr wrap="none" rtlCol="0">
            <a:spAutoFit/>
          </a:bodyPr>
          <a:lstStyle/>
          <a:p>
            <a:r>
              <a:rPr lang="en-US" dirty="0"/>
              <a:t>Kingston, Jamaica</a:t>
            </a:r>
          </a:p>
        </p:txBody>
      </p:sp>
    </p:spTree>
    <p:extLst>
      <p:ext uri="{BB962C8B-B14F-4D97-AF65-F5344CB8AC3E}">
        <p14:creationId xmlns:p14="http://schemas.microsoft.com/office/powerpoint/2010/main" val="222623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F2723-5F45-9119-7219-50EB90DCB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918B9D-DE8F-D8B7-BF0D-623ECEB9391F}"/>
              </a:ext>
            </a:extLst>
          </p:cNvPr>
          <p:cNvPicPr>
            <a:picLocks noChangeAspect="1"/>
          </p:cNvPicPr>
          <p:nvPr/>
        </p:nvPicPr>
        <p:blipFill>
          <a:blip r:embed="rId2"/>
          <a:stretch>
            <a:fillRect/>
          </a:stretch>
        </p:blipFill>
        <p:spPr>
          <a:xfrm>
            <a:off x="4613480" y="2091234"/>
            <a:ext cx="4407514" cy="3200400"/>
          </a:xfrm>
          <a:prstGeom prst="rect">
            <a:avLst/>
          </a:prstGeom>
          <a:ln>
            <a:solidFill>
              <a:schemeClr val="accent1">
                <a:shade val="15000"/>
              </a:schemeClr>
            </a:solidFill>
          </a:ln>
        </p:spPr>
      </p:pic>
      <p:pic>
        <p:nvPicPr>
          <p:cNvPr id="3" name="Picture 2">
            <a:extLst>
              <a:ext uri="{FF2B5EF4-FFF2-40B4-BE49-F238E27FC236}">
                <a16:creationId xmlns:a16="http://schemas.microsoft.com/office/drawing/2014/main" id="{E50AC658-E01F-168B-87D6-A39D9F804421}"/>
              </a:ext>
            </a:extLst>
          </p:cNvPr>
          <p:cNvPicPr>
            <a:picLocks noChangeAspect="1"/>
          </p:cNvPicPr>
          <p:nvPr/>
        </p:nvPicPr>
        <p:blipFill>
          <a:blip r:embed="rId3"/>
          <a:stretch>
            <a:fillRect/>
          </a:stretch>
        </p:blipFill>
        <p:spPr>
          <a:xfrm>
            <a:off x="125762" y="2141067"/>
            <a:ext cx="4407514" cy="3200400"/>
          </a:xfrm>
          <a:prstGeom prst="rect">
            <a:avLst/>
          </a:prstGeom>
          <a:ln>
            <a:solidFill>
              <a:schemeClr val="accent1">
                <a:shade val="15000"/>
              </a:schemeClr>
            </a:solidFill>
          </a:ln>
        </p:spPr>
      </p:pic>
      <p:sp>
        <p:nvSpPr>
          <p:cNvPr id="90" name="TextShape 1">
            <a:extLst>
              <a:ext uri="{FF2B5EF4-FFF2-40B4-BE49-F238E27FC236}">
                <a16:creationId xmlns:a16="http://schemas.microsoft.com/office/drawing/2014/main" id="{7583C3FA-7DD3-7857-09D7-935D86807F70}"/>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5. </a:t>
            </a:r>
            <a:r>
              <a:rPr lang="en-US" sz="4000" b="1" spc="-1" dirty="0">
                <a:solidFill>
                  <a:srgbClr val="00B0F0"/>
                </a:solidFill>
                <a:latin typeface="Calibri"/>
              </a:rPr>
              <a:t>Verification of Calibrated and Raw Forecasts VS Recent Observations (cont.)</a:t>
            </a:r>
            <a:endParaRPr lang="en-US" sz="4000" b="1" strike="noStrike" spc="-1" dirty="0">
              <a:solidFill>
                <a:srgbClr val="00B0F0"/>
              </a:solidFill>
              <a:latin typeface="Calibri"/>
            </a:endParaRPr>
          </a:p>
        </p:txBody>
      </p:sp>
      <p:sp>
        <p:nvSpPr>
          <p:cNvPr id="4" name="TextBox 3">
            <a:extLst>
              <a:ext uri="{FF2B5EF4-FFF2-40B4-BE49-F238E27FC236}">
                <a16:creationId xmlns:a16="http://schemas.microsoft.com/office/drawing/2014/main" id="{59C17BA4-C69B-E943-B39D-5B8E5E48E16B}"/>
              </a:ext>
            </a:extLst>
          </p:cNvPr>
          <p:cNvSpPr txBox="1"/>
          <p:nvPr/>
        </p:nvSpPr>
        <p:spPr>
          <a:xfrm>
            <a:off x="949570" y="1688120"/>
            <a:ext cx="2454518" cy="369332"/>
          </a:xfrm>
          <a:prstGeom prst="rect">
            <a:avLst/>
          </a:prstGeom>
          <a:noFill/>
        </p:spPr>
        <p:txBody>
          <a:bodyPr wrap="none" rtlCol="0">
            <a:spAutoFit/>
          </a:bodyPr>
          <a:lstStyle/>
          <a:p>
            <a:r>
              <a:rPr lang="en-US" dirty="0"/>
              <a:t>Bridgetown, Barbados</a:t>
            </a:r>
          </a:p>
        </p:txBody>
      </p:sp>
      <p:grpSp>
        <p:nvGrpSpPr>
          <p:cNvPr id="17" name="Group 16">
            <a:extLst>
              <a:ext uri="{FF2B5EF4-FFF2-40B4-BE49-F238E27FC236}">
                <a16:creationId xmlns:a16="http://schemas.microsoft.com/office/drawing/2014/main" id="{CFC21080-FE45-CAA6-6D16-229D40ECBAC8}"/>
              </a:ext>
            </a:extLst>
          </p:cNvPr>
          <p:cNvGrpSpPr/>
          <p:nvPr/>
        </p:nvGrpSpPr>
        <p:grpSpPr>
          <a:xfrm>
            <a:off x="844064" y="5553669"/>
            <a:ext cx="6771402" cy="1157876"/>
            <a:chOff x="844064" y="5553669"/>
            <a:chExt cx="6771402" cy="1157876"/>
          </a:xfrm>
        </p:grpSpPr>
        <p:sp>
          <p:nvSpPr>
            <p:cNvPr id="6" name="TextBox 5">
              <a:extLst>
                <a:ext uri="{FF2B5EF4-FFF2-40B4-BE49-F238E27FC236}">
                  <a16:creationId xmlns:a16="http://schemas.microsoft.com/office/drawing/2014/main" id="{7CD12369-F17F-E9AD-D80D-5FD65B498A14}"/>
                </a:ext>
              </a:extLst>
            </p:cNvPr>
            <p:cNvSpPr txBox="1"/>
            <p:nvPr/>
          </p:nvSpPr>
          <p:spPr>
            <a:xfrm>
              <a:off x="844064" y="5731052"/>
              <a:ext cx="3198376" cy="923330"/>
            </a:xfrm>
            <a:prstGeom prst="rect">
              <a:avLst/>
            </a:prstGeom>
            <a:noFill/>
          </p:spPr>
          <p:txBody>
            <a:bodyPr wrap="none" rtlCol="0">
              <a:spAutoFit/>
            </a:bodyPr>
            <a:lstStyle/>
            <a:p>
              <a:pPr algn="ctr"/>
              <a:r>
                <a:rPr lang="en-US" b="1" dirty="0"/>
                <a:t>Week-1</a:t>
              </a:r>
            </a:p>
            <a:p>
              <a:pPr algn="ctr"/>
              <a:r>
                <a:rPr lang="en-US" b="1" dirty="0"/>
                <a:t>Valid: 26 Nov – 02 Dec 2024</a:t>
              </a:r>
            </a:p>
            <a:p>
              <a:endParaRPr lang="en-US" dirty="0"/>
            </a:p>
          </p:txBody>
        </p:sp>
        <p:cxnSp>
          <p:nvCxnSpPr>
            <p:cNvPr id="8" name="Straight Connector 7">
              <a:extLst>
                <a:ext uri="{FF2B5EF4-FFF2-40B4-BE49-F238E27FC236}">
                  <a16:creationId xmlns:a16="http://schemas.microsoft.com/office/drawing/2014/main" id="{080402F0-D54F-9DE0-856B-86979E125DEF}"/>
                </a:ext>
              </a:extLst>
            </p:cNvPr>
            <p:cNvCxnSpPr>
              <a:cxnSpLocks/>
            </p:cNvCxnSpPr>
            <p:nvPr/>
          </p:nvCxnSpPr>
          <p:spPr>
            <a:xfrm>
              <a:off x="4493202" y="5729519"/>
              <a:ext cx="146420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BAD4FA-8183-C053-6A42-1A75C8C516A8}"/>
                </a:ext>
              </a:extLst>
            </p:cNvPr>
            <p:cNvCxnSpPr>
              <a:cxnSpLocks/>
            </p:cNvCxnSpPr>
            <p:nvPr/>
          </p:nvCxnSpPr>
          <p:spPr>
            <a:xfrm>
              <a:off x="4493202" y="6153082"/>
              <a:ext cx="1464201"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DCFE4E-0260-61F0-F11E-9042D4009551}"/>
                </a:ext>
              </a:extLst>
            </p:cNvPr>
            <p:cNvCxnSpPr>
              <a:cxnSpLocks/>
            </p:cNvCxnSpPr>
            <p:nvPr/>
          </p:nvCxnSpPr>
          <p:spPr>
            <a:xfrm>
              <a:off x="4493202" y="6557528"/>
              <a:ext cx="1464201" cy="0"/>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5D7459-D7D0-6F14-2801-AA0E291918FE}"/>
                </a:ext>
              </a:extLst>
            </p:cNvPr>
            <p:cNvSpPr txBox="1"/>
            <p:nvPr/>
          </p:nvSpPr>
          <p:spPr>
            <a:xfrm>
              <a:off x="6084278" y="5553669"/>
              <a:ext cx="1531188" cy="369332"/>
            </a:xfrm>
            <a:prstGeom prst="rect">
              <a:avLst/>
            </a:prstGeom>
            <a:noFill/>
          </p:spPr>
          <p:txBody>
            <a:bodyPr wrap="none" rtlCol="0">
              <a:spAutoFit/>
            </a:bodyPr>
            <a:lstStyle/>
            <a:p>
              <a:r>
                <a:rPr lang="en-US" b="1" dirty="0"/>
                <a:t>Observation</a:t>
              </a:r>
            </a:p>
          </p:txBody>
        </p:sp>
        <p:sp>
          <p:nvSpPr>
            <p:cNvPr id="13" name="TextBox 12">
              <a:extLst>
                <a:ext uri="{FF2B5EF4-FFF2-40B4-BE49-F238E27FC236}">
                  <a16:creationId xmlns:a16="http://schemas.microsoft.com/office/drawing/2014/main" id="{E3367D12-2ACF-9A0D-A7C3-A32B7C3DE340}"/>
                </a:ext>
              </a:extLst>
            </p:cNvPr>
            <p:cNvSpPr txBox="1"/>
            <p:nvPr/>
          </p:nvSpPr>
          <p:spPr>
            <a:xfrm>
              <a:off x="6084278" y="5956783"/>
              <a:ext cx="1313180" cy="369332"/>
            </a:xfrm>
            <a:prstGeom prst="rect">
              <a:avLst/>
            </a:prstGeom>
            <a:noFill/>
          </p:spPr>
          <p:txBody>
            <a:bodyPr wrap="none" rtlCol="0">
              <a:spAutoFit/>
            </a:bodyPr>
            <a:lstStyle/>
            <a:p>
              <a:r>
                <a:rPr lang="en-US" b="1" dirty="0">
                  <a:solidFill>
                    <a:srgbClr val="0070C0"/>
                  </a:solidFill>
                </a:rPr>
                <a:t>Calibrated</a:t>
              </a:r>
            </a:p>
          </p:txBody>
        </p:sp>
        <p:sp>
          <p:nvSpPr>
            <p:cNvPr id="14" name="TextBox 13">
              <a:extLst>
                <a:ext uri="{FF2B5EF4-FFF2-40B4-BE49-F238E27FC236}">
                  <a16:creationId xmlns:a16="http://schemas.microsoft.com/office/drawing/2014/main" id="{11B255B0-9B89-5F90-9E19-47659144D601}"/>
                </a:ext>
              </a:extLst>
            </p:cNvPr>
            <p:cNvSpPr txBox="1"/>
            <p:nvPr/>
          </p:nvSpPr>
          <p:spPr>
            <a:xfrm>
              <a:off x="6115880" y="6342213"/>
              <a:ext cx="659155" cy="369332"/>
            </a:xfrm>
            <a:prstGeom prst="rect">
              <a:avLst/>
            </a:prstGeom>
            <a:noFill/>
          </p:spPr>
          <p:txBody>
            <a:bodyPr wrap="none" rtlCol="0">
              <a:spAutoFit/>
            </a:bodyPr>
            <a:lstStyle/>
            <a:p>
              <a:r>
                <a:rPr lang="en-US" b="1" dirty="0">
                  <a:solidFill>
                    <a:schemeClr val="accent6"/>
                  </a:solidFill>
                </a:rPr>
                <a:t>Raw</a:t>
              </a:r>
            </a:p>
          </p:txBody>
        </p:sp>
      </p:grpSp>
      <p:sp>
        <p:nvSpPr>
          <p:cNvPr id="16" name="TextBox 15">
            <a:extLst>
              <a:ext uri="{FF2B5EF4-FFF2-40B4-BE49-F238E27FC236}">
                <a16:creationId xmlns:a16="http://schemas.microsoft.com/office/drawing/2014/main" id="{363C4ED7-0CD7-224F-E529-7692684837D1}"/>
              </a:ext>
            </a:extLst>
          </p:cNvPr>
          <p:cNvSpPr txBox="1"/>
          <p:nvPr/>
        </p:nvSpPr>
        <p:spPr>
          <a:xfrm>
            <a:off x="5823172" y="1688120"/>
            <a:ext cx="2527295" cy="369332"/>
          </a:xfrm>
          <a:prstGeom prst="rect">
            <a:avLst/>
          </a:prstGeom>
          <a:noFill/>
        </p:spPr>
        <p:txBody>
          <a:bodyPr wrap="none" rtlCol="0">
            <a:spAutoFit/>
          </a:bodyPr>
          <a:lstStyle/>
          <a:p>
            <a:r>
              <a:rPr lang="en-US" dirty="0"/>
              <a:t>Nassau, The Bahamas</a:t>
            </a:r>
          </a:p>
        </p:txBody>
      </p:sp>
    </p:spTree>
    <p:extLst>
      <p:ext uri="{BB962C8B-B14F-4D97-AF65-F5344CB8AC3E}">
        <p14:creationId xmlns:p14="http://schemas.microsoft.com/office/powerpoint/2010/main" val="5784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0854-F310-71DF-5EFD-A5F1366CE63F}"/>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FEA33AA4-C887-0A59-F98E-17B0D2C5A8A7}"/>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6. </a:t>
            </a:r>
            <a:r>
              <a:rPr lang="en-US" sz="4000" b="1" spc="-1" dirty="0">
                <a:solidFill>
                  <a:srgbClr val="00B0F0"/>
                </a:solidFill>
                <a:latin typeface="Calibri"/>
              </a:rPr>
              <a:t>Data Preprocessing</a:t>
            </a:r>
            <a:endParaRPr lang="en-US" sz="4000" b="1" strike="noStrike" spc="-1" dirty="0">
              <a:solidFill>
                <a:srgbClr val="00B0F0"/>
              </a:solidFill>
              <a:latin typeface="Calibri"/>
            </a:endParaRPr>
          </a:p>
        </p:txBody>
      </p:sp>
      <p:sp>
        <p:nvSpPr>
          <p:cNvPr id="91" name="TextShape 2">
            <a:extLst>
              <a:ext uri="{FF2B5EF4-FFF2-40B4-BE49-F238E27FC236}">
                <a16:creationId xmlns:a16="http://schemas.microsoft.com/office/drawing/2014/main" id="{AD62EB67-8D3F-6031-9FF8-F3959F33666A}"/>
              </a:ext>
            </a:extLst>
          </p:cNvPr>
          <p:cNvSpPr txBox="1"/>
          <p:nvPr/>
        </p:nvSpPr>
        <p:spPr>
          <a:xfrm>
            <a:off x="457200" y="1600200"/>
            <a:ext cx="8229240" cy="5134708"/>
          </a:xfrm>
          <a:prstGeom prst="rect">
            <a:avLst/>
          </a:prstGeom>
          <a:noFill/>
          <a:ln w="0">
            <a:solidFill>
              <a:schemeClr val="accent1">
                <a:shade val="15000"/>
              </a:schemeClr>
            </a:solidFill>
          </a:ln>
        </p:spPr>
        <p:txBody>
          <a:bodyPr>
            <a:noAutofit/>
          </a:bodyPr>
          <a:lstStyle/>
          <a:p>
            <a:pPr marL="457200" indent="-457200">
              <a:buFont typeface="Arial" panose="020B0604020202020204" pitchFamily="34" charset="0"/>
              <a:buChar char="•"/>
            </a:pPr>
            <a:r>
              <a:rPr lang="en-US" sz="2200" spc="-1" dirty="0">
                <a:solidFill>
                  <a:srgbClr val="000000"/>
                </a:solidFill>
                <a:latin typeface="Calibri"/>
              </a:rPr>
              <a:t>For each station, extract historical daily maximum temperature and heat index observation data for the 2000 – 2019 period (x array data).</a:t>
            </a:r>
          </a:p>
          <a:p>
            <a:pPr marL="457200" indent="-457200">
              <a:buFont typeface="Arial" panose="020B0604020202020204" pitchFamily="34" charset="0"/>
              <a:buChar char="•"/>
            </a:pPr>
            <a:endParaRPr lang="en-US" sz="2200" spc="-1" dirty="0">
              <a:solidFill>
                <a:srgbClr val="000000"/>
              </a:solidFill>
              <a:latin typeface="Calibri"/>
            </a:endParaRPr>
          </a:p>
          <a:p>
            <a:pPr marL="457200" indent="-457200">
              <a:buFont typeface="Arial" panose="020B0604020202020204" pitchFamily="34" charset="0"/>
              <a:buChar char="•"/>
            </a:pPr>
            <a:r>
              <a:rPr lang="en-US" sz="2200" spc="-1" dirty="0">
                <a:solidFill>
                  <a:srgbClr val="000000"/>
                </a:solidFill>
                <a:latin typeface="Calibri"/>
              </a:rPr>
              <a:t>Similarly, extract historical daily maximum temperature and heat index GEFS forecast data for the 2000 – 2019 period (y array data).</a:t>
            </a:r>
          </a:p>
          <a:p>
            <a:pPr marL="457200" indent="-457200">
              <a:buFont typeface="Arial" panose="020B0604020202020204" pitchFamily="34" charset="0"/>
              <a:buChar char="•"/>
            </a:pPr>
            <a:endParaRPr lang="en-US" sz="2200" spc="-1" dirty="0">
              <a:solidFill>
                <a:srgbClr val="000000"/>
              </a:solidFill>
              <a:latin typeface="Calibri"/>
            </a:endParaRPr>
          </a:p>
          <a:p>
            <a:pPr marL="457200" indent="-457200">
              <a:buFont typeface="Arial" panose="020B0604020202020204" pitchFamily="34" charset="0"/>
              <a:buChar char="•"/>
            </a:pPr>
            <a:r>
              <a:rPr lang="en-US" sz="2200" spc="-1" dirty="0">
                <a:solidFill>
                  <a:srgbClr val="000000"/>
                </a:solidFill>
                <a:latin typeface="Calibri"/>
              </a:rPr>
              <a:t>Extract </a:t>
            </a:r>
            <a:r>
              <a:rPr lang="en-US" sz="2200" spc="-1" dirty="0" err="1">
                <a:solidFill>
                  <a:srgbClr val="000000"/>
                </a:solidFill>
                <a:latin typeface="Calibri"/>
              </a:rPr>
              <a:t>realtime</a:t>
            </a:r>
            <a:r>
              <a:rPr lang="en-US" sz="2200" spc="-1" dirty="0">
                <a:solidFill>
                  <a:srgbClr val="000000"/>
                </a:solidFill>
                <a:latin typeface="Calibri"/>
              </a:rPr>
              <a:t> daily maximum temperature and heat index GEFS forecast  data for the current target period (</a:t>
            </a:r>
            <a:r>
              <a:rPr lang="en-US" sz="2200" spc="-1" dirty="0" err="1">
                <a:solidFill>
                  <a:srgbClr val="000000"/>
                </a:solidFill>
                <a:latin typeface="Calibri"/>
              </a:rPr>
              <a:t>realtime</a:t>
            </a:r>
            <a:r>
              <a:rPr lang="en-US" sz="2200" spc="-1" dirty="0">
                <a:solidFill>
                  <a:srgbClr val="000000"/>
                </a:solidFill>
                <a:latin typeface="Calibri"/>
              </a:rPr>
              <a:t> raw forecast).</a:t>
            </a:r>
          </a:p>
          <a:p>
            <a:pPr marL="457200" indent="-457200">
              <a:buFont typeface="Arial" panose="020B0604020202020204" pitchFamily="34" charset="0"/>
              <a:buChar char="•"/>
            </a:pPr>
            <a:endParaRPr lang="en-US" sz="2200" spc="-1" dirty="0">
              <a:solidFill>
                <a:srgbClr val="000000"/>
              </a:solidFill>
              <a:latin typeface="Calibri"/>
            </a:endParaRPr>
          </a:p>
          <a:p>
            <a:pPr marL="457200" indent="-457200">
              <a:buFont typeface="Arial" panose="020B0604020202020204" pitchFamily="34" charset="0"/>
              <a:buChar char="•"/>
            </a:pPr>
            <a:r>
              <a:rPr lang="en-US" sz="2200" spc="-1" dirty="0">
                <a:solidFill>
                  <a:srgbClr val="000000"/>
                </a:solidFill>
                <a:latin typeface="Calibri"/>
              </a:rPr>
              <a:t>Convert the x, y and raw forecast data to the </a:t>
            </a:r>
            <a:r>
              <a:rPr lang="en-US" sz="2200" spc="-1" dirty="0" err="1">
                <a:solidFill>
                  <a:srgbClr val="000000"/>
                </a:solidFill>
                <a:latin typeface="Calibri"/>
              </a:rPr>
              <a:t>netCDF</a:t>
            </a:r>
            <a:r>
              <a:rPr lang="en-US" sz="2200" spc="-1" dirty="0">
                <a:solidFill>
                  <a:srgbClr val="000000"/>
                </a:solidFill>
                <a:latin typeface="Calibri"/>
              </a:rPr>
              <a:t> format.</a:t>
            </a:r>
          </a:p>
          <a:p>
            <a:pPr marL="914400" lvl="1" indent="-457200">
              <a:buFont typeface="Arial" panose="020B0604020202020204" pitchFamily="34" charset="0"/>
              <a:buChar char="•"/>
            </a:pPr>
            <a:endParaRPr lang="en-US" sz="2200" spc="-1" dirty="0">
              <a:solidFill>
                <a:srgbClr val="000000"/>
              </a:solidFill>
              <a:latin typeface="Calibri"/>
            </a:endParaRPr>
          </a:p>
          <a:p>
            <a:pPr marL="457200" indent="-457200">
              <a:buFont typeface="Arial" panose="020B0604020202020204" pitchFamily="34" charset="0"/>
              <a:buChar char="•"/>
            </a:pPr>
            <a:r>
              <a:rPr lang="en-US" sz="2200" b="1" i="1" spc="-1" dirty="0">
                <a:solidFill>
                  <a:srgbClr val="000000"/>
                </a:solidFill>
                <a:latin typeface="Calibri"/>
              </a:rPr>
              <a:t>The pre-processed data is already available for use, so you don’t need to worry about going through this step.</a:t>
            </a:r>
          </a:p>
        </p:txBody>
      </p:sp>
    </p:spTree>
    <p:extLst>
      <p:ext uri="{BB962C8B-B14F-4D97-AF65-F5344CB8AC3E}">
        <p14:creationId xmlns:p14="http://schemas.microsoft.com/office/powerpoint/2010/main" val="3730871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3681</TotalTime>
  <Words>1365</Words>
  <Application>Microsoft Office PowerPoint</Application>
  <PresentationFormat>On-screen Show (4:3)</PresentationFormat>
  <Paragraphs>163</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Calibri-BoldItalic</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Endalk Bekele</dc:creator>
  <dc:description/>
  <cp:lastModifiedBy>Endalk Bekele</cp:lastModifiedBy>
  <cp:revision>103</cp:revision>
  <dcterms:created xsi:type="dcterms:W3CDTF">2023-07-05T10:42:16Z</dcterms:created>
  <dcterms:modified xsi:type="dcterms:W3CDTF">2024-12-03T11:51:28Z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On-screen Show (4:3)</vt:lpwstr>
  </property>
  <property fmtid="{D5CDD505-2E9C-101B-9397-08002B2CF9AE}" pid="4" name="Slides">
    <vt:i4>13</vt:i4>
  </property>
</Properties>
</file>