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Cliquez pour déplacer la diapo</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04284C6-42F5-4F79-90E0-AFBF90ABF544}" type="slidenum">
              <a:rPr lang="fr-FR" sz="1400" b="0" strike="noStrike" spc="-1">
                <a:latin typeface="Times New Roman"/>
              </a:rPr>
              <a:t>‹#›</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B893E6D-829F-4E68-9D76-240F31B4A704}" type="datetime">
              <a:rPr lang="en-US" sz="1200" b="0" strike="noStrike" spc="-1">
                <a:solidFill>
                  <a:srgbClr val="8B8B8B"/>
                </a:solidFill>
                <a:latin typeface="Calibri"/>
              </a:rPr>
              <a:t>12/3/2024</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E7E39C1-A87F-4CA0-8779-B7F22F7201BC}" type="slidenum">
              <a:rPr lang="en-US" sz="1200" b="0" strike="noStrike" spc="-1">
                <a:solidFill>
                  <a:srgbClr val="8B8B8B"/>
                </a:solidFill>
                <a:latin typeface="Calibri"/>
              </a:rPr>
              <a:t>‹#›</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C2496D4A-9DC5-4F17-9CB5-6AD1CCB5F6FA}" type="datetime">
              <a:rPr lang="en-US" sz="1200" b="0" strike="noStrike" spc="-1">
                <a:solidFill>
                  <a:srgbClr val="8B8B8B"/>
                </a:solidFill>
                <a:latin typeface="Calibri"/>
              </a:rPr>
              <a:t>12/3/2024</a:t>
            </a:fld>
            <a:endParaRPr lang="fr-F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A461D265-CB5A-473E-B7EA-CBF55A3BDE02}" type="slidenum">
              <a:rPr lang="en-US" sz="1200" b="0" strike="noStrike" spc="-1">
                <a:solidFill>
                  <a:srgbClr val="8B8B8B"/>
                </a:solidFill>
                <a:latin typeface="Calibri"/>
              </a:rPr>
              <a:t>‹#›</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ftp.cpc.ncep.noaa.gov/International/PREPARE_Trinidad_Tobago/excessive_heat_toolkit/heat_spatial_shell.tar.gz"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xcast-lib.github.io/"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ftp.cpc.ncep.noaa.gov/International/PREPARE_Trinidad_Tobago/excessive_heat_toolkit/heat_notebooks.tar.gz"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85800" y="1673278"/>
            <a:ext cx="7772040" cy="1469520"/>
          </a:xfrm>
          <a:prstGeom prst="rect">
            <a:avLst/>
          </a:prstGeom>
          <a:noFill/>
          <a:ln w="0">
            <a:noFill/>
          </a:ln>
        </p:spPr>
        <p:txBody>
          <a:bodyPr anchor="ctr">
            <a:noAutofit/>
          </a:bodyPr>
          <a:lstStyle/>
          <a:p>
            <a:pPr algn="ctr">
              <a:lnSpc>
                <a:spcPct val="100000"/>
              </a:lnSpc>
            </a:pPr>
            <a:r>
              <a:rPr lang="en-US" sz="4400" b="0" strike="noStrike" spc="-1" dirty="0">
                <a:solidFill>
                  <a:srgbClr val="000000"/>
                </a:solidFill>
                <a:latin typeface="Calibri"/>
              </a:rPr>
              <a:t>Excessive Heat Forecasting Tools</a:t>
            </a:r>
          </a:p>
        </p:txBody>
      </p:sp>
      <p:sp>
        <p:nvSpPr>
          <p:cNvPr id="89" name="TextShape 2"/>
          <p:cNvSpPr txBox="1"/>
          <p:nvPr/>
        </p:nvSpPr>
        <p:spPr>
          <a:xfrm>
            <a:off x="734158" y="3270739"/>
            <a:ext cx="7491046" cy="3165230"/>
          </a:xfrm>
          <a:prstGeom prst="rect">
            <a:avLst/>
          </a:prstGeom>
          <a:noFill/>
          <a:ln w="0">
            <a:noFill/>
          </a:ln>
        </p:spPr>
        <p:txBody>
          <a:bodyPr>
            <a:noAutofit/>
          </a:bodyPr>
          <a:lstStyle/>
          <a:p>
            <a:pPr algn="ctr">
              <a:lnSpc>
                <a:spcPct val="100000"/>
              </a:lnSpc>
              <a:spcBef>
                <a:spcPts val="641"/>
              </a:spcBef>
              <a:tabLst>
                <a:tab pos="0" algn="l"/>
              </a:tabLst>
            </a:pPr>
            <a:r>
              <a:rPr lang="en-US" sz="2400" b="1" strike="noStrike" spc="-1" dirty="0">
                <a:solidFill>
                  <a:srgbClr val="8B8B8B"/>
                </a:solidFill>
                <a:latin typeface="Calibri"/>
              </a:rPr>
              <a:t>President Emergency Plan for Adaptation and Resilience (PREPARE)</a:t>
            </a:r>
          </a:p>
          <a:p>
            <a:pPr algn="ctr">
              <a:lnSpc>
                <a:spcPct val="100000"/>
              </a:lnSpc>
              <a:spcBef>
                <a:spcPts val="641"/>
              </a:spcBef>
              <a:tabLst>
                <a:tab pos="0" algn="l"/>
              </a:tabLst>
            </a:pPr>
            <a:r>
              <a:rPr lang="en-US" sz="2400" b="1" spc="-1" dirty="0">
                <a:solidFill>
                  <a:srgbClr val="8B8B8B"/>
                </a:solidFill>
                <a:latin typeface="Calibri"/>
              </a:rPr>
              <a:t>Forecasters’ Training Workshop Hazardous Heat Forecasts</a:t>
            </a:r>
          </a:p>
          <a:p>
            <a:pPr algn="ctr">
              <a:lnSpc>
                <a:spcPct val="100000"/>
              </a:lnSpc>
              <a:spcBef>
                <a:spcPts val="641"/>
              </a:spcBef>
              <a:tabLst>
                <a:tab pos="0" algn="l"/>
              </a:tabLst>
            </a:pPr>
            <a:r>
              <a:rPr lang="en-US" sz="2400" b="1" spc="-1" dirty="0" err="1">
                <a:solidFill>
                  <a:srgbClr val="8B8B8B"/>
                </a:solidFill>
                <a:latin typeface="Calibri"/>
              </a:rPr>
              <a:t>Endalkachew</a:t>
            </a:r>
            <a:r>
              <a:rPr lang="en-US" sz="2400" b="1" spc="-1">
                <a:solidFill>
                  <a:srgbClr val="8B8B8B"/>
                </a:solidFill>
                <a:latin typeface="Calibri"/>
              </a:rPr>
              <a:t> Bekele</a:t>
            </a:r>
            <a:endParaRPr lang="en-US" sz="2400" b="1" spc="-1" dirty="0">
              <a:solidFill>
                <a:srgbClr val="8B8B8B"/>
              </a:solidFill>
              <a:latin typeface="Calibri"/>
            </a:endParaRPr>
          </a:p>
          <a:p>
            <a:pPr algn="ctr">
              <a:lnSpc>
                <a:spcPct val="100000"/>
              </a:lnSpc>
              <a:spcBef>
                <a:spcPts val="641"/>
              </a:spcBef>
              <a:tabLst>
                <a:tab pos="0" algn="l"/>
              </a:tabLst>
            </a:pPr>
            <a:endParaRPr lang="en-US" sz="2400" b="1" spc="-1" dirty="0">
              <a:solidFill>
                <a:srgbClr val="8B8B8B"/>
              </a:solidFill>
              <a:latin typeface="Calibri"/>
            </a:endParaRPr>
          </a:p>
          <a:p>
            <a:pPr algn="ctr">
              <a:lnSpc>
                <a:spcPct val="100000"/>
              </a:lnSpc>
              <a:spcBef>
                <a:spcPts val="641"/>
              </a:spcBef>
              <a:tabLst>
                <a:tab pos="0" algn="l"/>
              </a:tabLst>
            </a:pPr>
            <a:r>
              <a:rPr lang="en-US" sz="2000" b="1" spc="-1" dirty="0">
                <a:solidFill>
                  <a:srgbClr val="8B8B8B"/>
                </a:solidFill>
                <a:latin typeface="Calibri"/>
              </a:rPr>
              <a:t>NOAA/CPC/International Desks</a:t>
            </a:r>
          </a:p>
          <a:p>
            <a:pPr algn="ctr">
              <a:lnSpc>
                <a:spcPct val="100000"/>
              </a:lnSpc>
              <a:spcBef>
                <a:spcPts val="641"/>
              </a:spcBef>
              <a:tabLst>
                <a:tab pos="0" algn="l"/>
              </a:tabLst>
            </a:pPr>
            <a:r>
              <a:rPr lang="en-US" sz="2000" strike="noStrike" spc="-1" dirty="0">
                <a:solidFill>
                  <a:srgbClr val="8B8B8B"/>
                </a:solidFill>
                <a:latin typeface="Calibri"/>
              </a:rPr>
              <a:t>Port of Spain, Trinidad and Tobago</a:t>
            </a:r>
          </a:p>
          <a:p>
            <a:pPr algn="ctr">
              <a:lnSpc>
                <a:spcPct val="100000"/>
              </a:lnSpc>
              <a:spcBef>
                <a:spcPts val="641"/>
              </a:spcBef>
              <a:tabLst>
                <a:tab pos="0" algn="l"/>
              </a:tabLst>
            </a:pPr>
            <a:r>
              <a:rPr lang="en-US" sz="2000" strike="noStrike" spc="-1" dirty="0">
                <a:solidFill>
                  <a:srgbClr val="8B8B8B"/>
                </a:solidFill>
                <a:latin typeface="Calibri"/>
              </a:rPr>
              <a:t>4 – 10 December 2024</a:t>
            </a:r>
            <a:endParaRPr lang="fr-FR" sz="2000" strike="noStrike" spc="-1" dirty="0">
              <a:latin typeface="Arial"/>
            </a:endParaRPr>
          </a:p>
        </p:txBody>
      </p:sp>
      <p:sp>
        <p:nvSpPr>
          <p:cNvPr id="3" name="Rectangle 2">
            <a:extLst>
              <a:ext uri="{FF2B5EF4-FFF2-40B4-BE49-F238E27FC236}">
                <a16:creationId xmlns:a16="http://schemas.microsoft.com/office/drawing/2014/main" id="{F0D98B27-1BCD-3534-D8D6-BA99EEBEB1BC}"/>
              </a:ext>
            </a:extLst>
          </p:cNvPr>
          <p:cNvSpPr/>
          <p:nvPr/>
        </p:nvSpPr>
        <p:spPr>
          <a:xfrm>
            <a:off x="123092" y="123092"/>
            <a:ext cx="8897816" cy="6594231"/>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Run Large-Scale Circulation Anomaly Scripts (cont.)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833196"/>
            <a:ext cx="8229240" cy="538530"/>
          </a:xfrm>
          <a:prstGeom prst="rect">
            <a:avLst/>
          </a:prstGeom>
          <a:noFill/>
          <a:ln w="0">
            <a:solidFill>
              <a:schemeClr val="accent1">
                <a:shade val="15000"/>
              </a:schemeClr>
            </a:solidFill>
          </a:ln>
        </p:spPr>
        <p:txBody>
          <a:bodyPr>
            <a:normAutofit fontScale="93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Select the circulation plot notebook and DoubleClick to open it:</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p:txBody>
      </p:sp>
      <p:pic>
        <p:nvPicPr>
          <p:cNvPr id="2" name="Picture 1"/>
          <p:cNvPicPr>
            <a:picLocks noChangeAspect="1"/>
          </p:cNvPicPr>
          <p:nvPr/>
        </p:nvPicPr>
        <p:blipFill rotWithShape="1">
          <a:blip r:embed="rId2"/>
          <a:srcRect l="7638" t="21375" r="57762" b="46476"/>
          <a:stretch/>
        </p:blipFill>
        <p:spPr>
          <a:xfrm>
            <a:off x="219074" y="2647950"/>
            <a:ext cx="8686800" cy="2522324"/>
          </a:xfrm>
          <a:prstGeom prst="rect">
            <a:avLst/>
          </a:prstGeom>
        </p:spPr>
      </p:pic>
      <p:cxnSp>
        <p:nvCxnSpPr>
          <p:cNvPr id="4" name="Straight Arrow Connector 3"/>
          <p:cNvCxnSpPr/>
          <p:nvPr/>
        </p:nvCxnSpPr>
        <p:spPr>
          <a:xfrm flipH="1">
            <a:off x="2733675" y="4076700"/>
            <a:ext cx="2247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8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Run Large-Scale Circulation Anomaly Scripts (cont.)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56970"/>
            <a:ext cx="8229240" cy="1097282"/>
          </a:xfrm>
          <a:prstGeom prst="rect">
            <a:avLst/>
          </a:prstGeom>
          <a:noFill/>
          <a:ln w="0">
            <a:solidFill>
              <a:schemeClr val="accent1">
                <a:shade val="15000"/>
              </a:schemeClr>
            </a:solidFill>
          </a:ln>
        </p:spPr>
        <p:txBody>
          <a:bodyPr>
            <a:normAutofit fontScale="78000" lnSpcReduction="2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Scroll through the notebook to see the code descriptions provided in each cell:</a:t>
            </a: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You may change the domain to an area of your interest (by changing the </a:t>
            </a:r>
            <a:r>
              <a:rPr lang="en-US" sz="2500" b="1" spc="-1" dirty="0" err="1">
                <a:solidFill>
                  <a:srgbClr val="000000"/>
                </a:solidFill>
                <a:latin typeface="Calibri"/>
              </a:rPr>
              <a:t>wlon</a:t>
            </a:r>
            <a:r>
              <a:rPr lang="en-US" sz="2500" spc="-1" dirty="0">
                <a:solidFill>
                  <a:srgbClr val="000000"/>
                </a:solidFill>
                <a:latin typeface="Calibri"/>
              </a:rPr>
              <a:t>, </a:t>
            </a:r>
            <a:r>
              <a:rPr lang="en-US" sz="2500" b="1" spc="-1" dirty="0" err="1">
                <a:solidFill>
                  <a:srgbClr val="000000"/>
                </a:solidFill>
                <a:latin typeface="Calibri"/>
              </a:rPr>
              <a:t>elon</a:t>
            </a:r>
            <a:r>
              <a:rPr lang="en-US" sz="2500" spc="-1" dirty="0">
                <a:solidFill>
                  <a:srgbClr val="000000"/>
                </a:solidFill>
                <a:latin typeface="Calibri"/>
              </a:rPr>
              <a:t>, </a:t>
            </a:r>
            <a:r>
              <a:rPr lang="en-US" sz="2500" b="1" spc="-1" dirty="0">
                <a:solidFill>
                  <a:srgbClr val="000000"/>
                </a:solidFill>
                <a:latin typeface="Calibri"/>
              </a:rPr>
              <a:t>slat</a:t>
            </a:r>
            <a:r>
              <a:rPr lang="en-US" sz="2500" spc="-1" dirty="0">
                <a:solidFill>
                  <a:srgbClr val="000000"/>
                </a:solidFill>
                <a:latin typeface="Calibri"/>
              </a:rPr>
              <a:t> and </a:t>
            </a:r>
            <a:r>
              <a:rPr lang="en-US" sz="2500" b="1" spc="-1" dirty="0" err="1">
                <a:solidFill>
                  <a:srgbClr val="000000"/>
                </a:solidFill>
                <a:latin typeface="Calibri"/>
              </a:rPr>
              <a:t>nlat</a:t>
            </a:r>
            <a:r>
              <a:rPr lang="en-US" sz="2500" spc="-1" dirty="0">
                <a:solidFill>
                  <a:srgbClr val="000000"/>
                </a:solidFill>
                <a:latin typeface="Calibri"/>
              </a:rPr>
              <a:t> values).</a:t>
            </a:r>
          </a:p>
        </p:txBody>
      </p:sp>
      <p:cxnSp>
        <p:nvCxnSpPr>
          <p:cNvPr id="4" name="Straight Arrow Connector 3"/>
          <p:cNvCxnSpPr/>
          <p:nvPr/>
        </p:nvCxnSpPr>
        <p:spPr>
          <a:xfrm flipH="1">
            <a:off x="2733675" y="3505200"/>
            <a:ext cx="2247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l="7678" t="25333" r="58607" b="5238"/>
          <a:stretch/>
        </p:blipFill>
        <p:spPr>
          <a:xfrm>
            <a:off x="1039300" y="2654252"/>
            <a:ext cx="6394118" cy="4114800"/>
          </a:xfrm>
          <a:prstGeom prst="rect">
            <a:avLst/>
          </a:prstGeom>
        </p:spPr>
      </p:pic>
    </p:spTree>
    <p:extLst>
      <p:ext uri="{BB962C8B-B14F-4D97-AF65-F5344CB8AC3E}">
        <p14:creationId xmlns:p14="http://schemas.microsoft.com/office/powerpoint/2010/main" val="367454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Run Large-Scale Circulation Anomaly Scripts (cont.)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56971"/>
            <a:ext cx="8229240" cy="395654"/>
          </a:xfrm>
          <a:prstGeom prst="rect">
            <a:avLst/>
          </a:prstGeom>
          <a:noFill/>
          <a:ln w="0">
            <a:solidFill>
              <a:schemeClr val="accent1">
                <a:shade val="15000"/>
              </a:schemeClr>
            </a:solidFill>
          </a:ln>
        </p:spPr>
        <p:txBody>
          <a:bodyPr>
            <a:normAutofit fontScale="85500" lnSpcReduction="1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Under the '</a:t>
            </a:r>
            <a:r>
              <a:rPr lang="en-US" sz="2500" b="1" spc="-1" dirty="0">
                <a:solidFill>
                  <a:srgbClr val="000000"/>
                </a:solidFill>
                <a:latin typeface="Calibri"/>
              </a:rPr>
              <a:t>Cell</a:t>
            </a:r>
            <a:r>
              <a:rPr lang="en-US" sz="2500" spc="-1" dirty="0">
                <a:solidFill>
                  <a:srgbClr val="000000"/>
                </a:solidFill>
                <a:latin typeface="Calibri"/>
              </a:rPr>
              <a:t>' menu, select </a:t>
            </a:r>
            <a:r>
              <a:rPr lang="en-US" sz="2500" b="1" spc="-1" dirty="0">
                <a:solidFill>
                  <a:srgbClr val="000000"/>
                </a:solidFill>
                <a:latin typeface="Calibri"/>
              </a:rPr>
              <a:t>'Run All</a:t>
            </a:r>
            <a:r>
              <a:rPr lang="en-US" sz="2500" spc="-1" dirty="0">
                <a:solidFill>
                  <a:srgbClr val="000000"/>
                </a:solidFill>
                <a:latin typeface="Calibri"/>
              </a:rPr>
              <a:t>' to execute the entire code:</a:t>
            </a:r>
          </a:p>
        </p:txBody>
      </p:sp>
      <p:pic>
        <p:nvPicPr>
          <p:cNvPr id="2" name="Picture 1"/>
          <p:cNvPicPr>
            <a:picLocks noChangeAspect="1"/>
          </p:cNvPicPr>
          <p:nvPr/>
        </p:nvPicPr>
        <p:blipFill rotWithShape="1">
          <a:blip r:embed="rId2"/>
          <a:srcRect l="7679" t="12667" r="57738" b="5047"/>
          <a:stretch/>
        </p:blipFill>
        <p:spPr>
          <a:xfrm>
            <a:off x="1447801" y="2133600"/>
            <a:ext cx="6148917" cy="4572000"/>
          </a:xfrm>
          <a:prstGeom prst="rect">
            <a:avLst/>
          </a:prstGeom>
        </p:spPr>
      </p:pic>
      <p:cxnSp>
        <p:nvCxnSpPr>
          <p:cNvPr id="8" name="Straight Arrow Connector 7"/>
          <p:cNvCxnSpPr/>
          <p:nvPr/>
        </p:nvCxnSpPr>
        <p:spPr>
          <a:xfrm flipH="1" flipV="1">
            <a:off x="3228975" y="3019425"/>
            <a:ext cx="495300" cy="9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68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6. </a:t>
            </a:r>
            <a:r>
              <a:rPr lang="en-US" sz="4000" b="1" spc="-1" dirty="0">
                <a:solidFill>
                  <a:srgbClr val="00B0F0"/>
                </a:solidFill>
                <a:latin typeface="Calibri"/>
              </a:rPr>
              <a:t>Sample Output Circulation Figures</a:t>
            </a:r>
            <a:endParaRPr lang="en-US" sz="4000" b="0" strike="noStrike" spc="-1" dirty="0">
              <a:solidFill>
                <a:srgbClr val="00B0F0"/>
              </a:solidFill>
              <a:latin typeface="Calibri"/>
            </a:endParaRPr>
          </a:p>
        </p:txBody>
      </p:sp>
      <p:pic>
        <p:nvPicPr>
          <p:cNvPr id="4" name="Picture 3"/>
          <p:cNvPicPr>
            <a:picLocks noChangeAspect="1"/>
          </p:cNvPicPr>
          <p:nvPr/>
        </p:nvPicPr>
        <p:blipFill>
          <a:blip r:embed="rId2"/>
          <a:stretch>
            <a:fillRect/>
          </a:stretch>
        </p:blipFill>
        <p:spPr>
          <a:xfrm>
            <a:off x="752475" y="4476750"/>
            <a:ext cx="3519236" cy="2286000"/>
          </a:xfrm>
          <a:prstGeom prst="rect">
            <a:avLst/>
          </a:prstGeom>
        </p:spPr>
      </p:pic>
      <p:pic>
        <p:nvPicPr>
          <p:cNvPr id="6" name="Picture 5"/>
          <p:cNvPicPr>
            <a:picLocks noChangeAspect="1"/>
          </p:cNvPicPr>
          <p:nvPr/>
        </p:nvPicPr>
        <p:blipFill>
          <a:blip r:embed="rId3"/>
          <a:stretch>
            <a:fillRect/>
          </a:stretch>
        </p:blipFill>
        <p:spPr>
          <a:xfrm>
            <a:off x="4743450" y="4476750"/>
            <a:ext cx="3582828" cy="2286000"/>
          </a:xfrm>
          <a:prstGeom prst="rect">
            <a:avLst/>
          </a:prstGeom>
        </p:spPr>
      </p:pic>
      <p:pic>
        <p:nvPicPr>
          <p:cNvPr id="9" name="Picture 8"/>
          <p:cNvPicPr>
            <a:picLocks noChangeAspect="1"/>
          </p:cNvPicPr>
          <p:nvPr/>
        </p:nvPicPr>
        <p:blipFill>
          <a:blip r:embed="rId4"/>
          <a:stretch>
            <a:fillRect/>
          </a:stretch>
        </p:blipFill>
        <p:spPr>
          <a:xfrm>
            <a:off x="771525" y="1876425"/>
            <a:ext cx="3534276" cy="2286000"/>
          </a:xfrm>
          <a:prstGeom prst="rect">
            <a:avLst/>
          </a:prstGeom>
        </p:spPr>
      </p:pic>
      <p:pic>
        <p:nvPicPr>
          <p:cNvPr id="11" name="Picture 10"/>
          <p:cNvPicPr>
            <a:picLocks noChangeAspect="1"/>
          </p:cNvPicPr>
          <p:nvPr/>
        </p:nvPicPr>
        <p:blipFill>
          <a:blip r:embed="rId5"/>
          <a:stretch>
            <a:fillRect/>
          </a:stretch>
        </p:blipFill>
        <p:spPr>
          <a:xfrm>
            <a:off x="4621447" y="1876425"/>
            <a:ext cx="3477878" cy="2286000"/>
          </a:xfrm>
          <a:prstGeom prst="rect">
            <a:avLst/>
          </a:prstGeom>
        </p:spPr>
      </p:pic>
      <p:sp>
        <p:nvSpPr>
          <p:cNvPr id="12" name="TextBox 11"/>
          <p:cNvSpPr txBox="1"/>
          <p:nvPr/>
        </p:nvSpPr>
        <p:spPr>
          <a:xfrm>
            <a:off x="1438275" y="1545194"/>
            <a:ext cx="1851854" cy="369332"/>
          </a:xfrm>
          <a:prstGeom prst="rect">
            <a:avLst/>
          </a:prstGeom>
          <a:noFill/>
        </p:spPr>
        <p:txBody>
          <a:bodyPr wrap="none" rtlCol="0">
            <a:spAutoFit/>
          </a:bodyPr>
          <a:lstStyle/>
          <a:p>
            <a:r>
              <a:rPr lang="en-US" b="1" dirty="0"/>
              <a:t>MSLP Anomaly</a:t>
            </a:r>
          </a:p>
        </p:txBody>
      </p:sp>
      <p:sp>
        <p:nvSpPr>
          <p:cNvPr id="15" name="TextBox 14"/>
          <p:cNvSpPr txBox="1"/>
          <p:nvPr/>
        </p:nvSpPr>
        <p:spPr>
          <a:xfrm>
            <a:off x="5038725" y="1507093"/>
            <a:ext cx="2726003" cy="369332"/>
          </a:xfrm>
          <a:prstGeom prst="rect">
            <a:avLst/>
          </a:prstGeom>
          <a:noFill/>
        </p:spPr>
        <p:txBody>
          <a:bodyPr wrap="none" rtlCol="0">
            <a:spAutoFit/>
          </a:bodyPr>
          <a:lstStyle/>
          <a:p>
            <a:r>
              <a:rPr lang="en-US" b="1" dirty="0"/>
              <a:t>925-hPa Wind Anomaly</a:t>
            </a:r>
          </a:p>
        </p:txBody>
      </p:sp>
      <p:sp>
        <p:nvSpPr>
          <p:cNvPr id="16" name="TextBox 15"/>
          <p:cNvSpPr txBox="1"/>
          <p:nvPr/>
        </p:nvSpPr>
        <p:spPr>
          <a:xfrm>
            <a:off x="1063366" y="4190999"/>
            <a:ext cx="2881943" cy="369332"/>
          </a:xfrm>
          <a:prstGeom prst="rect">
            <a:avLst/>
          </a:prstGeom>
          <a:noFill/>
        </p:spPr>
        <p:txBody>
          <a:bodyPr wrap="none" rtlCol="0">
            <a:spAutoFit/>
          </a:bodyPr>
          <a:lstStyle/>
          <a:p>
            <a:r>
              <a:rPr lang="en-US" b="1" dirty="0"/>
              <a:t>500-hPa Height Anomaly</a:t>
            </a:r>
          </a:p>
        </p:txBody>
      </p:sp>
      <p:sp>
        <p:nvSpPr>
          <p:cNvPr id="17" name="TextBox 16"/>
          <p:cNvSpPr txBox="1"/>
          <p:nvPr/>
        </p:nvSpPr>
        <p:spPr>
          <a:xfrm>
            <a:off x="4919414" y="4190999"/>
            <a:ext cx="2802947" cy="369332"/>
          </a:xfrm>
          <a:prstGeom prst="rect">
            <a:avLst/>
          </a:prstGeom>
          <a:noFill/>
        </p:spPr>
        <p:txBody>
          <a:bodyPr wrap="none" rtlCol="0">
            <a:spAutoFit/>
          </a:bodyPr>
          <a:lstStyle/>
          <a:p>
            <a:r>
              <a:rPr lang="en-US" b="1" dirty="0"/>
              <a:t>200-hPa Wind Anomaly</a:t>
            </a:r>
          </a:p>
        </p:txBody>
      </p:sp>
    </p:spTree>
    <p:extLst>
      <p:ext uri="{BB962C8B-B14F-4D97-AF65-F5344CB8AC3E}">
        <p14:creationId xmlns:p14="http://schemas.microsoft.com/office/powerpoint/2010/main" val="48323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pc="-1" dirty="0">
                <a:solidFill>
                  <a:srgbClr val="00B0F0"/>
                </a:solidFill>
                <a:latin typeface="Calibri"/>
              </a:rPr>
              <a:t>7</a:t>
            </a:r>
            <a:r>
              <a:rPr lang="en-US" sz="4000" b="1" strike="noStrike" spc="-1" dirty="0">
                <a:solidFill>
                  <a:srgbClr val="00B0F0"/>
                </a:solidFill>
                <a:latin typeface="Calibri"/>
              </a:rPr>
              <a:t>. </a:t>
            </a:r>
            <a:r>
              <a:rPr lang="en-US" sz="4000" b="1" spc="-1" dirty="0">
                <a:solidFill>
                  <a:srgbClr val="00B0F0"/>
                </a:solidFill>
                <a:latin typeface="Calibri"/>
              </a:rPr>
              <a:t>Temperature Tools (exercise)</a:t>
            </a:r>
            <a:endParaRPr lang="en-US" sz="4000" b="0" strike="noStrike" spc="-1" dirty="0">
              <a:solidFill>
                <a:srgbClr val="00B0F0"/>
              </a:solidFill>
              <a:latin typeface="Calibri"/>
            </a:endParaRPr>
          </a:p>
        </p:txBody>
      </p:sp>
      <p:sp>
        <p:nvSpPr>
          <p:cNvPr id="13" name="TextShape 2">
            <a:extLst>
              <a:ext uri="{FF2B5EF4-FFF2-40B4-BE49-F238E27FC236}">
                <a16:creationId xmlns:a16="http://schemas.microsoft.com/office/drawing/2014/main" id="{342FA7A0-B357-965E-D290-E9DA1332CF19}"/>
              </a:ext>
            </a:extLst>
          </p:cNvPr>
          <p:cNvSpPr txBox="1"/>
          <p:nvPr/>
        </p:nvSpPr>
        <p:spPr>
          <a:xfrm>
            <a:off x="457200" y="1556970"/>
            <a:ext cx="8229240" cy="5205780"/>
          </a:xfrm>
          <a:prstGeom prst="rect">
            <a:avLst/>
          </a:prstGeom>
          <a:noFill/>
          <a:ln w="0">
            <a:solidFill>
              <a:schemeClr val="accent1">
                <a:shade val="15000"/>
              </a:schemeClr>
            </a:solidFill>
          </a:ln>
        </p:spPr>
        <p:txBody>
          <a:bodyPr>
            <a:normAutofit fontScale="85500" lnSpcReduction="1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Follow similar steps to run notebooks that generate the following plots:</a:t>
            </a:r>
          </a:p>
          <a:p>
            <a:pPr marL="743310" lvl="1" indent="-285750">
              <a:buClr>
                <a:srgbClr val="000000"/>
              </a:buClr>
              <a:buFont typeface="Arial" panose="020B0604020202020204" pitchFamily="34" charset="0"/>
              <a:buChar char="•"/>
            </a:pPr>
            <a:r>
              <a:rPr lang="en-US" sz="2500" spc="-1" dirty="0">
                <a:solidFill>
                  <a:srgbClr val="000000"/>
                </a:solidFill>
                <a:latin typeface="Calibri"/>
              </a:rPr>
              <a:t>Exceedance probabilities of </a:t>
            </a:r>
            <a:r>
              <a:rPr lang="en-US" sz="2500" spc="-1" dirty="0" err="1">
                <a:solidFill>
                  <a:srgbClr val="000000"/>
                </a:solidFill>
                <a:latin typeface="Calibri"/>
              </a:rPr>
              <a:t>tmax</a:t>
            </a:r>
            <a:r>
              <a:rPr lang="en-US" sz="2500" spc="-1" dirty="0">
                <a:solidFill>
                  <a:srgbClr val="000000"/>
                </a:solidFill>
                <a:latin typeface="Calibri"/>
              </a:rPr>
              <a:t>, </a:t>
            </a:r>
            <a:r>
              <a:rPr lang="en-US" sz="2500" spc="-1" dirty="0" err="1">
                <a:solidFill>
                  <a:srgbClr val="000000"/>
                </a:solidFill>
                <a:latin typeface="Calibri"/>
              </a:rPr>
              <a:t>himax</a:t>
            </a:r>
            <a:r>
              <a:rPr lang="en-US" sz="2500" spc="-1" dirty="0">
                <a:solidFill>
                  <a:srgbClr val="000000"/>
                </a:solidFill>
                <a:latin typeface="Calibri"/>
              </a:rPr>
              <a:t>, and hybrid tools with respect to fixed thresholds.</a:t>
            </a:r>
          </a:p>
          <a:p>
            <a:pPr marL="743310" lvl="1" indent="-285750">
              <a:buClr>
                <a:srgbClr val="000000"/>
              </a:buClr>
              <a:buFont typeface="Arial" panose="020B0604020202020204" pitchFamily="34" charset="0"/>
              <a:buChar char="•"/>
            </a:pPr>
            <a:r>
              <a:rPr lang="en-US" sz="2500" spc="-1" dirty="0">
                <a:solidFill>
                  <a:srgbClr val="000000"/>
                </a:solidFill>
                <a:latin typeface="Calibri"/>
              </a:rPr>
              <a:t>Exceedance probabilities of </a:t>
            </a:r>
            <a:r>
              <a:rPr lang="en-US" sz="2500" spc="-1" dirty="0" err="1">
                <a:solidFill>
                  <a:srgbClr val="000000"/>
                </a:solidFill>
                <a:latin typeface="Calibri"/>
              </a:rPr>
              <a:t>tmax</a:t>
            </a:r>
            <a:r>
              <a:rPr lang="en-US" sz="2500" spc="-1" dirty="0">
                <a:solidFill>
                  <a:srgbClr val="000000"/>
                </a:solidFill>
                <a:latin typeface="Calibri"/>
              </a:rPr>
              <a:t>, </a:t>
            </a:r>
            <a:r>
              <a:rPr lang="en-US" sz="2500" spc="-1" dirty="0" err="1">
                <a:solidFill>
                  <a:srgbClr val="000000"/>
                </a:solidFill>
                <a:latin typeface="Calibri"/>
              </a:rPr>
              <a:t>himax</a:t>
            </a:r>
            <a:r>
              <a:rPr lang="en-US" sz="2500" spc="-1" dirty="0">
                <a:solidFill>
                  <a:srgbClr val="000000"/>
                </a:solidFill>
                <a:latin typeface="Calibri"/>
              </a:rPr>
              <a:t>, and hybrid tools with respect to fixed percentile thresholds.</a:t>
            </a:r>
          </a:p>
          <a:p>
            <a:pPr marL="743310" lvl="1" indent="-285750">
              <a:buClr>
                <a:srgbClr val="000000"/>
              </a:buClr>
              <a:buFont typeface="Arial" panose="020B0604020202020204" pitchFamily="34" charset="0"/>
              <a:buChar char="•"/>
            </a:pPr>
            <a:r>
              <a:rPr lang="en-US" sz="2500" spc="-1" dirty="0">
                <a:solidFill>
                  <a:srgbClr val="000000"/>
                </a:solidFill>
                <a:latin typeface="Calibri"/>
              </a:rPr>
              <a:t>Exceedance probabilities of </a:t>
            </a:r>
            <a:r>
              <a:rPr lang="en-US" sz="2500" spc="-1" dirty="0" err="1">
                <a:solidFill>
                  <a:srgbClr val="000000"/>
                </a:solidFill>
                <a:latin typeface="Calibri"/>
              </a:rPr>
              <a:t>tmin</a:t>
            </a:r>
            <a:r>
              <a:rPr lang="en-US" sz="2500" spc="-1" dirty="0">
                <a:solidFill>
                  <a:srgbClr val="000000"/>
                </a:solidFill>
                <a:latin typeface="Calibri"/>
              </a:rPr>
              <a:t>, </a:t>
            </a:r>
            <a:r>
              <a:rPr lang="en-US" sz="2500" spc="-1" dirty="0" err="1">
                <a:solidFill>
                  <a:srgbClr val="000000"/>
                </a:solidFill>
                <a:latin typeface="Calibri"/>
              </a:rPr>
              <a:t>himin</a:t>
            </a:r>
            <a:r>
              <a:rPr lang="en-US" sz="2500" spc="-1" dirty="0">
                <a:solidFill>
                  <a:srgbClr val="000000"/>
                </a:solidFill>
                <a:latin typeface="Calibri"/>
              </a:rPr>
              <a:t>, and hybrid tools with respect to fixed thresholds.</a:t>
            </a:r>
          </a:p>
          <a:p>
            <a:pPr marL="743310" lvl="1" indent="-285750">
              <a:buClr>
                <a:srgbClr val="000000"/>
              </a:buClr>
              <a:buFont typeface="Arial" panose="020B0604020202020204" pitchFamily="34" charset="0"/>
              <a:buChar char="•"/>
            </a:pPr>
            <a:r>
              <a:rPr lang="en-US" sz="2500" spc="-1" dirty="0">
                <a:solidFill>
                  <a:srgbClr val="000000"/>
                </a:solidFill>
                <a:latin typeface="Calibri"/>
              </a:rPr>
              <a:t>Exceedance probabilities of </a:t>
            </a:r>
            <a:r>
              <a:rPr lang="en-US" sz="2500" spc="-1" dirty="0" err="1">
                <a:solidFill>
                  <a:srgbClr val="000000"/>
                </a:solidFill>
                <a:latin typeface="Calibri"/>
              </a:rPr>
              <a:t>tmin</a:t>
            </a:r>
            <a:r>
              <a:rPr lang="en-US" sz="2500" spc="-1" dirty="0">
                <a:solidFill>
                  <a:srgbClr val="000000"/>
                </a:solidFill>
                <a:latin typeface="Calibri"/>
              </a:rPr>
              <a:t>, </a:t>
            </a:r>
            <a:r>
              <a:rPr lang="en-US" sz="2500" spc="-1" dirty="0" err="1">
                <a:solidFill>
                  <a:srgbClr val="000000"/>
                </a:solidFill>
                <a:latin typeface="Calibri"/>
              </a:rPr>
              <a:t>himin</a:t>
            </a:r>
            <a:r>
              <a:rPr lang="en-US" sz="2500" spc="-1" dirty="0">
                <a:solidFill>
                  <a:srgbClr val="000000"/>
                </a:solidFill>
                <a:latin typeface="Calibri"/>
              </a:rPr>
              <a:t>, and hybrid tools with respect to fixed percentile thresholds.</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a:p>
            <a:pPr marL="286110" indent="-285750">
              <a:buClr>
                <a:srgbClr val="000000"/>
              </a:buClr>
              <a:buFont typeface="Arial" panose="020B0604020202020204" pitchFamily="34" charset="0"/>
              <a:buChar char="•"/>
            </a:pPr>
            <a:r>
              <a:rPr lang="en-US" sz="2500" spc="-1" dirty="0">
                <a:solidFill>
                  <a:srgbClr val="000000"/>
                </a:solidFill>
                <a:latin typeface="Calibri"/>
              </a:rPr>
              <a:t>The file names are self-explanatory and easy to identify. </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a:p>
            <a:pPr marL="286110" indent="-285750">
              <a:buClr>
                <a:srgbClr val="000000"/>
              </a:buClr>
              <a:buFont typeface="Arial" panose="020B0604020202020204" pitchFamily="34" charset="0"/>
              <a:buChar char="•"/>
            </a:pPr>
            <a:r>
              <a:rPr lang="en-US" sz="2500" spc="-1" dirty="0">
                <a:solidFill>
                  <a:srgbClr val="000000"/>
                </a:solidFill>
                <a:latin typeface="Calibri"/>
              </a:rPr>
              <a:t>For each code, prepare PowerPoint slides with sample output plots. </a:t>
            </a:r>
          </a:p>
          <a:p>
            <a:pPr marL="286110" indent="-285750">
              <a:buClr>
                <a:srgbClr val="000000"/>
              </a:buClr>
              <a:buFont typeface="Arial" panose="020B0604020202020204" pitchFamily="34" charset="0"/>
              <a:buChar char="•"/>
            </a:pPr>
            <a:endParaRPr lang="en-US" sz="2500" spc="-1" dirty="0">
              <a:solidFill>
                <a:srgbClr val="000000"/>
              </a:solidFill>
              <a:latin typeface="Calibri"/>
            </a:endParaRPr>
          </a:p>
          <a:p>
            <a:pPr marL="286110" indent="-285750">
              <a:buClr>
                <a:srgbClr val="000000"/>
              </a:buClr>
              <a:buFont typeface="Arial" panose="020B0604020202020204" pitchFamily="34" charset="0"/>
              <a:buChar char="•"/>
            </a:pPr>
            <a:r>
              <a:rPr lang="en-US" sz="2500" spc="-1" dirty="0">
                <a:solidFill>
                  <a:srgbClr val="000000"/>
                </a:solidFill>
                <a:latin typeface="Calibri"/>
              </a:rPr>
              <a:t>You may change the domain to an area of your interest by adjusting the </a:t>
            </a:r>
            <a:r>
              <a:rPr lang="en-US" sz="2500" spc="-1" dirty="0" err="1">
                <a:solidFill>
                  <a:srgbClr val="000000"/>
                </a:solidFill>
                <a:latin typeface="Calibri"/>
              </a:rPr>
              <a:t>wlon</a:t>
            </a:r>
            <a:r>
              <a:rPr lang="en-US" sz="2500" spc="-1" dirty="0">
                <a:solidFill>
                  <a:srgbClr val="000000"/>
                </a:solidFill>
                <a:latin typeface="Calibri"/>
              </a:rPr>
              <a:t>, </a:t>
            </a:r>
            <a:r>
              <a:rPr lang="en-US" sz="2500" spc="-1" dirty="0" err="1">
                <a:solidFill>
                  <a:srgbClr val="000000"/>
                </a:solidFill>
                <a:latin typeface="Calibri"/>
              </a:rPr>
              <a:t>elon</a:t>
            </a:r>
            <a:r>
              <a:rPr lang="en-US" sz="2500" spc="-1" dirty="0">
                <a:solidFill>
                  <a:srgbClr val="000000"/>
                </a:solidFill>
                <a:latin typeface="Calibri"/>
              </a:rPr>
              <a:t>, slat, and </a:t>
            </a:r>
            <a:r>
              <a:rPr lang="en-US" sz="2500" spc="-1" dirty="0" err="1">
                <a:solidFill>
                  <a:srgbClr val="000000"/>
                </a:solidFill>
                <a:latin typeface="Calibri"/>
              </a:rPr>
              <a:t>nlat</a:t>
            </a:r>
            <a:r>
              <a:rPr lang="en-US" sz="2500" spc="-1" dirty="0">
                <a:solidFill>
                  <a:srgbClr val="000000"/>
                </a:solidFill>
                <a:latin typeface="Calibri"/>
              </a:rPr>
              <a:t> values.</a:t>
            </a:r>
          </a:p>
        </p:txBody>
      </p:sp>
    </p:spTree>
    <p:extLst>
      <p:ext uri="{BB962C8B-B14F-4D97-AF65-F5344CB8AC3E}">
        <p14:creationId xmlns:p14="http://schemas.microsoft.com/office/powerpoint/2010/main" val="131959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8. O</a:t>
            </a:r>
            <a:r>
              <a:rPr lang="en-US" sz="4000" b="1" spc="-1" dirty="0">
                <a:solidFill>
                  <a:srgbClr val="00B0F0"/>
                </a:solidFill>
                <a:latin typeface="Calibri"/>
              </a:rPr>
              <a:t>ne-line Command Approach</a:t>
            </a:r>
            <a:endParaRPr lang="en-US" sz="4000" b="0" strike="noStrike" spc="-1" dirty="0">
              <a:solidFill>
                <a:srgbClr val="00B0F0"/>
              </a:solidFill>
              <a:latin typeface="Calibri"/>
            </a:endParaRPr>
          </a:p>
        </p:txBody>
      </p:sp>
      <p:sp>
        <p:nvSpPr>
          <p:cNvPr id="13" name="TextShape 2">
            <a:extLst>
              <a:ext uri="{FF2B5EF4-FFF2-40B4-BE49-F238E27FC236}">
                <a16:creationId xmlns:a16="http://schemas.microsoft.com/office/drawing/2014/main" id="{342FA7A0-B357-965E-D290-E9DA1332CF19}"/>
              </a:ext>
            </a:extLst>
          </p:cNvPr>
          <p:cNvSpPr txBox="1"/>
          <p:nvPr/>
        </p:nvSpPr>
        <p:spPr>
          <a:xfrm>
            <a:off x="457200" y="1556970"/>
            <a:ext cx="8229240" cy="5205780"/>
          </a:xfrm>
          <a:prstGeom prst="rect">
            <a:avLst/>
          </a:prstGeom>
          <a:noFill/>
          <a:ln w="0">
            <a:solidFill>
              <a:schemeClr val="accent1">
                <a:shade val="15000"/>
              </a:schemeClr>
            </a:solidFill>
          </a:ln>
        </p:spPr>
        <p:txBody>
          <a:bodyPr>
            <a:normAutofit fontScale="78000" lnSpcReduction="2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You can also generate week-1 and week-2 circulation and temperature based excessive heat forecasting tools.</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Open a new Ubuntu terminal:</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Download the compressed file using:</a:t>
            </a:r>
          </a:p>
          <a:p>
            <a:pPr marL="360" algn="ctr">
              <a:lnSpc>
                <a:spcPct val="100000"/>
              </a:lnSpc>
              <a:buClr>
                <a:srgbClr val="000000"/>
              </a:buClr>
            </a:pPr>
            <a:r>
              <a:rPr lang="en-US" sz="2500" spc="-1" dirty="0">
                <a:solidFill>
                  <a:srgbClr val="000000"/>
                </a:solidFill>
                <a:latin typeface="Calibri"/>
              </a:rPr>
              <a:t> </a:t>
            </a:r>
            <a:r>
              <a:rPr lang="en-US" sz="1500" b="1" spc="-1" dirty="0" err="1">
                <a:solidFill>
                  <a:srgbClr val="000000"/>
                </a:solidFill>
                <a:latin typeface="Calibri"/>
              </a:rPr>
              <a:t>wget</a:t>
            </a:r>
            <a:r>
              <a:rPr lang="en-US" sz="1500" b="1" spc="-1" dirty="0">
                <a:solidFill>
                  <a:srgbClr val="000000"/>
                </a:solidFill>
                <a:latin typeface="Calibri"/>
              </a:rPr>
              <a:t> </a:t>
            </a:r>
            <a:r>
              <a:rPr lang="en-US" sz="1500" b="1" spc="-1" dirty="0">
                <a:solidFill>
                  <a:srgbClr val="000000"/>
                </a:solidFill>
                <a:latin typeface="Calibri"/>
                <a:hlinkClick r:id="rId2"/>
              </a:rPr>
              <a:t>https://ftp.cpc.ncep.noaa.gov/International/PREPARE_Trinidad_Tobago/excessive_heat_toolkit/heat_spatial_shell.tar.gz</a:t>
            </a:r>
            <a:r>
              <a:rPr lang="en-US" sz="1500" b="1" spc="-1" dirty="0">
                <a:solidFill>
                  <a:srgbClr val="000000"/>
                </a:solidFill>
                <a:latin typeface="Calibri"/>
              </a:rPr>
              <a:t>  </a:t>
            </a:r>
          </a:p>
          <a:p>
            <a:pPr marL="343260" indent="-342900">
              <a:lnSpc>
                <a:spcPct val="100000"/>
              </a:lnSpc>
              <a:buClr>
                <a:srgbClr val="000000"/>
              </a:buClr>
              <a:buFont typeface="Arial" panose="020B0604020202020204" pitchFamily="34" charset="0"/>
              <a:buChar char="•"/>
            </a:pPr>
            <a:r>
              <a:rPr lang="en-US" sz="2500" spc="-1" dirty="0">
                <a:solidFill>
                  <a:srgbClr val="000000"/>
                </a:solidFill>
                <a:latin typeface="Calibri"/>
              </a:rPr>
              <a:t>Unzip the file:</a:t>
            </a:r>
          </a:p>
          <a:p>
            <a:pPr marL="360" algn="ctr">
              <a:lnSpc>
                <a:spcPct val="100000"/>
              </a:lnSpc>
              <a:buClr>
                <a:srgbClr val="000000"/>
              </a:buClr>
            </a:pPr>
            <a:r>
              <a:rPr lang="en-US" sz="2000" b="1" spc="-1" dirty="0">
                <a:solidFill>
                  <a:srgbClr val="000000"/>
                </a:solidFill>
                <a:latin typeface="Calibri"/>
              </a:rPr>
              <a:t>tar -</a:t>
            </a:r>
            <a:r>
              <a:rPr lang="en-US" sz="2000" b="1" spc="-1" dirty="0" err="1">
                <a:solidFill>
                  <a:srgbClr val="000000"/>
                </a:solidFill>
                <a:latin typeface="Calibri"/>
              </a:rPr>
              <a:t>xvf</a:t>
            </a:r>
            <a:r>
              <a:rPr lang="en-US" sz="2000" b="1" spc="-1" dirty="0">
                <a:solidFill>
                  <a:srgbClr val="000000"/>
                </a:solidFill>
                <a:latin typeface="Calibri"/>
              </a:rPr>
              <a:t>  heat_spatial_shell.tar.gz </a:t>
            </a:r>
          </a:p>
          <a:p>
            <a:pPr marL="360">
              <a:lnSpc>
                <a:spcPct val="100000"/>
              </a:lnSpc>
              <a:buClr>
                <a:srgbClr val="000000"/>
              </a:buClr>
            </a:pPr>
            <a:endParaRPr lang="en-US" sz="2000" spc="-1" dirty="0">
              <a:solidFill>
                <a:srgbClr val="000000"/>
              </a:solidFill>
              <a:latin typeface="Calibri"/>
            </a:endParaRPr>
          </a:p>
          <a:p>
            <a:pPr marL="343260" indent="-342900">
              <a:lnSpc>
                <a:spcPct val="100000"/>
              </a:lnSpc>
              <a:buClr>
                <a:srgbClr val="000000"/>
              </a:buClr>
              <a:buFont typeface="Arial" panose="020B0604020202020204" pitchFamily="34" charset="0"/>
              <a:buChar char="•"/>
            </a:pPr>
            <a:r>
              <a:rPr lang="en-US" sz="2500" spc="-1" dirty="0">
                <a:solidFill>
                  <a:srgbClr val="000000"/>
                </a:solidFill>
                <a:latin typeface="Calibri"/>
              </a:rPr>
              <a:t>Change directory to the </a:t>
            </a:r>
            <a:r>
              <a:rPr lang="en-US" sz="2800" b="1" spc="-1" dirty="0" err="1">
                <a:solidFill>
                  <a:srgbClr val="000000"/>
                </a:solidFill>
                <a:latin typeface="Calibri"/>
              </a:rPr>
              <a:t>heat_spatial_shell</a:t>
            </a:r>
            <a:r>
              <a:rPr lang="en-US" sz="2800" b="1" spc="-1" dirty="0">
                <a:solidFill>
                  <a:srgbClr val="000000"/>
                </a:solidFill>
                <a:latin typeface="Calibri"/>
              </a:rPr>
              <a:t> </a:t>
            </a:r>
            <a:r>
              <a:rPr lang="en-US" sz="2500" spc="-1" dirty="0">
                <a:solidFill>
                  <a:srgbClr val="000000"/>
                </a:solidFill>
                <a:latin typeface="Calibri"/>
              </a:rPr>
              <a:t>folder:</a:t>
            </a:r>
          </a:p>
          <a:p>
            <a:pPr marL="343260" indent="-34290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000" b="1" spc="-1" dirty="0">
                <a:solidFill>
                  <a:srgbClr val="000000"/>
                </a:solidFill>
                <a:latin typeface="Calibri"/>
              </a:rPr>
              <a:t>cd </a:t>
            </a:r>
            <a:r>
              <a:rPr lang="en-US" sz="2000" b="1" spc="-1" dirty="0" err="1">
                <a:solidFill>
                  <a:srgbClr val="000000"/>
                </a:solidFill>
                <a:latin typeface="Calibri"/>
              </a:rPr>
              <a:t>heat_spatial_shell</a:t>
            </a:r>
            <a:endParaRPr lang="en-US" sz="2000" b="1" spc="-1" dirty="0">
              <a:solidFill>
                <a:srgbClr val="000000"/>
              </a:solidFill>
              <a:latin typeface="Calibri"/>
            </a:endParaRPr>
          </a:p>
          <a:p>
            <a:pPr marL="360">
              <a:lnSpc>
                <a:spcPct val="100000"/>
              </a:lnSpc>
              <a:buClr>
                <a:srgbClr val="000000"/>
              </a:buClr>
            </a:pPr>
            <a:endParaRPr lang="en-US" sz="2000" spc="-1" dirty="0">
              <a:solidFill>
                <a:srgbClr val="000000"/>
              </a:solidFill>
              <a:latin typeface="Calibri"/>
            </a:endParaRPr>
          </a:p>
          <a:p>
            <a:pPr marL="343260" indent="-342900">
              <a:lnSpc>
                <a:spcPct val="100000"/>
              </a:lnSpc>
              <a:buClr>
                <a:srgbClr val="000000"/>
              </a:buClr>
              <a:buFont typeface="Arial" panose="020B0604020202020204" pitchFamily="34" charset="0"/>
              <a:buChar char="•"/>
            </a:pPr>
            <a:r>
              <a:rPr lang="en-US" sz="2500" spc="-1" dirty="0">
                <a:solidFill>
                  <a:srgbClr val="000000"/>
                </a:solidFill>
                <a:latin typeface="Calibri"/>
              </a:rPr>
              <a:t>Run the script using one-line command</a:t>
            </a:r>
          </a:p>
          <a:p>
            <a:pPr marL="343260" indent="-34290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000" b="1" spc="-1" dirty="0">
                <a:solidFill>
                  <a:srgbClr val="000000"/>
                </a:solidFill>
                <a:latin typeface="Calibri"/>
              </a:rPr>
              <a:t>bash run_all.sh </a:t>
            </a:r>
            <a:r>
              <a:rPr lang="en-US" sz="2000" b="1" spc="-1" dirty="0" err="1">
                <a:solidFill>
                  <a:srgbClr val="000000"/>
                </a:solidFill>
                <a:latin typeface="Calibri"/>
              </a:rPr>
              <a:t>wlon</a:t>
            </a:r>
            <a:r>
              <a:rPr lang="en-US" sz="2000" b="1" spc="-1" dirty="0">
                <a:solidFill>
                  <a:srgbClr val="000000"/>
                </a:solidFill>
                <a:latin typeface="Calibri"/>
              </a:rPr>
              <a:t> </a:t>
            </a:r>
            <a:r>
              <a:rPr lang="en-US" sz="2000" b="1" spc="-1" dirty="0" err="1">
                <a:solidFill>
                  <a:srgbClr val="000000"/>
                </a:solidFill>
                <a:latin typeface="Calibri"/>
              </a:rPr>
              <a:t>elon</a:t>
            </a:r>
            <a:r>
              <a:rPr lang="en-US" sz="2000" b="1" spc="-1" dirty="0">
                <a:solidFill>
                  <a:srgbClr val="000000"/>
                </a:solidFill>
                <a:latin typeface="Calibri"/>
              </a:rPr>
              <a:t> slat </a:t>
            </a:r>
            <a:r>
              <a:rPr lang="en-US" sz="2000" b="1" spc="-1" dirty="0" err="1">
                <a:solidFill>
                  <a:srgbClr val="000000"/>
                </a:solidFill>
                <a:latin typeface="Calibri"/>
              </a:rPr>
              <a:t>nlat</a:t>
            </a:r>
            <a:r>
              <a:rPr lang="en-US" sz="2000" b="1" spc="-1" dirty="0">
                <a:solidFill>
                  <a:srgbClr val="000000"/>
                </a:solidFill>
                <a:latin typeface="Calibri"/>
              </a:rPr>
              <a:t> </a:t>
            </a:r>
          </a:p>
          <a:p>
            <a:pPr marL="360" algn="ctr">
              <a:lnSpc>
                <a:spcPct val="100000"/>
              </a:lnSpc>
              <a:buClr>
                <a:srgbClr val="000000"/>
              </a:buClr>
            </a:pPr>
            <a:endParaRPr lang="en-US" sz="2000" b="1" spc="-1" dirty="0">
              <a:solidFill>
                <a:srgbClr val="000000"/>
              </a:solidFill>
              <a:latin typeface="Calibri"/>
            </a:endParaRPr>
          </a:p>
          <a:p>
            <a:pPr marL="360">
              <a:lnSpc>
                <a:spcPct val="100000"/>
              </a:lnSpc>
              <a:buClr>
                <a:srgbClr val="000000"/>
              </a:buClr>
            </a:pPr>
            <a:r>
              <a:rPr lang="en-US" sz="2000" spc="-1" dirty="0">
                <a:solidFill>
                  <a:srgbClr val="000000"/>
                </a:solidFill>
                <a:latin typeface="Calibri"/>
              </a:rPr>
              <a:t>where </a:t>
            </a:r>
            <a:r>
              <a:rPr lang="en-US" sz="2000" spc="-1" dirty="0" err="1">
                <a:solidFill>
                  <a:srgbClr val="000000"/>
                </a:solidFill>
                <a:latin typeface="Calibri"/>
              </a:rPr>
              <a:t>wlon</a:t>
            </a:r>
            <a:r>
              <a:rPr lang="en-US" sz="2000" spc="-1" dirty="0">
                <a:solidFill>
                  <a:srgbClr val="000000"/>
                </a:solidFill>
                <a:latin typeface="Calibri"/>
              </a:rPr>
              <a:t>, </a:t>
            </a:r>
            <a:r>
              <a:rPr lang="en-US" sz="2000" spc="-1" dirty="0" err="1">
                <a:solidFill>
                  <a:srgbClr val="000000"/>
                </a:solidFill>
                <a:latin typeface="Calibri"/>
              </a:rPr>
              <a:t>elon</a:t>
            </a:r>
            <a:r>
              <a:rPr lang="en-US" sz="2000" spc="-1" dirty="0">
                <a:solidFill>
                  <a:srgbClr val="000000"/>
                </a:solidFill>
                <a:latin typeface="Calibri"/>
              </a:rPr>
              <a:t>, slat and </a:t>
            </a:r>
            <a:r>
              <a:rPr lang="en-US" sz="2000" spc="-1" dirty="0" err="1">
                <a:solidFill>
                  <a:srgbClr val="000000"/>
                </a:solidFill>
                <a:latin typeface="Calibri"/>
              </a:rPr>
              <a:t>nlat</a:t>
            </a:r>
            <a:r>
              <a:rPr lang="en-US" sz="2000" spc="-1" dirty="0">
                <a:solidFill>
                  <a:srgbClr val="000000"/>
                </a:solidFill>
                <a:latin typeface="Calibri"/>
              </a:rPr>
              <a:t> are coordinates of your domain, see the below example:</a:t>
            </a:r>
          </a:p>
          <a:p>
            <a:pPr marL="360">
              <a:lnSpc>
                <a:spcPct val="100000"/>
              </a:lnSpc>
              <a:buClr>
                <a:srgbClr val="000000"/>
              </a:buClr>
            </a:pPr>
            <a:endParaRPr lang="en-US" sz="2000" spc="-1" dirty="0">
              <a:solidFill>
                <a:srgbClr val="000000"/>
              </a:solidFill>
              <a:latin typeface="Calibri"/>
            </a:endParaRPr>
          </a:p>
          <a:p>
            <a:pPr marL="360" algn="ctr">
              <a:lnSpc>
                <a:spcPct val="100000"/>
              </a:lnSpc>
              <a:buClr>
                <a:srgbClr val="000000"/>
              </a:buClr>
            </a:pPr>
            <a:r>
              <a:rPr lang="en-US" sz="2000" b="1" spc="-1" dirty="0">
                <a:solidFill>
                  <a:srgbClr val="000000"/>
                </a:solidFill>
                <a:latin typeface="Calibri"/>
              </a:rPr>
              <a:t>bash run_all.sh -60 -55 10 28 </a:t>
            </a:r>
          </a:p>
          <a:p>
            <a:pPr marL="360">
              <a:lnSpc>
                <a:spcPct val="100000"/>
              </a:lnSpc>
              <a:buClr>
                <a:srgbClr val="000000"/>
              </a:buClr>
            </a:pPr>
            <a:endParaRPr lang="en-US" sz="2500" spc="-1" dirty="0">
              <a:solidFill>
                <a:srgbClr val="000000"/>
              </a:solidFill>
              <a:latin typeface="Calibri"/>
            </a:endParaRPr>
          </a:p>
        </p:txBody>
      </p:sp>
    </p:spTree>
    <p:extLst>
      <p:ext uri="{BB962C8B-B14F-4D97-AF65-F5344CB8AC3E}">
        <p14:creationId xmlns:p14="http://schemas.microsoft.com/office/powerpoint/2010/main" val="151544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9. </a:t>
            </a:r>
            <a:r>
              <a:rPr lang="en-US" sz="4000" b="1" spc="-1" dirty="0">
                <a:solidFill>
                  <a:srgbClr val="00B0F0"/>
                </a:solidFill>
                <a:latin typeface="Calibri"/>
              </a:rPr>
              <a:t>O</a:t>
            </a:r>
            <a:r>
              <a:rPr lang="en-US" sz="4000" b="1" strike="noStrike" spc="-1" dirty="0">
                <a:solidFill>
                  <a:srgbClr val="00B0F0"/>
                </a:solidFill>
                <a:latin typeface="Calibri"/>
              </a:rPr>
              <a:t>ne-line Command Output Page</a:t>
            </a:r>
            <a:endParaRPr lang="en-US" sz="4000" b="0" strike="noStrike" spc="-1" dirty="0">
              <a:solidFill>
                <a:srgbClr val="00B0F0"/>
              </a:solidFill>
              <a:latin typeface="Calibri"/>
            </a:endParaRPr>
          </a:p>
        </p:txBody>
      </p:sp>
      <p:sp>
        <p:nvSpPr>
          <p:cNvPr id="13" name="TextShape 2">
            <a:extLst>
              <a:ext uri="{FF2B5EF4-FFF2-40B4-BE49-F238E27FC236}">
                <a16:creationId xmlns:a16="http://schemas.microsoft.com/office/drawing/2014/main" id="{342FA7A0-B357-965E-D290-E9DA1332CF19}"/>
              </a:ext>
            </a:extLst>
          </p:cNvPr>
          <p:cNvSpPr txBox="1"/>
          <p:nvPr/>
        </p:nvSpPr>
        <p:spPr>
          <a:xfrm>
            <a:off x="457200" y="1556970"/>
            <a:ext cx="2886075" cy="5205780"/>
          </a:xfrm>
          <a:prstGeom prst="rect">
            <a:avLst/>
          </a:prstGeom>
          <a:noFill/>
          <a:ln w="0">
            <a:solidFill>
              <a:schemeClr val="accent1">
                <a:shade val="15000"/>
              </a:schemeClr>
            </a:solidFill>
          </a:ln>
        </p:spPr>
        <p:txBody>
          <a:bodyPr>
            <a:normAutofit fontScale="93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An offline webpage should launch automatically.</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If it doesn’t launch automatically, use your Windows file explorer to locate </a:t>
            </a:r>
            <a:r>
              <a:rPr lang="en-US" sz="2500" b="1" spc="-1" dirty="0" err="1">
                <a:solidFill>
                  <a:srgbClr val="000000"/>
                </a:solidFill>
                <a:latin typeface="Calibri"/>
              </a:rPr>
              <a:t>heat_spatial_shell</a:t>
            </a:r>
            <a:r>
              <a:rPr lang="en-US" sz="2500" b="1" spc="-1" dirty="0">
                <a:solidFill>
                  <a:srgbClr val="000000"/>
                </a:solidFill>
                <a:latin typeface="Calibri"/>
              </a:rPr>
              <a:t> </a:t>
            </a:r>
            <a:r>
              <a:rPr lang="en-US" sz="2500" spc="-1" dirty="0">
                <a:solidFill>
                  <a:srgbClr val="000000"/>
                </a:solidFill>
                <a:latin typeface="Calibri"/>
              </a:rPr>
              <a:t>directory, and DoubleClick </a:t>
            </a:r>
            <a:r>
              <a:rPr lang="en-US" sz="2500" b="1" spc="-1" dirty="0">
                <a:solidFill>
                  <a:srgbClr val="000000"/>
                </a:solidFill>
                <a:latin typeface="Calibri"/>
              </a:rPr>
              <a:t>index.html </a:t>
            </a:r>
            <a:r>
              <a:rPr lang="en-US" sz="2500" spc="-1" dirty="0">
                <a:solidFill>
                  <a:srgbClr val="000000"/>
                </a:solidFill>
                <a:latin typeface="Calibri"/>
              </a:rPr>
              <a:t>to launch the page manually.</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nSpc>
                <a:spcPct val="100000"/>
              </a:lnSpc>
              <a:buClr>
                <a:srgbClr val="000000"/>
              </a:buClr>
            </a:pPr>
            <a:endParaRPr lang="en-US" sz="2000" b="1" spc="-1" dirty="0">
              <a:solidFill>
                <a:srgbClr val="000000"/>
              </a:solidFill>
              <a:latin typeface="Calibri"/>
            </a:endParaRPr>
          </a:p>
          <a:p>
            <a:pPr marL="360">
              <a:lnSpc>
                <a:spcPct val="100000"/>
              </a:lnSpc>
              <a:buClr>
                <a:srgbClr val="000000"/>
              </a:buClr>
            </a:pPr>
            <a:endParaRPr lang="en-US" sz="2500" spc="-1" dirty="0">
              <a:solidFill>
                <a:srgbClr val="000000"/>
              </a:solidFill>
              <a:latin typeface="Calibri"/>
            </a:endParaRPr>
          </a:p>
        </p:txBody>
      </p:sp>
      <p:pic>
        <p:nvPicPr>
          <p:cNvPr id="2" name="Picture 1"/>
          <p:cNvPicPr>
            <a:picLocks noChangeAspect="1"/>
          </p:cNvPicPr>
          <p:nvPr/>
        </p:nvPicPr>
        <p:blipFill rotWithShape="1">
          <a:blip r:embed="rId2"/>
          <a:srcRect l="-598" t="13522" r="78856" b="4601"/>
          <a:stretch/>
        </p:blipFill>
        <p:spPr>
          <a:xfrm>
            <a:off x="4214509" y="1600199"/>
            <a:ext cx="4273634" cy="5029200"/>
          </a:xfrm>
          <a:prstGeom prst="rect">
            <a:avLst/>
          </a:prstGeom>
        </p:spPr>
      </p:pic>
      <p:cxnSp>
        <p:nvCxnSpPr>
          <p:cNvPr id="4" name="Straight Arrow Connector 3"/>
          <p:cNvCxnSpPr/>
          <p:nvPr/>
        </p:nvCxnSpPr>
        <p:spPr>
          <a:xfrm flipV="1">
            <a:off x="2880015" y="2524125"/>
            <a:ext cx="1490359" cy="285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5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1. Large Scale Atmospheric Circulation</a:t>
            </a:r>
            <a:endParaRPr lang="en-US" sz="4000" b="0" strike="noStrike" spc="-1" dirty="0">
              <a:solidFill>
                <a:srgbClr val="00B0F0"/>
              </a:solidFill>
              <a:latin typeface="Calibri"/>
            </a:endParaRPr>
          </a:p>
        </p:txBody>
      </p:sp>
      <p:sp>
        <p:nvSpPr>
          <p:cNvPr id="91" name="TextShape 2"/>
          <p:cNvSpPr txBox="1"/>
          <p:nvPr/>
        </p:nvSpPr>
        <p:spPr>
          <a:xfrm>
            <a:off x="457200" y="1600200"/>
            <a:ext cx="8229240" cy="4525560"/>
          </a:xfrm>
          <a:prstGeom prst="rect">
            <a:avLst/>
          </a:prstGeom>
          <a:noFill/>
          <a:ln w="0">
            <a:solidFill>
              <a:schemeClr val="accent1">
                <a:shade val="15000"/>
              </a:schemeClr>
            </a:solidFill>
          </a:ln>
        </p:spPr>
        <p:txBody>
          <a:bodyPr>
            <a:normAutofit fontScale="85500" lnSpcReduction="20000"/>
          </a:bodyPr>
          <a:lstStyle/>
          <a:p>
            <a:pPr marL="343080" indent="-342720">
              <a:lnSpc>
                <a:spcPct val="100000"/>
              </a:lnSpc>
              <a:buClr>
                <a:srgbClr val="000000"/>
              </a:buClr>
              <a:buFont typeface="Arial"/>
              <a:buChar char="•"/>
            </a:pPr>
            <a:r>
              <a:rPr lang="en-US" sz="3200" spc="-1" dirty="0">
                <a:solidFill>
                  <a:srgbClr val="000000"/>
                </a:solidFill>
                <a:latin typeface="Calibri"/>
              </a:rPr>
              <a:t>GEFS Predicted Atmospheric Circulation Patterns:</a:t>
            </a:r>
          </a:p>
          <a:p>
            <a:pPr marL="800280" lvl="1" indent="-342720">
              <a:buClr>
                <a:srgbClr val="000000"/>
              </a:buClr>
              <a:buFont typeface="Arial"/>
              <a:buChar char="•"/>
            </a:pPr>
            <a:r>
              <a:rPr lang="en-US" sz="3200" spc="-1" dirty="0">
                <a:solidFill>
                  <a:srgbClr val="000000"/>
                </a:solidFill>
                <a:latin typeface="Calibri"/>
              </a:rPr>
              <a:t>Mean Sea Level Pressure Anomalies.</a:t>
            </a:r>
          </a:p>
          <a:p>
            <a:pPr marL="800280" lvl="1" indent="-342720">
              <a:buClr>
                <a:srgbClr val="000000"/>
              </a:buClr>
              <a:buFont typeface="Arial"/>
              <a:buChar char="•"/>
            </a:pPr>
            <a:r>
              <a:rPr lang="en-US" sz="3200" spc="-1" dirty="0">
                <a:solidFill>
                  <a:srgbClr val="000000"/>
                </a:solidFill>
                <a:latin typeface="Calibri"/>
              </a:rPr>
              <a:t>925-hPa Wind Anomalies (speed and direction).</a:t>
            </a:r>
          </a:p>
          <a:p>
            <a:pPr marL="800280" lvl="1" indent="-342720">
              <a:buClr>
                <a:srgbClr val="000000"/>
              </a:buClr>
              <a:buFont typeface="Arial"/>
              <a:buChar char="•"/>
            </a:pPr>
            <a:r>
              <a:rPr lang="en-US" sz="3200" spc="-1" dirty="0">
                <a:solidFill>
                  <a:srgbClr val="000000"/>
                </a:solidFill>
                <a:latin typeface="Calibri"/>
              </a:rPr>
              <a:t>500-hPa Height Anomalies.</a:t>
            </a:r>
          </a:p>
          <a:p>
            <a:pPr marL="800280" lvl="1" indent="-342720">
              <a:buClr>
                <a:srgbClr val="000000"/>
              </a:buClr>
              <a:buFont typeface="Arial"/>
              <a:buChar char="•"/>
            </a:pPr>
            <a:r>
              <a:rPr lang="en-US" sz="3200" spc="-1" dirty="0">
                <a:solidFill>
                  <a:srgbClr val="000000"/>
                </a:solidFill>
                <a:latin typeface="Calibri"/>
              </a:rPr>
              <a:t>200-hPa Wind Anomalies (divergence/convergence and direction).</a:t>
            </a:r>
          </a:p>
          <a:p>
            <a:pPr marL="800280" lvl="1"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a:solidFill>
                  <a:srgbClr val="000000"/>
                </a:solidFill>
                <a:latin typeface="Calibri"/>
              </a:rPr>
              <a:t>Weekly averaged anomalies, valid for Week 1 and Week 2.</a:t>
            </a:r>
          </a:p>
          <a:p>
            <a:pPr marL="343080"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a:solidFill>
                  <a:srgbClr val="000000"/>
                </a:solidFill>
                <a:latin typeface="Calibri"/>
              </a:rPr>
              <a:t>Anomalies are generated by removing the hindcast climatology (2000–2019).</a:t>
            </a:r>
            <a:endParaRPr lang="en-US" sz="2800" b="0" strike="noStrike" spc="-1" dirty="0">
              <a:solidFill>
                <a:srgbClr val="000000"/>
              </a:solidFill>
              <a:latin typeface="Calibri"/>
            </a:endParaRPr>
          </a:p>
          <a:p>
            <a:pPr marL="743040" lvl="1" indent="-285480">
              <a:lnSpc>
                <a:spcPct val="100000"/>
              </a:lnSpc>
              <a:spcBef>
                <a:spcPts val="391"/>
              </a:spcBef>
              <a:buClr>
                <a:srgbClr val="000000"/>
              </a:buClr>
              <a:buFont typeface="Arial"/>
              <a:buChar char="–"/>
            </a:pPr>
            <a:endParaRPr lang="en-US" sz="2800" b="0" strike="noStrike" spc="-1" dirty="0">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3034-3CD0-BFD2-C66F-B0AC120F7ED6}"/>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564C3ED4-D737-B066-CC53-13E8BD5D3DAE}"/>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2. Primary Temperature Tools</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B47D7E8-7FC8-C4E8-90AB-DC4E15F7A938}"/>
              </a:ext>
            </a:extLst>
          </p:cNvPr>
          <p:cNvSpPr txBox="1"/>
          <p:nvPr/>
        </p:nvSpPr>
        <p:spPr>
          <a:xfrm>
            <a:off x="457200" y="1600200"/>
            <a:ext cx="8229240" cy="4983120"/>
          </a:xfrm>
          <a:prstGeom prst="rect">
            <a:avLst/>
          </a:prstGeom>
          <a:noFill/>
          <a:ln w="0">
            <a:solidFill>
              <a:schemeClr val="accent1">
                <a:shade val="15000"/>
              </a:schemeClr>
            </a:solidFill>
          </a:ln>
        </p:spPr>
        <p:txBody>
          <a:bodyPr>
            <a:normAutofit fontScale="70500" lnSpcReduction="20000"/>
          </a:bodyPr>
          <a:lstStyle/>
          <a:p>
            <a:pPr marL="343080" indent="-342720">
              <a:lnSpc>
                <a:spcPct val="100000"/>
              </a:lnSpc>
              <a:buClr>
                <a:srgbClr val="000000"/>
              </a:buClr>
              <a:buFont typeface="Arial"/>
              <a:buChar char="•"/>
            </a:pPr>
            <a:r>
              <a:rPr lang="en-US" sz="3200" spc="-1" dirty="0">
                <a:solidFill>
                  <a:srgbClr val="000000"/>
                </a:solidFill>
                <a:latin typeface="Calibri"/>
              </a:rPr>
              <a:t>Maximum Temperature Exceedance Probabilities:</a:t>
            </a:r>
          </a:p>
          <a:p>
            <a:pPr marL="800280" lvl="1" indent="-342720">
              <a:buClr>
                <a:srgbClr val="000000"/>
              </a:buClr>
              <a:buFont typeface="Arial"/>
              <a:buChar char="•"/>
            </a:pPr>
            <a:r>
              <a:rPr lang="en-US" sz="3200" spc="-1" dirty="0" err="1">
                <a:solidFill>
                  <a:srgbClr val="000000"/>
                </a:solidFill>
                <a:latin typeface="Calibri"/>
              </a:rPr>
              <a:t>Tmax</a:t>
            </a:r>
            <a:r>
              <a:rPr lang="en-US" sz="3200" spc="-1" dirty="0">
                <a:solidFill>
                  <a:srgbClr val="000000"/>
                </a:solidFill>
                <a:latin typeface="Calibri"/>
              </a:rPr>
              <a:t> &gt; 33</a:t>
            </a:r>
            <a:r>
              <a:rPr lang="en-US" sz="3200" spc="-1" baseline="30000" dirty="0">
                <a:solidFill>
                  <a:srgbClr val="000000"/>
                </a:solidFill>
                <a:latin typeface="Calibri"/>
              </a:rPr>
              <a:t>o</a:t>
            </a:r>
            <a:r>
              <a:rPr lang="en-US" sz="3200" spc="-1" dirty="0">
                <a:solidFill>
                  <a:srgbClr val="000000"/>
                </a:solidFill>
                <a:latin typeface="Calibri"/>
              </a:rPr>
              <a:t>C, 35</a:t>
            </a:r>
            <a:r>
              <a:rPr lang="en-US" sz="3200" spc="-1" baseline="30000" dirty="0">
                <a:solidFill>
                  <a:srgbClr val="000000"/>
                </a:solidFill>
                <a:latin typeface="Calibri"/>
              </a:rPr>
              <a:t>o</a:t>
            </a:r>
            <a:r>
              <a:rPr lang="en-US" sz="3200" spc="-1" dirty="0">
                <a:solidFill>
                  <a:srgbClr val="000000"/>
                </a:solidFill>
                <a:latin typeface="Calibri"/>
              </a:rPr>
              <a:t>C and 37</a:t>
            </a:r>
            <a:r>
              <a:rPr lang="en-US" sz="32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Tmax</a:t>
            </a:r>
            <a:r>
              <a:rPr lang="en-US" sz="3200" spc="-1" dirty="0">
                <a:solidFill>
                  <a:srgbClr val="000000"/>
                </a:solidFill>
                <a:latin typeface="Calibri"/>
              </a:rPr>
              <a:t> &gt; 80</a:t>
            </a:r>
            <a:r>
              <a:rPr lang="en-US" sz="3200" spc="-1" baseline="30000" dirty="0">
                <a:solidFill>
                  <a:srgbClr val="000000"/>
                </a:solidFill>
                <a:latin typeface="Calibri"/>
              </a:rPr>
              <a:t>th</a:t>
            </a:r>
            <a:r>
              <a:rPr lang="en-US" sz="3200" spc="-1" dirty="0">
                <a:solidFill>
                  <a:srgbClr val="000000"/>
                </a:solidFill>
                <a:latin typeface="Calibri"/>
              </a:rPr>
              <a:t>, 90</a:t>
            </a:r>
            <a:r>
              <a:rPr lang="en-US" sz="3200" spc="-1" baseline="30000" dirty="0">
                <a:solidFill>
                  <a:srgbClr val="000000"/>
                </a:solidFill>
                <a:latin typeface="Calibri"/>
              </a:rPr>
              <a:t>th</a:t>
            </a:r>
            <a:r>
              <a:rPr lang="en-US" sz="3200" spc="-1" dirty="0">
                <a:solidFill>
                  <a:srgbClr val="000000"/>
                </a:solidFill>
                <a:latin typeface="Calibri"/>
              </a:rPr>
              <a:t> and 95</a:t>
            </a:r>
            <a:r>
              <a:rPr lang="en-US" sz="3200" spc="-1" baseline="30000" dirty="0">
                <a:solidFill>
                  <a:srgbClr val="000000"/>
                </a:solidFill>
                <a:latin typeface="Calibri"/>
              </a:rPr>
              <a:t>th</a:t>
            </a:r>
            <a:r>
              <a:rPr lang="en-US" sz="3200" spc="-1" dirty="0">
                <a:solidFill>
                  <a:srgbClr val="000000"/>
                </a:solidFill>
                <a:latin typeface="Calibri"/>
              </a:rPr>
              <a:t> percentiles for at least 3 consecutive days.</a:t>
            </a:r>
          </a:p>
          <a:p>
            <a:pPr marL="800280" lvl="1"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a:solidFill>
                  <a:srgbClr val="000000"/>
                </a:solidFill>
                <a:latin typeface="Calibri"/>
              </a:rPr>
              <a:t>Maximum Heat Index Exceedance Probabilities:</a:t>
            </a:r>
          </a:p>
          <a:p>
            <a:pPr marL="800280" lvl="1" indent="-342720">
              <a:buClr>
                <a:srgbClr val="000000"/>
              </a:buClr>
              <a:buFont typeface="Arial"/>
              <a:buChar char="•"/>
            </a:pPr>
            <a:r>
              <a:rPr lang="en-US" sz="3200" spc="-1" dirty="0" err="1">
                <a:solidFill>
                  <a:srgbClr val="000000"/>
                </a:solidFill>
                <a:latin typeface="Calibri"/>
              </a:rPr>
              <a:t>HImax</a:t>
            </a:r>
            <a:r>
              <a:rPr lang="en-US" sz="3200" spc="-1" dirty="0">
                <a:solidFill>
                  <a:srgbClr val="000000"/>
                </a:solidFill>
                <a:latin typeface="Calibri"/>
              </a:rPr>
              <a:t> &gt; 33</a:t>
            </a:r>
            <a:r>
              <a:rPr lang="en-US" sz="3300" spc="-1" baseline="30000" dirty="0">
                <a:solidFill>
                  <a:srgbClr val="000000"/>
                </a:solidFill>
                <a:latin typeface="Calibri"/>
              </a:rPr>
              <a:t>o</a:t>
            </a:r>
            <a:r>
              <a:rPr lang="en-US" sz="3200" spc="-1" dirty="0">
                <a:solidFill>
                  <a:srgbClr val="000000"/>
                </a:solidFill>
                <a:latin typeface="Calibri"/>
              </a:rPr>
              <a:t>C, 35</a:t>
            </a:r>
            <a:r>
              <a:rPr lang="en-US" sz="3300" spc="-1" baseline="30000" dirty="0">
                <a:solidFill>
                  <a:srgbClr val="000000"/>
                </a:solidFill>
                <a:latin typeface="Calibri"/>
              </a:rPr>
              <a:t>o</a:t>
            </a:r>
            <a:r>
              <a:rPr lang="en-US" sz="3200" spc="-1" dirty="0">
                <a:solidFill>
                  <a:srgbClr val="000000"/>
                </a:solidFill>
                <a:latin typeface="Calibri"/>
              </a:rPr>
              <a:t>C and 37</a:t>
            </a:r>
            <a:r>
              <a:rPr lang="en-US" sz="33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HImax</a:t>
            </a:r>
            <a:r>
              <a:rPr lang="en-US" sz="3200" spc="-1" dirty="0">
                <a:solidFill>
                  <a:srgbClr val="000000"/>
                </a:solidFill>
                <a:latin typeface="Calibri"/>
              </a:rPr>
              <a:t> &gt; 80</a:t>
            </a:r>
            <a:r>
              <a:rPr lang="en-US" sz="3300" spc="-1" baseline="30000" dirty="0">
                <a:solidFill>
                  <a:srgbClr val="000000"/>
                </a:solidFill>
                <a:latin typeface="Calibri"/>
              </a:rPr>
              <a:t>th</a:t>
            </a:r>
            <a:r>
              <a:rPr lang="en-US" sz="3200" spc="-1" dirty="0">
                <a:solidFill>
                  <a:srgbClr val="000000"/>
                </a:solidFill>
                <a:latin typeface="Calibri"/>
              </a:rPr>
              <a:t>, 90</a:t>
            </a:r>
            <a:r>
              <a:rPr lang="en-US" sz="3300" spc="-1" baseline="30000" dirty="0">
                <a:solidFill>
                  <a:srgbClr val="000000"/>
                </a:solidFill>
                <a:latin typeface="Calibri"/>
              </a:rPr>
              <a:t>th</a:t>
            </a:r>
            <a:r>
              <a:rPr lang="en-US" sz="3200" spc="-1" dirty="0">
                <a:solidFill>
                  <a:srgbClr val="000000"/>
                </a:solidFill>
                <a:latin typeface="Calibri"/>
              </a:rPr>
              <a:t> and 95</a:t>
            </a:r>
            <a:r>
              <a:rPr lang="en-US" sz="3300" spc="-1" baseline="30000" dirty="0">
                <a:solidFill>
                  <a:srgbClr val="000000"/>
                </a:solidFill>
                <a:latin typeface="Calibri"/>
              </a:rPr>
              <a:t>th</a:t>
            </a:r>
            <a:r>
              <a:rPr lang="en-US" sz="3200" spc="-1" dirty="0">
                <a:solidFill>
                  <a:srgbClr val="000000"/>
                </a:solidFill>
                <a:latin typeface="Calibri"/>
              </a:rPr>
              <a:t> percentiles for at least 3 consecutive days.</a:t>
            </a:r>
          </a:p>
          <a:p>
            <a:pPr marL="343080"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err="1">
                <a:solidFill>
                  <a:srgbClr val="000000"/>
                </a:solidFill>
                <a:latin typeface="Calibri"/>
              </a:rPr>
              <a:t>Tmax</a:t>
            </a:r>
            <a:r>
              <a:rPr lang="en-US" sz="3200" spc="-1" dirty="0">
                <a:solidFill>
                  <a:srgbClr val="000000"/>
                </a:solidFill>
                <a:latin typeface="Calibri"/>
              </a:rPr>
              <a:t> or Himax Hybrid Exceedance Probabilities:</a:t>
            </a:r>
          </a:p>
          <a:p>
            <a:pPr marL="800280" lvl="1" indent="-342720">
              <a:buClr>
                <a:srgbClr val="000000"/>
              </a:buClr>
              <a:buFont typeface="Arial"/>
              <a:buChar char="•"/>
            </a:pPr>
            <a:r>
              <a:rPr lang="en-US" sz="3200" spc="-1" dirty="0" err="1">
                <a:solidFill>
                  <a:srgbClr val="000000"/>
                </a:solidFill>
                <a:latin typeface="Calibri"/>
              </a:rPr>
              <a:t>Hybmax</a:t>
            </a:r>
            <a:r>
              <a:rPr lang="en-US" sz="3200" spc="-1" dirty="0">
                <a:solidFill>
                  <a:srgbClr val="000000"/>
                </a:solidFill>
                <a:latin typeface="Calibri"/>
              </a:rPr>
              <a:t> &gt; 33</a:t>
            </a:r>
            <a:r>
              <a:rPr lang="en-US" sz="3300" spc="-1" baseline="30000" dirty="0">
                <a:solidFill>
                  <a:srgbClr val="000000"/>
                </a:solidFill>
                <a:latin typeface="Calibri"/>
              </a:rPr>
              <a:t>o</a:t>
            </a:r>
            <a:r>
              <a:rPr lang="en-US" sz="3200" spc="-1" dirty="0">
                <a:solidFill>
                  <a:srgbClr val="000000"/>
                </a:solidFill>
                <a:latin typeface="Calibri"/>
              </a:rPr>
              <a:t>C, 35</a:t>
            </a:r>
            <a:r>
              <a:rPr lang="en-US" sz="3300" spc="-1" baseline="30000" dirty="0">
                <a:solidFill>
                  <a:srgbClr val="000000"/>
                </a:solidFill>
                <a:latin typeface="Calibri"/>
              </a:rPr>
              <a:t>o</a:t>
            </a:r>
            <a:r>
              <a:rPr lang="en-US" sz="3200" spc="-1" dirty="0">
                <a:solidFill>
                  <a:srgbClr val="000000"/>
                </a:solidFill>
                <a:latin typeface="Calibri"/>
              </a:rPr>
              <a:t>C and 37</a:t>
            </a:r>
            <a:r>
              <a:rPr lang="en-US" sz="33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Hybmax</a:t>
            </a:r>
            <a:r>
              <a:rPr lang="en-US" sz="3200" spc="-1" dirty="0">
                <a:solidFill>
                  <a:srgbClr val="000000"/>
                </a:solidFill>
                <a:latin typeface="Calibri"/>
              </a:rPr>
              <a:t> &gt; 80</a:t>
            </a:r>
            <a:r>
              <a:rPr lang="en-US" sz="3300" spc="-1" baseline="30000" dirty="0">
                <a:solidFill>
                  <a:srgbClr val="000000"/>
                </a:solidFill>
                <a:latin typeface="Calibri"/>
              </a:rPr>
              <a:t>th</a:t>
            </a:r>
            <a:r>
              <a:rPr lang="en-US" sz="3200" spc="-1" dirty="0">
                <a:solidFill>
                  <a:srgbClr val="000000"/>
                </a:solidFill>
                <a:latin typeface="Calibri"/>
              </a:rPr>
              <a:t>, 90th and 95</a:t>
            </a:r>
            <a:r>
              <a:rPr lang="en-US" sz="3300" spc="-1" baseline="30000" dirty="0">
                <a:solidFill>
                  <a:srgbClr val="000000"/>
                </a:solidFill>
                <a:latin typeface="Calibri"/>
              </a:rPr>
              <a:t>th</a:t>
            </a:r>
            <a:r>
              <a:rPr lang="en-US" sz="3200" spc="-1" dirty="0">
                <a:solidFill>
                  <a:srgbClr val="000000"/>
                </a:solidFill>
                <a:latin typeface="Calibri"/>
              </a:rPr>
              <a:t> percentiles for at least 3 consecutive days.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403842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2C1B-B44A-AD59-712E-28F1594AECA7}"/>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A57CEE5-9024-1603-E104-F8A86CD047A9}"/>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3. Supplementary Temperature Tools</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9D04ABB6-04F9-B749-6781-2AB6ABCA136A}"/>
              </a:ext>
            </a:extLst>
          </p:cNvPr>
          <p:cNvSpPr txBox="1"/>
          <p:nvPr/>
        </p:nvSpPr>
        <p:spPr>
          <a:xfrm>
            <a:off x="457200" y="1547445"/>
            <a:ext cx="8229240" cy="5257800"/>
          </a:xfrm>
          <a:prstGeom prst="rect">
            <a:avLst/>
          </a:prstGeom>
          <a:noFill/>
          <a:ln w="0">
            <a:solidFill>
              <a:schemeClr val="accent1">
                <a:shade val="15000"/>
              </a:schemeClr>
            </a:solidFill>
          </a:ln>
        </p:spPr>
        <p:txBody>
          <a:bodyPr>
            <a:normAutofit fontScale="70500" lnSpcReduction="20000"/>
          </a:bodyPr>
          <a:lstStyle/>
          <a:p>
            <a:pPr marL="343080" indent="-342720">
              <a:lnSpc>
                <a:spcPct val="100000"/>
              </a:lnSpc>
              <a:buClr>
                <a:srgbClr val="000000"/>
              </a:buClr>
              <a:buFont typeface="Arial"/>
              <a:buChar char="•"/>
            </a:pPr>
            <a:r>
              <a:rPr lang="en-US" sz="3200" spc="-1" dirty="0">
                <a:solidFill>
                  <a:srgbClr val="000000"/>
                </a:solidFill>
                <a:latin typeface="Calibri"/>
              </a:rPr>
              <a:t>To monitor likelihood of morning heat, minimum temperature and minimum heat index based tools are useful.</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err="1">
                <a:solidFill>
                  <a:srgbClr val="000000"/>
                </a:solidFill>
                <a:latin typeface="Calibri"/>
              </a:rPr>
              <a:t>Mnimum</a:t>
            </a:r>
            <a:r>
              <a:rPr lang="en-US" sz="3200" spc="-1" dirty="0">
                <a:solidFill>
                  <a:srgbClr val="000000"/>
                </a:solidFill>
                <a:latin typeface="Calibri"/>
              </a:rPr>
              <a:t> Temperature Exceedance Probabilities:</a:t>
            </a:r>
          </a:p>
          <a:p>
            <a:pPr marL="800280" lvl="1" indent="-342720">
              <a:buClr>
                <a:srgbClr val="000000"/>
              </a:buClr>
              <a:buFont typeface="Arial"/>
              <a:buChar char="•"/>
            </a:pPr>
            <a:r>
              <a:rPr lang="en-US" sz="3200" spc="-1" dirty="0" err="1">
                <a:solidFill>
                  <a:srgbClr val="000000"/>
                </a:solidFill>
                <a:latin typeface="Calibri"/>
              </a:rPr>
              <a:t>Tmin</a:t>
            </a:r>
            <a:r>
              <a:rPr lang="en-US" sz="3200" spc="-1" dirty="0">
                <a:solidFill>
                  <a:srgbClr val="000000"/>
                </a:solidFill>
                <a:latin typeface="Calibri"/>
              </a:rPr>
              <a:t> &gt; 27</a:t>
            </a:r>
            <a:r>
              <a:rPr lang="en-US" sz="3200" spc="-1" baseline="30000" dirty="0">
                <a:solidFill>
                  <a:srgbClr val="000000"/>
                </a:solidFill>
                <a:latin typeface="Calibri"/>
              </a:rPr>
              <a:t>o</a:t>
            </a:r>
            <a:r>
              <a:rPr lang="en-US" sz="3200" spc="-1" dirty="0">
                <a:solidFill>
                  <a:srgbClr val="000000"/>
                </a:solidFill>
                <a:latin typeface="Calibri"/>
              </a:rPr>
              <a:t>C, 29</a:t>
            </a:r>
            <a:r>
              <a:rPr lang="en-US" sz="3200" spc="-1" baseline="30000" dirty="0">
                <a:solidFill>
                  <a:srgbClr val="000000"/>
                </a:solidFill>
                <a:latin typeface="Calibri"/>
              </a:rPr>
              <a:t>o</a:t>
            </a:r>
            <a:r>
              <a:rPr lang="en-US" sz="3200" spc="-1" dirty="0">
                <a:solidFill>
                  <a:srgbClr val="000000"/>
                </a:solidFill>
                <a:latin typeface="Calibri"/>
              </a:rPr>
              <a:t>C and 31</a:t>
            </a:r>
            <a:r>
              <a:rPr lang="en-US" sz="32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Tmin</a:t>
            </a:r>
            <a:r>
              <a:rPr lang="en-US" sz="3200" spc="-1" dirty="0">
                <a:solidFill>
                  <a:srgbClr val="000000"/>
                </a:solidFill>
                <a:latin typeface="Calibri"/>
              </a:rPr>
              <a:t> &gt; 80</a:t>
            </a:r>
            <a:r>
              <a:rPr lang="en-US" sz="3200" spc="-1" baseline="30000" dirty="0">
                <a:solidFill>
                  <a:srgbClr val="000000"/>
                </a:solidFill>
                <a:latin typeface="Calibri"/>
              </a:rPr>
              <a:t>th</a:t>
            </a:r>
            <a:r>
              <a:rPr lang="en-US" sz="3200" spc="-1" dirty="0">
                <a:solidFill>
                  <a:srgbClr val="000000"/>
                </a:solidFill>
                <a:latin typeface="Calibri"/>
              </a:rPr>
              <a:t>, 90</a:t>
            </a:r>
            <a:r>
              <a:rPr lang="en-US" sz="3200" spc="-1" baseline="30000" dirty="0">
                <a:solidFill>
                  <a:srgbClr val="000000"/>
                </a:solidFill>
                <a:latin typeface="Calibri"/>
              </a:rPr>
              <a:t>th</a:t>
            </a:r>
            <a:r>
              <a:rPr lang="en-US" sz="3200" spc="-1" dirty="0">
                <a:solidFill>
                  <a:srgbClr val="000000"/>
                </a:solidFill>
                <a:latin typeface="Calibri"/>
              </a:rPr>
              <a:t> and 95</a:t>
            </a:r>
            <a:r>
              <a:rPr lang="en-US" sz="3200" spc="-1" baseline="30000" dirty="0">
                <a:solidFill>
                  <a:srgbClr val="000000"/>
                </a:solidFill>
                <a:latin typeface="Calibri"/>
              </a:rPr>
              <a:t>th</a:t>
            </a:r>
            <a:r>
              <a:rPr lang="en-US" sz="3200" spc="-1" dirty="0">
                <a:solidFill>
                  <a:srgbClr val="000000"/>
                </a:solidFill>
                <a:latin typeface="Calibri"/>
              </a:rPr>
              <a:t> percentiles for at least 3 consecutive days.</a:t>
            </a:r>
          </a:p>
          <a:p>
            <a:pPr marL="800280" lvl="1"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a:solidFill>
                  <a:srgbClr val="000000"/>
                </a:solidFill>
                <a:latin typeface="Calibri"/>
              </a:rPr>
              <a:t>Maximum Heat Index Exceedance Probabilities:</a:t>
            </a:r>
          </a:p>
          <a:p>
            <a:pPr marL="800280" lvl="1" indent="-342720">
              <a:buClr>
                <a:srgbClr val="000000"/>
              </a:buClr>
              <a:buFont typeface="Arial"/>
              <a:buChar char="•"/>
            </a:pPr>
            <a:r>
              <a:rPr lang="en-US" sz="3200" spc="-1" dirty="0" err="1">
                <a:solidFill>
                  <a:srgbClr val="000000"/>
                </a:solidFill>
                <a:latin typeface="Calibri"/>
              </a:rPr>
              <a:t>HImin</a:t>
            </a:r>
            <a:r>
              <a:rPr lang="en-US" sz="3200" spc="-1" dirty="0">
                <a:solidFill>
                  <a:srgbClr val="000000"/>
                </a:solidFill>
                <a:latin typeface="Calibri"/>
              </a:rPr>
              <a:t> &gt; 27</a:t>
            </a:r>
            <a:r>
              <a:rPr lang="en-US" sz="3300" spc="-1" baseline="30000" dirty="0">
                <a:solidFill>
                  <a:srgbClr val="000000"/>
                </a:solidFill>
                <a:latin typeface="Calibri"/>
              </a:rPr>
              <a:t>o</a:t>
            </a:r>
            <a:r>
              <a:rPr lang="en-US" sz="3200" spc="-1" dirty="0">
                <a:solidFill>
                  <a:srgbClr val="000000"/>
                </a:solidFill>
                <a:latin typeface="Calibri"/>
              </a:rPr>
              <a:t>C, 29</a:t>
            </a:r>
            <a:r>
              <a:rPr lang="en-US" sz="3300" spc="-1" baseline="30000" dirty="0">
                <a:solidFill>
                  <a:srgbClr val="000000"/>
                </a:solidFill>
                <a:latin typeface="Calibri"/>
              </a:rPr>
              <a:t>o</a:t>
            </a:r>
            <a:r>
              <a:rPr lang="en-US" sz="3200" spc="-1" dirty="0">
                <a:solidFill>
                  <a:srgbClr val="000000"/>
                </a:solidFill>
                <a:latin typeface="Calibri"/>
              </a:rPr>
              <a:t>C and 31</a:t>
            </a:r>
            <a:r>
              <a:rPr lang="en-US" sz="33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HImin</a:t>
            </a:r>
            <a:r>
              <a:rPr lang="en-US" sz="3200" spc="-1" dirty="0">
                <a:solidFill>
                  <a:srgbClr val="000000"/>
                </a:solidFill>
                <a:latin typeface="Calibri"/>
              </a:rPr>
              <a:t> &gt; 80</a:t>
            </a:r>
            <a:r>
              <a:rPr lang="en-US" sz="3300" spc="-1" baseline="30000" dirty="0">
                <a:solidFill>
                  <a:srgbClr val="000000"/>
                </a:solidFill>
                <a:latin typeface="Calibri"/>
              </a:rPr>
              <a:t>th</a:t>
            </a:r>
            <a:r>
              <a:rPr lang="en-US" sz="3200" spc="-1" dirty="0">
                <a:solidFill>
                  <a:srgbClr val="000000"/>
                </a:solidFill>
                <a:latin typeface="Calibri"/>
              </a:rPr>
              <a:t>, 90</a:t>
            </a:r>
            <a:r>
              <a:rPr lang="en-US" sz="3300" spc="-1" baseline="30000" dirty="0">
                <a:solidFill>
                  <a:srgbClr val="000000"/>
                </a:solidFill>
                <a:latin typeface="Calibri"/>
              </a:rPr>
              <a:t>th</a:t>
            </a:r>
            <a:r>
              <a:rPr lang="en-US" sz="3200" spc="-1" dirty="0">
                <a:solidFill>
                  <a:srgbClr val="000000"/>
                </a:solidFill>
                <a:latin typeface="Calibri"/>
              </a:rPr>
              <a:t> and 95</a:t>
            </a:r>
            <a:r>
              <a:rPr lang="en-US" sz="3300" spc="-1" baseline="30000" dirty="0">
                <a:solidFill>
                  <a:srgbClr val="000000"/>
                </a:solidFill>
                <a:latin typeface="Calibri"/>
              </a:rPr>
              <a:t>th</a:t>
            </a:r>
            <a:r>
              <a:rPr lang="en-US" sz="3200" spc="-1" dirty="0">
                <a:solidFill>
                  <a:srgbClr val="000000"/>
                </a:solidFill>
                <a:latin typeface="Calibri"/>
              </a:rPr>
              <a:t> percentiles for at least 3 consecutive days.</a:t>
            </a:r>
          </a:p>
          <a:p>
            <a:pPr marL="343080"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err="1">
                <a:solidFill>
                  <a:srgbClr val="000000"/>
                </a:solidFill>
                <a:latin typeface="Calibri"/>
              </a:rPr>
              <a:t>Tmin</a:t>
            </a:r>
            <a:r>
              <a:rPr lang="en-US" sz="3200" spc="-1" dirty="0">
                <a:solidFill>
                  <a:srgbClr val="000000"/>
                </a:solidFill>
                <a:latin typeface="Calibri"/>
              </a:rPr>
              <a:t> or </a:t>
            </a:r>
            <a:r>
              <a:rPr lang="en-US" sz="3200" spc="-1" dirty="0" err="1">
                <a:solidFill>
                  <a:srgbClr val="000000"/>
                </a:solidFill>
                <a:latin typeface="Calibri"/>
              </a:rPr>
              <a:t>Himin</a:t>
            </a:r>
            <a:r>
              <a:rPr lang="en-US" sz="3200" spc="-1" dirty="0">
                <a:solidFill>
                  <a:srgbClr val="000000"/>
                </a:solidFill>
                <a:latin typeface="Calibri"/>
              </a:rPr>
              <a:t> Hybrid Exceedance Probabilities:</a:t>
            </a:r>
          </a:p>
          <a:p>
            <a:pPr marL="800280" lvl="1" indent="-342720">
              <a:buClr>
                <a:srgbClr val="000000"/>
              </a:buClr>
              <a:buFont typeface="Arial"/>
              <a:buChar char="•"/>
            </a:pPr>
            <a:r>
              <a:rPr lang="en-US" sz="3200" spc="-1" dirty="0" err="1">
                <a:solidFill>
                  <a:srgbClr val="000000"/>
                </a:solidFill>
                <a:latin typeface="Calibri"/>
              </a:rPr>
              <a:t>Hybmin</a:t>
            </a:r>
            <a:r>
              <a:rPr lang="en-US" sz="3200" spc="-1" dirty="0">
                <a:solidFill>
                  <a:srgbClr val="000000"/>
                </a:solidFill>
                <a:latin typeface="Calibri"/>
              </a:rPr>
              <a:t> &gt; &gt; 27</a:t>
            </a:r>
            <a:r>
              <a:rPr lang="en-US" sz="3300" spc="-1" baseline="30000" dirty="0">
                <a:solidFill>
                  <a:srgbClr val="000000"/>
                </a:solidFill>
                <a:latin typeface="Calibri"/>
              </a:rPr>
              <a:t>o</a:t>
            </a:r>
            <a:r>
              <a:rPr lang="en-US" sz="3200" spc="-1" dirty="0">
                <a:solidFill>
                  <a:srgbClr val="000000"/>
                </a:solidFill>
                <a:latin typeface="Calibri"/>
              </a:rPr>
              <a:t>C, 29</a:t>
            </a:r>
            <a:r>
              <a:rPr lang="en-US" sz="3300" spc="-1" baseline="30000" dirty="0">
                <a:solidFill>
                  <a:srgbClr val="000000"/>
                </a:solidFill>
                <a:latin typeface="Calibri"/>
              </a:rPr>
              <a:t>o</a:t>
            </a:r>
            <a:r>
              <a:rPr lang="en-US" sz="3200" spc="-1" dirty="0">
                <a:solidFill>
                  <a:srgbClr val="000000"/>
                </a:solidFill>
                <a:latin typeface="Calibri"/>
              </a:rPr>
              <a:t>C and 31</a:t>
            </a:r>
            <a:r>
              <a:rPr lang="en-US" sz="3300" spc="-1" baseline="30000" dirty="0">
                <a:solidFill>
                  <a:srgbClr val="000000"/>
                </a:solidFill>
                <a:latin typeface="Calibri"/>
              </a:rPr>
              <a:t>o</a:t>
            </a:r>
            <a:r>
              <a:rPr lang="en-US" sz="3200" spc="-1" dirty="0">
                <a:solidFill>
                  <a:srgbClr val="000000"/>
                </a:solidFill>
                <a:latin typeface="Calibri"/>
              </a:rPr>
              <a:t>C for at least 3 consecutive days.</a:t>
            </a:r>
          </a:p>
          <a:p>
            <a:pPr marL="800280" lvl="1" indent="-342720">
              <a:buClr>
                <a:srgbClr val="000000"/>
              </a:buClr>
              <a:buFont typeface="Arial"/>
              <a:buChar char="•"/>
            </a:pPr>
            <a:r>
              <a:rPr lang="en-US" sz="3200" spc="-1" dirty="0" err="1">
                <a:solidFill>
                  <a:srgbClr val="000000"/>
                </a:solidFill>
                <a:latin typeface="Calibri"/>
              </a:rPr>
              <a:t>Hybmin</a:t>
            </a:r>
            <a:r>
              <a:rPr lang="en-US" sz="3200" spc="-1" dirty="0">
                <a:solidFill>
                  <a:srgbClr val="000000"/>
                </a:solidFill>
                <a:latin typeface="Calibri"/>
              </a:rPr>
              <a:t> &gt; 80</a:t>
            </a:r>
            <a:r>
              <a:rPr lang="en-US" sz="3300" spc="-1" baseline="30000" dirty="0">
                <a:solidFill>
                  <a:srgbClr val="000000"/>
                </a:solidFill>
                <a:latin typeface="Calibri"/>
              </a:rPr>
              <a:t>th</a:t>
            </a:r>
            <a:r>
              <a:rPr lang="en-US" sz="3200" spc="-1" dirty="0">
                <a:solidFill>
                  <a:srgbClr val="000000"/>
                </a:solidFill>
                <a:latin typeface="Calibri"/>
              </a:rPr>
              <a:t>, 90th and 95</a:t>
            </a:r>
            <a:r>
              <a:rPr lang="en-US" sz="3300" spc="-1" baseline="30000" dirty="0">
                <a:solidFill>
                  <a:srgbClr val="000000"/>
                </a:solidFill>
                <a:latin typeface="Calibri"/>
              </a:rPr>
              <a:t>th</a:t>
            </a:r>
            <a:r>
              <a:rPr lang="en-US" sz="3200" spc="-1" dirty="0">
                <a:solidFill>
                  <a:srgbClr val="000000"/>
                </a:solidFill>
                <a:latin typeface="Calibri"/>
              </a:rPr>
              <a:t> percentiles for at least 3 consecutive days.</a:t>
            </a:r>
            <a:endParaRPr lang="en-US" sz="2800" b="0" strike="noStrike" spc="-1" dirty="0">
              <a:solidFill>
                <a:srgbClr val="000000"/>
              </a:solidFill>
              <a:latin typeface="Calibri"/>
            </a:endParaRPr>
          </a:p>
          <a:p>
            <a:pPr marL="343080" indent="-342720">
              <a:lnSpc>
                <a:spcPct val="100000"/>
              </a:lnSpc>
              <a:buClr>
                <a:srgbClr val="000000"/>
              </a:buClr>
              <a:buFont typeface="Arial"/>
              <a:buChar char="•"/>
            </a:pPr>
            <a:endParaRPr lang="en-US" sz="3200" spc="-1" dirty="0">
              <a:solidFill>
                <a:srgbClr val="000000"/>
              </a:solidFill>
              <a:latin typeface="Calibri"/>
            </a:endParaRPr>
          </a:p>
        </p:txBody>
      </p:sp>
    </p:spTree>
    <p:extLst>
      <p:ext uri="{BB962C8B-B14F-4D97-AF65-F5344CB8AC3E}">
        <p14:creationId xmlns:p14="http://schemas.microsoft.com/office/powerpoint/2010/main" val="356240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ADA3-E455-FE36-53DE-4969095FFEFD}"/>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4E744396-11A7-F7D4-6B41-46239CB2D2D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a:bodyPr>
          <a:lstStyle/>
          <a:p>
            <a:pPr>
              <a:lnSpc>
                <a:spcPct val="100000"/>
              </a:lnSpc>
              <a:tabLst>
                <a:tab pos="0" algn="l"/>
              </a:tabLst>
            </a:pPr>
            <a:r>
              <a:rPr lang="en-US" sz="4000" b="1" strike="noStrike" spc="-1" dirty="0">
                <a:solidFill>
                  <a:srgbClr val="00B0F0"/>
                </a:solidFill>
                <a:latin typeface="Calibri"/>
              </a:rPr>
              <a:t>3. </a:t>
            </a:r>
            <a:r>
              <a:rPr lang="en-US" sz="4000" b="1" spc="-1" dirty="0">
                <a:solidFill>
                  <a:srgbClr val="00B0F0"/>
                </a:solidFill>
                <a:latin typeface="Calibri"/>
              </a:rPr>
              <a:t>Excessive Heat Forecasting Toolkit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F420E21F-A407-1625-3D4C-A700DE292ECE}"/>
              </a:ext>
            </a:extLst>
          </p:cNvPr>
          <p:cNvSpPr txBox="1"/>
          <p:nvPr/>
        </p:nvSpPr>
        <p:spPr>
          <a:xfrm>
            <a:off x="457200" y="1547445"/>
            <a:ext cx="8229240" cy="5257800"/>
          </a:xfrm>
          <a:prstGeom prst="rect">
            <a:avLst/>
          </a:prstGeom>
          <a:noFill/>
          <a:ln w="0">
            <a:solidFill>
              <a:schemeClr val="accent1">
                <a:shade val="15000"/>
              </a:schemeClr>
            </a:solidFill>
          </a:ln>
        </p:spPr>
        <p:txBody>
          <a:bodyPr>
            <a:normAutofit fontScale="85500" lnSpcReduction="20000"/>
          </a:bodyPr>
          <a:lstStyle/>
          <a:p>
            <a:pPr marL="343080" indent="-342720">
              <a:lnSpc>
                <a:spcPct val="100000"/>
              </a:lnSpc>
              <a:buClr>
                <a:srgbClr val="000000"/>
              </a:buClr>
              <a:buFont typeface="Arial"/>
              <a:buChar char="•"/>
            </a:pPr>
            <a:r>
              <a:rPr lang="en-US" sz="3200" spc="-1" dirty="0">
                <a:solidFill>
                  <a:srgbClr val="000000"/>
                </a:solidFill>
                <a:latin typeface="Calibri"/>
              </a:rPr>
              <a:t>We have developed a toolkit that downloads gridded forecast data and plots the excessive heat tools described in the previous slides.</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Prerequisite software to run the </a:t>
            </a:r>
            <a:r>
              <a:rPr lang="en-US" sz="3200" spc="-1" dirty="0" err="1">
                <a:solidFill>
                  <a:srgbClr val="000000"/>
                </a:solidFill>
                <a:latin typeface="Calibri"/>
              </a:rPr>
              <a:t>toolki</a:t>
            </a:r>
            <a:r>
              <a:rPr lang="en-US" sz="3200" spc="-1" dirty="0">
                <a:solidFill>
                  <a:srgbClr val="000000"/>
                </a:solidFill>
                <a:latin typeface="Calibri"/>
              </a:rPr>
              <a:t> include:</a:t>
            </a:r>
          </a:p>
          <a:p>
            <a:pPr marL="800280" lvl="1" indent="-342720">
              <a:buClr>
                <a:srgbClr val="000000"/>
              </a:buClr>
              <a:buFont typeface="Arial"/>
              <a:buChar char="•"/>
            </a:pPr>
            <a:r>
              <a:rPr lang="en-US" sz="3200" spc="-1" dirty="0">
                <a:solidFill>
                  <a:srgbClr val="000000"/>
                </a:solidFill>
                <a:latin typeface="Calibri"/>
              </a:rPr>
              <a:t>Linux like environment (</a:t>
            </a:r>
            <a:r>
              <a:rPr lang="en-US" sz="3200" spc="-1" dirty="0" err="1">
                <a:solidFill>
                  <a:srgbClr val="000000"/>
                </a:solidFill>
                <a:latin typeface="Calibri"/>
              </a:rPr>
              <a:t>eg.</a:t>
            </a:r>
            <a:r>
              <a:rPr lang="en-US" sz="3200" spc="-1" dirty="0">
                <a:solidFill>
                  <a:srgbClr val="000000"/>
                </a:solidFill>
                <a:latin typeface="Calibri"/>
              </a:rPr>
              <a:t> </a:t>
            </a:r>
            <a:r>
              <a:rPr lang="en-US" sz="3200" spc="-1" dirty="0" err="1">
                <a:solidFill>
                  <a:srgbClr val="000000"/>
                </a:solidFill>
                <a:latin typeface="Calibri"/>
              </a:rPr>
              <a:t>Wsl</a:t>
            </a:r>
            <a:r>
              <a:rPr lang="en-US" sz="3200" spc="-1" dirty="0">
                <a:solidFill>
                  <a:srgbClr val="000000"/>
                </a:solidFill>
                <a:latin typeface="Calibri"/>
              </a:rPr>
              <a:t>/Ubuntu, Mac terminal)</a:t>
            </a:r>
          </a:p>
          <a:p>
            <a:pPr marL="800280" lvl="1" indent="-342720">
              <a:buClr>
                <a:srgbClr val="000000"/>
              </a:buClr>
              <a:buFont typeface="Arial"/>
              <a:buChar char="•"/>
            </a:pPr>
            <a:r>
              <a:rPr lang="en-US" sz="3200" spc="-1" dirty="0">
                <a:solidFill>
                  <a:srgbClr val="000000"/>
                </a:solidFill>
                <a:latin typeface="Calibri"/>
              </a:rPr>
              <a:t>Anaconda</a:t>
            </a:r>
          </a:p>
          <a:p>
            <a:pPr marL="800280" lvl="1" indent="-342720">
              <a:buClr>
                <a:srgbClr val="000000"/>
              </a:buClr>
              <a:buFont typeface="Arial"/>
              <a:buChar char="•"/>
            </a:pPr>
            <a:r>
              <a:rPr lang="en-US" sz="3200" spc="-1" dirty="0" err="1">
                <a:solidFill>
                  <a:srgbClr val="000000"/>
                </a:solidFill>
                <a:latin typeface="Calibri"/>
              </a:rPr>
              <a:t>XCast</a:t>
            </a:r>
            <a:r>
              <a:rPr lang="en-US" sz="3200" spc="-1" dirty="0">
                <a:solidFill>
                  <a:srgbClr val="000000"/>
                </a:solidFill>
                <a:latin typeface="Calibri"/>
              </a:rPr>
              <a:t> (</a:t>
            </a:r>
            <a:r>
              <a:rPr lang="en-US" sz="3200" spc="-1" dirty="0">
                <a:solidFill>
                  <a:srgbClr val="000000"/>
                </a:solidFill>
                <a:latin typeface="Calibri"/>
                <a:hlinkClick r:id="rId2"/>
              </a:rPr>
              <a:t>https://xcast-lib.github.io/</a:t>
            </a:r>
            <a:r>
              <a:rPr lang="en-US" sz="3200" spc="-1" dirty="0">
                <a:solidFill>
                  <a:srgbClr val="000000"/>
                </a:solidFill>
                <a:latin typeface="Calibri"/>
              </a:rPr>
              <a:t>)</a:t>
            </a:r>
          </a:p>
          <a:p>
            <a:pPr marL="800280" lvl="1" indent="-342720">
              <a:buClr>
                <a:srgbClr val="000000"/>
              </a:buClr>
              <a:buFont typeface="Arial"/>
              <a:buChar char="•"/>
            </a:pPr>
            <a:r>
              <a:rPr lang="en-US" sz="3200" spc="-1" dirty="0" err="1">
                <a:solidFill>
                  <a:srgbClr val="000000"/>
                </a:solidFill>
                <a:latin typeface="Calibri"/>
              </a:rPr>
              <a:t>Wget</a:t>
            </a:r>
            <a:endParaRPr lang="en-US" sz="3200" spc="-1" dirty="0">
              <a:solidFill>
                <a:srgbClr val="000000"/>
              </a:solidFill>
              <a:latin typeface="Calibri"/>
            </a:endParaRPr>
          </a:p>
          <a:p>
            <a:pPr marL="800280" lvl="1" indent="-342720">
              <a:buClr>
                <a:srgbClr val="000000"/>
              </a:buClr>
              <a:buFont typeface="Arial"/>
              <a:buChar char="•"/>
            </a:pPr>
            <a:r>
              <a:rPr lang="en-US" sz="3200" spc="-1" dirty="0" err="1">
                <a:solidFill>
                  <a:srgbClr val="000000"/>
                </a:solidFill>
                <a:latin typeface="Calibri"/>
              </a:rPr>
              <a:t>firefox</a:t>
            </a:r>
            <a:endParaRPr lang="en-US" sz="32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a:p>
            <a:pPr marL="343080" indent="-342720">
              <a:buClr>
                <a:srgbClr val="000000"/>
              </a:buClr>
              <a:buFont typeface="Arial"/>
              <a:buChar char="•"/>
            </a:pPr>
            <a:r>
              <a:rPr lang="en-US" sz="3200" spc="-1" dirty="0">
                <a:solidFill>
                  <a:srgbClr val="000000"/>
                </a:solidFill>
                <a:latin typeface="Calibri"/>
              </a:rPr>
              <a:t>If you have not done so already, please follow the software instructions shared with you to install the prerequisites.</a:t>
            </a:r>
          </a:p>
        </p:txBody>
      </p:sp>
    </p:spTree>
    <p:extLst>
      <p:ext uri="{BB962C8B-B14F-4D97-AF65-F5344CB8AC3E}">
        <p14:creationId xmlns:p14="http://schemas.microsoft.com/office/powerpoint/2010/main" val="389085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3. </a:t>
            </a:r>
            <a:r>
              <a:rPr lang="en-US" sz="4000" b="1" spc="-1" dirty="0">
                <a:solidFill>
                  <a:srgbClr val="00B0F0"/>
                </a:solidFill>
                <a:latin typeface="Calibri"/>
              </a:rPr>
              <a:t>Excessive Heat Forecasting Toolkit (cont.)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47445"/>
            <a:ext cx="8229240" cy="5257800"/>
          </a:xfrm>
          <a:prstGeom prst="rect">
            <a:avLst/>
          </a:prstGeom>
          <a:noFill/>
          <a:ln w="0">
            <a:solidFill>
              <a:schemeClr val="accent1">
                <a:shade val="15000"/>
              </a:schemeClr>
            </a:solidFill>
          </a:ln>
        </p:spPr>
        <p:txBody>
          <a:bodyPr>
            <a:normAutofit fontScale="93000"/>
          </a:bodyPr>
          <a:lstStyle/>
          <a:p>
            <a:pPr marL="343080" indent="-342720">
              <a:lnSpc>
                <a:spcPct val="100000"/>
              </a:lnSpc>
              <a:buClr>
                <a:srgbClr val="000000"/>
              </a:buClr>
              <a:buFont typeface="Arial"/>
              <a:buChar char="•"/>
            </a:pPr>
            <a:r>
              <a:rPr lang="en-US" sz="3200" spc="-1" dirty="0">
                <a:solidFill>
                  <a:srgbClr val="000000"/>
                </a:solidFill>
                <a:latin typeface="Calibri"/>
              </a:rPr>
              <a:t>There are two ways of running the toolkit:</a:t>
            </a:r>
          </a:p>
          <a:p>
            <a:pPr marL="343080" indent="-342720">
              <a:buClr>
                <a:srgbClr val="000000"/>
              </a:buClr>
              <a:buFont typeface="Arial"/>
              <a:buChar char="•"/>
            </a:pPr>
            <a:r>
              <a:rPr lang="en-US" sz="3200" spc="-1" dirty="0">
                <a:solidFill>
                  <a:srgbClr val="000000"/>
                </a:solidFill>
                <a:latin typeface="Calibri"/>
              </a:rPr>
              <a:t>Use a 1-line command:</a:t>
            </a:r>
          </a:p>
          <a:p>
            <a:pPr marL="800280" lvl="1" indent="-342720">
              <a:buClr>
                <a:srgbClr val="000000"/>
              </a:buClr>
              <a:buFont typeface="Arial"/>
              <a:buChar char="•"/>
            </a:pPr>
            <a:r>
              <a:rPr lang="en-US" sz="3200" spc="-1" dirty="0">
                <a:solidFill>
                  <a:srgbClr val="000000"/>
                </a:solidFill>
                <a:latin typeface="Calibri"/>
              </a:rPr>
              <a:t>The codes run in the background and generates the tools automatically.</a:t>
            </a:r>
          </a:p>
          <a:p>
            <a:pPr marL="800280" lvl="1" indent="-342720">
              <a:buClr>
                <a:srgbClr val="000000"/>
              </a:buClr>
              <a:buFont typeface="Arial"/>
              <a:buChar char="•"/>
            </a:pPr>
            <a:r>
              <a:rPr lang="en-US" sz="3200" spc="-1" dirty="0">
                <a:solidFill>
                  <a:srgbClr val="000000"/>
                </a:solidFill>
                <a:latin typeface="Calibri"/>
              </a:rPr>
              <a:t>Little or no user interactions.</a:t>
            </a:r>
          </a:p>
          <a:p>
            <a:pPr marL="343080" indent="-342720">
              <a:buClr>
                <a:srgbClr val="000000"/>
              </a:buClr>
              <a:buFont typeface="Arial"/>
              <a:buChar char="•"/>
            </a:pPr>
            <a:r>
              <a:rPr lang="en-US" sz="3200" spc="-1" dirty="0" err="1">
                <a:solidFill>
                  <a:srgbClr val="000000"/>
                </a:solidFill>
                <a:latin typeface="Calibri"/>
              </a:rPr>
              <a:t>Jupyter</a:t>
            </a:r>
            <a:r>
              <a:rPr lang="en-US" sz="3200" spc="-1" dirty="0">
                <a:solidFill>
                  <a:srgbClr val="000000"/>
                </a:solidFill>
                <a:latin typeface="Calibri"/>
              </a:rPr>
              <a:t> Notebook version:</a:t>
            </a:r>
          </a:p>
          <a:p>
            <a:pPr marL="800280" lvl="1" indent="-342720">
              <a:buClr>
                <a:srgbClr val="000000"/>
              </a:buClr>
              <a:buFont typeface="Arial"/>
              <a:buChar char="•"/>
            </a:pPr>
            <a:r>
              <a:rPr lang="en-US" sz="3200" spc="-1" dirty="0">
                <a:solidFill>
                  <a:srgbClr val="000000"/>
                </a:solidFill>
                <a:latin typeface="Calibri"/>
              </a:rPr>
              <a:t>The user can view and modify the code if needed. </a:t>
            </a:r>
          </a:p>
          <a:p>
            <a:pPr marL="800280" lvl="1" indent="-342720">
              <a:buClr>
                <a:srgbClr val="000000"/>
              </a:buClr>
              <a:buFont typeface="Arial"/>
              <a:buChar char="•"/>
            </a:pPr>
            <a:r>
              <a:rPr lang="en-US" sz="3200" spc="-1" dirty="0">
                <a:solidFill>
                  <a:srgbClr val="000000"/>
                </a:solidFill>
                <a:latin typeface="Calibri"/>
              </a:rPr>
              <a:t>It is also easier to demonstrate the contents of the toolkit.</a:t>
            </a:r>
          </a:p>
        </p:txBody>
      </p:sp>
    </p:spTree>
    <p:extLst>
      <p:ext uri="{BB962C8B-B14F-4D97-AF65-F5344CB8AC3E}">
        <p14:creationId xmlns:p14="http://schemas.microsoft.com/office/powerpoint/2010/main" val="161030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4. </a:t>
            </a:r>
            <a:r>
              <a:rPr lang="en-US" sz="4000" b="1" spc="-1" dirty="0">
                <a:solidFill>
                  <a:srgbClr val="00B0F0"/>
                </a:solidFill>
                <a:latin typeface="Calibri"/>
              </a:rPr>
              <a:t>Excessive Heat Forecasting </a:t>
            </a:r>
            <a:r>
              <a:rPr lang="en-US" sz="4000" b="1" spc="-1" dirty="0" err="1">
                <a:solidFill>
                  <a:srgbClr val="00B0F0"/>
                </a:solidFill>
                <a:latin typeface="Calibri"/>
              </a:rPr>
              <a:t>Jupyter</a:t>
            </a:r>
            <a:r>
              <a:rPr lang="en-US" sz="4000" b="1" spc="-1" dirty="0">
                <a:solidFill>
                  <a:srgbClr val="00B0F0"/>
                </a:solidFill>
                <a:latin typeface="Calibri"/>
              </a:rPr>
              <a:t> Notebook Demonstration </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47445"/>
            <a:ext cx="8229240" cy="5257800"/>
          </a:xfrm>
          <a:prstGeom prst="rect">
            <a:avLst/>
          </a:prstGeom>
          <a:noFill/>
          <a:ln w="0">
            <a:solidFill>
              <a:schemeClr val="accent1">
                <a:shade val="15000"/>
              </a:schemeClr>
            </a:solidFill>
          </a:ln>
        </p:spPr>
        <p:txBody>
          <a:bodyPr>
            <a:normAutofit fontScale="63000" lnSpcReduction="20000"/>
          </a:bodyPr>
          <a:lstStyle/>
          <a:p>
            <a:pPr marL="343080" indent="-342720">
              <a:lnSpc>
                <a:spcPct val="100000"/>
              </a:lnSpc>
              <a:buClr>
                <a:srgbClr val="000000"/>
              </a:buClr>
              <a:buFont typeface="Arial"/>
              <a:buChar char="•"/>
            </a:pPr>
            <a:r>
              <a:rPr lang="en-US" sz="3200" spc="-1" dirty="0">
                <a:solidFill>
                  <a:srgbClr val="000000"/>
                </a:solidFill>
                <a:latin typeface="Calibri"/>
              </a:rPr>
              <a:t>Launch your Ubuntu terminal.</a:t>
            </a:r>
          </a:p>
          <a:p>
            <a:pPr marL="343080" indent="-342720">
              <a:lnSpc>
                <a:spcPct val="100000"/>
              </a:lnSpc>
              <a:buClr>
                <a:srgbClr val="000000"/>
              </a:buClr>
              <a:buFont typeface="Arial"/>
              <a:buChar char="•"/>
            </a:pPr>
            <a:endParaRPr lang="en-US" sz="3200" spc="-1" dirty="0">
              <a:solidFill>
                <a:srgbClr val="000000"/>
              </a:solidFill>
              <a:latin typeface="Calibri"/>
            </a:endParaRPr>
          </a:p>
          <a:p>
            <a:pPr marL="343080" indent="-342720">
              <a:lnSpc>
                <a:spcPct val="100000"/>
              </a:lnSpc>
              <a:buClr>
                <a:srgbClr val="000000"/>
              </a:buClr>
              <a:buFont typeface="Arial"/>
              <a:buChar char="•"/>
            </a:pPr>
            <a:r>
              <a:rPr lang="en-US" sz="3200" spc="-1" dirty="0">
                <a:solidFill>
                  <a:srgbClr val="000000"/>
                </a:solidFill>
                <a:latin typeface="Calibri"/>
              </a:rPr>
              <a:t>Download the demo file using the command below</a:t>
            </a:r>
          </a:p>
          <a:p>
            <a:pPr marL="343080" indent="-342720">
              <a:lnSpc>
                <a:spcPct val="100000"/>
              </a:lnSpc>
              <a:buClr>
                <a:srgbClr val="000000"/>
              </a:buClr>
              <a:buFont typeface="Arial"/>
              <a:buChar char="•"/>
            </a:pPr>
            <a:endParaRPr lang="en-US" sz="3200" spc="-1" dirty="0">
              <a:solidFill>
                <a:srgbClr val="000000"/>
              </a:solidFill>
              <a:latin typeface="Calibri"/>
            </a:endParaRPr>
          </a:p>
          <a:p>
            <a:pPr marL="360" algn="ctr">
              <a:lnSpc>
                <a:spcPct val="100000"/>
              </a:lnSpc>
              <a:buClr>
                <a:srgbClr val="000000"/>
              </a:buClr>
            </a:pPr>
            <a:r>
              <a:rPr lang="en-US" sz="1700" b="1" spc="-1" dirty="0" err="1">
                <a:solidFill>
                  <a:srgbClr val="000000"/>
                </a:solidFill>
                <a:latin typeface="Calibri"/>
              </a:rPr>
              <a:t>wget</a:t>
            </a:r>
            <a:r>
              <a:rPr lang="en-US" sz="1700" b="1" spc="-1" dirty="0">
                <a:solidFill>
                  <a:srgbClr val="000000"/>
                </a:solidFill>
                <a:latin typeface="Calibri"/>
              </a:rPr>
              <a:t> </a:t>
            </a:r>
            <a:r>
              <a:rPr lang="en-US" sz="1700" b="1" spc="-1" dirty="0">
                <a:solidFill>
                  <a:srgbClr val="000000"/>
                </a:solidFill>
                <a:latin typeface="Calibri"/>
                <a:hlinkClick r:id="rId2"/>
              </a:rPr>
              <a:t>https://ftp.cpc.ncep.noaa.gov/International/PREPARE_Trinidad_Tobago/excessive_heat_toolkit/heat_notebooks.tar.gz</a:t>
            </a:r>
            <a:r>
              <a:rPr lang="en-US" sz="1700" b="1" spc="-1" dirty="0">
                <a:solidFill>
                  <a:srgbClr val="000000"/>
                </a:solidFill>
                <a:latin typeface="Calibri"/>
              </a:rPr>
              <a:t> </a:t>
            </a:r>
          </a:p>
          <a:p>
            <a:pPr marL="360">
              <a:lnSpc>
                <a:spcPct val="100000"/>
              </a:lnSpc>
              <a:buClr>
                <a:srgbClr val="000000"/>
              </a:buClr>
            </a:pPr>
            <a:endParaRPr lang="en-US" sz="13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32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3200" spc="-1" dirty="0">
                <a:solidFill>
                  <a:srgbClr val="000000"/>
                </a:solidFill>
                <a:latin typeface="Calibri"/>
              </a:rPr>
              <a:t>Unzip the file:</a:t>
            </a:r>
          </a:p>
          <a:p>
            <a:pPr marL="286110" indent="-285750">
              <a:lnSpc>
                <a:spcPct val="100000"/>
              </a:lnSpc>
              <a:buClr>
                <a:srgbClr val="000000"/>
              </a:buClr>
              <a:buFont typeface="Arial" panose="020B0604020202020204" pitchFamily="34" charset="0"/>
              <a:buChar char="•"/>
            </a:pPr>
            <a:endParaRPr lang="en-US" sz="32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gn="ctr">
              <a:lnSpc>
                <a:spcPct val="100000"/>
              </a:lnSpc>
              <a:buClr>
                <a:srgbClr val="000000"/>
              </a:buClr>
            </a:pPr>
            <a:r>
              <a:rPr lang="en-US" sz="4400" b="1" spc="-1" dirty="0">
                <a:solidFill>
                  <a:srgbClr val="000000"/>
                </a:solidFill>
                <a:latin typeface="Calibri"/>
              </a:rPr>
              <a:t>tar -</a:t>
            </a:r>
            <a:r>
              <a:rPr lang="en-US" sz="4400" b="1" spc="-1" dirty="0" err="1">
                <a:solidFill>
                  <a:srgbClr val="000000"/>
                </a:solidFill>
                <a:latin typeface="Calibri"/>
              </a:rPr>
              <a:t>xvf</a:t>
            </a:r>
            <a:r>
              <a:rPr lang="en-US" sz="4400" b="1" spc="-1" dirty="0">
                <a:solidFill>
                  <a:srgbClr val="000000"/>
                </a:solidFill>
                <a:latin typeface="Calibri"/>
              </a:rPr>
              <a:t>  heat_notebooks.tar.gz </a:t>
            </a:r>
          </a:p>
          <a:p>
            <a:pPr marL="360" algn="ctr">
              <a:lnSpc>
                <a:spcPct val="100000"/>
              </a:lnSpc>
              <a:buClr>
                <a:srgbClr val="000000"/>
              </a:buClr>
            </a:pPr>
            <a:endParaRPr lang="en-US" sz="2800" b="1" spc="-1" dirty="0">
              <a:solidFill>
                <a:srgbClr val="000000"/>
              </a:solidFill>
              <a:latin typeface="Calibri"/>
            </a:endParaRPr>
          </a:p>
          <a:p>
            <a:pPr marL="360">
              <a:lnSpc>
                <a:spcPct val="100000"/>
              </a:lnSpc>
              <a:buClr>
                <a:srgbClr val="000000"/>
              </a:buClr>
            </a:pPr>
            <a:endParaRPr lang="en-US" sz="32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3200" spc="-1" dirty="0">
                <a:solidFill>
                  <a:srgbClr val="000000"/>
                </a:solidFill>
                <a:latin typeface="Calibri"/>
              </a:rPr>
              <a:t>Change directory to the </a:t>
            </a:r>
            <a:r>
              <a:rPr lang="en-US" sz="3200" b="1" spc="-1" dirty="0" err="1">
                <a:solidFill>
                  <a:srgbClr val="000000"/>
                </a:solidFill>
                <a:latin typeface="Calibri"/>
              </a:rPr>
              <a:t>heat_notebooks</a:t>
            </a:r>
            <a:r>
              <a:rPr lang="en-US" sz="3200" spc="-1" dirty="0">
                <a:solidFill>
                  <a:srgbClr val="000000"/>
                </a:solidFill>
                <a:latin typeface="Calibri"/>
              </a:rPr>
              <a:t> folder:</a:t>
            </a: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buClr>
                <a:srgbClr val="000000"/>
              </a:buClr>
            </a:pPr>
            <a:endParaRPr lang="en-US" sz="2800" b="1" spc="-1" dirty="0">
              <a:solidFill>
                <a:srgbClr val="000000"/>
              </a:solidFill>
              <a:latin typeface="Calibri"/>
            </a:endParaRPr>
          </a:p>
          <a:p>
            <a:pPr marL="360" algn="ctr">
              <a:buClr>
                <a:srgbClr val="000000"/>
              </a:buClr>
            </a:pPr>
            <a:r>
              <a:rPr lang="en-US" sz="4400" b="1" spc="-1" dirty="0">
                <a:solidFill>
                  <a:srgbClr val="000000"/>
                </a:solidFill>
                <a:latin typeface="Calibri"/>
              </a:rPr>
              <a:t>cd </a:t>
            </a:r>
            <a:r>
              <a:rPr lang="en-US" sz="4400" b="1" spc="-1" dirty="0" err="1">
                <a:solidFill>
                  <a:srgbClr val="000000"/>
                </a:solidFill>
                <a:latin typeface="Calibri"/>
              </a:rPr>
              <a:t>heat_notebooks</a:t>
            </a:r>
            <a:endParaRPr lang="en-US" sz="4400" b="1"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3300" spc="-1" dirty="0">
                <a:solidFill>
                  <a:srgbClr val="000000"/>
                </a:solidFill>
                <a:latin typeface="Calibri"/>
              </a:rPr>
              <a:t>List the files in the folder</a:t>
            </a:r>
          </a:p>
          <a:p>
            <a:pPr algn="ctr">
              <a:buClr>
                <a:srgbClr val="000000"/>
              </a:buClr>
            </a:pPr>
            <a:r>
              <a:rPr lang="en-US" sz="4400" b="1" spc="-1" dirty="0">
                <a:solidFill>
                  <a:srgbClr val="000000"/>
                </a:solidFill>
                <a:latin typeface="Calibri"/>
              </a:rPr>
              <a:t>ls </a:t>
            </a: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3300" spc="-1" dirty="0">
                <a:solidFill>
                  <a:srgbClr val="000000"/>
                </a:solidFill>
                <a:latin typeface="Calibri"/>
              </a:rPr>
              <a:t>You should be able to see two folders listed in the current directory (</a:t>
            </a:r>
            <a:r>
              <a:rPr lang="en-US" sz="3300" b="1" spc="-1" dirty="0" err="1">
                <a:solidFill>
                  <a:srgbClr val="000000"/>
                </a:solidFill>
                <a:latin typeface="Calibri"/>
              </a:rPr>
              <a:t>heat_cities_notebooks</a:t>
            </a:r>
            <a:r>
              <a:rPr lang="en-US" sz="3300" spc="-1" dirty="0">
                <a:solidFill>
                  <a:srgbClr val="000000"/>
                </a:solidFill>
                <a:latin typeface="Calibri"/>
              </a:rPr>
              <a:t>  and </a:t>
            </a:r>
            <a:r>
              <a:rPr lang="en-US" sz="3300" spc="-1" dirty="0" err="1">
                <a:solidFill>
                  <a:srgbClr val="000000"/>
                </a:solidFill>
                <a:latin typeface="Calibri"/>
              </a:rPr>
              <a:t>heat_</a:t>
            </a:r>
            <a:r>
              <a:rPr lang="en-US" sz="3300" b="1" spc="-1" dirty="0" err="1">
                <a:solidFill>
                  <a:srgbClr val="000000"/>
                </a:solidFill>
                <a:latin typeface="Calibri"/>
              </a:rPr>
              <a:t>spatial_notebooks</a:t>
            </a:r>
            <a:r>
              <a:rPr lang="en-US" sz="3300" spc="-1" dirty="0">
                <a:solidFill>
                  <a:srgbClr val="000000"/>
                </a:solidFill>
                <a:latin typeface="Calibri"/>
              </a:rPr>
              <a:t>)</a:t>
            </a:r>
          </a:p>
        </p:txBody>
      </p:sp>
    </p:spTree>
    <p:extLst>
      <p:ext uri="{BB962C8B-B14F-4D97-AF65-F5344CB8AC3E}">
        <p14:creationId xmlns:p14="http://schemas.microsoft.com/office/powerpoint/2010/main" val="312854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4. </a:t>
            </a:r>
            <a:r>
              <a:rPr lang="en-US" sz="4000" b="1" spc="-1" dirty="0">
                <a:solidFill>
                  <a:srgbClr val="00B0F0"/>
                </a:solidFill>
                <a:latin typeface="Calibri"/>
              </a:rPr>
              <a:t>Excessive Heat Forecasting </a:t>
            </a:r>
            <a:r>
              <a:rPr lang="en-US" sz="4000" b="1" spc="-1" dirty="0" err="1">
                <a:solidFill>
                  <a:srgbClr val="00B0F0"/>
                </a:solidFill>
                <a:latin typeface="Calibri"/>
              </a:rPr>
              <a:t>Jupyter</a:t>
            </a:r>
            <a:r>
              <a:rPr lang="en-US" sz="4000" b="1" spc="-1" dirty="0">
                <a:solidFill>
                  <a:srgbClr val="00B0F0"/>
                </a:solidFill>
                <a:latin typeface="Calibri"/>
              </a:rPr>
              <a:t> Notebook Demonstration (cont.)</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47445"/>
            <a:ext cx="8229240" cy="5257800"/>
          </a:xfrm>
          <a:prstGeom prst="rect">
            <a:avLst/>
          </a:prstGeom>
          <a:noFill/>
          <a:ln w="0">
            <a:solidFill>
              <a:schemeClr val="accent1">
                <a:shade val="15000"/>
              </a:schemeClr>
            </a:solidFill>
          </a:ln>
        </p:spPr>
        <p:txBody>
          <a:bodyPr>
            <a:normAutofit fontScale="85500" lnSpcReduction="2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For this exercise, we change directory to the </a:t>
            </a:r>
            <a:r>
              <a:rPr lang="en-US" sz="2500" b="1" spc="-1" dirty="0" err="1">
                <a:solidFill>
                  <a:srgbClr val="000000"/>
                </a:solidFill>
                <a:latin typeface="Calibri"/>
              </a:rPr>
              <a:t>heat_spatial_notebooks</a:t>
            </a:r>
            <a:r>
              <a:rPr lang="en-US" sz="2500" b="1" spc="-1" dirty="0">
                <a:solidFill>
                  <a:srgbClr val="000000"/>
                </a:solidFill>
                <a:latin typeface="Calibri"/>
              </a:rPr>
              <a:t> </a:t>
            </a:r>
            <a:r>
              <a:rPr lang="en-US" sz="2500" spc="-1" dirty="0">
                <a:solidFill>
                  <a:srgbClr val="000000"/>
                </a:solidFill>
                <a:latin typeface="Calibri"/>
              </a:rPr>
              <a:t>folder</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200" b="1" spc="-1" dirty="0">
                <a:solidFill>
                  <a:srgbClr val="000000"/>
                </a:solidFill>
                <a:latin typeface="Calibri"/>
              </a:rPr>
              <a:t>cd </a:t>
            </a:r>
            <a:r>
              <a:rPr lang="en-US" sz="2200" b="1" spc="-1" dirty="0" err="1">
                <a:solidFill>
                  <a:srgbClr val="000000"/>
                </a:solidFill>
                <a:latin typeface="Calibri"/>
              </a:rPr>
              <a:t>heat_spatial_notebooks</a:t>
            </a:r>
            <a:endParaRPr lang="en-US" sz="2200" b="1" spc="-1" dirty="0">
              <a:solidFill>
                <a:srgbClr val="000000"/>
              </a:solidFill>
              <a:latin typeface="Calibri"/>
            </a:endParaRPr>
          </a:p>
          <a:p>
            <a:pPr marL="360" algn="ctr">
              <a:lnSpc>
                <a:spcPct val="100000"/>
              </a:lnSpc>
              <a:buClr>
                <a:srgbClr val="000000"/>
              </a:buClr>
            </a:pPr>
            <a:endParaRPr lang="en-US" sz="22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List the files in the new sub-directory:</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200" b="1" spc="-1" dirty="0">
                <a:solidFill>
                  <a:srgbClr val="000000"/>
                </a:solidFill>
                <a:latin typeface="Calibri"/>
              </a:rPr>
              <a:t>ls</a:t>
            </a: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You should be able to see the following list of </a:t>
            </a:r>
            <a:r>
              <a:rPr lang="en-US" sz="2500" spc="-1" dirty="0" err="1">
                <a:solidFill>
                  <a:srgbClr val="000000"/>
                </a:solidFill>
                <a:latin typeface="Calibri"/>
              </a:rPr>
              <a:t>jupyter</a:t>
            </a:r>
            <a:r>
              <a:rPr lang="en-US" sz="2500" spc="-1" dirty="0">
                <a:solidFill>
                  <a:srgbClr val="000000"/>
                </a:solidFill>
                <a:latin typeface="Calibri"/>
              </a:rPr>
              <a:t> notebook files (</a:t>
            </a:r>
            <a:r>
              <a:rPr lang="en-US" sz="2500" b="1" spc="-1" dirty="0">
                <a:solidFill>
                  <a:srgbClr val="000000"/>
                </a:solidFill>
                <a:latin typeface="Calibri"/>
              </a:rPr>
              <a:t>black</a:t>
            </a:r>
            <a:r>
              <a:rPr lang="en-US" sz="2500" spc="-1" dirty="0">
                <a:solidFill>
                  <a:srgbClr val="000000"/>
                </a:solidFill>
                <a:latin typeface="Calibri"/>
              </a:rPr>
              <a:t>) and subdirectories (</a:t>
            </a:r>
            <a:r>
              <a:rPr lang="en-US" sz="2500" b="1" spc="-1" dirty="0">
                <a:solidFill>
                  <a:srgbClr val="00B0F0"/>
                </a:solidFill>
                <a:latin typeface="Calibri"/>
              </a:rPr>
              <a:t>blue</a:t>
            </a:r>
            <a:r>
              <a:rPr lang="en-US" sz="2500" spc="-1" dirty="0">
                <a:solidFill>
                  <a:srgbClr val="000000"/>
                </a:solidFill>
                <a:latin typeface="Calibri"/>
              </a:rPr>
              <a:t>): </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nSpc>
                <a:spcPct val="100000"/>
              </a:lnSpc>
              <a:buClr>
                <a:srgbClr val="000000"/>
              </a:buClr>
            </a:pPr>
            <a:r>
              <a:rPr lang="en-US" sz="2500" b="1" spc="-1" dirty="0" err="1">
                <a:solidFill>
                  <a:srgbClr val="00B0F0"/>
                </a:solidFill>
                <a:latin typeface="Calibri"/>
              </a:rPr>
              <a:t>fcst_data</a:t>
            </a:r>
            <a:r>
              <a:rPr lang="en-US" sz="2500" b="1" spc="-1" dirty="0">
                <a:solidFill>
                  <a:srgbClr val="000000"/>
                </a:solidFill>
                <a:latin typeface="Calibri"/>
              </a:rPr>
              <a:t>, gen_gefs_week1_circulation_plots.ipynb,                  gen_gefs_week1_tmax_himax_hybrid_percentile_thresholds.ipynb,  gen_gefs_week1_tmin_himin_hybrid_percentile_thresholds.ipynb,</a:t>
            </a:r>
          </a:p>
          <a:p>
            <a:pPr marL="360">
              <a:lnSpc>
                <a:spcPct val="100000"/>
              </a:lnSpc>
              <a:buClr>
                <a:srgbClr val="000000"/>
              </a:buClr>
            </a:pPr>
            <a:r>
              <a:rPr lang="en-US" sz="2500" b="1" spc="-1" dirty="0" err="1">
                <a:solidFill>
                  <a:srgbClr val="00B0F0"/>
                </a:solidFill>
                <a:latin typeface="Calibri"/>
              </a:rPr>
              <a:t>fig_dir</a:t>
            </a:r>
            <a:r>
              <a:rPr lang="en-US" sz="2500" b="1" spc="-1" dirty="0">
                <a:solidFill>
                  <a:srgbClr val="000000"/>
                </a:solidFill>
                <a:latin typeface="Calibri"/>
              </a:rPr>
              <a:t> ,   gen_gefs_week1_tmax_himax_hybrid_fixed_threshold.ipynb,  gen_gefs_week1_tmin_himin_hybrid_fixed_threshold.ipynb , and </a:t>
            </a:r>
            <a:r>
              <a:rPr lang="en-US" sz="2500" b="1" spc="-1" dirty="0">
                <a:solidFill>
                  <a:srgbClr val="00B0F0"/>
                </a:solidFill>
                <a:latin typeface="Calibri"/>
              </a:rPr>
              <a:t>lib</a:t>
            </a:r>
          </a:p>
          <a:p>
            <a:pPr marL="360">
              <a:lnSpc>
                <a:spcPct val="100000"/>
              </a:lnSpc>
              <a:buClr>
                <a:srgbClr val="000000"/>
              </a:buClr>
            </a:pPr>
            <a:endParaRPr lang="en-US" sz="2500" b="1" spc="-1" dirty="0">
              <a:solidFill>
                <a:srgbClr val="00B0F0"/>
              </a:solidFill>
              <a:latin typeface="Calibri"/>
            </a:endParaRPr>
          </a:p>
          <a:p>
            <a:pPr marL="343260" indent="-342900">
              <a:lnSpc>
                <a:spcPct val="100000"/>
              </a:lnSpc>
              <a:buClr>
                <a:srgbClr val="000000"/>
              </a:buClr>
              <a:buFont typeface="Arial" panose="020B0604020202020204" pitchFamily="34" charset="0"/>
              <a:buChar char="•"/>
            </a:pPr>
            <a:r>
              <a:rPr lang="en-US" sz="2500" b="1" spc="-1" dirty="0" err="1">
                <a:solidFill>
                  <a:srgbClr val="00B0F0"/>
                </a:solidFill>
                <a:latin typeface="Calibri"/>
              </a:rPr>
              <a:t>fcst_data</a:t>
            </a:r>
            <a:r>
              <a:rPr lang="en-US" sz="2500" spc="-1" dirty="0">
                <a:solidFill>
                  <a:srgbClr val="000000"/>
                </a:solidFill>
                <a:latin typeface="Calibri"/>
              </a:rPr>
              <a:t> is used to store downloaded forecast data, </a:t>
            </a:r>
            <a:r>
              <a:rPr lang="en-US" sz="2500" b="1" spc="-1" dirty="0" err="1">
                <a:solidFill>
                  <a:srgbClr val="00B0F0"/>
                </a:solidFill>
                <a:latin typeface="Calibri"/>
              </a:rPr>
              <a:t>fig_dir</a:t>
            </a:r>
            <a:r>
              <a:rPr lang="en-US" sz="2500" spc="-1" dirty="0">
                <a:solidFill>
                  <a:srgbClr val="000000"/>
                </a:solidFill>
                <a:latin typeface="Calibri"/>
              </a:rPr>
              <a:t> is used to store output graphics, and the </a:t>
            </a:r>
            <a:r>
              <a:rPr lang="en-US" sz="2500" b="1" spc="-1" dirty="0">
                <a:solidFill>
                  <a:srgbClr val="00B0F0"/>
                </a:solidFill>
                <a:latin typeface="Calibri"/>
              </a:rPr>
              <a:t>lib</a:t>
            </a:r>
            <a:r>
              <a:rPr lang="en-US" sz="2500" spc="-1" dirty="0">
                <a:solidFill>
                  <a:srgbClr val="000000"/>
                </a:solidFill>
                <a:latin typeface="Calibri"/>
              </a:rPr>
              <a:t> directory contains libraries required to plot the forecast graphics</a:t>
            </a:r>
            <a:endParaRPr lang="en-US" sz="2500" b="1" spc="-1" dirty="0">
              <a:solidFill>
                <a:srgbClr val="00B0F0"/>
              </a:solidFill>
              <a:latin typeface="Calibri"/>
            </a:endParaRP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p:txBody>
      </p:sp>
    </p:spTree>
    <p:extLst>
      <p:ext uri="{BB962C8B-B14F-4D97-AF65-F5344CB8AC3E}">
        <p14:creationId xmlns:p14="http://schemas.microsoft.com/office/powerpoint/2010/main" val="333109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D06-D438-5407-C90A-B897C5C66372}"/>
            </a:ext>
          </a:extLst>
        </p:cNvPr>
        <p:cNvGrpSpPr/>
        <p:nvPr/>
      </p:nvGrpSpPr>
      <p:grpSpPr>
        <a:xfrm>
          <a:off x="0" y="0"/>
          <a:ext cx="0" cy="0"/>
          <a:chOff x="0" y="0"/>
          <a:chExt cx="0" cy="0"/>
        </a:xfrm>
      </p:grpSpPr>
      <p:sp>
        <p:nvSpPr>
          <p:cNvPr id="90" name="TextShape 1">
            <a:extLst>
              <a:ext uri="{FF2B5EF4-FFF2-40B4-BE49-F238E27FC236}">
                <a16:creationId xmlns:a16="http://schemas.microsoft.com/office/drawing/2014/main" id="{A5D86EEE-881A-C77E-9C3C-560A5863C4FF}"/>
              </a:ext>
            </a:extLst>
          </p:cNvPr>
          <p:cNvSpPr txBox="1"/>
          <p:nvPr/>
        </p:nvSpPr>
        <p:spPr>
          <a:xfrm>
            <a:off x="457200" y="274680"/>
            <a:ext cx="8229240" cy="1142640"/>
          </a:xfrm>
          <a:prstGeom prst="rect">
            <a:avLst/>
          </a:prstGeom>
          <a:noFill/>
          <a:ln w="0">
            <a:solidFill>
              <a:schemeClr val="accent1">
                <a:shade val="15000"/>
              </a:schemeClr>
            </a:solidFill>
          </a:ln>
        </p:spPr>
        <p:txBody>
          <a:bodyPr anchor="ctr">
            <a:normAutofit fontScale="92500" lnSpcReduction="10000"/>
          </a:bodyPr>
          <a:lstStyle/>
          <a:p>
            <a:pPr>
              <a:lnSpc>
                <a:spcPct val="100000"/>
              </a:lnSpc>
              <a:tabLst>
                <a:tab pos="0" algn="l"/>
              </a:tabLst>
            </a:pPr>
            <a:r>
              <a:rPr lang="en-US" sz="4000" b="1" strike="noStrike" spc="-1" dirty="0">
                <a:solidFill>
                  <a:srgbClr val="00B0F0"/>
                </a:solidFill>
                <a:latin typeface="Calibri"/>
              </a:rPr>
              <a:t>5. </a:t>
            </a:r>
            <a:r>
              <a:rPr lang="en-US" sz="4000" b="1" spc="-1" dirty="0">
                <a:solidFill>
                  <a:srgbClr val="00B0F0"/>
                </a:solidFill>
                <a:latin typeface="Calibri"/>
              </a:rPr>
              <a:t>Run Large-Scale Circulation Anomaly Scripts</a:t>
            </a:r>
            <a:endParaRPr lang="en-US" sz="4000" b="0" strike="noStrike" spc="-1" dirty="0">
              <a:solidFill>
                <a:srgbClr val="00B0F0"/>
              </a:solidFill>
              <a:latin typeface="Calibri"/>
            </a:endParaRPr>
          </a:p>
        </p:txBody>
      </p:sp>
      <p:sp>
        <p:nvSpPr>
          <p:cNvPr id="91" name="TextShape 2">
            <a:extLst>
              <a:ext uri="{FF2B5EF4-FFF2-40B4-BE49-F238E27FC236}">
                <a16:creationId xmlns:a16="http://schemas.microsoft.com/office/drawing/2014/main" id="{342FA7A0-B357-965E-D290-E9DA1332CF19}"/>
              </a:ext>
            </a:extLst>
          </p:cNvPr>
          <p:cNvSpPr txBox="1"/>
          <p:nvPr/>
        </p:nvSpPr>
        <p:spPr>
          <a:xfrm>
            <a:off x="457200" y="1547445"/>
            <a:ext cx="8229240" cy="2700705"/>
          </a:xfrm>
          <a:prstGeom prst="rect">
            <a:avLst/>
          </a:prstGeom>
          <a:noFill/>
          <a:ln w="0">
            <a:solidFill>
              <a:schemeClr val="accent1">
                <a:shade val="15000"/>
              </a:schemeClr>
            </a:solidFill>
          </a:ln>
        </p:spPr>
        <p:txBody>
          <a:bodyPr>
            <a:normAutofit fontScale="78000" lnSpcReduction="20000"/>
          </a:bodyPr>
          <a:lstStyle/>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Activate the </a:t>
            </a:r>
            <a:r>
              <a:rPr lang="en-US" sz="2500" spc="-1" dirty="0" err="1">
                <a:solidFill>
                  <a:srgbClr val="000000"/>
                </a:solidFill>
                <a:latin typeface="Calibri"/>
              </a:rPr>
              <a:t>XCast</a:t>
            </a:r>
            <a:r>
              <a:rPr lang="en-US" sz="2500" spc="-1" dirty="0">
                <a:solidFill>
                  <a:srgbClr val="000000"/>
                </a:solidFill>
                <a:latin typeface="Calibri"/>
              </a:rPr>
              <a:t> </a:t>
            </a:r>
            <a:r>
              <a:rPr lang="en-US" sz="2500" spc="-1" dirty="0" err="1">
                <a:solidFill>
                  <a:srgbClr val="000000"/>
                </a:solidFill>
                <a:latin typeface="Calibri"/>
              </a:rPr>
              <a:t>conda</a:t>
            </a:r>
            <a:r>
              <a:rPr lang="en-US" sz="2500" spc="-1" dirty="0">
                <a:solidFill>
                  <a:srgbClr val="000000"/>
                </a:solidFill>
                <a:latin typeface="Calibri"/>
              </a:rPr>
              <a:t> environment:</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600" b="1" spc="-1" dirty="0" err="1">
                <a:solidFill>
                  <a:srgbClr val="000000"/>
                </a:solidFill>
                <a:latin typeface="Calibri"/>
              </a:rPr>
              <a:t>conda</a:t>
            </a:r>
            <a:r>
              <a:rPr lang="en-US" sz="2600" b="1" spc="-1" dirty="0">
                <a:solidFill>
                  <a:srgbClr val="000000"/>
                </a:solidFill>
                <a:latin typeface="Calibri"/>
              </a:rPr>
              <a:t> activate </a:t>
            </a:r>
            <a:r>
              <a:rPr lang="en-US" sz="2600" b="1" spc="-1" dirty="0" err="1">
                <a:solidFill>
                  <a:srgbClr val="000000"/>
                </a:solidFill>
                <a:latin typeface="Calibri"/>
              </a:rPr>
              <a:t>xcast_env</a:t>
            </a:r>
            <a:endParaRPr lang="en-US" sz="2600" b="1" spc="-1" dirty="0">
              <a:solidFill>
                <a:srgbClr val="000000"/>
              </a:solidFill>
              <a:latin typeface="Calibri"/>
            </a:endParaRPr>
          </a:p>
          <a:p>
            <a:pPr marL="360" algn="ctr">
              <a:lnSpc>
                <a:spcPct val="100000"/>
              </a:lnSpc>
              <a:buClr>
                <a:srgbClr val="000000"/>
              </a:buClr>
            </a:pPr>
            <a:endParaRPr lang="en-US" sz="22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Launch </a:t>
            </a:r>
            <a:r>
              <a:rPr lang="en-US" sz="2500" spc="-1" dirty="0" err="1">
                <a:solidFill>
                  <a:srgbClr val="000000"/>
                </a:solidFill>
                <a:latin typeface="Calibri"/>
              </a:rPr>
              <a:t>jupyter</a:t>
            </a:r>
            <a:r>
              <a:rPr lang="en-US" sz="2500" spc="-1" dirty="0">
                <a:solidFill>
                  <a:srgbClr val="000000"/>
                </a:solidFill>
                <a:latin typeface="Calibri"/>
              </a:rPr>
              <a:t> notebook:</a:t>
            </a:r>
          </a:p>
          <a:p>
            <a:pPr marL="286110" indent="-285750">
              <a:lnSpc>
                <a:spcPct val="100000"/>
              </a:lnSpc>
              <a:buClr>
                <a:srgbClr val="000000"/>
              </a:buClr>
              <a:buFont typeface="Arial" panose="020B0604020202020204" pitchFamily="34" charset="0"/>
              <a:buChar char="•"/>
            </a:pPr>
            <a:endParaRPr lang="en-US" sz="2500" spc="-1" dirty="0">
              <a:solidFill>
                <a:srgbClr val="000000"/>
              </a:solidFill>
              <a:latin typeface="Calibri"/>
            </a:endParaRPr>
          </a:p>
          <a:p>
            <a:pPr marL="360" algn="ctr">
              <a:lnSpc>
                <a:spcPct val="100000"/>
              </a:lnSpc>
              <a:buClr>
                <a:srgbClr val="000000"/>
              </a:buClr>
            </a:pPr>
            <a:r>
              <a:rPr lang="en-US" sz="2600" b="1" spc="-1" dirty="0" err="1">
                <a:solidFill>
                  <a:srgbClr val="000000"/>
                </a:solidFill>
                <a:latin typeface="Calibri"/>
              </a:rPr>
              <a:t>jupyter</a:t>
            </a:r>
            <a:r>
              <a:rPr lang="en-US" sz="2600" b="1" spc="-1" dirty="0">
                <a:solidFill>
                  <a:srgbClr val="000000"/>
                </a:solidFill>
                <a:latin typeface="Calibri"/>
              </a:rPr>
              <a:t> notebook</a:t>
            </a:r>
          </a:p>
          <a:p>
            <a:pPr marL="360" algn="ctr">
              <a:lnSpc>
                <a:spcPct val="100000"/>
              </a:lnSpc>
              <a:buClr>
                <a:srgbClr val="000000"/>
              </a:buClr>
            </a:pPr>
            <a:endParaRPr lang="en-US" sz="2200" b="1" spc="-1" dirty="0">
              <a:solidFill>
                <a:srgbClr val="000000"/>
              </a:solidFill>
              <a:latin typeface="Calibri"/>
            </a:endParaRPr>
          </a:p>
          <a:p>
            <a:pPr marL="286110" indent="-285750">
              <a:lnSpc>
                <a:spcPct val="100000"/>
              </a:lnSpc>
              <a:buClr>
                <a:srgbClr val="000000"/>
              </a:buClr>
              <a:buFont typeface="Arial" panose="020B0604020202020204" pitchFamily="34" charset="0"/>
              <a:buChar char="•"/>
            </a:pPr>
            <a:r>
              <a:rPr lang="en-US" sz="2500" spc="-1" dirty="0">
                <a:solidFill>
                  <a:srgbClr val="000000"/>
                </a:solidFill>
                <a:latin typeface="Calibri"/>
              </a:rPr>
              <a:t>This should automatically launch the notebook environment. If it doesn't, copy one of the links provided on the screen into your web browser, and you should be able to see something that looks like this:</a:t>
            </a:r>
          </a:p>
          <a:p>
            <a:pPr marL="286110" indent="-285750">
              <a:lnSpc>
                <a:spcPct val="100000"/>
              </a:lnSpc>
              <a:buClr>
                <a:srgbClr val="000000"/>
              </a:buClr>
              <a:buFont typeface="Arial" panose="020B0604020202020204" pitchFamily="34" charset="0"/>
              <a:buChar char="•"/>
            </a:pPr>
            <a:endParaRPr lang="en-US" sz="1300" spc="-1" dirty="0">
              <a:solidFill>
                <a:srgbClr val="000000"/>
              </a:solidFill>
              <a:latin typeface="Calibri"/>
            </a:endParaRPr>
          </a:p>
          <a:p>
            <a:pPr marL="360">
              <a:lnSpc>
                <a:spcPct val="100000"/>
              </a:lnSpc>
              <a:buClr>
                <a:srgbClr val="000000"/>
              </a:buClr>
            </a:pPr>
            <a:endParaRPr lang="en-US" sz="1300" spc="-1" dirty="0">
              <a:solidFill>
                <a:srgbClr val="000000"/>
              </a:solidFill>
              <a:latin typeface="Calibri"/>
            </a:endParaRPr>
          </a:p>
          <a:p>
            <a:pPr marL="800280" lvl="1" indent="-342720">
              <a:buClr>
                <a:srgbClr val="000000"/>
              </a:buClr>
              <a:buFont typeface="Arial"/>
              <a:buChar char="•"/>
            </a:pPr>
            <a:endParaRPr lang="en-US" sz="3200" spc="-1" dirty="0">
              <a:solidFill>
                <a:srgbClr val="000000"/>
              </a:solidFill>
              <a:latin typeface="Calibri"/>
            </a:endParaRPr>
          </a:p>
        </p:txBody>
      </p:sp>
      <p:pic>
        <p:nvPicPr>
          <p:cNvPr id="2" name="Picture 1"/>
          <p:cNvPicPr>
            <a:picLocks noChangeAspect="1"/>
          </p:cNvPicPr>
          <p:nvPr/>
        </p:nvPicPr>
        <p:blipFill rotWithShape="1">
          <a:blip r:embed="rId2"/>
          <a:srcRect l="7638" t="21375" r="57762" b="46476"/>
          <a:stretch/>
        </p:blipFill>
        <p:spPr>
          <a:xfrm>
            <a:off x="219074" y="4248150"/>
            <a:ext cx="8686800" cy="2522324"/>
          </a:xfrm>
          <a:prstGeom prst="rect">
            <a:avLst/>
          </a:prstGeom>
        </p:spPr>
      </p:pic>
    </p:spTree>
    <p:extLst>
      <p:ext uri="{BB962C8B-B14F-4D97-AF65-F5344CB8AC3E}">
        <p14:creationId xmlns:p14="http://schemas.microsoft.com/office/powerpoint/2010/main" val="2120865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TotalTime>
  <Words>1298</Words>
  <Application>Microsoft Office PowerPoint</Application>
  <PresentationFormat>On-screen Show (4:3)</PresentationFormat>
  <Paragraphs>176</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Endalk Bekele</dc:creator>
  <dc:description/>
  <cp:lastModifiedBy>Endalk Bekele</cp:lastModifiedBy>
  <cp:revision>79</cp:revision>
  <dcterms:created xsi:type="dcterms:W3CDTF">2023-07-05T10:42:16Z</dcterms:created>
  <dcterms:modified xsi:type="dcterms:W3CDTF">2024-12-03T11:51:06Z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On-screen Show (4:3)</vt:lpwstr>
  </property>
  <property fmtid="{D5CDD505-2E9C-101B-9397-08002B2CF9AE}" pid="4" name="Slides">
    <vt:i4>13</vt:i4>
  </property>
</Properties>
</file>