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64" r:id="rId2"/>
    <p:sldId id="326" r:id="rId3"/>
    <p:sldId id="340" r:id="rId4"/>
    <p:sldId id="336" r:id="rId5"/>
    <p:sldId id="356" r:id="rId6"/>
    <p:sldId id="355" r:id="rId7"/>
    <p:sldId id="358" r:id="rId8"/>
    <p:sldId id="339" r:id="rId9"/>
    <p:sldId id="357" r:id="rId10"/>
    <p:sldId id="280" r:id="rId11"/>
    <p:sldId id="352" r:id="rId12"/>
    <p:sldId id="361" r:id="rId13"/>
    <p:sldId id="281" r:id="rId14"/>
    <p:sldId id="360" r:id="rId15"/>
    <p:sldId id="362" r:id="rId16"/>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6E00"/>
    <a:srgbClr val="35714A"/>
    <a:srgbClr val="39A58B"/>
    <a:srgbClr val="E9E5C5"/>
    <a:srgbClr val="339999"/>
    <a:srgbClr val="3E84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0" autoAdjust="0"/>
    <p:restoredTop sz="94660"/>
  </p:normalViewPr>
  <p:slideViewPr>
    <p:cSldViewPr snapToGrid="0">
      <p:cViewPr varScale="1">
        <p:scale>
          <a:sx n="59" d="100"/>
          <a:sy n="59" d="100"/>
        </p:scale>
        <p:origin x="151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35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56051" y="0"/>
            <a:ext cx="3027363" cy="46355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7157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6"/>
            <a:ext cx="5588000" cy="417671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8563"/>
            <a:ext cx="3027363" cy="4635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56051" y="8818563"/>
            <a:ext cx="3027363" cy="46355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35670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98500" y="4410076"/>
            <a:ext cx="5588000" cy="417671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https://www.cpc.ncep.noaa.gov/products/international/endalk/climatehealth/heat-health_forecasts_alt.shtml</a:t>
            </a:r>
          </a:p>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117157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3405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a:spLocks noGrp="1" noRot="1" noChangeAspect="1"/>
          </p:cNvSpPr>
          <p:nvPr>
            <p:ph type="sldImg" idx="2"/>
          </p:nvPr>
        </p:nvSpPr>
        <p:spPr>
          <a:xfrm>
            <a:off x="117157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5:notes"/>
          <p:cNvSpPr txBox="1">
            <a:spLocks noGrp="1"/>
          </p:cNvSpPr>
          <p:nvPr>
            <p:ph type="body" idx="1"/>
          </p:nvPr>
        </p:nvSpPr>
        <p:spPr>
          <a:xfrm>
            <a:off x="698500" y="4410076"/>
            <a:ext cx="5588000" cy="417671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5:notes"/>
          <p:cNvSpPr txBox="1">
            <a:spLocks noGrp="1"/>
          </p:cNvSpPr>
          <p:nvPr>
            <p:ph type="sldNum" idx="12"/>
          </p:nvPr>
        </p:nvSpPr>
        <p:spPr>
          <a:xfrm>
            <a:off x="3956051" y="8818563"/>
            <a:ext cx="3027363" cy="4635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10</a:t>
            </a:fld>
            <a:endParaRPr/>
          </a:p>
        </p:txBody>
      </p:sp>
    </p:spTree>
    <p:extLst>
      <p:ext uri="{BB962C8B-B14F-4D97-AF65-F5344CB8AC3E}">
        <p14:creationId xmlns:p14="http://schemas.microsoft.com/office/powerpoint/2010/main" val="2295420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txBox="1">
            <a:spLocks noGrp="1"/>
          </p:cNvSpPr>
          <p:nvPr>
            <p:ph type="body" idx="1"/>
          </p:nvPr>
        </p:nvSpPr>
        <p:spPr>
          <a:xfrm>
            <a:off x="698500" y="4410076"/>
            <a:ext cx="5588000" cy="417671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7:notes"/>
          <p:cNvSpPr>
            <a:spLocks noGrp="1" noRot="1" noChangeAspect="1"/>
          </p:cNvSpPr>
          <p:nvPr>
            <p:ph type="sldImg" idx="2"/>
          </p:nvPr>
        </p:nvSpPr>
        <p:spPr>
          <a:xfrm>
            <a:off x="117157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1403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txBox="1">
            <a:spLocks noGrp="1"/>
          </p:cNvSpPr>
          <p:nvPr>
            <p:ph type="body" idx="1"/>
          </p:nvPr>
        </p:nvSpPr>
        <p:spPr>
          <a:xfrm>
            <a:off x="698500" y="4410076"/>
            <a:ext cx="5588000" cy="417671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7:notes"/>
          <p:cNvSpPr>
            <a:spLocks noGrp="1" noRot="1" noChangeAspect="1"/>
          </p:cNvSpPr>
          <p:nvPr>
            <p:ph type="sldImg" idx="2"/>
          </p:nvPr>
        </p:nvSpPr>
        <p:spPr>
          <a:xfrm>
            <a:off x="117157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342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txBox="1">
            <a:spLocks noGrp="1"/>
          </p:cNvSpPr>
          <p:nvPr>
            <p:ph type="body" idx="1"/>
          </p:nvPr>
        </p:nvSpPr>
        <p:spPr>
          <a:xfrm>
            <a:off x="698500" y="4410076"/>
            <a:ext cx="5588000" cy="417671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7:notes"/>
          <p:cNvSpPr>
            <a:spLocks noGrp="1" noRot="1" noChangeAspect="1"/>
          </p:cNvSpPr>
          <p:nvPr>
            <p:ph type="sldImg" idx="2"/>
          </p:nvPr>
        </p:nvSpPr>
        <p:spPr>
          <a:xfrm>
            <a:off x="117157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2307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117157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98500" y="4410076"/>
            <a:ext cx="5588000" cy="417671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2" name="Google Shape;92;p2:notes"/>
          <p:cNvSpPr txBox="1">
            <a:spLocks noGrp="1"/>
          </p:cNvSpPr>
          <p:nvPr>
            <p:ph type="sldNum" idx="12"/>
          </p:nvPr>
        </p:nvSpPr>
        <p:spPr>
          <a:xfrm>
            <a:off x="3956051" y="8818563"/>
            <a:ext cx="3027363" cy="4635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a:t>
            </a:fld>
            <a:endParaRPr/>
          </a:p>
        </p:txBody>
      </p:sp>
    </p:spTree>
    <p:extLst>
      <p:ext uri="{BB962C8B-B14F-4D97-AF65-F5344CB8AC3E}">
        <p14:creationId xmlns:p14="http://schemas.microsoft.com/office/powerpoint/2010/main" val="2165554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117157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98500" y="4410076"/>
            <a:ext cx="5588000" cy="417671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2:notes"/>
          <p:cNvSpPr txBox="1">
            <a:spLocks noGrp="1"/>
          </p:cNvSpPr>
          <p:nvPr>
            <p:ph type="sldNum" idx="12"/>
          </p:nvPr>
        </p:nvSpPr>
        <p:spPr>
          <a:xfrm>
            <a:off x="3956051" y="8818563"/>
            <a:ext cx="3027363" cy="4635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a:t>
            </a:fld>
            <a:endParaRPr/>
          </a:p>
        </p:txBody>
      </p:sp>
    </p:spTree>
    <p:extLst>
      <p:ext uri="{BB962C8B-B14F-4D97-AF65-F5344CB8AC3E}">
        <p14:creationId xmlns:p14="http://schemas.microsoft.com/office/powerpoint/2010/main" val="4227249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a:spLocks noGrp="1" noRot="1" noChangeAspect="1"/>
          </p:cNvSpPr>
          <p:nvPr>
            <p:ph type="sldImg" idx="2"/>
          </p:nvPr>
        </p:nvSpPr>
        <p:spPr>
          <a:xfrm>
            <a:off x="117157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5:notes"/>
          <p:cNvSpPr txBox="1">
            <a:spLocks noGrp="1"/>
          </p:cNvSpPr>
          <p:nvPr>
            <p:ph type="body" idx="1"/>
          </p:nvPr>
        </p:nvSpPr>
        <p:spPr>
          <a:xfrm>
            <a:off x="698500" y="4410076"/>
            <a:ext cx="5588000" cy="417671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5:notes"/>
          <p:cNvSpPr txBox="1">
            <a:spLocks noGrp="1"/>
          </p:cNvSpPr>
          <p:nvPr>
            <p:ph type="sldNum" idx="12"/>
          </p:nvPr>
        </p:nvSpPr>
        <p:spPr>
          <a:xfrm>
            <a:off x="3956051" y="8818563"/>
            <a:ext cx="3027363" cy="4635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a:t>
            </a:fld>
            <a:endParaRPr/>
          </a:p>
        </p:txBody>
      </p:sp>
    </p:spTree>
    <p:extLst>
      <p:ext uri="{BB962C8B-B14F-4D97-AF65-F5344CB8AC3E}">
        <p14:creationId xmlns:p14="http://schemas.microsoft.com/office/powerpoint/2010/main" val="195129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a:spLocks noGrp="1" noRot="1" noChangeAspect="1"/>
          </p:cNvSpPr>
          <p:nvPr>
            <p:ph type="sldImg" idx="2"/>
          </p:nvPr>
        </p:nvSpPr>
        <p:spPr>
          <a:xfrm>
            <a:off x="117157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5:notes"/>
          <p:cNvSpPr txBox="1">
            <a:spLocks noGrp="1"/>
          </p:cNvSpPr>
          <p:nvPr>
            <p:ph type="body" idx="1"/>
          </p:nvPr>
        </p:nvSpPr>
        <p:spPr>
          <a:xfrm>
            <a:off x="698500" y="4410076"/>
            <a:ext cx="5588000" cy="417671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5:notes"/>
          <p:cNvSpPr txBox="1">
            <a:spLocks noGrp="1"/>
          </p:cNvSpPr>
          <p:nvPr>
            <p:ph type="sldNum" idx="12"/>
          </p:nvPr>
        </p:nvSpPr>
        <p:spPr>
          <a:xfrm>
            <a:off x="3956051" y="8818563"/>
            <a:ext cx="3027363" cy="4635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a:t>
            </a:fld>
            <a:endParaRPr/>
          </a:p>
        </p:txBody>
      </p:sp>
    </p:spTree>
    <p:extLst>
      <p:ext uri="{BB962C8B-B14F-4D97-AF65-F5344CB8AC3E}">
        <p14:creationId xmlns:p14="http://schemas.microsoft.com/office/powerpoint/2010/main" val="3246713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a:spLocks noGrp="1" noRot="1" noChangeAspect="1"/>
          </p:cNvSpPr>
          <p:nvPr>
            <p:ph type="sldImg" idx="2"/>
          </p:nvPr>
        </p:nvSpPr>
        <p:spPr>
          <a:xfrm>
            <a:off x="117157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5:notes"/>
          <p:cNvSpPr txBox="1">
            <a:spLocks noGrp="1"/>
          </p:cNvSpPr>
          <p:nvPr>
            <p:ph type="body" idx="1"/>
          </p:nvPr>
        </p:nvSpPr>
        <p:spPr>
          <a:xfrm>
            <a:off x="698500" y="4410076"/>
            <a:ext cx="5588000" cy="417671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5:notes"/>
          <p:cNvSpPr txBox="1">
            <a:spLocks noGrp="1"/>
          </p:cNvSpPr>
          <p:nvPr>
            <p:ph type="sldNum" idx="12"/>
          </p:nvPr>
        </p:nvSpPr>
        <p:spPr>
          <a:xfrm>
            <a:off x="3956051" y="8818563"/>
            <a:ext cx="3027363" cy="4635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a:t>
            </a:fld>
            <a:endParaRPr/>
          </a:p>
        </p:txBody>
      </p:sp>
    </p:spTree>
    <p:extLst>
      <p:ext uri="{BB962C8B-B14F-4D97-AF65-F5344CB8AC3E}">
        <p14:creationId xmlns:p14="http://schemas.microsoft.com/office/powerpoint/2010/main" val="3233986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a:spLocks noGrp="1" noRot="1" noChangeAspect="1"/>
          </p:cNvSpPr>
          <p:nvPr>
            <p:ph type="sldImg" idx="2"/>
          </p:nvPr>
        </p:nvSpPr>
        <p:spPr>
          <a:xfrm>
            <a:off x="117157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5:notes"/>
          <p:cNvSpPr txBox="1">
            <a:spLocks noGrp="1"/>
          </p:cNvSpPr>
          <p:nvPr>
            <p:ph type="body" idx="1"/>
          </p:nvPr>
        </p:nvSpPr>
        <p:spPr>
          <a:xfrm>
            <a:off x="698500" y="4410076"/>
            <a:ext cx="5588000" cy="417671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5:notes"/>
          <p:cNvSpPr txBox="1">
            <a:spLocks noGrp="1"/>
          </p:cNvSpPr>
          <p:nvPr>
            <p:ph type="sldNum" idx="12"/>
          </p:nvPr>
        </p:nvSpPr>
        <p:spPr>
          <a:xfrm>
            <a:off x="3956051" y="8818563"/>
            <a:ext cx="3027363" cy="4635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7</a:t>
            </a:fld>
            <a:endParaRPr/>
          </a:p>
        </p:txBody>
      </p:sp>
    </p:spTree>
    <p:extLst>
      <p:ext uri="{BB962C8B-B14F-4D97-AF65-F5344CB8AC3E}">
        <p14:creationId xmlns:p14="http://schemas.microsoft.com/office/powerpoint/2010/main" val="10680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a:spLocks noGrp="1" noRot="1" noChangeAspect="1"/>
          </p:cNvSpPr>
          <p:nvPr>
            <p:ph type="sldImg" idx="2"/>
          </p:nvPr>
        </p:nvSpPr>
        <p:spPr>
          <a:xfrm>
            <a:off x="117157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5:notes"/>
          <p:cNvSpPr txBox="1">
            <a:spLocks noGrp="1"/>
          </p:cNvSpPr>
          <p:nvPr>
            <p:ph type="body" idx="1"/>
          </p:nvPr>
        </p:nvSpPr>
        <p:spPr>
          <a:xfrm>
            <a:off x="698500" y="4410076"/>
            <a:ext cx="5588000" cy="417671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5:notes"/>
          <p:cNvSpPr txBox="1">
            <a:spLocks noGrp="1"/>
          </p:cNvSpPr>
          <p:nvPr>
            <p:ph type="sldNum" idx="12"/>
          </p:nvPr>
        </p:nvSpPr>
        <p:spPr>
          <a:xfrm>
            <a:off x="3956051" y="8818563"/>
            <a:ext cx="3027363" cy="4635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8</a:t>
            </a:fld>
            <a:endParaRPr/>
          </a:p>
        </p:txBody>
      </p:sp>
    </p:spTree>
    <p:extLst>
      <p:ext uri="{BB962C8B-B14F-4D97-AF65-F5344CB8AC3E}">
        <p14:creationId xmlns:p14="http://schemas.microsoft.com/office/powerpoint/2010/main" val="491911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a:spLocks noGrp="1" noRot="1" noChangeAspect="1"/>
          </p:cNvSpPr>
          <p:nvPr>
            <p:ph type="sldImg" idx="2"/>
          </p:nvPr>
        </p:nvSpPr>
        <p:spPr>
          <a:xfrm>
            <a:off x="117157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5:notes"/>
          <p:cNvSpPr txBox="1">
            <a:spLocks noGrp="1"/>
          </p:cNvSpPr>
          <p:nvPr>
            <p:ph type="body" idx="1"/>
          </p:nvPr>
        </p:nvSpPr>
        <p:spPr>
          <a:xfrm>
            <a:off x="698500" y="4410076"/>
            <a:ext cx="5588000" cy="417671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5:notes"/>
          <p:cNvSpPr txBox="1">
            <a:spLocks noGrp="1"/>
          </p:cNvSpPr>
          <p:nvPr>
            <p:ph type="sldNum" idx="12"/>
          </p:nvPr>
        </p:nvSpPr>
        <p:spPr>
          <a:xfrm>
            <a:off x="3956051" y="8818563"/>
            <a:ext cx="3027363" cy="4635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9</a:t>
            </a:fld>
            <a:endParaRPr/>
          </a:p>
        </p:txBody>
      </p:sp>
    </p:spTree>
    <p:extLst>
      <p:ext uri="{BB962C8B-B14F-4D97-AF65-F5344CB8AC3E}">
        <p14:creationId xmlns:p14="http://schemas.microsoft.com/office/powerpoint/2010/main" val="316243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7"/>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9"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2"/>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2"/>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600202"/>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6"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6"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2"/>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1" y="1435102"/>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5.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7.png"/><Relationship Id="rId10" Type="http://schemas.openxmlformats.org/officeDocument/2006/relationships/image" Target="../media/image4.png"/><Relationship Id="rId4" Type="http://schemas.openxmlformats.org/officeDocument/2006/relationships/image" Target="../media/image16.png"/><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https://ftp.cpc.ncep.noaa.gov/CPC/li.xu/UHI/cases/Caribb.20230828_20230903_tmax_glb_07d_90_5mm.txt.html" TargetMode="Externa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hyperlink" Target="https://ftp.cpc.ncep.noaa.gov/CPC/li.xu/UHI/cases/Caribb.20230828_20230903_tmax_glb_07d_90_5mm.txt.html" TargetMode="Externa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16" name="Rectangle 15"/>
          <p:cNvSpPr/>
          <p:nvPr/>
        </p:nvSpPr>
        <p:spPr>
          <a:xfrm>
            <a:off x="0" y="1"/>
            <a:ext cx="9144000" cy="6858000"/>
          </a:xfrm>
          <a:prstGeom prst="rect">
            <a:avLst/>
          </a:prstGeom>
          <a:solidFill>
            <a:schemeClr val="accent3">
              <a:lumMod val="20000"/>
              <a:lumOff val="80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182880" marR="182880" algn="ctr">
              <a:lnSpc>
                <a:spcPct val="90000"/>
              </a:lnSpc>
              <a:spcBef>
                <a:spcPts val="800"/>
              </a:spcBef>
              <a:spcAft>
                <a:spcPts val="600"/>
              </a:spcAft>
              <a:buClrTx/>
            </a:pPr>
            <a:endParaRPr lang="en-US" sz="3200" dirty="0">
              <a:solidFill>
                <a:schemeClr val="tx1"/>
              </a:solidFill>
              <a:latin typeface="Gill Sans MT" panose="020B0502020104020203" pitchFamily="34" charset="0"/>
            </a:endParaRPr>
          </a:p>
          <a:p>
            <a:pPr marL="182880" marR="182880" algn="ctr">
              <a:lnSpc>
                <a:spcPct val="90000"/>
              </a:lnSpc>
              <a:spcBef>
                <a:spcPts val="800"/>
              </a:spcBef>
              <a:spcAft>
                <a:spcPts val="600"/>
              </a:spcAft>
              <a:buClrTx/>
            </a:pPr>
            <a:endParaRPr lang="en-US" sz="3200" dirty="0">
              <a:solidFill>
                <a:schemeClr val="tx1"/>
              </a:solidFill>
              <a:latin typeface="Gill Sans MT" panose="020B0502020104020203" pitchFamily="34" charset="0"/>
            </a:endParaRPr>
          </a:p>
          <a:p>
            <a:pPr marL="182880" marR="182880" algn="ctr">
              <a:lnSpc>
                <a:spcPct val="90000"/>
              </a:lnSpc>
              <a:spcBef>
                <a:spcPts val="800"/>
              </a:spcBef>
              <a:spcAft>
                <a:spcPts val="600"/>
              </a:spcAft>
              <a:buClrTx/>
            </a:pPr>
            <a:endParaRPr lang="en-US" sz="3200" dirty="0">
              <a:solidFill>
                <a:schemeClr val="tx1"/>
              </a:solidFill>
              <a:latin typeface="Gill Sans MT" panose="020B0502020104020203" pitchFamily="34" charset="0"/>
            </a:endParaRPr>
          </a:p>
          <a:p>
            <a:pPr marL="182880" marR="182880" algn="ctr">
              <a:lnSpc>
                <a:spcPct val="90000"/>
              </a:lnSpc>
              <a:spcBef>
                <a:spcPts val="800"/>
              </a:spcBef>
              <a:spcAft>
                <a:spcPts val="600"/>
              </a:spcAft>
              <a:buClrTx/>
            </a:pPr>
            <a:endParaRPr lang="en-US" sz="2000" dirty="0">
              <a:solidFill>
                <a:schemeClr val="tx1"/>
              </a:solidFill>
              <a:latin typeface="Gill Sans MT" panose="020B0502020104020203" pitchFamily="34" charset="0"/>
            </a:endParaRPr>
          </a:p>
          <a:p>
            <a:pPr marL="182880" marR="182880" algn="ctr">
              <a:lnSpc>
                <a:spcPct val="90000"/>
              </a:lnSpc>
              <a:spcBef>
                <a:spcPts val="800"/>
              </a:spcBef>
              <a:spcAft>
                <a:spcPts val="600"/>
              </a:spcAft>
              <a:buClrTx/>
            </a:pPr>
            <a:endParaRPr lang="en-US" sz="2000" dirty="0">
              <a:solidFill>
                <a:schemeClr val="tx1"/>
              </a:solidFill>
              <a:latin typeface="Gill Sans MT" panose="020B0502020104020203" pitchFamily="34" charset="0"/>
            </a:endParaRPr>
          </a:p>
          <a:p>
            <a:pPr marL="182880" marR="182880" algn="ctr">
              <a:lnSpc>
                <a:spcPct val="90000"/>
              </a:lnSpc>
              <a:spcBef>
                <a:spcPts val="800"/>
              </a:spcBef>
              <a:spcAft>
                <a:spcPts val="600"/>
              </a:spcAft>
              <a:buClrTx/>
            </a:pPr>
            <a:r>
              <a:rPr lang="en-US" sz="3200" dirty="0">
                <a:solidFill>
                  <a:schemeClr val="tx1"/>
                </a:solidFill>
                <a:latin typeface="Gill Sans MT" panose="020B0502020104020203" pitchFamily="34" charset="0"/>
              </a:rPr>
              <a:t>Week-1, valid: 27 Aug – 02 Sep, 2023</a:t>
            </a:r>
          </a:p>
          <a:p>
            <a:pPr marL="182880" marR="182880" algn="ctr">
              <a:lnSpc>
                <a:spcPct val="90000"/>
              </a:lnSpc>
              <a:spcBef>
                <a:spcPts val="800"/>
              </a:spcBef>
              <a:spcAft>
                <a:spcPts val="600"/>
              </a:spcAft>
              <a:buClrTx/>
            </a:pPr>
            <a:endParaRPr lang="en-US" sz="2800" kern="100" dirty="0">
              <a:solidFill>
                <a:schemeClr val="tx1"/>
              </a:solidFill>
              <a:effectLst>
                <a:outerShdw blurRad="38100" dist="38100" dir="2700000" algn="tl">
                  <a:srgbClr val="000000">
                    <a:alpha val="43137"/>
                  </a:srgbClr>
                </a:outerShdw>
              </a:effectLst>
              <a:latin typeface="Gill Sans MT" panose="020B0502020104020203" pitchFamily="34" charset="0"/>
              <a:ea typeface="Georgia" panose="02040502050405020303" pitchFamily="18" charset="0"/>
              <a:cs typeface="Times New Roman" panose="02020603050405020304" pitchFamily="18" charset="0"/>
            </a:endParaRPr>
          </a:p>
        </p:txBody>
      </p:sp>
      <p:sp>
        <p:nvSpPr>
          <p:cNvPr id="29" name="Rectangle 28"/>
          <p:cNvSpPr/>
          <p:nvPr/>
        </p:nvSpPr>
        <p:spPr>
          <a:xfrm>
            <a:off x="-277" y="1902943"/>
            <a:ext cx="9144000" cy="1140054"/>
          </a:xfrm>
          <a:prstGeom prst="rect">
            <a:avLst/>
          </a:prstGeom>
          <a:solidFill>
            <a:srgbClr val="E9E5C5"/>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buClrTx/>
              <a:defRPr/>
            </a:pPr>
            <a:r>
              <a:rPr lang="en-US" sz="3600" b="1" dirty="0">
                <a:solidFill>
                  <a:schemeClr val="tx1"/>
                </a:solidFill>
                <a:latin typeface="Gill Sans MT" panose="020B0502020104020203" pitchFamily="34" charset="0"/>
                <a:ea typeface="+mn-ea"/>
                <a:cs typeface="+mn-cs"/>
              </a:rPr>
              <a:t>Heat Hazard Outlook for Central America, Mexico &amp; the Caribbean</a:t>
            </a:r>
          </a:p>
        </p:txBody>
      </p:sp>
    </p:spTree>
    <p:extLst>
      <p:ext uri="{BB962C8B-B14F-4D97-AF65-F5344CB8AC3E}">
        <p14:creationId xmlns:p14="http://schemas.microsoft.com/office/powerpoint/2010/main" val="3425404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9" name="Titre 4"/>
          <p:cNvSpPr txBox="1">
            <a:spLocks/>
          </p:cNvSpPr>
          <p:nvPr/>
        </p:nvSpPr>
        <p:spPr>
          <a:xfrm>
            <a:off x="-54708" y="-36123"/>
            <a:ext cx="9144000"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800" b="1" dirty="0">
                <a:latin typeface="Gill Sans MT" panose="020B0502020104020203" pitchFamily="34" charset="0"/>
              </a:rPr>
              <a:t>Convergence of Evidences</a:t>
            </a:r>
          </a:p>
        </p:txBody>
      </p:sp>
      <p:sp>
        <p:nvSpPr>
          <p:cNvPr id="16" name="ZoneTexte 15"/>
          <p:cNvSpPr txBox="1"/>
          <p:nvPr/>
        </p:nvSpPr>
        <p:spPr>
          <a:xfrm>
            <a:off x="636383" y="848038"/>
            <a:ext cx="2819400" cy="369332"/>
          </a:xfrm>
          <a:prstGeom prst="rect">
            <a:avLst/>
          </a:prstGeom>
          <a:noFill/>
        </p:spPr>
        <p:txBody>
          <a:bodyPr wrap="square" rtlCol="0">
            <a:spAutoFit/>
          </a:bodyPr>
          <a:lstStyle/>
          <a:p>
            <a:pPr algn="ctr"/>
            <a:r>
              <a:rPr lang="en-US" sz="1800" b="1" dirty="0">
                <a:latin typeface="Gill Sans MT" panose="020B0502020104020203" pitchFamily="34" charset="0"/>
              </a:rPr>
              <a:t>MSLP </a:t>
            </a:r>
            <a:r>
              <a:rPr lang="en-US" sz="1800" b="1" dirty="0" err="1">
                <a:latin typeface="Gill Sans MT" panose="020B0502020104020203" pitchFamily="34" charset="0"/>
              </a:rPr>
              <a:t>Anom</a:t>
            </a:r>
            <a:r>
              <a:rPr lang="en-US" sz="1800" b="1" dirty="0">
                <a:latin typeface="Gill Sans MT" panose="020B0502020104020203" pitchFamily="34" charset="0"/>
              </a:rPr>
              <a:t>.</a:t>
            </a:r>
          </a:p>
        </p:txBody>
      </p:sp>
      <p:sp>
        <p:nvSpPr>
          <p:cNvPr id="15" name="ZoneTexte 15"/>
          <p:cNvSpPr txBox="1"/>
          <p:nvPr/>
        </p:nvSpPr>
        <p:spPr>
          <a:xfrm>
            <a:off x="3955404" y="716497"/>
            <a:ext cx="2265018" cy="307777"/>
          </a:xfrm>
          <a:prstGeom prst="rect">
            <a:avLst/>
          </a:prstGeom>
          <a:noFill/>
        </p:spPr>
        <p:txBody>
          <a:bodyPr wrap="square" rtlCol="0">
            <a:spAutoFit/>
          </a:bodyPr>
          <a:lstStyle/>
          <a:p>
            <a:pPr algn="ctr"/>
            <a:r>
              <a:rPr lang="en-US" b="1" dirty="0">
                <a:solidFill>
                  <a:srgbClr val="0070C0"/>
                </a:solidFill>
                <a:latin typeface="Gill Sans MT" panose="020B0502020104020203" pitchFamily="34" charset="0"/>
              </a:rPr>
              <a:t>Hybrid - 80</a:t>
            </a:r>
            <a:r>
              <a:rPr lang="en-US" b="1" baseline="30000" dirty="0">
                <a:solidFill>
                  <a:srgbClr val="0070C0"/>
                </a:solidFill>
                <a:latin typeface="Gill Sans MT" panose="020B0502020104020203" pitchFamily="34" charset="0"/>
              </a:rPr>
              <a:t>th </a:t>
            </a:r>
            <a:endParaRPr lang="en-US" b="1" dirty="0">
              <a:solidFill>
                <a:srgbClr val="0070C0"/>
              </a:solidFill>
              <a:latin typeface="Gill Sans MT" panose="020B0502020104020203" pitchFamily="34" charset="0"/>
            </a:endParaRPr>
          </a:p>
        </p:txBody>
      </p:sp>
      <p:sp>
        <p:nvSpPr>
          <p:cNvPr id="25" name="ZoneTexte 15"/>
          <p:cNvSpPr txBox="1"/>
          <p:nvPr/>
        </p:nvSpPr>
        <p:spPr>
          <a:xfrm>
            <a:off x="6602088" y="4828885"/>
            <a:ext cx="2265018" cy="307777"/>
          </a:xfrm>
          <a:prstGeom prst="rect">
            <a:avLst/>
          </a:prstGeom>
          <a:noFill/>
        </p:spPr>
        <p:txBody>
          <a:bodyPr wrap="square" rtlCol="0">
            <a:spAutoFit/>
          </a:bodyPr>
          <a:lstStyle/>
          <a:p>
            <a:pPr algn="ctr"/>
            <a:r>
              <a:rPr lang="en-US" b="1" dirty="0">
                <a:solidFill>
                  <a:srgbClr val="0070C0"/>
                </a:solidFill>
                <a:latin typeface="Gill Sans MT" panose="020B0502020104020203" pitchFamily="34" charset="0"/>
              </a:rPr>
              <a:t>Hybrid - 35</a:t>
            </a:r>
            <a:r>
              <a:rPr lang="en-US" b="1" baseline="30000" dirty="0">
                <a:solidFill>
                  <a:srgbClr val="0070C0"/>
                </a:solidFill>
                <a:latin typeface="Gill Sans MT" panose="020B0502020104020203" pitchFamily="34" charset="0"/>
              </a:rPr>
              <a:t>o</a:t>
            </a:r>
            <a:r>
              <a:rPr lang="en-US" b="1" dirty="0">
                <a:solidFill>
                  <a:srgbClr val="0070C0"/>
                </a:solidFill>
                <a:latin typeface="Gill Sans MT" panose="020B0502020104020203" pitchFamily="34" charset="0"/>
              </a:rPr>
              <a:t>C</a:t>
            </a:r>
          </a:p>
        </p:txBody>
      </p:sp>
      <p:pic>
        <p:nvPicPr>
          <p:cNvPr id="28" name="Google Shape;125;p17"/>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677880" y="988942"/>
            <a:ext cx="2309223" cy="1691640"/>
          </a:xfrm>
          <a:prstGeom prst="rect">
            <a:avLst/>
          </a:prstGeom>
          <a:noFill/>
          <a:ln>
            <a:noFill/>
          </a:ln>
        </p:spPr>
      </p:pic>
      <p:pic>
        <p:nvPicPr>
          <p:cNvPr id="29" name="Google Shape;125;p17"/>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3725544" y="3031984"/>
            <a:ext cx="2309223" cy="1691640"/>
          </a:xfrm>
          <a:prstGeom prst="rect">
            <a:avLst/>
          </a:prstGeom>
          <a:noFill/>
          <a:ln>
            <a:noFill/>
          </a:ln>
        </p:spPr>
      </p:pic>
      <p:pic>
        <p:nvPicPr>
          <p:cNvPr id="30" name="Google Shape;125;p17"/>
          <p:cNvPicPr preferRelativeResize="0">
            <a:picLocks noChangeAspect="1"/>
          </p:cNvPicPr>
          <p:nvPr/>
        </p:nvPicPr>
        <p:blipFill>
          <a:blip r:embed="rId5">
            <a:extLst>
              <a:ext uri="{28A0092B-C50C-407E-A947-70E740481C1C}">
                <a14:useLocalDpi xmlns:a14="http://schemas.microsoft.com/office/drawing/2010/main" val="0"/>
              </a:ext>
            </a:extLst>
          </a:blip>
          <a:stretch>
            <a:fillRect/>
          </a:stretch>
        </p:blipFill>
        <p:spPr>
          <a:xfrm>
            <a:off x="3725544" y="5047614"/>
            <a:ext cx="2309223" cy="1691640"/>
          </a:xfrm>
          <a:prstGeom prst="rect">
            <a:avLst/>
          </a:prstGeom>
          <a:noFill/>
          <a:ln>
            <a:noFill/>
          </a:ln>
        </p:spPr>
      </p:pic>
      <p:pic>
        <p:nvPicPr>
          <p:cNvPr id="31" name="Google Shape;125;p17"/>
          <p:cNvPicPr preferRelativeResize="0">
            <a:picLocks noChangeAspect="1"/>
          </p:cNvPicPr>
          <p:nvPr/>
        </p:nvPicPr>
        <p:blipFill>
          <a:blip r:embed="rId6">
            <a:extLst>
              <a:ext uri="{28A0092B-C50C-407E-A947-70E740481C1C}">
                <a14:useLocalDpi xmlns:a14="http://schemas.microsoft.com/office/drawing/2010/main" val="0"/>
              </a:ext>
            </a:extLst>
          </a:blip>
          <a:stretch>
            <a:fillRect/>
          </a:stretch>
        </p:blipFill>
        <p:spPr>
          <a:xfrm>
            <a:off x="6427379" y="1014011"/>
            <a:ext cx="2408958" cy="1691640"/>
          </a:xfrm>
          <a:prstGeom prst="rect">
            <a:avLst/>
          </a:prstGeom>
          <a:noFill/>
          <a:ln>
            <a:noFill/>
          </a:ln>
        </p:spPr>
      </p:pic>
      <p:pic>
        <p:nvPicPr>
          <p:cNvPr id="32" name="Google Shape;125;p17"/>
          <p:cNvPicPr preferRelativeResize="0">
            <a:picLocks noChangeAspect="1"/>
          </p:cNvPicPr>
          <p:nvPr/>
        </p:nvPicPr>
        <p:blipFill>
          <a:blip r:embed="rId7">
            <a:extLst>
              <a:ext uri="{28A0092B-C50C-407E-A947-70E740481C1C}">
                <a14:useLocalDpi xmlns:a14="http://schemas.microsoft.com/office/drawing/2010/main" val="0"/>
              </a:ext>
            </a:extLst>
          </a:blip>
          <a:stretch>
            <a:fillRect/>
          </a:stretch>
        </p:blipFill>
        <p:spPr>
          <a:xfrm>
            <a:off x="6405550" y="2994892"/>
            <a:ext cx="2408958" cy="1691640"/>
          </a:xfrm>
          <a:prstGeom prst="rect">
            <a:avLst/>
          </a:prstGeom>
          <a:noFill/>
          <a:ln>
            <a:noFill/>
          </a:ln>
        </p:spPr>
      </p:pic>
      <p:pic>
        <p:nvPicPr>
          <p:cNvPr id="33" name="Google Shape;125;p17"/>
          <p:cNvPicPr preferRelativeResize="0">
            <a:picLocks noChangeAspect="1"/>
          </p:cNvPicPr>
          <p:nvPr/>
        </p:nvPicPr>
        <p:blipFill>
          <a:blip r:embed="rId8">
            <a:extLst>
              <a:ext uri="{28A0092B-C50C-407E-A947-70E740481C1C}">
                <a14:useLocalDpi xmlns:a14="http://schemas.microsoft.com/office/drawing/2010/main" val="0"/>
              </a:ext>
            </a:extLst>
          </a:blip>
          <a:stretch>
            <a:fillRect/>
          </a:stretch>
        </p:blipFill>
        <p:spPr>
          <a:xfrm>
            <a:off x="6484887" y="5080018"/>
            <a:ext cx="2408958" cy="1691640"/>
          </a:xfrm>
          <a:prstGeom prst="rect">
            <a:avLst/>
          </a:prstGeom>
          <a:noFill/>
          <a:ln>
            <a:noFill/>
          </a:ln>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2172" y="1225828"/>
            <a:ext cx="3145533" cy="2434914"/>
          </a:xfrm>
          <a:prstGeom prst="rect">
            <a:avLst/>
          </a:prstGeom>
        </p:spPr>
      </p:pic>
      <p:sp>
        <p:nvSpPr>
          <p:cNvPr id="20" name="ZoneTexte 15"/>
          <p:cNvSpPr txBox="1"/>
          <p:nvPr/>
        </p:nvSpPr>
        <p:spPr>
          <a:xfrm>
            <a:off x="3859536" y="2790634"/>
            <a:ext cx="2265018" cy="307777"/>
          </a:xfrm>
          <a:prstGeom prst="rect">
            <a:avLst/>
          </a:prstGeom>
          <a:noFill/>
        </p:spPr>
        <p:txBody>
          <a:bodyPr wrap="square" rtlCol="0">
            <a:spAutoFit/>
          </a:bodyPr>
          <a:lstStyle/>
          <a:p>
            <a:pPr algn="ctr"/>
            <a:r>
              <a:rPr lang="en-US" b="1" dirty="0">
                <a:solidFill>
                  <a:srgbClr val="0070C0"/>
                </a:solidFill>
                <a:latin typeface="Gill Sans MT" panose="020B0502020104020203" pitchFamily="34" charset="0"/>
              </a:rPr>
              <a:t>Hybrid - 90</a:t>
            </a:r>
            <a:r>
              <a:rPr lang="en-US" b="1" baseline="30000" dirty="0">
                <a:solidFill>
                  <a:srgbClr val="0070C0"/>
                </a:solidFill>
                <a:latin typeface="Gill Sans MT" panose="020B0502020104020203" pitchFamily="34" charset="0"/>
              </a:rPr>
              <a:t>th </a:t>
            </a:r>
            <a:endParaRPr lang="en-US" b="1" dirty="0">
              <a:solidFill>
                <a:srgbClr val="0070C0"/>
              </a:solidFill>
              <a:latin typeface="Gill Sans MT" panose="020B0502020104020203" pitchFamily="34" charset="0"/>
            </a:endParaRPr>
          </a:p>
        </p:txBody>
      </p:sp>
      <p:sp>
        <p:nvSpPr>
          <p:cNvPr id="21" name="ZoneTexte 15"/>
          <p:cNvSpPr txBox="1"/>
          <p:nvPr/>
        </p:nvSpPr>
        <p:spPr>
          <a:xfrm>
            <a:off x="3955404" y="4782168"/>
            <a:ext cx="2265018" cy="307777"/>
          </a:xfrm>
          <a:prstGeom prst="rect">
            <a:avLst/>
          </a:prstGeom>
          <a:noFill/>
        </p:spPr>
        <p:txBody>
          <a:bodyPr wrap="square" rtlCol="0">
            <a:spAutoFit/>
          </a:bodyPr>
          <a:lstStyle/>
          <a:p>
            <a:pPr algn="ctr"/>
            <a:r>
              <a:rPr lang="en-US" b="1" dirty="0">
                <a:solidFill>
                  <a:srgbClr val="0070C0"/>
                </a:solidFill>
                <a:latin typeface="Gill Sans MT" panose="020B0502020104020203" pitchFamily="34" charset="0"/>
              </a:rPr>
              <a:t>Hybrid - 95</a:t>
            </a:r>
            <a:r>
              <a:rPr lang="en-US" b="1" baseline="30000" dirty="0">
                <a:solidFill>
                  <a:srgbClr val="0070C0"/>
                </a:solidFill>
                <a:latin typeface="Gill Sans MT" panose="020B0502020104020203" pitchFamily="34" charset="0"/>
              </a:rPr>
              <a:t>th </a:t>
            </a:r>
            <a:endParaRPr lang="en-US" b="1" dirty="0">
              <a:solidFill>
                <a:srgbClr val="0070C0"/>
              </a:solidFill>
              <a:latin typeface="Gill Sans MT" panose="020B0502020104020203" pitchFamily="34" charset="0"/>
            </a:endParaRPr>
          </a:p>
        </p:txBody>
      </p:sp>
      <p:sp>
        <p:nvSpPr>
          <p:cNvPr id="35" name="ZoneTexte 15"/>
          <p:cNvSpPr txBox="1"/>
          <p:nvPr/>
        </p:nvSpPr>
        <p:spPr>
          <a:xfrm>
            <a:off x="6620063" y="2758723"/>
            <a:ext cx="2265018" cy="307777"/>
          </a:xfrm>
          <a:prstGeom prst="rect">
            <a:avLst/>
          </a:prstGeom>
          <a:noFill/>
        </p:spPr>
        <p:txBody>
          <a:bodyPr wrap="square" rtlCol="0">
            <a:spAutoFit/>
          </a:bodyPr>
          <a:lstStyle/>
          <a:p>
            <a:pPr algn="ctr"/>
            <a:r>
              <a:rPr lang="en-US" b="1" dirty="0">
                <a:solidFill>
                  <a:srgbClr val="0070C0"/>
                </a:solidFill>
                <a:latin typeface="Gill Sans MT" panose="020B0502020104020203" pitchFamily="34" charset="0"/>
              </a:rPr>
              <a:t>Hybrid - 33</a:t>
            </a:r>
            <a:r>
              <a:rPr lang="en-US" b="1" baseline="30000" dirty="0">
                <a:solidFill>
                  <a:srgbClr val="0070C0"/>
                </a:solidFill>
                <a:latin typeface="Gill Sans MT" panose="020B0502020104020203" pitchFamily="34" charset="0"/>
              </a:rPr>
              <a:t>o</a:t>
            </a:r>
            <a:r>
              <a:rPr lang="en-US" b="1" dirty="0">
                <a:solidFill>
                  <a:srgbClr val="0070C0"/>
                </a:solidFill>
                <a:latin typeface="Gill Sans MT" panose="020B0502020104020203" pitchFamily="34" charset="0"/>
              </a:rPr>
              <a:t>C</a:t>
            </a:r>
          </a:p>
        </p:txBody>
      </p:sp>
      <p:sp>
        <p:nvSpPr>
          <p:cNvPr id="36" name="ZoneTexte 15"/>
          <p:cNvSpPr txBox="1"/>
          <p:nvPr/>
        </p:nvSpPr>
        <p:spPr>
          <a:xfrm>
            <a:off x="6522348" y="770829"/>
            <a:ext cx="2265018" cy="307777"/>
          </a:xfrm>
          <a:prstGeom prst="rect">
            <a:avLst/>
          </a:prstGeom>
          <a:noFill/>
        </p:spPr>
        <p:txBody>
          <a:bodyPr wrap="square" rtlCol="0">
            <a:spAutoFit/>
          </a:bodyPr>
          <a:lstStyle/>
          <a:p>
            <a:pPr algn="ctr"/>
            <a:r>
              <a:rPr lang="en-US" b="1" dirty="0">
                <a:solidFill>
                  <a:srgbClr val="0070C0"/>
                </a:solidFill>
                <a:latin typeface="Gill Sans MT" panose="020B0502020104020203" pitchFamily="34" charset="0"/>
              </a:rPr>
              <a:t>Hybrid - 31</a:t>
            </a:r>
            <a:r>
              <a:rPr lang="en-US" b="1" baseline="30000" dirty="0">
                <a:solidFill>
                  <a:srgbClr val="0070C0"/>
                </a:solidFill>
                <a:latin typeface="Gill Sans MT" panose="020B0502020104020203" pitchFamily="34" charset="0"/>
              </a:rPr>
              <a:t>o</a:t>
            </a:r>
            <a:r>
              <a:rPr lang="en-US" b="1" dirty="0">
                <a:solidFill>
                  <a:srgbClr val="0070C0"/>
                </a:solidFill>
                <a:latin typeface="Gill Sans MT" panose="020B0502020104020203" pitchFamily="34" charset="0"/>
              </a:rPr>
              <a:t>C</a:t>
            </a:r>
          </a:p>
        </p:txBody>
      </p:sp>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0250" y="4183273"/>
            <a:ext cx="3145533" cy="2440139"/>
          </a:xfrm>
          <a:prstGeom prst="rect">
            <a:avLst/>
          </a:prstGeom>
        </p:spPr>
      </p:pic>
      <p:sp>
        <p:nvSpPr>
          <p:cNvPr id="23" name="ZoneTexte 15"/>
          <p:cNvSpPr txBox="1"/>
          <p:nvPr/>
        </p:nvSpPr>
        <p:spPr>
          <a:xfrm>
            <a:off x="636383" y="3797203"/>
            <a:ext cx="2819400" cy="369332"/>
          </a:xfrm>
          <a:prstGeom prst="rect">
            <a:avLst/>
          </a:prstGeom>
          <a:noFill/>
        </p:spPr>
        <p:txBody>
          <a:bodyPr wrap="square" rtlCol="0">
            <a:spAutoFit/>
          </a:bodyPr>
          <a:lstStyle/>
          <a:p>
            <a:pPr algn="ctr"/>
            <a:r>
              <a:rPr lang="en-US" sz="1800" b="1" dirty="0">
                <a:latin typeface="Gill Sans MT" panose="020B0502020104020203" pitchFamily="34" charset="0"/>
              </a:rPr>
              <a:t>500-hPa Height</a:t>
            </a:r>
          </a:p>
        </p:txBody>
      </p:sp>
    </p:spTree>
    <p:extLst>
      <p:ext uri="{BB962C8B-B14F-4D97-AF65-F5344CB8AC3E}">
        <p14:creationId xmlns:p14="http://schemas.microsoft.com/office/powerpoint/2010/main" val="2190248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1523" t="67438" r="32263"/>
          <a:stretch/>
        </p:blipFill>
        <p:spPr>
          <a:xfrm>
            <a:off x="3615478" y="5597072"/>
            <a:ext cx="3841593" cy="1236144"/>
          </a:xfrm>
          <a:prstGeom prst="rect">
            <a:avLst/>
          </a:prstGeom>
        </p:spPr>
      </p:pic>
      <p:sp>
        <p:nvSpPr>
          <p:cNvPr id="6" name="Rectangle 5"/>
          <p:cNvSpPr/>
          <p:nvPr/>
        </p:nvSpPr>
        <p:spPr>
          <a:xfrm>
            <a:off x="123826" y="5966054"/>
            <a:ext cx="3301018" cy="646331"/>
          </a:xfrm>
          <a:prstGeom prst="rect">
            <a:avLst/>
          </a:prstGeom>
        </p:spPr>
        <p:txBody>
          <a:bodyPr wrap="square">
            <a:spAutoFit/>
          </a:bodyPr>
          <a:lstStyle/>
          <a:p>
            <a:r>
              <a:rPr lang="en-US" sz="1200" dirty="0">
                <a:hlinkClick r:id="rId3"/>
              </a:rPr>
              <a:t>https://ftp.cpc.ncep.noaa.gov/CPC/li.xu/UHI/cases/Caribb.20230828_20230903_tmax_glb_07d_90_5mm.txt.html</a:t>
            </a:r>
            <a:r>
              <a:rPr lang="en-US" sz="1200" dirty="0"/>
              <a:t> </a:t>
            </a:r>
          </a:p>
        </p:txBody>
      </p:sp>
      <p:pic>
        <p:nvPicPr>
          <p:cNvPr id="3" name="Picture 2"/>
          <p:cNvPicPr>
            <a:picLocks noChangeAspect="1"/>
          </p:cNvPicPr>
          <p:nvPr/>
        </p:nvPicPr>
        <p:blipFill rotWithShape="1">
          <a:blip r:embed="rId4"/>
          <a:srcRect l="2155" t="11152" r="6363" b="5697"/>
          <a:stretch/>
        </p:blipFill>
        <p:spPr>
          <a:xfrm>
            <a:off x="100854" y="961054"/>
            <a:ext cx="8942291" cy="4572000"/>
          </a:xfrm>
          <a:prstGeom prst="rect">
            <a:avLst/>
          </a:prstGeom>
        </p:spPr>
      </p:pic>
      <p:sp>
        <p:nvSpPr>
          <p:cNvPr id="8" name="Title 1"/>
          <p:cNvSpPr>
            <a:spLocks noGrp="1"/>
          </p:cNvSpPr>
          <p:nvPr>
            <p:ph type="title"/>
          </p:nvPr>
        </p:nvSpPr>
        <p:spPr>
          <a:xfrm>
            <a:off x="457200" y="169735"/>
            <a:ext cx="8229600" cy="258839"/>
          </a:xfrm>
        </p:spPr>
        <p:txBody>
          <a:bodyPr/>
          <a:lstStyle/>
          <a:p>
            <a:r>
              <a:rPr lang="en-US" dirty="0"/>
              <a:t>Urban Heat Island Forecasts</a:t>
            </a:r>
          </a:p>
        </p:txBody>
      </p:sp>
    </p:spTree>
    <p:extLst>
      <p:ext uri="{BB962C8B-B14F-4D97-AF65-F5344CB8AC3E}">
        <p14:creationId xmlns:p14="http://schemas.microsoft.com/office/powerpoint/2010/main" val="289925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00854" y="661802"/>
            <a:ext cx="8942291" cy="4854321"/>
            <a:chOff x="100854" y="961054"/>
            <a:chExt cx="8942291" cy="4854321"/>
          </a:xfrm>
        </p:grpSpPr>
        <p:pic>
          <p:nvPicPr>
            <p:cNvPr id="3" name="Picture 2"/>
            <p:cNvPicPr>
              <a:picLocks noChangeAspect="1"/>
            </p:cNvPicPr>
            <p:nvPr/>
          </p:nvPicPr>
          <p:blipFill rotWithShape="1">
            <a:blip r:embed="rId2"/>
            <a:srcRect l="2155" t="11152" r="6363" b="80021"/>
            <a:stretch/>
          </p:blipFill>
          <p:spPr>
            <a:xfrm>
              <a:off x="100854" y="961054"/>
              <a:ext cx="8942291" cy="485361"/>
            </a:xfrm>
            <a:prstGeom prst="rect">
              <a:avLst/>
            </a:prstGeom>
          </p:spPr>
        </p:pic>
        <p:pic>
          <p:nvPicPr>
            <p:cNvPr id="4" name="Picture 3"/>
            <p:cNvPicPr>
              <a:picLocks noChangeAspect="1"/>
            </p:cNvPicPr>
            <p:nvPr/>
          </p:nvPicPr>
          <p:blipFill rotWithShape="1">
            <a:blip r:embed="rId3"/>
            <a:srcRect l="2136" t="10424" r="6227" b="9818"/>
            <a:stretch/>
          </p:blipFill>
          <p:spPr>
            <a:xfrm>
              <a:off x="119313" y="1446415"/>
              <a:ext cx="8923832" cy="4368960"/>
            </a:xfrm>
            <a:prstGeom prst="rect">
              <a:avLst/>
            </a:prstGeom>
          </p:spPr>
        </p:pic>
      </p:grpSp>
      <p:sp>
        <p:nvSpPr>
          <p:cNvPr id="2" name="Title 1"/>
          <p:cNvSpPr>
            <a:spLocks noGrp="1"/>
          </p:cNvSpPr>
          <p:nvPr>
            <p:ph type="title"/>
          </p:nvPr>
        </p:nvSpPr>
        <p:spPr>
          <a:xfrm>
            <a:off x="457200" y="169735"/>
            <a:ext cx="8229600" cy="258839"/>
          </a:xfrm>
        </p:spPr>
        <p:txBody>
          <a:bodyPr/>
          <a:lstStyle/>
          <a:p>
            <a:r>
              <a:rPr lang="en-US" dirty="0"/>
              <a:t>Urban Heat Island Forecasts (</a:t>
            </a:r>
            <a:r>
              <a:rPr lang="en-US" dirty="0" err="1"/>
              <a:t>cont</a:t>
            </a:r>
            <a:r>
              <a:rPr lang="en-US" dirty="0"/>
              <a:t>).</a:t>
            </a:r>
          </a:p>
        </p:txBody>
      </p:sp>
      <p:pic>
        <p:nvPicPr>
          <p:cNvPr id="5" name="Picture 4"/>
          <p:cNvPicPr>
            <a:picLocks noChangeAspect="1"/>
          </p:cNvPicPr>
          <p:nvPr/>
        </p:nvPicPr>
        <p:blipFill rotWithShape="1">
          <a:blip r:embed="rId4"/>
          <a:srcRect l="31523" t="67438" r="32263"/>
          <a:stretch/>
        </p:blipFill>
        <p:spPr>
          <a:xfrm>
            <a:off x="3615478" y="5597072"/>
            <a:ext cx="3841593" cy="1236144"/>
          </a:xfrm>
          <a:prstGeom prst="rect">
            <a:avLst/>
          </a:prstGeom>
        </p:spPr>
      </p:pic>
      <p:sp>
        <p:nvSpPr>
          <p:cNvPr id="6" name="Rectangle 5"/>
          <p:cNvSpPr/>
          <p:nvPr/>
        </p:nvSpPr>
        <p:spPr>
          <a:xfrm>
            <a:off x="123826" y="5966054"/>
            <a:ext cx="3301018" cy="646331"/>
          </a:xfrm>
          <a:prstGeom prst="rect">
            <a:avLst/>
          </a:prstGeom>
        </p:spPr>
        <p:txBody>
          <a:bodyPr wrap="square">
            <a:spAutoFit/>
          </a:bodyPr>
          <a:lstStyle/>
          <a:p>
            <a:r>
              <a:rPr lang="en-US" sz="1200" dirty="0">
                <a:hlinkClick r:id="rId5"/>
              </a:rPr>
              <a:t>https://ftp.cpc.ncep.noaa.gov/CPC/li.xu/UHI/cases/Caribb.20230828_20230903_tmax_glb_07d_90_5mm.txt.html</a:t>
            </a:r>
            <a:r>
              <a:rPr lang="en-US" sz="1200" dirty="0"/>
              <a:t> </a:t>
            </a:r>
          </a:p>
        </p:txBody>
      </p:sp>
    </p:spTree>
    <p:extLst>
      <p:ext uri="{BB962C8B-B14F-4D97-AF65-F5344CB8AC3E}">
        <p14:creationId xmlns:p14="http://schemas.microsoft.com/office/powerpoint/2010/main" val="3923036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7" name="Titre 4"/>
          <p:cNvSpPr txBox="1">
            <a:spLocks/>
          </p:cNvSpPr>
          <p:nvPr/>
        </p:nvSpPr>
        <p:spPr>
          <a:xfrm>
            <a:off x="0" y="19478"/>
            <a:ext cx="9144000"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b="1" dirty="0">
                <a:latin typeface="Gill Sans MT" panose="020B0502020104020203" pitchFamily="34" charset="0"/>
              </a:rPr>
              <a:t>Week-1 Heat Hazards Outlook (C. America)</a:t>
            </a:r>
          </a:p>
          <a:p>
            <a:r>
              <a:rPr lang="en-US" sz="2400" b="1" dirty="0">
                <a:latin typeface="Gill Sans MT" panose="020B0502020104020203" pitchFamily="34" charset="0"/>
              </a:rPr>
              <a:t>Valid: 27 August – 02 September, 2023</a:t>
            </a:r>
          </a:p>
        </p:txBody>
      </p:sp>
      <p:pic>
        <p:nvPicPr>
          <p:cNvPr id="9"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593" y="1136795"/>
            <a:ext cx="5680028" cy="4389112"/>
          </a:xfrm>
          <a:prstGeom prst="rect">
            <a:avLst/>
          </a:prstGeom>
        </p:spPr>
      </p:pic>
      <p:sp>
        <p:nvSpPr>
          <p:cNvPr id="10" name="ZoneTexte 10"/>
          <p:cNvSpPr txBox="1"/>
          <p:nvPr/>
        </p:nvSpPr>
        <p:spPr>
          <a:xfrm>
            <a:off x="6162625" y="1219695"/>
            <a:ext cx="2892053" cy="3824124"/>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1550" b="1" dirty="0">
                <a:latin typeface="Gill Sans MT" panose="020B0502020104020203" pitchFamily="34" charset="0"/>
              </a:rPr>
              <a:t>There is an increased chance for </a:t>
            </a:r>
            <a:r>
              <a:rPr lang="en-US" sz="1550" b="1" dirty="0">
                <a:solidFill>
                  <a:schemeClr val="accent2">
                    <a:lumMod val="50000"/>
                  </a:schemeClr>
                </a:solidFill>
                <a:latin typeface="Gill Sans MT" panose="020B0502020104020203" pitchFamily="34" charset="0"/>
              </a:rPr>
              <a:t>Extremely Severe Heat</a:t>
            </a:r>
            <a:r>
              <a:rPr lang="en-US" sz="1550" b="1" dirty="0">
                <a:latin typeface="Gill Sans MT" panose="020B0502020104020203" pitchFamily="34" charset="0"/>
              </a:rPr>
              <a:t> over parts of northwestern and eastern Mexico, pockets of Belize, the far eastern Honduras and eastern Nicaragua.</a:t>
            </a:r>
          </a:p>
          <a:p>
            <a:pPr marL="342900" indent="-342900">
              <a:spcAft>
                <a:spcPts val="600"/>
              </a:spcAft>
              <a:buFont typeface="Arial" panose="020B0604020202020204" pitchFamily="34" charset="0"/>
              <a:buChar char="•"/>
            </a:pPr>
            <a:endParaRPr lang="en-US" sz="1550" b="1" dirty="0">
              <a:latin typeface="Gill Sans MT" panose="020B0502020104020203" pitchFamily="34" charset="0"/>
            </a:endParaRPr>
          </a:p>
          <a:p>
            <a:pPr marL="342900" indent="-342900">
              <a:spcAft>
                <a:spcPts val="600"/>
              </a:spcAft>
              <a:buFont typeface="Arial" panose="020B0604020202020204" pitchFamily="34" charset="0"/>
              <a:buChar char="•"/>
            </a:pPr>
            <a:r>
              <a:rPr lang="en-US" sz="1550" b="1" dirty="0">
                <a:latin typeface="Gill Sans MT" panose="020B0502020104020203" pitchFamily="34" charset="0"/>
              </a:rPr>
              <a:t>There is an increased chance for </a:t>
            </a:r>
            <a:r>
              <a:rPr lang="en-US" sz="1550" b="1" dirty="0">
                <a:solidFill>
                  <a:srgbClr val="FF6E00"/>
                </a:solidFill>
                <a:latin typeface="Gill Sans MT" panose="020B0502020104020203" pitchFamily="34" charset="0"/>
              </a:rPr>
              <a:t>Excessive</a:t>
            </a:r>
            <a:r>
              <a:rPr lang="en-US" sz="1550" b="1" dirty="0">
                <a:latin typeface="Gill Sans MT" panose="020B0502020104020203" pitchFamily="34" charset="0"/>
              </a:rPr>
              <a:t> to </a:t>
            </a:r>
            <a:r>
              <a:rPr lang="en-US" sz="1550" b="1" dirty="0">
                <a:solidFill>
                  <a:srgbClr val="FF0000"/>
                </a:solidFill>
                <a:latin typeface="Gill Sans MT" panose="020B0502020104020203" pitchFamily="34" charset="0"/>
              </a:rPr>
              <a:t>Severe Heat</a:t>
            </a:r>
            <a:r>
              <a:rPr lang="en-US" sz="1550" b="1" dirty="0">
                <a:latin typeface="Gill Sans MT" panose="020B0502020104020203" pitchFamily="34" charset="0"/>
              </a:rPr>
              <a:t> across northern and eastern Mexico, and much of Central America.</a:t>
            </a:r>
          </a:p>
        </p:txBody>
      </p:sp>
      <p:sp>
        <p:nvSpPr>
          <p:cNvPr id="2" name="Rectangle 1">
            <a:extLst>
              <a:ext uri="{FF2B5EF4-FFF2-40B4-BE49-F238E27FC236}">
                <a16:creationId xmlns:a16="http://schemas.microsoft.com/office/drawing/2014/main" id="{CFA7760D-3BC1-F316-FF1B-CF13AB633FE7}"/>
              </a:ext>
            </a:extLst>
          </p:cNvPr>
          <p:cNvSpPr/>
          <p:nvPr/>
        </p:nvSpPr>
        <p:spPr>
          <a:xfrm>
            <a:off x="482592" y="5611816"/>
            <a:ext cx="8451858" cy="1077218"/>
          </a:xfrm>
          <a:prstGeom prst="rect">
            <a:avLst/>
          </a:prstGeom>
        </p:spPr>
        <p:txBody>
          <a:bodyPr wrap="square">
            <a:spAutoFit/>
          </a:bodyPr>
          <a:lstStyle/>
          <a:p>
            <a:r>
              <a:rPr lang="en-US" sz="1600" dirty="0">
                <a:latin typeface="Gill Sans MT" panose="020B0502020104020203" pitchFamily="34" charset="0"/>
              </a:rPr>
              <a:t>Below-average MSLP in Northwest Atlantic, weak low-level winds, and positive height anomaly at mid-tropospheric level are expected to create conducive environment for excessive heat conditions. Hybrid index probability of exceedance forecasts also suggest high chances for persistent excessive heat in the orange and red shaded areas. </a:t>
            </a:r>
          </a:p>
        </p:txBody>
      </p:sp>
    </p:spTree>
    <p:extLst>
      <p:ext uri="{BB962C8B-B14F-4D97-AF65-F5344CB8AC3E}">
        <p14:creationId xmlns:p14="http://schemas.microsoft.com/office/powerpoint/2010/main" val="2089707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7" name="Titre 4"/>
          <p:cNvSpPr txBox="1">
            <a:spLocks/>
          </p:cNvSpPr>
          <p:nvPr/>
        </p:nvSpPr>
        <p:spPr>
          <a:xfrm>
            <a:off x="0" y="19478"/>
            <a:ext cx="9144000"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b="1" dirty="0">
                <a:latin typeface="Gill Sans MT" panose="020B0502020104020203" pitchFamily="34" charset="0"/>
              </a:rPr>
              <a:t>Week-1 Heat Hazards Outlook (Caribbean)</a:t>
            </a:r>
          </a:p>
          <a:p>
            <a:r>
              <a:rPr lang="en-US" sz="2400" b="1" dirty="0">
                <a:latin typeface="Gill Sans MT" panose="020B0502020104020203" pitchFamily="34" charset="0"/>
              </a:rPr>
              <a:t>Valid: 27 August – 02 September, 2023</a:t>
            </a:r>
          </a:p>
        </p:txBody>
      </p:sp>
      <p:sp>
        <p:nvSpPr>
          <p:cNvPr id="8" name="Rectangle 7"/>
          <p:cNvSpPr/>
          <p:nvPr/>
        </p:nvSpPr>
        <p:spPr>
          <a:xfrm>
            <a:off x="482592" y="5525911"/>
            <a:ext cx="8451858" cy="1077218"/>
          </a:xfrm>
          <a:prstGeom prst="rect">
            <a:avLst/>
          </a:prstGeom>
        </p:spPr>
        <p:txBody>
          <a:bodyPr wrap="square">
            <a:spAutoFit/>
          </a:bodyPr>
          <a:lstStyle/>
          <a:p>
            <a:r>
              <a:rPr lang="en-US" sz="1600" dirty="0">
                <a:latin typeface="Gill Sans MT" panose="020B0502020104020203" pitchFamily="34" charset="0"/>
              </a:rPr>
              <a:t>Below-average MSLP in Northwest Atlantic, weak low-level winds, and positive height anomaly at mid-tropospheric level are expected to create conducive environment for excessive heat conditions. Hybrid index probability of exceedance forecasts also suggest high chances for persistent excessive heat in the orange and red shaded areas. </a:t>
            </a:r>
            <a:endParaRPr lang="en-US" sz="1600" dirty="0"/>
          </a:p>
        </p:txBody>
      </p:sp>
      <p:pic>
        <p:nvPicPr>
          <p:cNvPr id="9"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593" y="1136795"/>
            <a:ext cx="5680027" cy="4389112"/>
          </a:xfrm>
          <a:prstGeom prst="rect">
            <a:avLst/>
          </a:prstGeom>
        </p:spPr>
      </p:pic>
      <p:sp>
        <p:nvSpPr>
          <p:cNvPr id="10" name="ZoneTexte 10"/>
          <p:cNvSpPr txBox="1"/>
          <p:nvPr/>
        </p:nvSpPr>
        <p:spPr>
          <a:xfrm>
            <a:off x="6162625" y="1269575"/>
            <a:ext cx="2892053" cy="4301177"/>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1550" b="1" dirty="0">
                <a:latin typeface="Gill Sans MT" panose="020B0502020104020203" pitchFamily="34" charset="0"/>
              </a:rPr>
              <a:t>There is an increased chance for </a:t>
            </a:r>
            <a:r>
              <a:rPr lang="en-US" sz="1550" b="1" dirty="0">
                <a:solidFill>
                  <a:schemeClr val="accent2">
                    <a:lumMod val="50000"/>
                  </a:schemeClr>
                </a:solidFill>
                <a:latin typeface="Gill Sans MT" panose="020B0502020104020203" pitchFamily="34" charset="0"/>
              </a:rPr>
              <a:t>Extremely Severe Heat </a:t>
            </a:r>
            <a:r>
              <a:rPr lang="en-US" sz="1550" b="1" dirty="0">
                <a:solidFill>
                  <a:schemeClr val="tx1"/>
                </a:solidFill>
                <a:latin typeface="Gill Sans MT" panose="020B0502020104020203" pitchFamily="34" charset="0"/>
              </a:rPr>
              <a:t>over the Greater Antilles region, the Bahamas, Jamaica, Haiti, and the southern portions of Guyana, Suriname and French Guiana.</a:t>
            </a:r>
          </a:p>
          <a:p>
            <a:pPr marL="342900" indent="-342900">
              <a:spcAft>
                <a:spcPts val="600"/>
              </a:spcAft>
              <a:buFont typeface="Arial" panose="020B0604020202020204" pitchFamily="34" charset="0"/>
              <a:buChar char="•"/>
            </a:pPr>
            <a:endParaRPr lang="en-US" sz="1550" b="1" dirty="0">
              <a:solidFill>
                <a:schemeClr val="tx1"/>
              </a:solidFill>
              <a:latin typeface="Gill Sans MT" panose="020B0502020104020203" pitchFamily="34" charset="0"/>
            </a:endParaRPr>
          </a:p>
          <a:p>
            <a:pPr marL="342900" indent="-342900">
              <a:spcAft>
                <a:spcPts val="600"/>
              </a:spcAft>
              <a:buFont typeface="Arial" panose="020B0604020202020204" pitchFamily="34" charset="0"/>
              <a:buChar char="•"/>
            </a:pPr>
            <a:r>
              <a:rPr lang="en-US" sz="1550" b="1" dirty="0">
                <a:solidFill>
                  <a:schemeClr val="tx1"/>
                </a:solidFill>
                <a:latin typeface="Gill Sans MT" panose="020B0502020104020203" pitchFamily="34" charset="0"/>
              </a:rPr>
              <a:t>There is an increased chance for </a:t>
            </a:r>
            <a:r>
              <a:rPr lang="en-US" sz="1550" b="1" dirty="0">
                <a:solidFill>
                  <a:schemeClr val="accent6">
                    <a:lumMod val="75000"/>
                  </a:schemeClr>
                </a:solidFill>
                <a:latin typeface="Gill Sans MT" panose="020B0502020104020203" pitchFamily="34" charset="0"/>
              </a:rPr>
              <a:t>Excessive</a:t>
            </a:r>
            <a:r>
              <a:rPr lang="en-US" sz="1550" b="1" dirty="0">
                <a:solidFill>
                  <a:schemeClr val="tx1"/>
                </a:solidFill>
                <a:latin typeface="Gill Sans MT" panose="020B0502020104020203" pitchFamily="34" charset="0"/>
              </a:rPr>
              <a:t> to </a:t>
            </a:r>
            <a:r>
              <a:rPr lang="en-US" sz="1550" b="1" dirty="0">
                <a:solidFill>
                  <a:srgbClr val="FF0000"/>
                </a:solidFill>
                <a:latin typeface="Gill Sans MT" panose="020B0502020104020203" pitchFamily="34" charset="0"/>
              </a:rPr>
              <a:t>Severe</a:t>
            </a:r>
            <a:r>
              <a:rPr lang="en-US" sz="1550" b="1" dirty="0">
                <a:solidFill>
                  <a:schemeClr val="tx1"/>
                </a:solidFill>
                <a:latin typeface="Gill Sans MT" panose="020B0502020104020203" pitchFamily="34" charset="0"/>
              </a:rPr>
              <a:t> Heat over much of the Caribbean, including Guyana, Suriname and French Guiana.</a:t>
            </a:r>
            <a:endParaRPr lang="en-US" sz="1550" b="1" dirty="0">
              <a:solidFill>
                <a:schemeClr val="accent2">
                  <a:lumMod val="50000"/>
                </a:schemeClr>
              </a:solidFill>
              <a:latin typeface="Gill Sans MT" panose="020B0502020104020203" pitchFamily="34" charset="0"/>
            </a:endParaRPr>
          </a:p>
        </p:txBody>
      </p:sp>
    </p:spTree>
    <p:extLst>
      <p:ext uri="{BB962C8B-B14F-4D97-AF65-F5344CB8AC3E}">
        <p14:creationId xmlns:p14="http://schemas.microsoft.com/office/powerpoint/2010/main" val="3036583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7" name="Titre 4"/>
          <p:cNvSpPr txBox="1">
            <a:spLocks/>
          </p:cNvSpPr>
          <p:nvPr/>
        </p:nvSpPr>
        <p:spPr>
          <a:xfrm>
            <a:off x="0" y="19478"/>
            <a:ext cx="9144000"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b="1" dirty="0">
                <a:latin typeface="Gill Sans MT" panose="020B0502020104020203" pitchFamily="34" charset="0"/>
              </a:rPr>
              <a:t>Week-1 Heat Hazards Outlook (Regionalized)</a:t>
            </a:r>
          </a:p>
          <a:p>
            <a:r>
              <a:rPr lang="en-US" sz="2400" b="1" dirty="0">
                <a:latin typeface="Gill Sans MT" panose="020B0502020104020203" pitchFamily="34" charset="0"/>
              </a:rPr>
              <a:t>Valid: 27 August – 02 September, 2023</a:t>
            </a:r>
          </a:p>
        </p:txBody>
      </p:sp>
      <p:pic>
        <p:nvPicPr>
          <p:cNvPr id="9" name="Image 2"/>
          <p:cNvPicPr>
            <a:picLocks noChangeAspect="1"/>
          </p:cNvPicPr>
          <p:nvPr/>
        </p:nvPicPr>
        <p:blipFill>
          <a:blip r:embed="rId3"/>
          <a:srcRect/>
          <a:stretch/>
        </p:blipFill>
        <p:spPr>
          <a:xfrm>
            <a:off x="377868" y="2333286"/>
            <a:ext cx="4065200" cy="3141290"/>
          </a:xfrm>
          <a:prstGeom prst="rect">
            <a:avLst/>
          </a:prstGeom>
        </p:spPr>
      </p:pic>
      <p:pic>
        <p:nvPicPr>
          <p:cNvPr id="2" name="Image 2">
            <a:extLst>
              <a:ext uri="{FF2B5EF4-FFF2-40B4-BE49-F238E27FC236}">
                <a16:creationId xmlns:a16="http://schemas.microsoft.com/office/drawing/2014/main" id="{93DE4F0E-B7C9-7EEB-21AE-378E80E65DBA}"/>
              </a:ext>
            </a:extLst>
          </p:cNvPr>
          <p:cNvPicPr>
            <a:picLocks noChangeAspect="1"/>
          </p:cNvPicPr>
          <p:nvPr/>
        </p:nvPicPr>
        <p:blipFill>
          <a:blip r:embed="rId4"/>
          <a:srcRect/>
          <a:stretch/>
        </p:blipFill>
        <p:spPr>
          <a:xfrm>
            <a:off x="4880546" y="2333286"/>
            <a:ext cx="4065200" cy="3141290"/>
          </a:xfrm>
          <a:prstGeom prst="rect">
            <a:avLst/>
          </a:prstGeom>
        </p:spPr>
      </p:pic>
      <p:sp>
        <p:nvSpPr>
          <p:cNvPr id="3" name="TextBox 2">
            <a:extLst>
              <a:ext uri="{FF2B5EF4-FFF2-40B4-BE49-F238E27FC236}">
                <a16:creationId xmlns:a16="http://schemas.microsoft.com/office/drawing/2014/main" id="{1A1FC145-7DEF-2B91-414D-3ACDE0F31C09}"/>
              </a:ext>
            </a:extLst>
          </p:cNvPr>
          <p:cNvSpPr txBox="1"/>
          <p:nvPr/>
        </p:nvSpPr>
        <p:spPr>
          <a:xfrm>
            <a:off x="1338943" y="1632857"/>
            <a:ext cx="2210862" cy="707886"/>
          </a:xfrm>
          <a:prstGeom prst="rect">
            <a:avLst/>
          </a:prstGeom>
          <a:noFill/>
        </p:spPr>
        <p:txBody>
          <a:bodyPr wrap="none" rtlCol="0">
            <a:spAutoFit/>
          </a:bodyPr>
          <a:lstStyle/>
          <a:p>
            <a:r>
              <a:rPr lang="en-US" sz="4000" b="1" dirty="0"/>
              <a:t>Jamaica</a:t>
            </a:r>
          </a:p>
        </p:txBody>
      </p:sp>
      <p:sp>
        <p:nvSpPr>
          <p:cNvPr id="4" name="TextBox 3">
            <a:extLst>
              <a:ext uri="{FF2B5EF4-FFF2-40B4-BE49-F238E27FC236}">
                <a16:creationId xmlns:a16="http://schemas.microsoft.com/office/drawing/2014/main" id="{11669882-6F43-E7CF-49F3-2C9BB30956CB}"/>
              </a:ext>
            </a:extLst>
          </p:cNvPr>
          <p:cNvSpPr txBox="1"/>
          <p:nvPr/>
        </p:nvSpPr>
        <p:spPr>
          <a:xfrm>
            <a:off x="5643182" y="1632857"/>
            <a:ext cx="2321469" cy="707886"/>
          </a:xfrm>
          <a:prstGeom prst="rect">
            <a:avLst/>
          </a:prstGeom>
          <a:noFill/>
        </p:spPr>
        <p:txBody>
          <a:bodyPr wrap="none" rtlCol="0">
            <a:spAutoFit/>
          </a:bodyPr>
          <a:lstStyle/>
          <a:p>
            <a:r>
              <a:rPr lang="en-US" sz="4000" b="1" dirty="0"/>
              <a:t>St. Lucia</a:t>
            </a:r>
          </a:p>
        </p:txBody>
      </p:sp>
    </p:spTree>
    <p:extLst>
      <p:ext uri="{BB962C8B-B14F-4D97-AF65-F5344CB8AC3E}">
        <p14:creationId xmlns:p14="http://schemas.microsoft.com/office/powerpoint/2010/main" val="4061294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5" name="Titre 4"/>
          <p:cNvSpPr>
            <a:spLocks noGrp="1"/>
          </p:cNvSpPr>
          <p:nvPr>
            <p:ph type="title"/>
          </p:nvPr>
        </p:nvSpPr>
        <p:spPr>
          <a:xfrm>
            <a:off x="0" y="161818"/>
            <a:ext cx="9144000" cy="755751"/>
          </a:xfrm>
        </p:spPr>
        <p:txBody>
          <a:bodyPr/>
          <a:lstStyle/>
          <a:p>
            <a:r>
              <a:rPr lang="en-US" sz="2800" b="1" dirty="0">
                <a:latin typeface="Gill Sans MT" panose="020B0502020104020203" pitchFamily="34" charset="0"/>
              </a:rPr>
              <a:t>Week-1, Mean Sea Level Pressure &amp; 500-hPa Height</a:t>
            </a:r>
          </a:p>
        </p:txBody>
      </p:sp>
      <p:sp>
        <p:nvSpPr>
          <p:cNvPr id="2" name="Rectangle 1"/>
          <p:cNvSpPr/>
          <p:nvPr/>
        </p:nvSpPr>
        <p:spPr>
          <a:xfrm>
            <a:off x="6499654" y="1836253"/>
            <a:ext cx="2507906" cy="1569660"/>
          </a:xfrm>
          <a:prstGeom prst="rect">
            <a:avLst/>
          </a:prstGeom>
        </p:spPr>
        <p:txBody>
          <a:bodyPr wrap="square">
            <a:spAutoFit/>
          </a:bodyPr>
          <a:lstStyle/>
          <a:p>
            <a:pPr lvl="0" algn="just"/>
            <a:r>
              <a:rPr lang="en-US" sz="1600" dirty="0">
                <a:solidFill>
                  <a:schemeClr val="dk1"/>
                </a:solidFill>
                <a:latin typeface="Gill Sans MT" panose="020B0502020104020203" pitchFamily="34" charset="0"/>
                <a:ea typeface="Calibri"/>
                <a:cs typeface="Calibri"/>
                <a:sym typeface="Calibri"/>
              </a:rPr>
              <a:t>The 7-day mean sea level pressure is expected to be below-</a:t>
            </a:r>
            <a:r>
              <a:rPr lang="LID8192" sz="1600" dirty="0">
                <a:solidFill>
                  <a:schemeClr val="dk1"/>
                </a:solidFill>
                <a:latin typeface="Gill Sans MT" panose="020B0502020104020203" pitchFamily="34" charset="0"/>
                <a:ea typeface="Calibri"/>
                <a:cs typeface="Calibri"/>
                <a:sym typeface="Calibri"/>
              </a:rPr>
              <a:t>average </a:t>
            </a:r>
            <a:r>
              <a:rPr lang="en-US" sz="1600" dirty="0">
                <a:solidFill>
                  <a:schemeClr val="dk1"/>
                </a:solidFill>
                <a:latin typeface="Gill Sans MT" panose="020B0502020104020203" pitchFamily="34" charset="0"/>
                <a:ea typeface="Calibri"/>
                <a:cs typeface="Calibri"/>
                <a:sym typeface="Calibri"/>
              </a:rPr>
              <a:t>across eastern US, northwestern Atlantic Ocean, C. America and parts of the Caribbean.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539" y="1767690"/>
            <a:ext cx="2621276" cy="202909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5376" y="1790790"/>
            <a:ext cx="2621276" cy="202909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540" y="4507520"/>
            <a:ext cx="2621276" cy="203344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38956" y="4507520"/>
            <a:ext cx="2621276" cy="2033448"/>
          </a:xfrm>
          <a:prstGeom prst="rect">
            <a:avLst/>
          </a:prstGeom>
        </p:spPr>
      </p:pic>
      <p:sp>
        <p:nvSpPr>
          <p:cNvPr id="6" name="Rectangle 5"/>
          <p:cNvSpPr/>
          <p:nvPr/>
        </p:nvSpPr>
        <p:spPr>
          <a:xfrm>
            <a:off x="1724169" y="1073924"/>
            <a:ext cx="1334020" cy="369332"/>
          </a:xfrm>
          <a:prstGeom prst="rect">
            <a:avLst/>
          </a:prstGeom>
        </p:spPr>
        <p:txBody>
          <a:bodyPr wrap="none">
            <a:spAutoFit/>
          </a:bodyPr>
          <a:lstStyle/>
          <a:p>
            <a:pPr algn="ctr"/>
            <a:r>
              <a:rPr lang="en-US" sz="1800" b="1" dirty="0">
                <a:latin typeface="Gill Sans MT" panose="020B0502020104020203" pitchFamily="34" charset="0"/>
              </a:rPr>
              <a:t>7-day total</a:t>
            </a:r>
          </a:p>
        </p:txBody>
      </p:sp>
      <p:sp>
        <p:nvSpPr>
          <p:cNvPr id="11" name="Rectangle 10"/>
          <p:cNvSpPr/>
          <p:nvPr/>
        </p:nvSpPr>
        <p:spPr>
          <a:xfrm>
            <a:off x="4378202" y="1075433"/>
            <a:ext cx="1742786" cy="369332"/>
          </a:xfrm>
          <a:prstGeom prst="rect">
            <a:avLst/>
          </a:prstGeom>
        </p:spPr>
        <p:txBody>
          <a:bodyPr wrap="none">
            <a:spAutoFit/>
          </a:bodyPr>
          <a:lstStyle/>
          <a:p>
            <a:pPr algn="ctr"/>
            <a:r>
              <a:rPr lang="en-US" sz="1800" b="1" dirty="0">
                <a:latin typeface="Gill Sans MT" panose="020B0502020104020203" pitchFamily="34" charset="0"/>
              </a:rPr>
              <a:t>7-day anomaly</a:t>
            </a:r>
          </a:p>
        </p:txBody>
      </p:sp>
      <p:sp>
        <p:nvSpPr>
          <p:cNvPr id="12" name="Rectangle 11"/>
          <p:cNvSpPr/>
          <p:nvPr/>
        </p:nvSpPr>
        <p:spPr>
          <a:xfrm>
            <a:off x="256481" y="2618518"/>
            <a:ext cx="821059" cy="369332"/>
          </a:xfrm>
          <a:prstGeom prst="rect">
            <a:avLst/>
          </a:prstGeom>
        </p:spPr>
        <p:txBody>
          <a:bodyPr wrap="none">
            <a:spAutoFit/>
          </a:bodyPr>
          <a:lstStyle/>
          <a:p>
            <a:pPr algn="ctr"/>
            <a:r>
              <a:rPr lang="en-US" sz="1800" b="1" dirty="0">
                <a:latin typeface="Gill Sans MT" panose="020B0502020104020203" pitchFamily="34" charset="0"/>
              </a:rPr>
              <a:t>MSLP</a:t>
            </a:r>
          </a:p>
        </p:txBody>
      </p:sp>
      <p:sp>
        <p:nvSpPr>
          <p:cNvPr id="13" name="Rectangle 12"/>
          <p:cNvSpPr/>
          <p:nvPr/>
        </p:nvSpPr>
        <p:spPr>
          <a:xfrm>
            <a:off x="27098" y="5201081"/>
            <a:ext cx="1048684" cy="646331"/>
          </a:xfrm>
          <a:prstGeom prst="rect">
            <a:avLst/>
          </a:prstGeom>
        </p:spPr>
        <p:txBody>
          <a:bodyPr wrap="none">
            <a:spAutoFit/>
          </a:bodyPr>
          <a:lstStyle/>
          <a:p>
            <a:pPr algn="ctr"/>
            <a:r>
              <a:rPr lang="en-US" sz="1800" b="1" dirty="0">
                <a:latin typeface="Gill Sans MT" panose="020B0502020104020203" pitchFamily="34" charset="0"/>
              </a:rPr>
              <a:t>500-hPa</a:t>
            </a:r>
          </a:p>
          <a:p>
            <a:pPr algn="ctr"/>
            <a:r>
              <a:rPr lang="en-US" sz="1800" b="1" dirty="0">
                <a:latin typeface="Gill Sans MT" panose="020B0502020104020203" pitchFamily="34" charset="0"/>
              </a:rPr>
              <a:t>Height</a:t>
            </a:r>
          </a:p>
        </p:txBody>
      </p:sp>
      <p:sp>
        <p:nvSpPr>
          <p:cNvPr id="16" name="Rectangle 15"/>
          <p:cNvSpPr/>
          <p:nvPr/>
        </p:nvSpPr>
        <p:spPr>
          <a:xfrm>
            <a:off x="6531819" y="4539361"/>
            <a:ext cx="2507906" cy="1077218"/>
          </a:xfrm>
          <a:prstGeom prst="rect">
            <a:avLst/>
          </a:prstGeom>
        </p:spPr>
        <p:txBody>
          <a:bodyPr wrap="square">
            <a:spAutoFit/>
          </a:bodyPr>
          <a:lstStyle/>
          <a:p>
            <a:pPr lvl="0" algn="just"/>
            <a:r>
              <a:rPr lang="en-US" sz="1600" dirty="0">
                <a:solidFill>
                  <a:schemeClr val="dk1"/>
                </a:solidFill>
                <a:latin typeface="Gill Sans MT" panose="020B0502020104020203" pitchFamily="34" charset="0"/>
                <a:ea typeface="Calibri"/>
                <a:cs typeface="Calibri"/>
                <a:sym typeface="Calibri"/>
              </a:rPr>
              <a:t>The 7-day 500-hPa height is expected to be above</a:t>
            </a:r>
            <a:r>
              <a:rPr lang="LID8192" sz="1600" dirty="0">
                <a:solidFill>
                  <a:schemeClr val="dk1"/>
                </a:solidFill>
                <a:latin typeface="Gill Sans MT" panose="020B0502020104020203" pitchFamily="34" charset="0"/>
                <a:ea typeface="Calibri"/>
                <a:cs typeface="Calibri"/>
                <a:sym typeface="Calibri"/>
              </a:rPr>
              <a:t>-average</a:t>
            </a:r>
            <a:r>
              <a:rPr lang="en-US" sz="1600" dirty="0">
                <a:solidFill>
                  <a:schemeClr val="dk1"/>
                </a:solidFill>
                <a:latin typeface="Gill Sans MT" panose="020B0502020104020203" pitchFamily="34" charset="0"/>
                <a:ea typeface="Calibri"/>
                <a:cs typeface="Calibri"/>
                <a:sym typeface="Calibri"/>
              </a:rPr>
              <a:t> over Central America and the Caribbean.</a:t>
            </a:r>
          </a:p>
        </p:txBody>
      </p:sp>
    </p:spTree>
    <p:extLst>
      <p:ext uri="{BB962C8B-B14F-4D97-AF65-F5344CB8AC3E}">
        <p14:creationId xmlns:p14="http://schemas.microsoft.com/office/powerpoint/2010/main" val="3457534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5" name="Titre 4"/>
          <p:cNvSpPr>
            <a:spLocks noGrp="1"/>
          </p:cNvSpPr>
          <p:nvPr>
            <p:ph type="title"/>
          </p:nvPr>
        </p:nvSpPr>
        <p:spPr>
          <a:xfrm>
            <a:off x="0" y="161818"/>
            <a:ext cx="9144000" cy="755751"/>
          </a:xfrm>
        </p:spPr>
        <p:txBody>
          <a:bodyPr/>
          <a:lstStyle/>
          <a:p>
            <a:r>
              <a:rPr lang="en-US" sz="2800" b="1" dirty="0">
                <a:latin typeface="Gill Sans MT" panose="020B0502020104020203" pitchFamily="34" charset="0"/>
              </a:rPr>
              <a:t>Week-1, 925-hPa and 200-hPa Wind</a:t>
            </a:r>
          </a:p>
        </p:txBody>
      </p:sp>
      <p:sp>
        <p:nvSpPr>
          <p:cNvPr id="2" name="Rectangle 1"/>
          <p:cNvSpPr/>
          <p:nvPr/>
        </p:nvSpPr>
        <p:spPr>
          <a:xfrm>
            <a:off x="6499654" y="2006669"/>
            <a:ext cx="2507906" cy="1323439"/>
          </a:xfrm>
          <a:prstGeom prst="rect">
            <a:avLst/>
          </a:prstGeom>
        </p:spPr>
        <p:txBody>
          <a:bodyPr wrap="square">
            <a:spAutoFit/>
          </a:bodyPr>
          <a:lstStyle/>
          <a:p>
            <a:pPr lvl="0" algn="just"/>
            <a:r>
              <a:rPr lang="en-US" sz="1600" dirty="0">
                <a:solidFill>
                  <a:schemeClr val="dk1"/>
                </a:solidFill>
                <a:latin typeface="Gill Sans MT" panose="020B0502020104020203" pitchFamily="34" charset="0"/>
                <a:ea typeface="Calibri"/>
                <a:cs typeface="Calibri"/>
                <a:sym typeface="Calibri"/>
              </a:rPr>
              <a:t>The 7-day wind speed at 925-hPa level is expected to be weaker-than-average</a:t>
            </a:r>
            <a:r>
              <a:rPr lang="LID8192" sz="1600" dirty="0">
                <a:solidFill>
                  <a:schemeClr val="dk1"/>
                </a:solidFill>
                <a:latin typeface="Gill Sans MT" panose="020B0502020104020203" pitchFamily="34" charset="0"/>
                <a:ea typeface="Calibri"/>
                <a:cs typeface="Calibri"/>
                <a:sym typeface="Calibri"/>
              </a:rPr>
              <a:t> </a:t>
            </a:r>
            <a:r>
              <a:rPr lang="en-US" sz="1600" dirty="0">
                <a:solidFill>
                  <a:schemeClr val="dk1"/>
                </a:solidFill>
                <a:latin typeface="Gill Sans MT" panose="020B0502020104020203" pitchFamily="34" charset="0"/>
                <a:ea typeface="Calibri"/>
                <a:cs typeface="Calibri"/>
                <a:sym typeface="Calibri"/>
              </a:rPr>
              <a:t>across the entire Caribbean region.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520" y="1767271"/>
            <a:ext cx="2621275" cy="203344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6049" y="1767271"/>
            <a:ext cx="2621275" cy="203344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1520" y="4509060"/>
            <a:ext cx="2621276" cy="203344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06049" y="4509060"/>
            <a:ext cx="2621276" cy="2033448"/>
          </a:xfrm>
          <a:prstGeom prst="rect">
            <a:avLst/>
          </a:prstGeom>
        </p:spPr>
      </p:pic>
      <p:sp>
        <p:nvSpPr>
          <p:cNvPr id="6" name="Rectangle 5"/>
          <p:cNvSpPr/>
          <p:nvPr/>
        </p:nvSpPr>
        <p:spPr>
          <a:xfrm>
            <a:off x="1724169" y="1073924"/>
            <a:ext cx="1334020" cy="369332"/>
          </a:xfrm>
          <a:prstGeom prst="rect">
            <a:avLst/>
          </a:prstGeom>
        </p:spPr>
        <p:txBody>
          <a:bodyPr wrap="none">
            <a:spAutoFit/>
          </a:bodyPr>
          <a:lstStyle/>
          <a:p>
            <a:pPr algn="ctr"/>
            <a:r>
              <a:rPr lang="en-US" sz="1800" b="1" dirty="0">
                <a:latin typeface="Gill Sans MT" panose="020B0502020104020203" pitchFamily="34" charset="0"/>
              </a:rPr>
              <a:t>7-day total</a:t>
            </a:r>
          </a:p>
        </p:txBody>
      </p:sp>
      <p:sp>
        <p:nvSpPr>
          <p:cNvPr id="11" name="Rectangle 10"/>
          <p:cNvSpPr/>
          <p:nvPr/>
        </p:nvSpPr>
        <p:spPr>
          <a:xfrm>
            <a:off x="4378202" y="1075433"/>
            <a:ext cx="1742786" cy="369332"/>
          </a:xfrm>
          <a:prstGeom prst="rect">
            <a:avLst/>
          </a:prstGeom>
        </p:spPr>
        <p:txBody>
          <a:bodyPr wrap="none">
            <a:spAutoFit/>
          </a:bodyPr>
          <a:lstStyle/>
          <a:p>
            <a:pPr algn="ctr"/>
            <a:r>
              <a:rPr lang="en-US" sz="1800" b="1" dirty="0">
                <a:latin typeface="Gill Sans MT" panose="020B0502020104020203" pitchFamily="34" charset="0"/>
              </a:rPr>
              <a:t>7-day anomaly</a:t>
            </a:r>
          </a:p>
        </p:txBody>
      </p:sp>
      <p:sp>
        <p:nvSpPr>
          <p:cNvPr id="12" name="Rectangle 11"/>
          <p:cNvSpPr/>
          <p:nvPr/>
        </p:nvSpPr>
        <p:spPr>
          <a:xfrm>
            <a:off x="31260" y="2071441"/>
            <a:ext cx="1203569" cy="1400383"/>
          </a:xfrm>
          <a:prstGeom prst="rect">
            <a:avLst/>
          </a:prstGeom>
        </p:spPr>
        <p:txBody>
          <a:bodyPr wrap="square">
            <a:spAutoFit/>
          </a:bodyPr>
          <a:lstStyle/>
          <a:p>
            <a:pPr algn="ctr"/>
            <a:r>
              <a:rPr lang="en-US" sz="1700" b="1" dirty="0">
                <a:latin typeface="Gill Sans MT" panose="020B0502020104020203" pitchFamily="34" charset="0"/>
              </a:rPr>
              <a:t>925-hpa</a:t>
            </a:r>
          </a:p>
          <a:p>
            <a:pPr algn="ctr"/>
            <a:r>
              <a:rPr lang="en-US" sz="1700" b="1" dirty="0">
                <a:latin typeface="Gill Sans MT" panose="020B0502020104020203" pitchFamily="34" charset="0"/>
              </a:rPr>
              <a:t>wind (speed and direction)</a:t>
            </a:r>
          </a:p>
        </p:txBody>
      </p:sp>
      <p:sp>
        <p:nvSpPr>
          <p:cNvPr id="14" name="Rectangle 13"/>
          <p:cNvSpPr/>
          <p:nvPr/>
        </p:nvSpPr>
        <p:spPr>
          <a:xfrm>
            <a:off x="0" y="4749080"/>
            <a:ext cx="1203569" cy="1400383"/>
          </a:xfrm>
          <a:prstGeom prst="rect">
            <a:avLst/>
          </a:prstGeom>
        </p:spPr>
        <p:txBody>
          <a:bodyPr wrap="square">
            <a:spAutoFit/>
          </a:bodyPr>
          <a:lstStyle/>
          <a:p>
            <a:pPr algn="ctr"/>
            <a:r>
              <a:rPr lang="en-US" sz="1700" b="1" dirty="0">
                <a:latin typeface="Gill Sans MT" panose="020B0502020104020203" pitchFamily="34" charset="0"/>
              </a:rPr>
              <a:t>200-hpa</a:t>
            </a:r>
          </a:p>
          <a:p>
            <a:pPr algn="ctr"/>
            <a:r>
              <a:rPr lang="en-US" sz="1700" b="1" dirty="0">
                <a:latin typeface="Gill Sans MT" panose="020B0502020104020203" pitchFamily="34" charset="0"/>
              </a:rPr>
              <a:t>wind (</a:t>
            </a:r>
            <a:r>
              <a:rPr lang="en-US" sz="1700" b="1" dirty="0" err="1">
                <a:latin typeface="Gill Sans MT" panose="020B0502020104020203" pitchFamily="34" charset="0"/>
              </a:rPr>
              <a:t>diverg</a:t>
            </a:r>
            <a:r>
              <a:rPr lang="en-US" sz="1700" b="1" dirty="0">
                <a:latin typeface="Gill Sans MT" panose="020B0502020104020203" pitchFamily="34" charset="0"/>
              </a:rPr>
              <a:t>. and direction)</a:t>
            </a:r>
          </a:p>
        </p:txBody>
      </p:sp>
      <p:sp>
        <p:nvSpPr>
          <p:cNvPr id="15" name="Rectangle 14"/>
          <p:cNvSpPr/>
          <p:nvPr/>
        </p:nvSpPr>
        <p:spPr>
          <a:xfrm>
            <a:off x="6499654" y="4914794"/>
            <a:ext cx="2507906" cy="1077218"/>
          </a:xfrm>
          <a:prstGeom prst="rect">
            <a:avLst/>
          </a:prstGeom>
        </p:spPr>
        <p:txBody>
          <a:bodyPr wrap="square">
            <a:spAutoFit/>
          </a:bodyPr>
          <a:lstStyle/>
          <a:p>
            <a:pPr lvl="0" algn="just"/>
            <a:r>
              <a:rPr lang="en-US" sz="1600" dirty="0">
                <a:solidFill>
                  <a:schemeClr val="dk1"/>
                </a:solidFill>
                <a:latin typeface="Gill Sans MT" panose="020B0502020104020203" pitchFamily="34" charset="0"/>
                <a:ea typeface="Calibri"/>
                <a:cs typeface="Calibri"/>
                <a:sym typeface="Calibri"/>
              </a:rPr>
              <a:t>Upper-level convergence is expected to persist across the entire Caribbean region.</a:t>
            </a:r>
          </a:p>
        </p:txBody>
      </p:sp>
    </p:spTree>
    <p:extLst>
      <p:ext uri="{BB962C8B-B14F-4D97-AF65-F5344CB8AC3E}">
        <p14:creationId xmlns:p14="http://schemas.microsoft.com/office/powerpoint/2010/main" val="2746915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5" name="Google Shape;125;p17"/>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167335" y="2096651"/>
            <a:ext cx="2811633" cy="2055014"/>
          </a:xfrm>
          <a:prstGeom prst="rect">
            <a:avLst/>
          </a:prstGeom>
          <a:noFill/>
          <a:ln>
            <a:noFill/>
          </a:ln>
        </p:spPr>
      </p:pic>
      <p:pic>
        <p:nvPicPr>
          <p:cNvPr id="124" name="Google Shape;124;p17"/>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3122784" y="2096651"/>
            <a:ext cx="2811633" cy="2055014"/>
          </a:xfrm>
          <a:prstGeom prst="rect">
            <a:avLst/>
          </a:prstGeom>
          <a:noFill/>
          <a:ln>
            <a:noFill/>
          </a:ln>
        </p:spPr>
      </p:pic>
      <p:sp>
        <p:nvSpPr>
          <p:cNvPr id="9" name="Titre 4"/>
          <p:cNvSpPr txBox="1">
            <a:spLocks/>
          </p:cNvSpPr>
          <p:nvPr/>
        </p:nvSpPr>
        <p:spPr>
          <a:xfrm>
            <a:off x="0" y="-36121"/>
            <a:ext cx="9144000"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400" b="1" dirty="0">
                <a:latin typeface="Gill Sans MT" panose="020B0502020104020203" pitchFamily="34" charset="0"/>
              </a:rPr>
              <a:t>Week-1, Daily </a:t>
            </a:r>
            <a:r>
              <a:rPr lang="en-US" sz="2400" b="1" dirty="0" err="1">
                <a:latin typeface="Gill Sans MT" panose="020B0502020104020203" pitchFamily="34" charset="0"/>
              </a:rPr>
              <a:t>Tmax</a:t>
            </a:r>
            <a:r>
              <a:rPr lang="en-US" sz="2400" b="1" dirty="0">
                <a:latin typeface="Gill Sans MT" panose="020B0502020104020203" pitchFamily="34" charset="0"/>
              </a:rPr>
              <a:t> Exceedance Probability, </a:t>
            </a:r>
            <a:r>
              <a:rPr lang="en-US" sz="2400" dirty="0">
                <a:latin typeface="Gill Sans MT" panose="020B0502020104020203" pitchFamily="34" charset="0"/>
              </a:rPr>
              <a:t>with respect to percentile thresholds</a:t>
            </a:r>
          </a:p>
        </p:txBody>
      </p:sp>
      <p:sp>
        <p:nvSpPr>
          <p:cNvPr id="16" name="ZoneTexte 15"/>
          <p:cNvSpPr txBox="1"/>
          <p:nvPr/>
        </p:nvSpPr>
        <p:spPr>
          <a:xfrm>
            <a:off x="117915" y="1172493"/>
            <a:ext cx="2819400" cy="646331"/>
          </a:xfrm>
          <a:prstGeom prst="rect">
            <a:avLst/>
          </a:prstGeom>
          <a:noFill/>
        </p:spPr>
        <p:txBody>
          <a:bodyPr wrap="square" rtlCol="0">
            <a:spAutoFit/>
          </a:bodyPr>
          <a:lstStyle/>
          <a:p>
            <a:pPr algn="ctr"/>
            <a:r>
              <a:rPr lang="en-US" sz="1800" b="1" dirty="0" err="1">
                <a:latin typeface="Gill Sans MT" panose="020B0502020104020203" pitchFamily="34" charset="0"/>
              </a:rPr>
              <a:t>Tmax</a:t>
            </a:r>
            <a:r>
              <a:rPr lang="en-US" sz="1800" b="1" dirty="0">
                <a:latin typeface="Gill Sans MT" panose="020B0502020104020203" pitchFamily="34" charset="0"/>
              </a:rPr>
              <a:t> &gt; 80</a:t>
            </a:r>
            <a:r>
              <a:rPr lang="en-US" sz="1800" b="1" baseline="30000" dirty="0">
                <a:latin typeface="Gill Sans MT" panose="020B0502020104020203" pitchFamily="34" charset="0"/>
              </a:rPr>
              <a:t>th</a:t>
            </a:r>
            <a:r>
              <a:rPr lang="en-US" sz="1800" b="1" dirty="0">
                <a:latin typeface="Gill Sans MT" panose="020B0502020104020203" pitchFamily="34" charset="0"/>
              </a:rPr>
              <a:t> percentile, ≥3 consecutive days </a:t>
            </a:r>
          </a:p>
        </p:txBody>
      </p:sp>
      <p:sp>
        <p:nvSpPr>
          <p:cNvPr id="17" name="ZoneTexte 16"/>
          <p:cNvSpPr txBox="1"/>
          <p:nvPr/>
        </p:nvSpPr>
        <p:spPr>
          <a:xfrm>
            <a:off x="3015380" y="1146976"/>
            <a:ext cx="2852020" cy="646331"/>
          </a:xfrm>
          <a:prstGeom prst="rect">
            <a:avLst/>
          </a:prstGeom>
          <a:noFill/>
        </p:spPr>
        <p:txBody>
          <a:bodyPr wrap="square" rtlCol="0">
            <a:spAutoFit/>
          </a:bodyPr>
          <a:lstStyle/>
          <a:p>
            <a:pPr algn="ctr"/>
            <a:r>
              <a:rPr lang="en-US" sz="1800" b="1" dirty="0" err="1">
                <a:latin typeface="Gill Sans MT" panose="020B0502020104020203" pitchFamily="34" charset="0"/>
              </a:rPr>
              <a:t>Tmax</a:t>
            </a:r>
            <a:r>
              <a:rPr lang="en-US" sz="1800" b="1" dirty="0">
                <a:latin typeface="Gill Sans MT" panose="020B0502020104020203" pitchFamily="34" charset="0"/>
              </a:rPr>
              <a:t> &gt; 90</a:t>
            </a:r>
            <a:r>
              <a:rPr lang="en-US" sz="1800" b="1" baseline="30000" dirty="0">
                <a:latin typeface="Gill Sans MT" panose="020B0502020104020203" pitchFamily="34" charset="0"/>
              </a:rPr>
              <a:t>th</a:t>
            </a:r>
            <a:r>
              <a:rPr lang="en-US" sz="1800" b="1" dirty="0">
                <a:latin typeface="Gill Sans MT" panose="020B0502020104020203" pitchFamily="34" charset="0"/>
              </a:rPr>
              <a:t> percentile, ≥3 consecutive days </a:t>
            </a:r>
          </a:p>
        </p:txBody>
      </p:sp>
      <p:pic>
        <p:nvPicPr>
          <p:cNvPr id="18" name="Google Shape;124;p17"/>
          <p:cNvPicPr preferRelativeResize="0">
            <a:picLocks noChangeAspect="1"/>
          </p:cNvPicPr>
          <p:nvPr/>
        </p:nvPicPr>
        <p:blipFill>
          <a:blip r:embed="rId5">
            <a:extLst>
              <a:ext uri="{28A0092B-C50C-407E-A947-70E740481C1C}">
                <a14:useLocalDpi xmlns:a14="http://schemas.microsoft.com/office/drawing/2010/main" val="0"/>
              </a:ext>
            </a:extLst>
          </a:blip>
          <a:stretch>
            <a:fillRect/>
          </a:stretch>
        </p:blipFill>
        <p:spPr>
          <a:xfrm>
            <a:off x="6136945" y="2095543"/>
            <a:ext cx="2811633" cy="2055014"/>
          </a:xfrm>
          <a:prstGeom prst="rect">
            <a:avLst/>
          </a:prstGeom>
          <a:noFill/>
          <a:ln>
            <a:noFill/>
          </a:ln>
        </p:spPr>
      </p:pic>
      <p:sp>
        <p:nvSpPr>
          <p:cNvPr id="20" name="ZoneTexte 19"/>
          <p:cNvSpPr txBox="1"/>
          <p:nvPr/>
        </p:nvSpPr>
        <p:spPr>
          <a:xfrm>
            <a:off x="6023530" y="1146976"/>
            <a:ext cx="2852020" cy="646331"/>
          </a:xfrm>
          <a:prstGeom prst="rect">
            <a:avLst/>
          </a:prstGeom>
          <a:noFill/>
        </p:spPr>
        <p:txBody>
          <a:bodyPr wrap="square" rtlCol="0">
            <a:spAutoFit/>
          </a:bodyPr>
          <a:lstStyle/>
          <a:p>
            <a:pPr algn="ctr"/>
            <a:r>
              <a:rPr lang="en-US" sz="1800" b="1" dirty="0" err="1">
                <a:latin typeface="Gill Sans MT" panose="020B0502020104020203" pitchFamily="34" charset="0"/>
              </a:rPr>
              <a:t>Tmax</a:t>
            </a:r>
            <a:r>
              <a:rPr lang="en-US" sz="1800" b="1" dirty="0">
                <a:latin typeface="Gill Sans MT" panose="020B0502020104020203" pitchFamily="34" charset="0"/>
              </a:rPr>
              <a:t> &gt; 95</a:t>
            </a:r>
            <a:r>
              <a:rPr lang="en-US" sz="1800" b="1" baseline="30000" dirty="0">
                <a:latin typeface="Gill Sans MT" panose="020B0502020104020203" pitchFamily="34" charset="0"/>
              </a:rPr>
              <a:t>th</a:t>
            </a:r>
            <a:r>
              <a:rPr lang="en-US" sz="1800" b="1" dirty="0">
                <a:latin typeface="Gill Sans MT" panose="020B0502020104020203" pitchFamily="34" charset="0"/>
              </a:rPr>
              <a:t> percentile, ≥3 consecutive days </a:t>
            </a:r>
          </a:p>
        </p:txBody>
      </p:sp>
      <p:sp>
        <p:nvSpPr>
          <p:cNvPr id="22" name="ZoneTexte 21"/>
          <p:cNvSpPr txBox="1"/>
          <p:nvPr/>
        </p:nvSpPr>
        <p:spPr>
          <a:xfrm>
            <a:off x="265075" y="4662501"/>
            <a:ext cx="8527057" cy="1754326"/>
          </a:xfrm>
          <a:prstGeom prst="rect">
            <a:avLst/>
          </a:prstGeom>
          <a:noFill/>
        </p:spPr>
        <p:txBody>
          <a:bodyPr wrap="square" rtlCol="0">
            <a:spAutoFit/>
          </a:bodyPr>
          <a:lstStyle/>
          <a:p>
            <a:pPr algn="just"/>
            <a:r>
              <a:rPr lang="en-US" sz="1800" dirty="0">
                <a:latin typeface="Gill Sans MT" panose="020B0502020104020203" pitchFamily="34" charset="0"/>
              </a:rPr>
              <a:t>There is a moderate to high chance for daily </a:t>
            </a:r>
            <a:r>
              <a:rPr lang="en-US" sz="1800" dirty="0" err="1">
                <a:latin typeface="Gill Sans MT" panose="020B0502020104020203" pitchFamily="34" charset="0"/>
              </a:rPr>
              <a:t>Tmax</a:t>
            </a:r>
            <a:r>
              <a:rPr lang="en-US" sz="1800" dirty="0">
                <a:latin typeface="Gill Sans MT" panose="020B0502020104020203" pitchFamily="34" charset="0"/>
              </a:rPr>
              <a:t> to exceed the 80</a:t>
            </a:r>
            <a:r>
              <a:rPr lang="en-US" sz="1800" baseline="30000" dirty="0">
                <a:latin typeface="Gill Sans MT" panose="020B0502020104020203" pitchFamily="34" charset="0"/>
              </a:rPr>
              <a:t>th</a:t>
            </a:r>
            <a:r>
              <a:rPr lang="en-US" sz="1800" dirty="0">
                <a:latin typeface="Gill Sans MT" panose="020B0502020104020203" pitchFamily="34" charset="0"/>
              </a:rPr>
              <a:t> percentile threshold for at least 3 consecutive days over much of Central America and the Caribbean, and many parts of Mexico. There is also a moderate to high chance for daily </a:t>
            </a:r>
            <a:r>
              <a:rPr lang="en-US" sz="1800" dirty="0" err="1">
                <a:latin typeface="Gill Sans MT" panose="020B0502020104020203" pitchFamily="34" charset="0"/>
              </a:rPr>
              <a:t>Tmax</a:t>
            </a:r>
            <a:r>
              <a:rPr lang="en-US" sz="1800" dirty="0">
                <a:latin typeface="Gill Sans MT" panose="020B0502020104020203" pitchFamily="34" charset="0"/>
              </a:rPr>
              <a:t> to exceed the 95</a:t>
            </a:r>
            <a:r>
              <a:rPr lang="en-US" sz="1800" baseline="30000" dirty="0">
                <a:latin typeface="Gill Sans MT" panose="020B0502020104020203" pitchFamily="34" charset="0"/>
              </a:rPr>
              <a:t>th</a:t>
            </a:r>
            <a:r>
              <a:rPr lang="en-US" sz="1800" dirty="0">
                <a:latin typeface="Gill Sans MT" panose="020B0502020104020203" pitchFamily="34" charset="0"/>
              </a:rPr>
              <a:t> percentile threshold for at least 3 consecutive days over the southern portion of Central America, and the northern portion of the Caribbean region, northern and eastern Mexico, and parts of Guyana, Suriname and French Guiana.</a:t>
            </a:r>
          </a:p>
        </p:txBody>
      </p:sp>
    </p:spTree>
    <p:extLst>
      <p:ext uri="{BB962C8B-B14F-4D97-AF65-F5344CB8AC3E}">
        <p14:creationId xmlns:p14="http://schemas.microsoft.com/office/powerpoint/2010/main" val="2870616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5" name="Google Shape;125;p17"/>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167335" y="2096651"/>
            <a:ext cx="2811633" cy="2055014"/>
          </a:xfrm>
          <a:prstGeom prst="rect">
            <a:avLst/>
          </a:prstGeom>
          <a:noFill/>
          <a:ln>
            <a:noFill/>
          </a:ln>
        </p:spPr>
      </p:pic>
      <p:pic>
        <p:nvPicPr>
          <p:cNvPr id="124" name="Google Shape;124;p17"/>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3122784" y="2096651"/>
            <a:ext cx="2811633" cy="2055014"/>
          </a:xfrm>
          <a:prstGeom prst="rect">
            <a:avLst/>
          </a:prstGeom>
          <a:noFill/>
          <a:ln>
            <a:noFill/>
          </a:ln>
        </p:spPr>
      </p:pic>
      <p:sp>
        <p:nvSpPr>
          <p:cNvPr id="9" name="Titre 4"/>
          <p:cNvSpPr txBox="1">
            <a:spLocks/>
          </p:cNvSpPr>
          <p:nvPr/>
        </p:nvSpPr>
        <p:spPr>
          <a:xfrm>
            <a:off x="0" y="-36121"/>
            <a:ext cx="9144000"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400" b="1" dirty="0">
                <a:latin typeface="Gill Sans MT" panose="020B0502020104020203" pitchFamily="34" charset="0"/>
              </a:rPr>
              <a:t>Week-1, Daily </a:t>
            </a:r>
            <a:r>
              <a:rPr lang="en-US" sz="2400" b="1" dirty="0" err="1">
                <a:latin typeface="Gill Sans MT" panose="020B0502020104020203" pitchFamily="34" charset="0"/>
              </a:rPr>
              <a:t>HImax</a:t>
            </a:r>
            <a:r>
              <a:rPr lang="en-US" sz="2400" b="1" dirty="0">
                <a:latin typeface="Gill Sans MT" panose="020B0502020104020203" pitchFamily="34" charset="0"/>
              </a:rPr>
              <a:t> Exceedance Probability, </a:t>
            </a:r>
            <a:r>
              <a:rPr lang="en-US" sz="2400" dirty="0">
                <a:latin typeface="Gill Sans MT" panose="020B0502020104020203" pitchFamily="34" charset="0"/>
              </a:rPr>
              <a:t>with respect to percentile thresholds</a:t>
            </a:r>
          </a:p>
        </p:txBody>
      </p:sp>
      <p:sp>
        <p:nvSpPr>
          <p:cNvPr id="16" name="ZoneTexte 15"/>
          <p:cNvSpPr txBox="1"/>
          <p:nvPr/>
        </p:nvSpPr>
        <p:spPr>
          <a:xfrm>
            <a:off x="117915" y="1172493"/>
            <a:ext cx="2819400" cy="646331"/>
          </a:xfrm>
          <a:prstGeom prst="rect">
            <a:avLst/>
          </a:prstGeom>
          <a:noFill/>
        </p:spPr>
        <p:txBody>
          <a:bodyPr wrap="square" rtlCol="0">
            <a:spAutoFit/>
          </a:bodyPr>
          <a:lstStyle/>
          <a:p>
            <a:pPr algn="ctr"/>
            <a:r>
              <a:rPr lang="en-US" sz="1800" b="1" dirty="0" err="1">
                <a:latin typeface="Gill Sans MT" panose="020B0502020104020203" pitchFamily="34" charset="0"/>
              </a:rPr>
              <a:t>HImax</a:t>
            </a:r>
            <a:r>
              <a:rPr lang="en-US" sz="1800" b="1" dirty="0">
                <a:latin typeface="Gill Sans MT" panose="020B0502020104020203" pitchFamily="34" charset="0"/>
              </a:rPr>
              <a:t> &gt; 80</a:t>
            </a:r>
            <a:r>
              <a:rPr lang="en-US" sz="1800" b="1" baseline="30000" dirty="0">
                <a:latin typeface="Gill Sans MT" panose="020B0502020104020203" pitchFamily="34" charset="0"/>
              </a:rPr>
              <a:t>th</a:t>
            </a:r>
            <a:r>
              <a:rPr lang="en-US" sz="1800" b="1" dirty="0">
                <a:latin typeface="Gill Sans MT" panose="020B0502020104020203" pitchFamily="34" charset="0"/>
              </a:rPr>
              <a:t> percentile, ≥3 consecutive days </a:t>
            </a:r>
          </a:p>
        </p:txBody>
      </p:sp>
      <p:sp>
        <p:nvSpPr>
          <p:cNvPr id="17" name="ZoneTexte 16"/>
          <p:cNvSpPr txBox="1"/>
          <p:nvPr/>
        </p:nvSpPr>
        <p:spPr>
          <a:xfrm>
            <a:off x="3015380" y="1146976"/>
            <a:ext cx="2852020" cy="646331"/>
          </a:xfrm>
          <a:prstGeom prst="rect">
            <a:avLst/>
          </a:prstGeom>
          <a:noFill/>
        </p:spPr>
        <p:txBody>
          <a:bodyPr wrap="square" rtlCol="0">
            <a:spAutoFit/>
          </a:bodyPr>
          <a:lstStyle/>
          <a:p>
            <a:pPr algn="ctr"/>
            <a:r>
              <a:rPr lang="en-US" sz="1800" b="1" dirty="0" err="1">
                <a:latin typeface="Gill Sans MT" panose="020B0502020104020203" pitchFamily="34" charset="0"/>
              </a:rPr>
              <a:t>HImax</a:t>
            </a:r>
            <a:r>
              <a:rPr lang="en-US" sz="1800" b="1" dirty="0">
                <a:latin typeface="Gill Sans MT" panose="020B0502020104020203" pitchFamily="34" charset="0"/>
              </a:rPr>
              <a:t> &gt; 90</a:t>
            </a:r>
            <a:r>
              <a:rPr lang="en-US" sz="1800" b="1" baseline="30000" dirty="0">
                <a:latin typeface="Gill Sans MT" panose="020B0502020104020203" pitchFamily="34" charset="0"/>
              </a:rPr>
              <a:t>th</a:t>
            </a:r>
            <a:r>
              <a:rPr lang="en-US" sz="1800" b="1" dirty="0">
                <a:latin typeface="Gill Sans MT" panose="020B0502020104020203" pitchFamily="34" charset="0"/>
              </a:rPr>
              <a:t> percentile, ≥3 consecutive days </a:t>
            </a:r>
          </a:p>
        </p:txBody>
      </p:sp>
      <p:pic>
        <p:nvPicPr>
          <p:cNvPr id="18" name="Google Shape;124;p17"/>
          <p:cNvPicPr preferRelativeResize="0">
            <a:picLocks noChangeAspect="1"/>
          </p:cNvPicPr>
          <p:nvPr/>
        </p:nvPicPr>
        <p:blipFill>
          <a:blip r:embed="rId5">
            <a:extLst>
              <a:ext uri="{28A0092B-C50C-407E-A947-70E740481C1C}">
                <a14:useLocalDpi xmlns:a14="http://schemas.microsoft.com/office/drawing/2010/main" val="0"/>
              </a:ext>
            </a:extLst>
          </a:blip>
          <a:stretch>
            <a:fillRect/>
          </a:stretch>
        </p:blipFill>
        <p:spPr>
          <a:xfrm>
            <a:off x="6136945" y="2095543"/>
            <a:ext cx="2811633" cy="2055014"/>
          </a:xfrm>
          <a:prstGeom prst="rect">
            <a:avLst/>
          </a:prstGeom>
          <a:noFill/>
          <a:ln>
            <a:noFill/>
          </a:ln>
        </p:spPr>
      </p:pic>
      <p:sp>
        <p:nvSpPr>
          <p:cNvPr id="20" name="ZoneTexte 19"/>
          <p:cNvSpPr txBox="1"/>
          <p:nvPr/>
        </p:nvSpPr>
        <p:spPr>
          <a:xfrm>
            <a:off x="6023530" y="1146976"/>
            <a:ext cx="2852020" cy="646331"/>
          </a:xfrm>
          <a:prstGeom prst="rect">
            <a:avLst/>
          </a:prstGeom>
          <a:noFill/>
        </p:spPr>
        <p:txBody>
          <a:bodyPr wrap="square" rtlCol="0">
            <a:spAutoFit/>
          </a:bodyPr>
          <a:lstStyle/>
          <a:p>
            <a:pPr algn="ctr"/>
            <a:r>
              <a:rPr lang="en-US" sz="1800" b="1" dirty="0" err="1">
                <a:latin typeface="Gill Sans MT" panose="020B0502020104020203" pitchFamily="34" charset="0"/>
              </a:rPr>
              <a:t>HImax</a:t>
            </a:r>
            <a:r>
              <a:rPr lang="en-US" sz="1800" b="1" dirty="0">
                <a:latin typeface="Gill Sans MT" panose="020B0502020104020203" pitchFamily="34" charset="0"/>
              </a:rPr>
              <a:t> &gt; 95</a:t>
            </a:r>
            <a:r>
              <a:rPr lang="en-US" sz="1800" b="1" baseline="30000" dirty="0">
                <a:latin typeface="Gill Sans MT" panose="020B0502020104020203" pitchFamily="34" charset="0"/>
              </a:rPr>
              <a:t>th</a:t>
            </a:r>
            <a:r>
              <a:rPr lang="en-US" sz="1800" b="1" dirty="0">
                <a:latin typeface="Gill Sans MT" panose="020B0502020104020203" pitchFamily="34" charset="0"/>
              </a:rPr>
              <a:t> percentile, ≥3 consecutive days </a:t>
            </a:r>
          </a:p>
        </p:txBody>
      </p:sp>
      <p:sp>
        <p:nvSpPr>
          <p:cNvPr id="22" name="ZoneTexte 21"/>
          <p:cNvSpPr txBox="1"/>
          <p:nvPr/>
        </p:nvSpPr>
        <p:spPr>
          <a:xfrm>
            <a:off x="265075" y="4662501"/>
            <a:ext cx="8527057" cy="1477328"/>
          </a:xfrm>
          <a:prstGeom prst="rect">
            <a:avLst/>
          </a:prstGeom>
          <a:noFill/>
        </p:spPr>
        <p:txBody>
          <a:bodyPr wrap="square" rtlCol="0">
            <a:spAutoFit/>
          </a:bodyPr>
          <a:lstStyle/>
          <a:p>
            <a:pPr algn="just"/>
            <a:r>
              <a:rPr lang="en-US" sz="1800" dirty="0">
                <a:latin typeface="Gill Sans MT" panose="020B0502020104020203" pitchFamily="34" charset="0"/>
              </a:rPr>
              <a:t>There is a </a:t>
            </a:r>
            <a:r>
              <a:rPr lang="LID8192" sz="1800" dirty="0">
                <a:latin typeface="Gill Sans MT" panose="020B0502020104020203" pitchFamily="34" charset="0"/>
              </a:rPr>
              <a:t>moderate</a:t>
            </a:r>
            <a:r>
              <a:rPr lang="en-US" sz="1800" dirty="0">
                <a:latin typeface="Gill Sans MT" panose="020B0502020104020203" pitchFamily="34" charset="0"/>
              </a:rPr>
              <a:t> to high chance for daily </a:t>
            </a:r>
            <a:r>
              <a:rPr lang="en-US" sz="1800" dirty="0" err="1">
                <a:latin typeface="Gill Sans MT" panose="020B0502020104020203" pitchFamily="34" charset="0"/>
              </a:rPr>
              <a:t>HImax</a:t>
            </a:r>
            <a:r>
              <a:rPr lang="en-US" sz="1800" dirty="0">
                <a:latin typeface="Gill Sans MT" panose="020B0502020104020203" pitchFamily="34" charset="0"/>
              </a:rPr>
              <a:t> to exceed the 80</a:t>
            </a:r>
            <a:r>
              <a:rPr lang="en-US" sz="1800" baseline="30000" dirty="0">
                <a:latin typeface="Gill Sans MT" panose="020B0502020104020203" pitchFamily="34" charset="0"/>
              </a:rPr>
              <a:t>th</a:t>
            </a:r>
            <a:r>
              <a:rPr lang="en-US" sz="1800" dirty="0">
                <a:latin typeface="Gill Sans MT" panose="020B0502020104020203" pitchFamily="34" charset="0"/>
              </a:rPr>
              <a:t> percentile threshold for at least 3 consecutive days over much of Central America and the Caribbean, and many parts of Mexico. There is also a moderate to high chance for daily </a:t>
            </a:r>
            <a:r>
              <a:rPr lang="en-US" sz="1800" dirty="0" err="1">
                <a:latin typeface="Gill Sans MT" panose="020B0502020104020203" pitchFamily="34" charset="0"/>
              </a:rPr>
              <a:t>HImax</a:t>
            </a:r>
            <a:r>
              <a:rPr lang="en-US" sz="1800" dirty="0">
                <a:latin typeface="Gill Sans MT" panose="020B0502020104020203" pitchFamily="34" charset="0"/>
              </a:rPr>
              <a:t> to exceed the 95</a:t>
            </a:r>
            <a:r>
              <a:rPr lang="en-US" sz="1800" baseline="30000" dirty="0">
                <a:latin typeface="Gill Sans MT" panose="020B0502020104020203" pitchFamily="34" charset="0"/>
              </a:rPr>
              <a:t>th</a:t>
            </a:r>
            <a:r>
              <a:rPr lang="en-US" sz="1800" dirty="0">
                <a:latin typeface="Gill Sans MT" panose="020B0502020104020203" pitchFamily="34" charset="0"/>
              </a:rPr>
              <a:t> percentile threshold for at least 3 consecutive days over pockets of Mexico, the southern portion of Central America and much of the Caribbean.</a:t>
            </a:r>
          </a:p>
        </p:txBody>
      </p:sp>
    </p:spTree>
    <p:extLst>
      <p:ext uri="{BB962C8B-B14F-4D97-AF65-F5344CB8AC3E}">
        <p14:creationId xmlns:p14="http://schemas.microsoft.com/office/powerpoint/2010/main" val="2475497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5" name="Google Shape;125;p17"/>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172447" y="2098061"/>
            <a:ext cx="2801409" cy="2052194"/>
          </a:xfrm>
          <a:prstGeom prst="rect">
            <a:avLst/>
          </a:prstGeom>
          <a:noFill/>
          <a:ln>
            <a:noFill/>
          </a:ln>
        </p:spPr>
      </p:pic>
      <p:pic>
        <p:nvPicPr>
          <p:cNvPr id="124" name="Google Shape;124;p17"/>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3127896" y="2098061"/>
            <a:ext cx="2801409" cy="2052194"/>
          </a:xfrm>
          <a:prstGeom prst="rect">
            <a:avLst/>
          </a:prstGeom>
          <a:noFill/>
          <a:ln>
            <a:noFill/>
          </a:ln>
        </p:spPr>
      </p:pic>
      <p:sp>
        <p:nvSpPr>
          <p:cNvPr id="9" name="Titre 4"/>
          <p:cNvSpPr txBox="1">
            <a:spLocks/>
          </p:cNvSpPr>
          <p:nvPr/>
        </p:nvSpPr>
        <p:spPr>
          <a:xfrm>
            <a:off x="0" y="-36121"/>
            <a:ext cx="9144000"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400" b="1" dirty="0">
                <a:latin typeface="Gill Sans MT" panose="020B0502020104020203" pitchFamily="34" charset="0"/>
              </a:rPr>
              <a:t>Week-1, Daily </a:t>
            </a:r>
            <a:r>
              <a:rPr lang="en-US" sz="2400" b="1" dirty="0" err="1">
                <a:latin typeface="Gill Sans MT" panose="020B0502020104020203" pitchFamily="34" charset="0"/>
              </a:rPr>
              <a:t>Tmax</a:t>
            </a:r>
            <a:r>
              <a:rPr lang="en-US" sz="2400" b="1" dirty="0">
                <a:latin typeface="Gill Sans MT" panose="020B0502020104020203" pitchFamily="34" charset="0"/>
              </a:rPr>
              <a:t>/HI Hybrid Index (hybrid) Exceedance Probability, </a:t>
            </a:r>
            <a:r>
              <a:rPr lang="en-US" sz="2400" dirty="0">
                <a:latin typeface="Gill Sans MT" panose="020B0502020104020203" pitchFamily="34" charset="0"/>
              </a:rPr>
              <a:t>with respect to percentile thresholds</a:t>
            </a:r>
          </a:p>
        </p:txBody>
      </p:sp>
      <p:sp>
        <p:nvSpPr>
          <p:cNvPr id="16" name="ZoneTexte 15"/>
          <p:cNvSpPr txBox="1"/>
          <p:nvPr/>
        </p:nvSpPr>
        <p:spPr>
          <a:xfrm>
            <a:off x="117915" y="1172493"/>
            <a:ext cx="2819400" cy="646331"/>
          </a:xfrm>
          <a:prstGeom prst="rect">
            <a:avLst/>
          </a:prstGeom>
          <a:noFill/>
        </p:spPr>
        <p:txBody>
          <a:bodyPr wrap="square" rtlCol="0">
            <a:spAutoFit/>
          </a:bodyPr>
          <a:lstStyle/>
          <a:p>
            <a:pPr algn="ctr"/>
            <a:r>
              <a:rPr lang="en-US" sz="1800" b="1" dirty="0">
                <a:latin typeface="Gill Sans MT" panose="020B0502020104020203" pitchFamily="34" charset="0"/>
              </a:rPr>
              <a:t>hybrid &gt; 80</a:t>
            </a:r>
            <a:r>
              <a:rPr lang="en-US" sz="1800" b="1" baseline="30000" dirty="0">
                <a:latin typeface="Gill Sans MT" panose="020B0502020104020203" pitchFamily="34" charset="0"/>
              </a:rPr>
              <a:t>th</a:t>
            </a:r>
            <a:r>
              <a:rPr lang="en-US" sz="1800" b="1" dirty="0">
                <a:latin typeface="Gill Sans MT" panose="020B0502020104020203" pitchFamily="34" charset="0"/>
              </a:rPr>
              <a:t> percentile, ≥3 consecutive days </a:t>
            </a:r>
          </a:p>
        </p:txBody>
      </p:sp>
      <p:sp>
        <p:nvSpPr>
          <p:cNvPr id="17" name="ZoneTexte 16"/>
          <p:cNvSpPr txBox="1"/>
          <p:nvPr/>
        </p:nvSpPr>
        <p:spPr>
          <a:xfrm>
            <a:off x="3015380" y="1146976"/>
            <a:ext cx="2852020" cy="646331"/>
          </a:xfrm>
          <a:prstGeom prst="rect">
            <a:avLst/>
          </a:prstGeom>
          <a:noFill/>
        </p:spPr>
        <p:txBody>
          <a:bodyPr wrap="square" rtlCol="0">
            <a:spAutoFit/>
          </a:bodyPr>
          <a:lstStyle/>
          <a:p>
            <a:pPr algn="ctr"/>
            <a:r>
              <a:rPr lang="en-US" sz="1800" b="1" dirty="0">
                <a:latin typeface="Gill Sans MT" panose="020B0502020104020203" pitchFamily="34" charset="0"/>
              </a:rPr>
              <a:t>hybrid &gt; 90</a:t>
            </a:r>
            <a:r>
              <a:rPr lang="en-US" sz="1800" b="1" baseline="30000" dirty="0">
                <a:latin typeface="Gill Sans MT" panose="020B0502020104020203" pitchFamily="34" charset="0"/>
              </a:rPr>
              <a:t>th</a:t>
            </a:r>
            <a:r>
              <a:rPr lang="en-US" sz="1800" b="1" dirty="0">
                <a:latin typeface="Gill Sans MT" panose="020B0502020104020203" pitchFamily="34" charset="0"/>
              </a:rPr>
              <a:t> percentile, ≥3 consecutive days </a:t>
            </a:r>
          </a:p>
        </p:txBody>
      </p:sp>
      <p:pic>
        <p:nvPicPr>
          <p:cNvPr id="18" name="Google Shape;124;p17"/>
          <p:cNvPicPr preferRelativeResize="0">
            <a:picLocks noChangeAspect="1"/>
          </p:cNvPicPr>
          <p:nvPr/>
        </p:nvPicPr>
        <p:blipFill>
          <a:blip r:embed="rId5">
            <a:extLst>
              <a:ext uri="{28A0092B-C50C-407E-A947-70E740481C1C}">
                <a14:useLocalDpi xmlns:a14="http://schemas.microsoft.com/office/drawing/2010/main" val="0"/>
              </a:ext>
            </a:extLst>
          </a:blip>
          <a:stretch>
            <a:fillRect/>
          </a:stretch>
        </p:blipFill>
        <p:spPr>
          <a:xfrm>
            <a:off x="6142057" y="2096953"/>
            <a:ext cx="2801409" cy="2052194"/>
          </a:xfrm>
          <a:prstGeom prst="rect">
            <a:avLst/>
          </a:prstGeom>
          <a:noFill/>
          <a:ln>
            <a:noFill/>
          </a:ln>
        </p:spPr>
      </p:pic>
      <p:sp>
        <p:nvSpPr>
          <p:cNvPr id="20" name="ZoneTexte 19"/>
          <p:cNvSpPr txBox="1"/>
          <p:nvPr/>
        </p:nvSpPr>
        <p:spPr>
          <a:xfrm>
            <a:off x="6023530" y="1146976"/>
            <a:ext cx="2852020" cy="646331"/>
          </a:xfrm>
          <a:prstGeom prst="rect">
            <a:avLst/>
          </a:prstGeom>
          <a:noFill/>
        </p:spPr>
        <p:txBody>
          <a:bodyPr wrap="square" rtlCol="0">
            <a:spAutoFit/>
          </a:bodyPr>
          <a:lstStyle/>
          <a:p>
            <a:pPr algn="ctr"/>
            <a:r>
              <a:rPr lang="en-US" sz="1800" b="1" dirty="0">
                <a:latin typeface="Gill Sans MT" panose="020B0502020104020203" pitchFamily="34" charset="0"/>
              </a:rPr>
              <a:t>hybrid &gt; 95</a:t>
            </a:r>
            <a:r>
              <a:rPr lang="en-US" sz="1800" b="1" baseline="30000" dirty="0">
                <a:latin typeface="Gill Sans MT" panose="020B0502020104020203" pitchFamily="34" charset="0"/>
              </a:rPr>
              <a:t>th</a:t>
            </a:r>
            <a:r>
              <a:rPr lang="en-US" sz="1800" b="1" dirty="0">
                <a:latin typeface="Gill Sans MT" panose="020B0502020104020203" pitchFamily="34" charset="0"/>
              </a:rPr>
              <a:t> percentile, ≥3 consecutive days </a:t>
            </a:r>
          </a:p>
        </p:txBody>
      </p:sp>
      <p:sp>
        <p:nvSpPr>
          <p:cNvPr id="22" name="ZoneTexte 21"/>
          <p:cNvSpPr txBox="1"/>
          <p:nvPr/>
        </p:nvSpPr>
        <p:spPr>
          <a:xfrm>
            <a:off x="265075" y="4662501"/>
            <a:ext cx="8527057" cy="1477328"/>
          </a:xfrm>
          <a:prstGeom prst="rect">
            <a:avLst/>
          </a:prstGeom>
          <a:noFill/>
        </p:spPr>
        <p:txBody>
          <a:bodyPr wrap="square" rtlCol="0">
            <a:spAutoFit/>
          </a:bodyPr>
          <a:lstStyle/>
          <a:p>
            <a:pPr algn="just"/>
            <a:r>
              <a:rPr lang="en-US" sz="1800" dirty="0">
                <a:latin typeface="Gill Sans MT" panose="020B0502020104020203" pitchFamily="34" charset="0"/>
              </a:rPr>
              <a:t>There is a moderate to high chance for daily </a:t>
            </a:r>
            <a:r>
              <a:rPr lang="en-US" sz="1800" dirty="0" err="1">
                <a:latin typeface="Gill Sans MT" panose="020B0502020104020203" pitchFamily="34" charset="0"/>
              </a:rPr>
              <a:t>HImax</a:t>
            </a:r>
            <a:r>
              <a:rPr lang="en-US" sz="1800" dirty="0">
                <a:latin typeface="Gill Sans MT" panose="020B0502020104020203" pitchFamily="34" charset="0"/>
              </a:rPr>
              <a:t> to exceed the 80th percentile threshold for at least 3 consecutive days over much of Mexico, Central America and the Caribbean. There is also a moderate to high chance for daily </a:t>
            </a:r>
            <a:r>
              <a:rPr lang="en-US" sz="1800" dirty="0" err="1">
                <a:latin typeface="Gill Sans MT" panose="020B0502020104020203" pitchFamily="34" charset="0"/>
              </a:rPr>
              <a:t>HImax</a:t>
            </a:r>
            <a:r>
              <a:rPr lang="en-US" sz="1800" dirty="0">
                <a:latin typeface="Gill Sans MT" panose="020B0502020104020203" pitchFamily="34" charset="0"/>
              </a:rPr>
              <a:t> to exceed the 95th percentile threshold for at least 3 consecutive days over parts of Mexico and Central America and the Caribbean, including, parts of Guyana, Suriname and French Guiana. </a:t>
            </a:r>
          </a:p>
        </p:txBody>
      </p:sp>
    </p:spTree>
    <p:extLst>
      <p:ext uri="{BB962C8B-B14F-4D97-AF65-F5344CB8AC3E}">
        <p14:creationId xmlns:p14="http://schemas.microsoft.com/office/powerpoint/2010/main" val="1181717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5" name="Google Shape;125;p17"/>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173018" y="2127300"/>
            <a:ext cx="2800268" cy="1993718"/>
          </a:xfrm>
          <a:prstGeom prst="rect">
            <a:avLst/>
          </a:prstGeom>
          <a:noFill/>
          <a:ln>
            <a:noFill/>
          </a:ln>
        </p:spPr>
      </p:pic>
      <p:pic>
        <p:nvPicPr>
          <p:cNvPr id="124" name="Google Shape;124;p17"/>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3128467" y="2127300"/>
            <a:ext cx="2800268" cy="1993718"/>
          </a:xfrm>
          <a:prstGeom prst="rect">
            <a:avLst/>
          </a:prstGeom>
          <a:noFill/>
          <a:ln>
            <a:noFill/>
          </a:ln>
        </p:spPr>
      </p:pic>
      <p:sp>
        <p:nvSpPr>
          <p:cNvPr id="9" name="Titre 4"/>
          <p:cNvSpPr txBox="1">
            <a:spLocks/>
          </p:cNvSpPr>
          <p:nvPr/>
        </p:nvSpPr>
        <p:spPr>
          <a:xfrm>
            <a:off x="0" y="-36121"/>
            <a:ext cx="9144000"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400" b="1" dirty="0">
                <a:latin typeface="Gill Sans MT" panose="020B0502020104020203" pitchFamily="34" charset="0"/>
              </a:rPr>
              <a:t>Week-1, Daily </a:t>
            </a:r>
            <a:r>
              <a:rPr lang="en-US" sz="2400" b="1" dirty="0" err="1">
                <a:latin typeface="Gill Sans MT" panose="020B0502020104020203" pitchFamily="34" charset="0"/>
              </a:rPr>
              <a:t>Tmax</a:t>
            </a:r>
            <a:r>
              <a:rPr lang="en-US" sz="2400" b="1" dirty="0">
                <a:latin typeface="Gill Sans MT" panose="020B0502020104020203" pitchFamily="34" charset="0"/>
              </a:rPr>
              <a:t> Exceedance Probability, </a:t>
            </a:r>
            <a:r>
              <a:rPr lang="en-US" sz="2400" dirty="0">
                <a:latin typeface="Gill Sans MT" panose="020B0502020104020203" pitchFamily="34" charset="0"/>
              </a:rPr>
              <a:t>with respect to fixed thresholds</a:t>
            </a:r>
          </a:p>
        </p:txBody>
      </p:sp>
      <p:pic>
        <p:nvPicPr>
          <p:cNvPr id="18" name="Google Shape;124;p17"/>
          <p:cNvPicPr preferRelativeResize="0">
            <a:picLocks noChangeAspect="1"/>
          </p:cNvPicPr>
          <p:nvPr/>
        </p:nvPicPr>
        <p:blipFill>
          <a:blip r:embed="rId5">
            <a:extLst>
              <a:ext uri="{28A0092B-C50C-407E-A947-70E740481C1C}">
                <a14:useLocalDpi xmlns:a14="http://schemas.microsoft.com/office/drawing/2010/main" val="0"/>
              </a:ext>
            </a:extLst>
          </a:blip>
          <a:stretch>
            <a:fillRect/>
          </a:stretch>
        </p:blipFill>
        <p:spPr>
          <a:xfrm>
            <a:off x="6142628" y="2126192"/>
            <a:ext cx="2800268" cy="1993718"/>
          </a:xfrm>
          <a:prstGeom prst="rect">
            <a:avLst/>
          </a:prstGeom>
          <a:noFill/>
          <a:ln>
            <a:noFill/>
          </a:ln>
        </p:spPr>
      </p:pic>
      <p:sp>
        <p:nvSpPr>
          <p:cNvPr id="22" name="ZoneTexte 21"/>
          <p:cNvSpPr txBox="1"/>
          <p:nvPr/>
        </p:nvSpPr>
        <p:spPr>
          <a:xfrm>
            <a:off x="265075" y="4662501"/>
            <a:ext cx="8527057" cy="1754326"/>
          </a:xfrm>
          <a:prstGeom prst="rect">
            <a:avLst/>
          </a:prstGeom>
          <a:noFill/>
        </p:spPr>
        <p:txBody>
          <a:bodyPr wrap="square" rtlCol="0">
            <a:spAutoFit/>
          </a:bodyPr>
          <a:lstStyle/>
          <a:p>
            <a:pPr algn="just"/>
            <a:r>
              <a:rPr lang="en-US" sz="1800" dirty="0">
                <a:latin typeface="Gill Sans MT" panose="020B0502020104020203" pitchFamily="34" charset="0"/>
              </a:rPr>
              <a:t>There is a moderate to high probability for daily </a:t>
            </a:r>
            <a:r>
              <a:rPr lang="en-US" sz="1800" dirty="0" err="1">
                <a:latin typeface="Gill Sans MT" panose="020B0502020104020203" pitchFamily="34" charset="0"/>
              </a:rPr>
              <a:t>Tmax</a:t>
            </a:r>
            <a:r>
              <a:rPr lang="en-US" sz="1800" dirty="0">
                <a:latin typeface="Gill Sans MT" panose="020B0502020104020203" pitchFamily="34" charset="0"/>
              </a:rPr>
              <a:t> to exceed the 31</a:t>
            </a:r>
            <a:r>
              <a:rPr lang="en-US" sz="1800" baseline="30000" dirty="0">
                <a:latin typeface="Gill Sans MT" panose="020B0502020104020203" pitchFamily="34" charset="0"/>
              </a:rPr>
              <a:t>o</a:t>
            </a:r>
            <a:r>
              <a:rPr lang="en-US" sz="1800" dirty="0">
                <a:latin typeface="Gill Sans MT" panose="020B0502020104020203" pitchFamily="34" charset="0"/>
              </a:rPr>
              <a:t>C threshold for at least 3 consecutive days over parts of Mexico and Central America, the Greater Antilles, parts of Hispania, Guyana, Suriname and French Guiana. There is also a moderate to high chance for daily </a:t>
            </a:r>
            <a:r>
              <a:rPr lang="en-US" sz="1800" dirty="0" err="1">
                <a:latin typeface="Gill Sans MT" panose="020B0502020104020203" pitchFamily="34" charset="0"/>
              </a:rPr>
              <a:t>Tmax</a:t>
            </a:r>
            <a:r>
              <a:rPr lang="en-US" sz="1800" dirty="0">
                <a:latin typeface="Gill Sans MT" panose="020B0502020104020203" pitchFamily="34" charset="0"/>
              </a:rPr>
              <a:t> to exceed the 35</a:t>
            </a:r>
            <a:r>
              <a:rPr lang="en-US" sz="1800" baseline="30000" dirty="0">
                <a:latin typeface="Gill Sans MT" panose="020B0502020104020203" pitchFamily="34" charset="0"/>
              </a:rPr>
              <a:t>o</a:t>
            </a:r>
            <a:r>
              <a:rPr lang="en-US" sz="1800" dirty="0">
                <a:latin typeface="Gill Sans MT" panose="020B0502020104020203" pitchFamily="34" charset="0"/>
              </a:rPr>
              <a:t>C threshold over parts of Cuba, pockets of northern Dominican Republic, northern Guatemala, and Guyana, Suriname and French Guiana.</a:t>
            </a:r>
          </a:p>
        </p:txBody>
      </p:sp>
      <p:sp>
        <p:nvSpPr>
          <p:cNvPr id="10" name="ZoneTexte 15"/>
          <p:cNvSpPr txBox="1"/>
          <p:nvPr/>
        </p:nvSpPr>
        <p:spPr>
          <a:xfrm>
            <a:off x="117915" y="1172493"/>
            <a:ext cx="2819400" cy="646331"/>
          </a:xfrm>
          <a:prstGeom prst="rect">
            <a:avLst/>
          </a:prstGeom>
          <a:noFill/>
        </p:spPr>
        <p:txBody>
          <a:bodyPr wrap="square" rtlCol="0">
            <a:spAutoFit/>
          </a:bodyPr>
          <a:lstStyle/>
          <a:p>
            <a:pPr algn="ctr"/>
            <a:r>
              <a:rPr lang="en-US" sz="1800" b="1" dirty="0" err="1">
                <a:latin typeface="Gill Sans MT" panose="020B0502020104020203" pitchFamily="34" charset="0"/>
              </a:rPr>
              <a:t>Tmax</a:t>
            </a:r>
            <a:r>
              <a:rPr lang="en-US" sz="1800" b="1" dirty="0">
                <a:latin typeface="Gill Sans MT" panose="020B0502020104020203" pitchFamily="34" charset="0"/>
              </a:rPr>
              <a:t> &gt; 31</a:t>
            </a:r>
            <a:r>
              <a:rPr lang="en-US" sz="1800" b="1" baseline="30000" dirty="0">
                <a:latin typeface="Gill Sans MT" panose="020B0502020104020203" pitchFamily="34" charset="0"/>
              </a:rPr>
              <a:t>o</a:t>
            </a:r>
            <a:r>
              <a:rPr lang="en-US" sz="1800" b="1" dirty="0">
                <a:latin typeface="Gill Sans MT" panose="020B0502020104020203" pitchFamily="34" charset="0"/>
              </a:rPr>
              <a:t>C ,              ≥3 consecutive days </a:t>
            </a:r>
          </a:p>
        </p:txBody>
      </p:sp>
      <p:sp>
        <p:nvSpPr>
          <p:cNvPr id="11" name="ZoneTexte 15"/>
          <p:cNvSpPr txBox="1"/>
          <p:nvPr/>
        </p:nvSpPr>
        <p:spPr>
          <a:xfrm>
            <a:off x="3216285" y="1172493"/>
            <a:ext cx="2819400" cy="646331"/>
          </a:xfrm>
          <a:prstGeom prst="rect">
            <a:avLst/>
          </a:prstGeom>
          <a:noFill/>
        </p:spPr>
        <p:txBody>
          <a:bodyPr wrap="square" rtlCol="0">
            <a:spAutoFit/>
          </a:bodyPr>
          <a:lstStyle/>
          <a:p>
            <a:pPr algn="ctr"/>
            <a:r>
              <a:rPr lang="en-US" sz="1800" b="1" dirty="0" err="1">
                <a:latin typeface="Gill Sans MT" panose="020B0502020104020203" pitchFamily="34" charset="0"/>
              </a:rPr>
              <a:t>Tmax</a:t>
            </a:r>
            <a:r>
              <a:rPr lang="en-US" sz="1800" b="1" dirty="0">
                <a:latin typeface="Gill Sans MT" panose="020B0502020104020203" pitchFamily="34" charset="0"/>
              </a:rPr>
              <a:t> &gt; 33</a:t>
            </a:r>
            <a:r>
              <a:rPr lang="en-US" sz="1800" b="1" baseline="30000" dirty="0">
                <a:latin typeface="Gill Sans MT" panose="020B0502020104020203" pitchFamily="34" charset="0"/>
              </a:rPr>
              <a:t>o</a:t>
            </a:r>
            <a:r>
              <a:rPr lang="en-US" sz="1800" b="1" dirty="0">
                <a:latin typeface="Gill Sans MT" panose="020B0502020104020203" pitchFamily="34" charset="0"/>
              </a:rPr>
              <a:t>C ,              ≥3 consecutive days </a:t>
            </a:r>
          </a:p>
        </p:txBody>
      </p:sp>
      <p:sp>
        <p:nvSpPr>
          <p:cNvPr id="12" name="ZoneTexte 15"/>
          <p:cNvSpPr txBox="1"/>
          <p:nvPr/>
        </p:nvSpPr>
        <p:spPr>
          <a:xfrm>
            <a:off x="6171734" y="1172493"/>
            <a:ext cx="2819400" cy="646331"/>
          </a:xfrm>
          <a:prstGeom prst="rect">
            <a:avLst/>
          </a:prstGeom>
          <a:noFill/>
        </p:spPr>
        <p:txBody>
          <a:bodyPr wrap="square" rtlCol="0">
            <a:spAutoFit/>
          </a:bodyPr>
          <a:lstStyle/>
          <a:p>
            <a:pPr algn="ctr"/>
            <a:r>
              <a:rPr lang="en-US" sz="1800" b="1" dirty="0" err="1">
                <a:latin typeface="Gill Sans MT" panose="020B0502020104020203" pitchFamily="34" charset="0"/>
              </a:rPr>
              <a:t>Tmax</a:t>
            </a:r>
            <a:r>
              <a:rPr lang="en-US" sz="1800" b="1" dirty="0">
                <a:latin typeface="Gill Sans MT" panose="020B0502020104020203" pitchFamily="34" charset="0"/>
              </a:rPr>
              <a:t> &gt; 35</a:t>
            </a:r>
            <a:r>
              <a:rPr lang="en-US" sz="1800" b="1" baseline="30000" dirty="0">
                <a:latin typeface="Gill Sans MT" panose="020B0502020104020203" pitchFamily="34" charset="0"/>
              </a:rPr>
              <a:t>o</a:t>
            </a:r>
            <a:r>
              <a:rPr lang="en-US" sz="1800" b="1" dirty="0">
                <a:latin typeface="Gill Sans MT" panose="020B0502020104020203" pitchFamily="34" charset="0"/>
              </a:rPr>
              <a:t>C ,              ≥3 consecutive days </a:t>
            </a:r>
          </a:p>
        </p:txBody>
      </p:sp>
    </p:spTree>
    <p:extLst>
      <p:ext uri="{BB962C8B-B14F-4D97-AF65-F5344CB8AC3E}">
        <p14:creationId xmlns:p14="http://schemas.microsoft.com/office/powerpoint/2010/main" val="1934420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5" name="Google Shape;125;p17"/>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209267" y="2127300"/>
            <a:ext cx="2727769" cy="1993718"/>
          </a:xfrm>
          <a:prstGeom prst="rect">
            <a:avLst/>
          </a:prstGeom>
          <a:noFill/>
          <a:ln>
            <a:noFill/>
          </a:ln>
        </p:spPr>
      </p:pic>
      <p:pic>
        <p:nvPicPr>
          <p:cNvPr id="124" name="Google Shape;124;p17"/>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3164716" y="2127300"/>
            <a:ext cx="2727769" cy="1993718"/>
          </a:xfrm>
          <a:prstGeom prst="rect">
            <a:avLst/>
          </a:prstGeom>
          <a:noFill/>
          <a:ln>
            <a:noFill/>
          </a:ln>
        </p:spPr>
      </p:pic>
      <p:sp>
        <p:nvSpPr>
          <p:cNvPr id="9" name="Titre 4"/>
          <p:cNvSpPr txBox="1">
            <a:spLocks/>
          </p:cNvSpPr>
          <p:nvPr/>
        </p:nvSpPr>
        <p:spPr>
          <a:xfrm>
            <a:off x="0" y="-36121"/>
            <a:ext cx="9144000"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400" b="1" dirty="0">
                <a:latin typeface="Gill Sans MT" panose="020B0502020104020203" pitchFamily="34" charset="0"/>
              </a:rPr>
              <a:t>Week-1, Daily </a:t>
            </a:r>
            <a:r>
              <a:rPr lang="en-US" sz="2400" b="1" dirty="0" err="1">
                <a:latin typeface="Gill Sans MT" panose="020B0502020104020203" pitchFamily="34" charset="0"/>
              </a:rPr>
              <a:t>HImax</a:t>
            </a:r>
            <a:r>
              <a:rPr lang="en-US" sz="2400" b="1" dirty="0">
                <a:latin typeface="Gill Sans MT" panose="020B0502020104020203" pitchFamily="34" charset="0"/>
              </a:rPr>
              <a:t> Exceedance Probability, </a:t>
            </a:r>
            <a:r>
              <a:rPr lang="en-US" sz="2400" dirty="0">
                <a:latin typeface="Gill Sans MT" panose="020B0502020104020203" pitchFamily="34" charset="0"/>
              </a:rPr>
              <a:t>with respect to fixed thresholds</a:t>
            </a:r>
          </a:p>
        </p:txBody>
      </p:sp>
      <p:pic>
        <p:nvPicPr>
          <p:cNvPr id="18" name="Google Shape;124;p17"/>
          <p:cNvPicPr preferRelativeResize="0">
            <a:picLocks noChangeAspect="1"/>
          </p:cNvPicPr>
          <p:nvPr/>
        </p:nvPicPr>
        <p:blipFill>
          <a:blip r:embed="rId5">
            <a:extLst>
              <a:ext uri="{28A0092B-C50C-407E-A947-70E740481C1C}">
                <a14:useLocalDpi xmlns:a14="http://schemas.microsoft.com/office/drawing/2010/main" val="0"/>
              </a:ext>
            </a:extLst>
          </a:blip>
          <a:stretch>
            <a:fillRect/>
          </a:stretch>
        </p:blipFill>
        <p:spPr>
          <a:xfrm>
            <a:off x="6178877" y="2126192"/>
            <a:ext cx="2727769" cy="1993718"/>
          </a:xfrm>
          <a:prstGeom prst="rect">
            <a:avLst/>
          </a:prstGeom>
          <a:noFill/>
          <a:ln>
            <a:noFill/>
          </a:ln>
        </p:spPr>
      </p:pic>
      <p:sp>
        <p:nvSpPr>
          <p:cNvPr id="22" name="ZoneTexte 21"/>
          <p:cNvSpPr txBox="1"/>
          <p:nvPr/>
        </p:nvSpPr>
        <p:spPr>
          <a:xfrm>
            <a:off x="265075" y="4662501"/>
            <a:ext cx="8527057" cy="1477328"/>
          </a:xfrm>
          <a:prstGeom prst="rect">
            <a:avLst/>
          </a:prstGeom>
          <a:noFill/>
        </p:spPr>
        <p:txBody>
          <a:bodyPr wrap="square" rtlCol="0">
            <a:spAutoFit/>
          </a:bodyPr>
          <a:lstStyle/>
          <a:p>
            <a:pPr algn="just"/>
            <a:r>
              <a:rPr lang="en-US" sz="1800" dirty="0">
                <a:latin typeface="Gill Sans MT" panose="020B0502020104020203" pitchFamily="34" charset="0"/>
              </a:rPr>
              <a:t>There is a moderate to high probability for daily </a:t>
            </a:r>
            <a:r>
              <a:rPr lang="en-US" sz="1800" dirty="0" err="1">
                <a:latin typeface="Gill Sans MT" panose="020B0502020104020203" pitchFamily="34" charset="0"/>
              </a:rPr>
              <a:t>HImax</a:t>
            </a:r>
            <a:r>
              <a:rPr lang="en-US" sz="1800" dirty="0">
                <a:latin typeface="Gill Sans MT" panose="020B0502020104020203" pitchFamily="34" charset="0"/>
              </a:rPr>
              <a:t> to exceed the 31</a:t>
            </a:r>
            <a:r>
              <a:rPr lang="en-US" sz="1800" baseline="30000" dirty="0">
                <a:latin typeface="Gill Sans MT" panose="020B0502020104020203" pitchFamily="34" charset="0"/>
              </a:rPr>
              <a:t>o</a:t>
            </a:r>
            <a:r>
              <a:rPr lang="en-US" sz="1800" dirty="0">
                <a:latin typeface="Gill Sans MT" panose="020B0502020104020203" pitchFamily="34" charset="0"/>
              </a:rPr>
              <a:t>C threshold for at least 3 consecutive days over parts of Mexico, much of Central America and the Caribbean. There is also a moderate to high chance for daily </a:t>
            </a:r>
            <a:r>
              <a:rPr lang="en-US" sz="1800" dirty="0" err="1">
                <a:latin typeface="Gill Sans MT" panose="020B0502020104020203" pitchFamily="34" charset="0"/>
              </a:rPr>
              <a:t>HImax</a:t>
            </a:r>
            <a:r>
              <a:rPr lang="en-US" sz="1800" dirty="0">
                <a:latin typeface="Gill Sans MT" panose="020B0502020104020203" pitchFamily="34" charset="0"/>
              </a:rPr>
              <a:t> to exceed the 35</a:t>
            </a:r>
            <a:r>
              <a:rPr lang="en-US" sz="1800" baseline="30000" dirty="0">
                <a:latin typeface="Gill Sans MT" panose="020B0502020104020203" pitchFamily="34" charset="0"/>
              </a:rPr>
              <a:t>o</a:t>
            </a:r>
            <a:r>
              <a:rPr lang="en-US" sz="1800" dirty="0">
                <a:latin typeface="Gill Sans MT" panose="020B0502020104020203" pitchFamily="34" charset="0"/>
              </a:rPr>
              <a:t>C threshold over parts of Mexico and Central America, the Greater Antilles, the Bahamas, Hispaniola, and Guyana, Suriname and French Guiana.</a:t>
            </a:r>
          </a:p>
        </p:txBody>
      </p:sp>
      <p:sp>
        <p:nvSpPr>
          <p:cNvPr id="10" name="ZoneTexte 15"/>
          <p:cNvSpPr txBox="1"/>
          <p:nvPr/>
        </p:nvSpPr>
        <p:spPr>
          <a:xfrm>
            <a:off x="117915" y="1172493"/>
            <a:ext cx="2819400" cy="646331"/>
          </a:xfrm>
          <a:prstGeom prst="rect">
            <a:avLst/>
          </a:prstGeom>
          <a:noFill/>
        </p:spPr>
        <p:txBody>
          <a:bodyPr wrap="square" rtlCol="0">
            <a:spAutoFit/>
          </a:bodyPr>
          <a:lstStyle/>
          <a:p>
            <a:pPr algn="ctr"/>
            <a:r>
              <a:rPr lang="en-US" sz="1800" b="1" dirty="0" err="1">
                <a:latin typeface="Gill Sans MT" panose="020B0502020104020203" pitchFamily="34" charset="0"/>
              </a:rPr>
              <a:t>HImax</a:t>
            </a:r>
            <a:r>
              <a:rPr lang="en-US" sz="1800" b="1" dirty="0">
                <a:latin typeface="Gill Sans MT" panose="020B0502020104020203" pitchFamily="34" charset="0"/>
              </a:rPr>
              <a:t> &gt; 31</a:t>
            </a:r>
            <a:r>
              <a:rPr lang="en-US" sz="1800" b="1" baseline="30000" dirty="0">
                <a:latin typeface="Gill Sans MT" panose="020B0502020104020203" pitchFamily="34" charset="0"/>
              </a:rPr>
              <a:t>o</a:t>
            </a:r>
            <a:r>
              <a:rPr lang="en-US" sz="1800" b="1" dirty="0">
                <a:latin typeface="Gill Sans MT" panose="020B0502020104020203" pitchFamily="34" charset="0"/>
              </a:rPr>
              <a:t>C ,              ≥3 consecutive days </a:t>
            </a:r>
          </a:p>
        </p:txBody>
      </p:sp>
      <p:sp>
        <p:nvSpPr>
          <p:cNvPr id="11" name="ZoneTexte 15"/>
          <p:cNvSpPr txBox="1"/>
          <p:nvPr/>
        </p:nvSpPr>
        <p:spPr>
          <a:xfrm>
            <a:off x="3216285" y="1172493"/>
            <a:ext cx="2819400" cy="646331"/>
          </a:xfrm>
          <a:prstGeom prst="rect">
            <a:avLst/>
          </a:prstGeom>
          <a:noFill/>
        </p:spPr>
        <p:txBody>
          <a:bodyPr wrap="square" rtlCol="0">
            <a:spAutoFit/>
          </a:bodyPr>
          <a:lstStyle/>
          <a:p>
            <a:pPr algn="ctr"/>
            <a:r>
              <a:rPr lang="en-US" sz="1800" b="1" dirty="0" err="1">
                <a:latin typeface="Gill Sans MT" panose="020B0502020104020203" pitchFamily="34" charset="0"/>
              </a:rPr>
              <a:t>HImax</a:t>
            </a:r>
            <a:r>
              <a:rPr lang="en-US" sz="1800" b="1" dirty="0">
                <a:latin typeface="Gill Sans MT" panose="020B0502020104020203" pitchFamily="34" charset="0"/>
              </a:rPr>
              <a:t> &gt; 33</a:t>
            </a:r>
            <a:r>
              <a:rPr lang="en-US" sz="1800" b="1" baseline="30000" dirty="0">
                <a:latin typeface="Gill Sans MT" panose="020B0502020104020203" pitchFamily="34" charset="0"/>
              </a:rPr>
              <a:t>o</a:t>
            </a:r>
            <a:r>
              <a:rPr lang="en-US" sz="1800" b="1" dirty="0">
                <a:latin typeface="Gill Sans MT" panose="020B0502020104020203" pitchFamily="34" charset="0"/>
              </a:rPr>
              <a:t>C ,              ≥3 consecutive days </a:t>
            </a:r>
          </a:p>
        </p:txBody>
      </p:sp>
      <p:sp>
        <p:nvSpPr>
          <p:cNvPr id="12" name="ZoneTexte 15"/>
          <p:cNvSpPr txBox="1"/>
          <p:nvPr/>
        </p:nvSpPr>
        <p:spPr>
          <a:xfrm>
            <a:off x="6171734" y="1172493"/>
            <a:ext cx="2819400" cy="646331"/>
          </a:xfrm>
          <a:prstGeom prst="rect">
            <a:avLst/>
          </a:prstGeom>
          <a:noFill/>
        </p:spPr>
        <p:txBody>
          <a:bodyPr wrap="square" rtlCol="0">
            <a:spAutoFit/>
          </a:bodyPr>
          <a:lstStyle/>
          <a:p>
            <a:pPr algn="ctr"/>
            <a:r>
              <a:rPr lang="en-US" sz="1800" b="1" dirty="0" err="1">
                <a:latin typeface="Gill Sans MT" panose="020B0502020104020203" pitchFamily="34" charset="0"/>
              </a:rPr>
              <a:t>HImax</a:t>
            </a:r>
            <a:r>
              <a:rPr lang="en-US" sz="1800" b="1" dirty="0">
                <a:latin typeface="Gill Sans MT" panose="020B0502020104020203" pitchFamily="34" charset="0"/>
              </a:rPr>
              <a:t> &gt; 35</a:t>
            </a:r>
            <a:r>
              <a:rPr lang="en-US" sz="1800" b="1" baseline="30000" dirty="0">
                <a:latin typeface="Gill Sans MT" panose="020B0502020104020203" pitchFamily="34" charset="0"/>
              </a:rPr>
              <a:t>o</a:t>
            </a:r>
            <a:r>
              <a:rPr lang="en-US" sz="1800" b="1" dirty="0">
                <a:latin typeface="Gill Sans MT" panose="020B0502020104020203" pitchFamily="34" charset="0"/>
              </a:rPr>
              <a:t>C ,              ≥3 consecutive days </a:t>
            </a:r>
          </a:p>
        </p:txBody>
      </p:sp>
    </p:spTree>
    <p:extLst>
      <p:ext uri="{BB962C8B-B14F-4D97-AF65-F5344CB8AC3E}">
        <p14:creationId xmlns:p14="http://schemas.microsoft.com/office/powerpoint/2010/main" val="4255577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5" name="Google Shape;125;p17"/>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158680" y="2130875"/>
            <a:ext cx="2828944" cy="1986567"/>
          </a:xfrm>
          <a:prstGeom prst="rect">
            <a:avLst/>
          </a:prstGeom>
          <a:noFill/>
          <a:ln>
            <a:noFill/>
          </a:ln>
        </p:spPr>
      </p:pic>
      <p:pic>
        <p:nvPicPr>
          <p:cNvPr id="124" name="Google Shape;124;p17"/>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3114129" y="2130875"/>
            <a:ext cx="2828944" cy="1986567"/>
          </a:xfrm>
          <a:prstGeom prst="rect">
            <a:avLst/>
          </a:prstGeom>
          <a:noFill/>
          <a:ln>
            <a:noFill/>
          </a:ln>
        </p:spPr>
      </p:pic>
      <p:sp>
        <p:nvSpPr>
          <p:cNvPr id="9" name="Titre 4"/>
          <p:cNvSpPr txBox="1">
            <a:spLocks/>
          </p:cNvSpPr>
          <p:nvPr/>
        </p:nvSpPr>
        <p:spPr>
          <a:xfrm>
            <a:off x="0" y="-36121"/>
            <a:ext cx="9144000"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400" b="1" dirty="0">
                <a:latin typeface="Gill Sans MT" panose="020B0502020104020203" pitchFamily="34" charset="0"/>
              </a:rPr>
              <a:t>Week-1, Daily </a:t>
            </a:r>
            <a:r>
              <a:rPr lang="en-US" sz="2400" b="1" dirty="0" err="1">
                <a:latin typeface="Gill Sans MT" panose="020B0502020104020203" pitchFamily="34" charset="0"/>
              </a:rPr>
              <a:t>Tmax</a:t>
            </a:r>
            <a:r>
              <a:rPr lang="en-US" sz="2400" b="1" dirty="0">
                <a:latin typeface="Gill Sans MT" panose="020B0502020104020203" pitchFamily="34" charset="0"/>
              </a:rPr>
              <a:t>/HI Hybrid Index (hybrid) Exceedance Probability, </a:t>
            </a:r>
            <a:r>
              <a:rPr lang="en-US" sz="2400" dirty="0">
                <a:latin typeface="Gill Sans MT" panose="020B0502020104020203" pitchFamily="34" charset="0"/>
              </a:rPr>
              <a:t>with respect to fixed thresholds</a:t>
            </a:r>
          </a:p>
        </p:txBody>
      </p:sp>
      <p:pic>
        <p:nvPicPr>
          <p:cNvPr id="18" name="Google Shape;124;p17"/>
          <p:cNvPicPr preferRelativeResize="0">
            <a:picLocks noChangeAspect="1"/>
          </p:cNvPicPr>
          <p:nvPr/>
        </p:nvPicPr>
        <p:blipFill>
          <a:blip r:embed="rId5">
            <a:extLst>
              <a:ext uri="{28A0092B-C50C-407E-A947-70E740481C1C}">
                <a14:useLocalDpi xmlns:a14="http://schemas.microsoft.com/office/drawing/2010/main" val="0"/>
              </a:ext>
            </a:extLst>
          </a:blip>
          <a:stretch>
            <a:fillRect/>
          </a:stretch>
        </p:blipFill>
        <p:spPr>
          <a:xfrm>
            <a:off x="6128290" y="2129767"/>
            <a:ext cx="2828944" cy="1986567"/>
          </a:xfrm>
          <a:prstGeom prst="rect">
            <a:avLst/>
          </a:prstGeom>
          <a:noFill/>
          <a:ln>
            <a:noFill/>
          </a:ln>
        </p:spPr>
      </p:pic>
      <p:sp>
        <p:nvSpPr>
          <p:cNvPr id="22" name="ZoneTexte 21"/>
          <p:cNvSpPr txBox="1"/>
          <p:nvPr/>
        </p:nvSpPr>
        <p:spPr>
          <a:xfrm>
            <a:off x="265075" y="4662501"/>
            <a:ext cx="8527057" cy="1754326"/>
          </a:xfrm>
          <a:prstGeom prst="rect">
            <a:avLst/>
          </a:prstGeom>
          <a:noFill/>
        </p:spPr>
        <p:txBody>
          <a:bodyPr wrap="square" rtlCol="0">
            <a:spAutoFit/>
          </a:bodyPr>
          <a:lstStyle/>
          <a:p>
            <a:pPr algn="just"/>
            <a:r>
              <a:rPr lang="en-US" sz="1800" dirty="0">
                <a:latin typeface="Gill Sans MT" panose="020B0502020104020203" pitchFamily="34" charset="0"/>
              </a:rPr>
              <a:t>There is a moderate to high probability for daily Himax/</a:t>
            </a:r>
            <a:r>
              <a:rPr lang="en-US" sz="1800" dirty="0" err="1">
                <a:latin typeface="Gill Sans MT" panose="020B0502020104020203" pitchFamily="34" charset="0"/>
              </a:rPr>
              <a:t>Tmax</a:t>
            </a:r>
            <a:r>
              <a:rPr lang="en-US" sz="1800" dirty="0">
                <a:latin typeface="Gill Sans MT" panose="020B0502020104020203" pitchFamily="34" charset="0"/>
              </a:rPr>
              <a:t> hybrid index to exceed to exceed 31</a:t>
            </a:r>
            <a:r>
              <a:rPr lang="en-US" sz="1800" baseline="30000" dirty="0">
                <a:latin typeface="Gill Sans MT" panose="020B0502020104020203" pitchFamily="34" charset="0"/>
              </a:rPr>
              <a:t>o</a:t>
            </a:r>
            <a:r>
              <a:rPr lang="en-US" sz="1800" dirty="0">
                <a:latin typeface="Gill Sans MT" panose="020B0502020104020203" pitchFamily="34" charset="0"/>
              </a:rPr>
              <a:t>C threshold for at least 3 consecutive days over parts of Mexico, much of Central America and the Caribbean. There is also a moderate to high chance for daily </a:t>
            </a:r>
            <a:r>
              <a:rPr lang="en-US" sz="1800" dirty="0" err="1">
                <a:latin typeface="Gill Sans MT" panose="020B0502020104020203" pitchFamily="34" charset="0"/>
              </a:rPr>
              <a:t>HImax</a:t>
            </a:r>
            <a:r>
              <a:rPr lang="en-US" sz="1800" dirty="0">
                <a:latin typeface="Gill Sans MT" panose="020B0502020104020203" pitchFamily="34" charset="0"/>
              </a:rPr>
              <a:t> to exceed the 35</a:t>
            </a:r>
            <a:r>
              <a:rPr lang="en-US" sz="1800" baseline="30000" dirty="0">
                <a:latin typeface="Gill Sans MT" panose="020B0502020104020203" pitchFamily="34" charset="0"/>
              </a:rPr>
              <a:t>o</a:t>
            </a:r>
            <a:r>
              <a:rPr lang="en-US" sz="1800" dirty="0">
                <a:latin typeface="Gill Sans MT" panose="020B0502020104020203" pitchFamily="34" charset="0"/>
              </a:rPr>
              <a:t>C threshold over parts of Mexico and Central America, the Greater Antilles, the Bahamas, Hispaniola, and Guyana, Suriname and French Guiana.</a:t>
            </a:r>
          </a:p>
          <a:p>
            <a:pPr algn="just"/>
            <a:endParaRPr lang="en-US" sz="1800" dirty="0">
              <a:latin typeface="Gill Sans MT" panose="020B0502020104020203" pitchFamily="34" charset="0"/>
            </a:endParaRPr>
          </a:p>
        </p:txBody>
      </p:sp>
      <p:sp>
        <p:nvSpPr>
          <p:cNvPr id="10" name="ZoneTexte 15"/>
          <p:cNvSpPr txBox="1"/>
          <p:nvPr/>
        </p:nvSpPr>
        <p:spPr>
          <a:xfrm>
            <a:off x="117915" y="1172493"/>
            <a:ext cx="2819400" cy="646331"/>
          </a:xfrm>
          <a:prstGeom prst="rect">
            <a:avLst/>
          </a:prstGeom>
          <a:noFill/>
        </p:spPr>
        <p:txBody>
          <a:bodyPr wrap="square" rtlCol="0">
            <a:spAutoFit/>
          </a:bodyPr>
          <a:lstStyle/>
          <a:p>
            <a:pPr algn="ctr"/>
            <a:r>
              <a:rPr lang="en-US" sz="1800" b="1" dirty="0">
                <a:latin typeface="Gill Sans MT" panose="020B0502020104020203" pitchFamily="34" charset="0"/>
              </a:rPr>
              <a:t>hybrid &gt; 31</a:t>
            </a:r>
            <a:r>
              <a:rPr lang="en-US" sz="1800" b="1" baseline="30000" dirty="0">
                <a:latin typeface="Gill Sans MT" panose="020B0502020104020203" pitchFamily="34" charset="0"/>
              </a:rPr>
              <a:t>o</a:t>
            </a:r>
            <a:r>
              <a:rPr lang="en-US" sz="1800" b="1" dirty="0">
                <a:latin typeface="Gill Sans MT" panose="020B0502020104020203" pitchFamily="34" charset="0"/>
              </a:rPr>
              <a:t>C ,              ≥3 consecutive days </a:t>
            </a:r>
          </a:p>
        </p:txBody>
      </p:sp>
      <p:sp>
        <p:nvSpPr>
          <p:cNvPr id="11" name="ZoneTexte 15"/>
          <p:cNvSpPr txBox="1"/>
          <p:nvPr/>
        </p:nvSpPr>
        <p:spPr>
          <a:xfrm>
            <a:off x="3216285" y="1172493"/>
            <a:ext cx="2819400" cy="646331"/>
          </a:xfrm>
          <a:prstGeom prst="rect">
            <a:avLst/>
          </a:prstGeom>
          <a:noFill/>
        </p:spPr>
        <p:txBody>
          <a:bodyPr wrap="square" rtlCol="0">
            <a:spAutoFit/>
          </a:bodyPr>
          <a:lstStyle/>
          <a:p>
            <a:pPr algn="ctr"/>
            <a:r>
              <a:rPr lang="en-US" sz="1800" b="1" dirty="0">
                <a:latin typeface="Gill Sans MT" panose="020B0502020104020203" pitchFamily="34" charset="0"/>
              </a:rPr>
              <a:t>hybrid &gt; 33</a:t>
            </a:r>
            <a:r>
              <a:rPr lang="en-US" sz="1800" b="1" baseline="30000" dirty="0">
                <a:latin typeface="Gill Sans MT" panose="020B0502020104020203" pitchFamily="34" charset="0"/>
              </a:rPr>
              <a:t>o</a:t>
            </a:r>
            <a:r>
              <a:rPr lang="en-US" sz="1800" b="1" dirty="0">
                <a:latin typeface="Gill Sans MT" panose="020B0502020104020203" pitchFamily="34" charset="0"/>
              </a:rPr>
              <a:t>C ,              ≥3 consecutive days </a:t>
            </a:r>
          </a:p>
        </p:txBody>
      </p:sp>
      <p:sp>
        <p:nvSpPr>
          <p:cNvPr id="12" name="ZoneTexte 15"/>
          <p:cNvSpPr txBox="1"/>
          <p:nvPr/>
        </p:nvSpPr>
        <p:spPr>
          <a:xfrm>
            <a:off x="6171734" y="1172493"/>
            <a:ext cx="2819400" cy="646331"/>
          </a:xfrm>
          <a:prstGeom prst="rect">
            <a:avLst/>
          </a:prstGeom>
          <a:noFill/>
        </p:spPr>
        <p:txBody>
          <a:bodyPr wrap="square" rtlCol="0">
            <a:spAutoFit/>
          </a:bodyPr>
          <a:lstStyle/>
          <a:p>
            <a:pPr algn="ctr"/>
            <a:r>
              <a:rPr lang="en-US" sz="1800" b="1" dirty="0">
                <a:latin typeface="Gill Sans MT" panose="020B0502020104020203" pitchFamily="34" charset="0"/>
              </a:rPr>
              <a:t>hybrid &gt; 35</a:t>
            </a:r>
            <a:r>
              <a:rPr lang="en-US" sz="1800" b="1" baseline="30000" dirty="0">
                <a:latin typeface="Gill Sans MT" panose="020B0502020104020203" pitchFamily="34" charset="0"/>
              </a:rPr>
              <a:t>o</a:t>
            </a:r>
            <a:r>
              <a:rPr lang="en-US" sz="1800" b="1" dirty="0">
                <a:latin typeface="Gill Sans MT" panose="020B0502020104020203" pitchFamily="34" charset="0"/>
              </a:rPr>
              <a:t>C ,              ≥3 consecutive days </a:t>
            </a:r>
          </a:p>
        </p:txBody>
      </p:sp>
    </p:spTree>
    <p:extLst>
      <p:ext uri="{BB962C8B-B14F-4D97-AF65-F5344CB8AC3E}">
        <p14:creationId xmlns:p14="http://schemas.microsoft.com/office/powerpoint/2010/main" val="121329738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11033</TotalTime>
  <Words>1272</Words>
  <Application>Microsoft Office PowerPoint</Application>
  <PresentationFormat>On-screen Show (4:3)</PresentationFormat>
  <Paragraphs>93</Paragraphs>
  <Slides>15</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Gill Sans MT</vt:lpstr>
      <vt:lpstr>Office Theme</vt:lpstr>
      <vt:lpstr>PowerPoint Presentation</vt:lpstr>
      <vt:lpstr>Week-1, Mean Sea Level Pressure &amp; 500-hPa Height</vt:lpstr>
      <vt:lpstr>Week-1, 925-hPa and 200-hPa Wind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Urban Heat Island Forecasts</vt:lpstr>
      <vt:lpstr>Urban Heat Island Forecasts (cont).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2 Heatwaves Forecast  Valid : 03 – 09 April 2020 Experimental phase  GEFS Outputs Model</dc:title>
  <dc:creator>Sarah Diouf</dc:creator>
  <cp:lastModifiedBy>Endalk Bekele</cp:lastModifiedBy>
  <cp:revision>450</cp:revision>
  <dcterms:modified xsi:type="dcterms:W3CDTF">2024-04-12T17:37:03Z</dcterms:modified>
</cp:coreProperties>
</file>