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64" r:id="rId2"/>
    <p:sldId id="326" r:id="rId3"/>
    <p:sldId id="340" r:id="rId4"/>
    <p:sldId id="336" r:id="rId5"/>
    <p:sldId id="356" r:id="rId6"/>
    <p:sldId id="355" r:id="rId7"/>
    <p:sldId id="358" r:id="rId8"/>
    <p:sldId id="339" r:id="rId9"/>
    <p:sldId id="357" r:id="rId10"/>
    <p:sldId id="366" r:id="rId11"/>
    <p:sldId id="280" r:id="rId12"/>
    <p:sldId id="352" r:id="rId13"/>
    <p:sldId id="361" r:id="rId14"/>
    <p:sldId id="360" r:id="rId15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E00"/>
    <a:srgbClr val="35714A"/>
    <a:srgbClr val="39A58B"/>
    <a:srgbClr val="E9E5C5"/>
    <a:srgbClr val="339999"/>
    <a:srgbClr val="3E8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5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6051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5670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https://www.cpc.ncep.noaa.gov/products/international/endalk/climatehealth/heat-health_forecasts_alt.shtml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40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5420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3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555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7249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129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671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3986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80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1911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4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9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tp.cpc.ncep.noaa.gov/CPC/li.xu/UHI/cases/Caribb.20230927_20231003_tmax_glb_07d_90_5mm.txt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CPC/li.xu/UHI/cases/Caribb.20230927_20231003_tmax_glb_07d_90_5mm.tx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r>
              <a:rPr lang="en-US" sz="3200" dirty="0">
                <a:solidFill>
                  <a:schemeClr val="tx1"/>
                </a:solidFill>
                <a:latin typeface="Gill Sans MT" panose="020B0502020104020203" pitchFamily="34" charset="0"/>
              </a:rPr>
              <a:t>Week-1, valid: 27 Sep – 03 Oct, 2023</a:t>
            </a: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2800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277" y="1902943"/>
            <a:ext cx="9144000" cy="1140054"/>
          </a:xfrm>
          <a:prstGeom prst="rect">
            <a:avLst/>
          </a:prstGeom>
          <a:solidFill>
            <a:srgbClr val="E9E5C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Tx/>
              <a:defRPr/>
            </a:pPr>
            <a:r>
              <a:rPr lang="en-US" sz="3600" b="1" dirty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rPr>
              <a:t>Heat Hazard Outlook for the Caribbean</a:t>
            </a:r>
          </a:p>
        </p:txBody>
      </p:sp>
    </p:spTree>
    <p:extLst>
      <p:ext uri="{BB962C8B-B14F-4D97-AF65-F5344CB8AC3E}">
        <p14:creationId xmlns:p14="http://schemas.microsoft.com/office/powerpoint/2010/main" val="34254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787E2-89BA-6E32-AD82-04948265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Hazard Outlooks Criteria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248B5-1A60-56C6-1D85-8351FCBC7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39702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endParaRPr lang="en-US" sz="1850" b="1" i="0" dirty="0">
              <a:effectLst/>
              <a:latin typeface="Arial" panose="020B0604020202020204" pitchFamily="34" charset="0"/>
            </a:endParaRPr>
          </a:p>
          <a:p>
            <a:pPr indent="0">
              <a:buNone/>
            </a:pPr>
            <a:endParaRPr lang="en-US" sz="1850" b="1" i="0" dirty="0">
              <a:effectLst/>
              <a:latin typeface="Arial" panose="020B0604020202020204" pitchFamily="34" charset="0"/>
            </a:endParaRPr>
          </a:p>
          <a:p>
            <a:pPr marL="2743200" indent="-2743200">
              <a:buNone/>
            </a:pP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b="1" dirty="0">
                <a:solidFill>
                  <a:srgbClr val="FF5500"/>
                </a:solidFill>
                <a:latin typeface="Arial" panose="020B0604020202020204" pitchFamily="34" charset="0"/>
              </a:rPr>
              <a:t>Excessive Heat:	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Hybrid Index 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&gt; 80</a:t>
            </a:r>
            <a:r>
              <a:rPr lang="en-US" sz="1850" b="1" i="0" baseline="3000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and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Hybrid Index 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&gt; 31</a:t>
            </a:r>
            <a:r>
              <a:rPr lang="en-US" sz="1850" b="1" i="0" baseline="3000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C </a:t>
            </a:r>
            <a:r>
              <a:rPr lang="en-US" sz="1850" dirty="0">
                <a:latin typeface="Arial" panose="020B0604020202020204" pitchFamily="34" charset="0"/>
              </a:rPr>
              <a:t>thresholds</a:t>
            </a:r>
            <a:r>
              <a:rPr lang="en-US" sz="1850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for at least 3 consecutive days.</a:t>
            </a:r>
          </a:p>
          <a:p>
            <a:pPr marL="2743200" indent="-2743200">
              <a:buNone/>
            </a:pPr>
            <a:endParaRPr lang="en-US" sz="1850" b="1" dirty="0">
              <a:latin typeface="Arial" panose="020B0604020202020204" pitchFamily="34" charset="0"/>
            </a:endParaRPr>
          </a:p>
          <a:p>
            <a:pPr marL="2743200" indent="-2743200">
              <a:buNone/>
            </a:pPr>
            <a:r>
              <a:rPr lang="en-US" sz="1850" b="1" dirty="0">
                <a:solidFill>
                  <a:srgbClr val="FF0000"/>
                </a:solidFill>
                <a:latin typeface="Arial" panose="020B0604020202020204" pitchFamily="34" charset="0"/>
              </a:rPr>
              <a:t>Severe Heat:	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Hybrid Index 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&gt; 90</a:t>
            </a:r>
            <a:r>
              <a:rPr lang="en-US" sz="1850" b="1" i="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and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Hybrid Index 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&gt; 33</a:t>
            </a:r>
            <a:r>
              <a:rPr lang="en-US" sz="1850" b="1" i="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dirty="0">
                <a:latin typeface="Arial" panose="020B0604020202020204" pitchFamily="34" charset="0"/>
              </a:rPr>
              <a:t>thresholds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for at least 3 consecutive days.</a:t>
            </a:r>
          </a:p>
          <a:p>
            <a:pPr indent="0">
              <a:buNone/>
            </a:pPr>
            <a:endParaRPr lang="en-US" sz="1850" b="1" dirty="0">
              <a:latin typeface="Arial" panose="020B0604020202020204" pitchFamily="34" charset="0"/>
            </a:endParaRPr>
          </a:p>
          <a:p>
            <a:pPr marL="2743200" indent="-2743200">
              <a:buNone/>
            </a:pPr>
            <a:r>
              <a:rPr lang="en-US" sz="1850" b="1" i="0" dirty="0">
                <a:solidFill>
                  <a:srgbClr val="820000"/>
                </a:solidFill>
                <a:effectLst/>
                <a:latin typeface="Arial" panose="020B0604020202020204" pitchFamily="34" charset="0"/>
              </a:rPr>
              <a:t>Extremely Severe Heat: 	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Hybrid Index 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&gt;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95</a:t>
            </a:r>
            <a:r>
              <a:rPr lang="en-US" sz="1850" b="1" baseline="30000" dirty="0">
                <a:solidFill>
                  <a:srgbClr val="820000"/>
                </a:solidFill>
                <a:latin typeface="Arial" panose="020B0604020202020204" pitchFamily="34" charset="0"/>
              </a:rPr>
              <a:t>th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 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and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Hybrid Index 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&gt; 35</a:t>
            </a:r>
            <a:r>
              <a:rPr lang="en-US" sz="1850" b="1" baseline="30000" dirty="0">
                <a:solidFill>
                  <a:srgbClr val="820000"/>
                </a:solidFill>
                <a:latin typeface="Arial" panose="020B0604020202020204" pitchFamily="34" charset="0"/>
              </a:rPr>
              <a:t>o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C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thresholds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for at least 3 consecutive days.</a:t>
            </a:r>
          </a:p>
          <a:p>
            <a:pPr indent="0">
              <a:buNone/>
            </a:pPr>
            <a:endParaRPr lang="en-US" sz="1850" b="1" i="0" dirty="0">
              <a:effectLst/>
              <a:latin typeface="Arial" panose="020B0604020202020204" pitchFamily="34" charset="0"/>
            </a:endParaRPr>
          </a:p>
          <a:p>
            <a:pPr indent="0">
              <a:buNone/>
            </a:pP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endParaRPr lang="en-US" sz="1850" b="1" dirty="0">
              <a:solidFill>
                <a:srgbClr val="FF55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3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-54708" y="-36123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Convergence of Evidences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36383" y="84803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MSLP </a:t>
            </a:r>
            <a:r>
              <a:rPr lang="en-US" sz="1800" b="1" dirty="0" err="1">
                <a:latin typeface="Gill Sans MT" panose="020B0502020104020203" pitchFamily="34" charset="0"/>
              </a:rPr>
              <a:t>Anom</a:t>
            </a:r>
            <a:r>
              <a:rPr lang="en-US" sz="1800" b="1" dirty="0">
                <a:latin typeface="Gill Sans MT" panose="020B0502020104020203" pitchFamily="34" charset="0"/>
              </a:rPr>
              <a:t>.</a:t>
            </a:r>
          </a:p>
        </p:txBody>
      </p:sp>
      <p:sp>
        <p:nvSpPr>
          <p:cNvPr id="15" name="ZoneTexte 15"/>
          <p:cNvSpPr txBox="1"/>
          <p:nvPr/>
        </p:nvSpPr>
        <p:spPr>
          <a:xfrm>
            <a:off x="3955404" y="716497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- 80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 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ZoneTexte 15"/>
          <p:cNvSpPr txBox="1"/>
          <p:nvPr/>
        </p:nvSpPr>
        <p:spPr>
          <a:xfrm>
            <a:off x="6602088" y="4828885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- 35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20" name="ZoneTexte 15"/>
          <p:cNvSpPr txBox="1"/>
          <p:nvPr/>
        </p:nvSpPr>
        <p:spPr>
          <a:xfrm>
            <a:off x="3859536" y="2790634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- 90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 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ZoneTexte 15"/>
          <p:cNvSpPr txBox="1"/>
          <p:nvPr/>
        </p:nvSpPr>
        <p:spPr>
          <a:xfrm>
            <a:off x="3955404" y="4782168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- 95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 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35" name="ZoneTexte 15"/>
          <p:cNvSpPr txBox="1"/>
          <p:nvPr/>
        </p:nvSpPr>
        <p:spPr>
          <a:xfrm>
            <a:off x="6620063" y="2758723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- 33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36" name="ZoneTexte 15"/>
          <p:cNvSpPr txBox="1"/>
          <p:nvPr/>
        </p:nvSpPr>
        <p:spPr>
          <a:xfrm>
            <a:off x="6522348" y="770829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- 31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23" name="ZoneTexte 15"/>
          <p:cNvSpPr txBox="1"/>
          <p:nvPr/>
        </p:nvSpPr>
        <p:spPr>
          <a:xfrm>
            <a:off x="636383" y="379720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500-hPa Height</a:t>
            </a:r>
          </a:p>
        </p:txBody>
      </p:sp>
    </p:spTree>
    <p:extLst>
      <p:ext uri="{BB962C8B-B14F-4D97-AF65-F5344CB8AC3E}">
        <p14:creationId xmlns:p14="http://schemas.microsoft.com/office/powerpoint/2010/main" val="219024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69735"/>
            <a:ext cx="8229600" cy="789738"/>
          </a:xfrm>
        </p:spPr>
        <p:txBody>
          <a:bodyPr/>
          <a:lstStyle/>
          <a:p>
            <a:r>
              <a:rPr lang="en-US" dirty="0"/>
              <a:t>Urban Heat Island Forecasts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EA7A59-C29B-28CD-8117-7754E33FCF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8" t="10889" r="3166" b="28333"/>
          <a:stretch/>
        </p:blipFill>
        <p:spPr>
          <a:xfrm>
            <a:off x="200024" y="1417320"/>
            <a:ext cx="8654415" cy="31261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3E216D-6F32-21F6-194E-E5DC78172C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23" t="67438" r="32263"/>
          <a:stretch/>
        </p:blipFill>
        <p:spPr>
          <a:xfrm>
            <a:off x="3223592" y="4662383"/>
            <a:ext cx="3841593" cy="123614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4EB6BFD-DC01-C214-1AB9-A3F75E28758F}"/>
              </a:ext>
            </a:extLst>
          </p:cNvPr>
          <p:cNvSpPr/>
          <p:nvPr/>
        </p:nvSpPr>
        <p:spPr>
          <a:xfrm>
            <a:off x="123826" y="5966054"/>
            <a:ext cx="82944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https://ftp.cpc.ncep.noaa.gov/CPC/li.xu/UHI/cases/Caribb.20230927_20231003_tmax_glb_07d_90_5mm.txt.html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92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1523" t="67438" r="32263"/>
          <a:stretch/>
        </p:blipFill>
        <p:spPr>
          <a:xfrm>
            <a:off x="3223592" y="4662383"/>
            <a:ext cx="3841593" cy="12361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3826" y="5966054"/>
            <a:ext cx="82944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https://ftp.cpc.ncep.noaa.gov/CPC/li.xu/UHI/cases/Caribb.20230927_20231003_tmax_glb_07d_90_5mm.txt.html</a:t>
            </a:r>
            <a:r>
              <a:rPr lang="en-US" sz="1200" dirty="0"/>
              <a:t>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7B5D946-B5C2-5CB4-45C1-93CA1D56169E}"/>
              </a:ext>
            </a:extLst>
          </p:cNvPr>
          <p:cNvGrpSpPr/>
          <p:nvPr/>
        </p:nvGrpSpPr>
        <p:grpSpPr>
          <a:xfrm>
            <a:off x="200024" y="1417320"/>
            <a:ext cx="8699184" cy="3177537"/>
            <a:chOff x="200024" y="1417320"/>
            <a:chExt cx="8699184" cy="317753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6EA7A59-C29B-28CD-8117-7754E33FCF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188" t="10889" r="3166" b="81676"/>
            <a:stretch/>
          </p:blipFill>
          <p:spPr>
            <a:xfrm>
              <a:off x="200024" y="1417320"/>
              <a:ext cx="8654415" cy="382451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D1015CE-9E2C-B87D-875C-071F9C1DA2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677" t="12963" r="2677" b="32413"/>
            <a:stretch/>
          </p:blipFill>
          <p:spPr>
            <a:xfrm>
              <a:off x="244792" y="1785260"/>
              <a:ext cx="8654416" cy="2809597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8B8F3A58-D522-9198-739A-DCDDD576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9735"/>
            <a:ext cx="8229600" cy="789738"/>
          </a:xfrm>
        </p:spPr>
        <p:txBody>
          <a:bodyPr/>
          <a:lstStyle/>
          <a:p>
            <a:r>
              <a:rPr lang="en-US" dirty="0"/>
              <a:t>Urban Heat Island Forecasts (cont.)</a:t>
            </a:r>
          </a:p>
        </p:txBody>
      </p:sp>
    </p:spTree>
    <p:extLst>
      <p:ext uri="{BB962C8B-B14F-4D97-AF65-F5344CB8AC3E}">
        <p14:creationId xmlns:p14="http://schemas.microsoft.com/office/powerpoint/2010/main" val="3164607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4"/>
          <p:cNvSpPr txBox="1">
            <a:spLocks/>
          </p:cNvSpPr>
          <p:nvPr/>
        </p:nvSpPr>
        <p:spPr>
          <a:xfrm>
            <a:off x="0" y="1947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b="1" dirty="0">
                <a:latin typeface="Gill Sans MT" panose="020B0502020104020203" pitchFamily="34" charset="0"/>
              </a:rPr>
              <a:t>Week-1 Heat Hazards Outlook (Caribbean)</a:t>
            </a:r>
          </a:p>
          <a:p>
            <a:r>
              <a:rPr lang="en-US" sz="2400" b="1" dirty="0">
                <a:latin typeface="Gill Sans MT" panose="020B0502020104020203" pitchFamily="34" charset="0"/>
              </a:rPr>
              <a:t>Valid: 27 September – 03 October, 2023</a:t>
            </a:r>
          </a:p>
        </p:txBody>
      </p:sp>
      <p:sp>
        <p:nvSpPr>
          <p:cNvPr id="8" name="Rectangle 7"/>
          <p:cNvSpPr/>
          <p:nvPr/>
        </p:nvSpPr>
        <p:spPr>
          <a:xfrm>
            <a:off x="482592" y="5525911"/>
            <a:ext cx="84518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 here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ZoneTexte 10"/>
          <p:cNvSpPr txBox="1"/>
          <p:nvPr/>
        </p:nvSpPr>
        <p:spPr>
          <a:xfrm>
            <a:off x="6162625" y="1269575"/>
            <a:ext cx="289205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50" b="1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4207FE-7923-7F8D-F781-DDC375DDBCDE}"/>
              </a:ext>
            </a:extLst>
          </p:cNvPr>
          <p:cNvSpPr/>
          <p:nvPr/>
        </p:nvSpPr>
        <p:spPr>
          <a:xfrm>
            <a:off x="1396992" y="2617385"/>
            <a:ext cx="37728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</a:rPr>
              <a:t>Insert QGIS drawn Outlook map, here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8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161818"/>
            <a:ext cx="9144000" cy="755751"/>
          </a:xfrm>
        </p:spPr>
        <p:txBody>
          <a:bodyPr/>
          <a:lstStyle/>
          <a:p>
            <a:r>
              <a:rPr lang="en-US" sz="2800" b="1" dirty="0">
                <a:latin typeface="Gill Sans MT" panose="020B0502020104020203" pitchFamily="34" charset="0"/>
              </a:rPr>
              <a:t>Week-1, Mean Sea Level Pressure &amp; 500-hPa Height</a:t>
            </a:r>
          </a:p>
        </p:txBody>
      </p:sp>
      <p:sp>
        <p:nvSpPr>
          <p:cNvPr id="2" name="Rectangle 1"/>
          <p:cNvSpPr/>
          <p:nvPr/>
        </p:nvSpPr>
        <p:spPr>
          <a:xfrm>
            <a:off x="6499654" y="1836253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4169" y="1073924"/>
            <a:ext cx="1334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total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78202" y="1075433"/>
            <a:ext cx="1742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anomaly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6481" y="2618518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MSLP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098" y="5201081"/>
            <a:ext cx="10486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500-hPa</a:t>
            </a:r>
          </a:p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Height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31819" y="4539361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345753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161818"/>
            <a:ext cx="9144000" cy="755751"/>
          </a:xfrm>
        </p:spPr>
        <p:txBody>
          <a:bodyPr/>
          <a:lstStyle/>
          <a:p>
            <a:r>
              <a:rPr lang="en-US" sz="2800" b="1" dirty="0">
                <a:latin typeface="Gill Sans MT" panose="020B0502020104020203" pitchFamily="34" charset="0"/>
              </a:rPr>
              <a:t>Week-1, 925-hPa and 200-hPa Wind</a:t>
            </a:r>
          </a:p>
        </p:txBody>
      </p:sp>
      <p:sp>
        <p:nvSpPr>
          <p:cNvPr id="2" name="Rectangle 1"/>
          <p:cNvSpPr/>
          <p:nvPr/>
        </p:nvSpPr>
        <p:spPr>
          <a:xfrm>
            <a:off x="6499654" y="2006669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4169" y="1073924"/>
            <a:ext cx="1334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total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78202" y="1075433"/>
            <a:ext cx="1742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anomaly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60" y="2071441"/>
            <a:ext cx="120356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925-hpa</a:t>
            </a:r>
          </a:p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wind (speed and direction)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4749080"/>
            <a:ext cx="120356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200-hpa</a:t>
            </a:r>
          </a:p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wind (</a:t>
            </a:r>
            <a:r>
              <a:rPr lang="en-US" sz="1700" b="1" dirty="0" err="1">
                <a:latin typeface="Gill Sans MT" panose="020B0502020104020203" pitchFamily="34" charset="0"/>
              </a:rPr>
              <a:t>diverg</a:t>
            </a:r>
            <a:r>
              <a:rPr lang="en-US" sz="1700" b="1" dirty="0">
                <a:latin typeface="Gill Sans MT" panose="020B0502020104020203" pitchFamily="34" charset="0"/>
              </a:rPr>
              <a:t>. and direction)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99654" y="4914794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here.</a:t>
            </a:r>
          </a:p>
        </p:txBody>
      </p:sp>
    </p:spTree>
    <p:extLst>
      <p:ext uri="{BB962C8B-B14F-4D97-AF65-F5344CB8AC3E}">
        <p14:creationId xmlns:p14="http://schemas.microsoft.com/office/powerpoint/2010/main" val="274691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percentile thresholds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80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538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90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2353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95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287061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HImax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percentile thresholds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80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538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90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2353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95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247549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/HI Hybrid Index (hybrid)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percentile thresholds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80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538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90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2353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95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118171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fixed thresholds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  <p:sp>
        <p:nvSpPr>
          <p:cNvPr id="10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31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1" name="ZoneTexte 15"/>
          <p:cNvSpPr txBox="1"/>
          <p:nvPr/>
        </p:nvSpPr>
        <p:spPr>
          <a:xfrm>
            <a:off x="321628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33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6171734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35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</p:spTree>
    <p:extLst>
      <p:ext uri="{BB962C8B-B14F-4D97-AF65-F5344CB8AC3E}">
        <p14:creationId xmlns:p14="http://schemas.microsoft.com/office/powerpoint/2010/main" val="193442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HImax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fixed thresholds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  <p:sp>
        <p:nvSpPr>
          <p:cNvPr id="10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31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1" name="ZoneTexte 15"/>
          <p:cNvSpPr txBox="1"/>
          <p:nvPr/>
        </p:nvSpPr>
        <p:spPr>
          <a:xfrm>
            <a:off x="321628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33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6171734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35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</p:spTree>
    <p:extLst>
      <p:ext uri="{BB962C8B-B14F-4D97-AF65-F5344CB8AC3E}">
        <p14:creationId xmlns:p14="http://schemas.microsoft.com/office/powerpoint/2010/main" val="425557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/HI Hybrid Index (hybrid)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fixed thresholds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  <a:p>
            <a:pPr algn="just"/>
            <a:endParaRPr lang="en-US" sz="1800" dirty="0">
              <a:latin typeface="Gill Sans MT" panose="020B0502020104020203" pitchFamily="34" charset="0"/>
            </a:endParaRPr>
          </a:p>
        </p:txBody>
      </p:sp>
      <p:sp>
        <p:nvSpPr>
          <p:cNvPr id="10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31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1" name="ZoneTexte 15"/>
          <p:cNvSpPr txBox="1"/>
          <p:nvPr/>
        </p:nvSpPr>
        <p:spPr>
          <a:xfrm>
            <a:off x="321628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33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6171734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35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</p:spTree>
    <p:extLst>
      <p:ext uri="{BB962C8B-B14F-4D97-AF65-F5344CB8AC3E}">
        <p14:creationId xmlns:p14="http://schemas.microsoft.com/office/powerpoint/2010/main" val="121329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11099</TotalTime>
  <Words>597</Words>
  <Application>Microsoft Office PowerPoint</Application>
  <PresentationFormat>On-screen Show (4:3)</PresentationFormat>
  <Paragraphs>92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Office Theme</vt:lpstr>
      <vt:lpstr>PowerPoint Presentation</vt:lpstr>
      <vt:lpstr>Week-1, Mean Sea Level Pressure &amp; 500-hPa Height</vt:lpstr>
      <vt:lpstr>Week-1, 925-hPa and 200-hPa Wind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Heat Hazard Outlooks Criteria</vt:lpstr>
      <vt:lpstr>PowerPoint Presentation</vt:lpstr>
      <vt:lpstr>Urban Heat Island Forecasts</vt:lpstr>
      <vt:lpstr>Urban Heat Island Forecasts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Heatwaves Forecast  Valid : 03 – 09 April 2020 Experimental phase  GEFS Outputs Model</dc:title>
  <dc:creator>Sarah Diouf</dc:creator>
  <cp:lastModifiedBy>Endalk Bekele</cp:lastModifiedBy>
  <cp:revision>473</cp:revision>
  <dcterms:modified xsi:type="dcterms:W3CDTF">2024-04-13T12:11:26Z</dcterms:modified>
</cp:coreProperties>
</file>