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362" r:id="rId2"/>
    <p:sldId id="326" r:id="rId3"/>
    <p:sldId id="340" r:id="rId4"/>
    <p:sldId id="336" r:id="rId5"/>
    <p:sldId id="356" r:id="rId6"/>
    <p:sldId id="355" r:id="rId7"/>
    <p:sldId id="358" r:id="rId8"/>
    <p:sldId id="339" r:id="rId9"/>
    <p:sldId id="357" r:id="rId10"/>
    <p:sldId id="366" r:id="rId11"/>
    <p:sldId id="280" r:id="rId12"/>
    <p:sldId id="352" r:id="rId13"/>
    <p:sldId id="359" r:id="rId14"/>
    <p:sldId id="360" r:id="rId15"/>
  </p:sldIdLst>
  <p:sldSz cx="9144000" cy="6858000" type="screen4x3"/>
  <p:notesSz cx="69850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E00"/>
    <a:srgbClr val="35714A"/>
    <a:srgbClr val="39A58B"/>
    <a:srgbClr val="E9E5C5"/>
    <a:srgbClr val="339999"/>
    <a:srgbClr val="3E84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54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56051" y="0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35670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https://www.cpc.ncep.noaa.gov/products/international/endalk/climatehealth/heat-health_forecasts_alt.shtml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3405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5420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8752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342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92;p2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5554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7249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129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6713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3986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80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1911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243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9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cpc.ncep.noaa.gov/CPC/li.xu/UHI/cases/Caribb.20230506_20230513_tmax_glb_07d_90_5mm.txt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hyperlink" Target="https://ftp.cpc.ncep.noaa.gov/CPC/li.xu/UHI/cases/Caribb.20230506_20230513_tmax_glb_07d_90_5mm.txt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Tx/>
            </a:pPr>
            <a:endParaRPr lang="en-US" sz="32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Tx/>
            </a:pPr>
            <a:endParaRPr lang="en-US" sz="32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Tx/>
            </a:pPr>
            <a:endParaRPr lang="en-US" sz="32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Tx/>
            </a:pPr>
            <a:endParaRPr lang="en-US" sz="20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Tx/>
            </a:pPr>
            <a:endParaRPr lang="en-US" sz="20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Tx/>
            </a:pPr>
            <a:r>
              <a:rPr lang="en-US" sz="3200" dirty="0">
                <a:solidFill>
                  <a:schemeClr val="tx1"/>
                </a:solidFill>
                <a:latin typeface="Gill Sans MT" panose="020B0502020104020203" pitchFamily="34" charset="0"/>
              </a:rPr>
              <a:t>Week-1, valid: 06 – 12 May, 2023</a:t>
            </a: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Tx/>
            </a:pPr>
            <a:endParaRPr lang="en-US" sz="2800" kern="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277" y="1902943"/>
            <a:ext cx="9144000" cy="1140054"/>
          </a:xfrm>
          <a:prstGeom prst="rect">
            <a:avLst/>
          </a:prstGeom>
          <a:solidFill>
            <a:srgbClr val="E9E5C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Tx/>
              <a:defRPr/>
            </a:pPr>
            <a:r>
              <a:rPr lang="en-US" sz="3600" b="1" dirty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rPr>
              <a:t>Heat Hazard Outlook for Mexico and Central America</a:t>
            </a:r>
          </a:p>
        </p:txBody>
      </p:sp>
    </p:spTree>
    <p:extLst>
      <p:ext uri="{BB962C8B-B14F-4D97-AF65-F5344CB8AC3E}">
        <p14:creationId xmlns:p14="http://schemas.microsoft.com/office/powerpoint/2010/main" val="3605232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787E2-89BA-6E32-AD82-049482652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Hazard Outlooks Criteria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248B5-1A60-56C6-1D85-8351FCBC7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397027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endParaRPr lang="en-US" sz="1850" b="1" i="0" dirty="0">
              <a:effectLst/>
              <a:latin typeface="Arial" panose="020B0604020202020204" pitchFamily="34" charset="0"/>
            </a:endParaRPr>
          </a:p>
          <a:p>
            <a:pPr indent="0">
              <a:buNone/>
            </a:pPr>
            <a:endParaRPr lang="en-US" sz="1850" b="1" i="0" dirty="0">
              <a:effectLst/>
              <a:latin typeface="Arial" panose="020B0604020202020204" pitchFamily="34" charset="0"/>
            </a:endParaRPr>
          </a:p>
          <a:p>
            <a:pPr marL="2743200" indent="-2743200">
              <a:buNone/>
            </a:pPr>
            <a:r>
              <a:rPr lang="en-US" sz="185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1850" b="1" dirty="0">
                <a:solidFill>
                  <a:srgbClr val="FF5500"/>
                </a:solidFill>
                <a:latin typeface="Arial" panose="020B0604020202020204" pitchFamily="34" charset="0"/>
              </a:rPr>
              <a:t>Excessive Heat:	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Hybrid Index </a:t>
            </a:r>
            <a:r>
              <a:rPr lang="en-US" sz="1850" b="1" i="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&gt; 80</a:t>
            </a:r>
            <a:r>
              <a:rPr lang="en-US" sz="1850" b="1" i="0" baseline="3000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th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1850" i="0" dirty="0">
                <a:effectLst/>
                <a:latin typeface="Arial" panose="020B0604020202020204" pitchFamily="34" charset="0"/>
              </a:rPr>
              <a:t>and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Hybrid Index </a:t>
            </a:r>
            <a:r>
              <a:rPr lang="en-US" sz="1850" b="1" i="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&gt; 31</a:t>
            </a:r>
            <a:r>
              <a:rPr lang="en-US" sz="1850" b="1" i="0" baseline="3000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en-US" sz="1850" b="1" i="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C </a:t>
            </a:r>
            <a:r>
              <a:rPr lang="en-US" sz="1850" dirty="0">
                <a:latin typeface="Arial" panose="020B0604020202020204" pitchFamily="34" charset="0"/>
              </a:rPr>
              <a:t>thresholds</a:t>
            </a:r>
            <a:r>
              <a:rPr lang="en-US" sz="1850" i="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for at least 3 consecutive days.</a:t>
            </a:r>
          </a:p>
          <a:p>
            <a:pPr marL="2743200" indent="-2743200">
              <a:buNone/>
            </a:pPr>
            <a:endParaRPr lang="en-US" sz="1850" b="1" dirty="0">
              <a:latin typeface="Arial" panose="020B0604020202020204" pitchFamily="34" charset="0"/>
            </a:endParaRPr>
          </a:p>
          <a:p>
            <a:pPr marL="2743200" indent="-2743200">
              <a:buNone/>
            </a:pPr>
            <a:r>
              <a:rPr lang="en-US" sz="1850" b="1" dirty="0">
                <a:solidFill>
                  <a:srgbClr val="FF0000"/>
                </a:solidFill>
                <a:latin typeface="Arial" panose="020B0604020202020204" pitchFamily="34" charset="0"/>
              </a:rPr>
              <a:t>Severe Heat:	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Hybrid Index </a:t>
            </a:r>
            <a:r>
              <a:rPr lang="en-US" sz="185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&gt; 90</a:t>
            </a:r>
            <a:r>
              <a:rPr lang="en-US" sz="1850" b="1" i="0" baseline="3000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th</a:t>
            </a:r>
            <a:r>
              <a:rPr lang="en-US" sz="185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50" i="0" dirty="0">
                <a:effectLst/>
                <a:latin typeface="Arial" panose="020B0604020202020204" pitchFamily="34" charset="0"/>
              </a:rPr>
              <a:t>and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Hybrid Index </a:t>
            </a:r>
            <a:r>
              <a:rPr lang="en-US" sz="185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&gt; 33</a:t>
            </a:r>
            <a:r>
              <a:rPr lang="en-US" sz="1850" b="1" i="0" baseline="3000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en-US" sz="185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</a:t>
            </a:r>
            <a:r>
              <a:rPr lang="en-US" sz="1850" b="1" i="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50" dirty="0">
                <a:latin typeface="Arial" panose="020B0604020202020204" pitchFamily="34" charset="0"/>
              </a:rPr>
              <a:t>thresholds</a:t>
            </a:r>
            <a:r>
              <a:rPr lang="en-US" sz="1850" b="1" i="0" dirty="0">
                <a:solidFill>
                  <a:srgbClr val="FF6E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for at least 3 consecutive days.</a:t>
            </a:r>
          </a:p>
          <a:p>
            <a:pPr indent="0">
              <a:buNone/>
            </a:pPr>
            <a:endParaRPr lang="en-US" sz="1850" b="1" dirty="0">
              <a:latin typeface="Arial" panose="020B0604020202020204" pitchFamily="34" charset="0"/>
            </a:endParaRPr>
          </a:p>
          <a:p>
            <a:pPr marL="2743200" indent="-2743200">
              <a:buNone/>
            </a:pPr>
            <a:r>
              <a:rPr lang="en-US" sz="1850" b="1" i="0" dirty="0">
                <a:solidFill>
                  <a:srgbClr val="820000"/>
                </a:solidFill>
                <a:effectLst/>
                <a:latin typeface="Arial" panose="020B0604020202020204" pitchFamily="34" charset="0"/>
              </a:rPr>
              <a:t>Extremely Severe Heat: 	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Hybrid Index </a:t>
            </a:r>
            <a:r>
              <a:rPr lang="en-US" sz="1850" b="1" dirty="0">
                <a:solidFill>
                  <a:srgbClr val="820000"/>
                </a:solidFill>
                <a:latin typeface="Arial" panose="020B0604020202020204" pitchFamily="34" charset="0"/>
              </a:rPr>
              <a:t>&gt;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1850" b="1" dirty="0">
                <a:solidFill>
                  <a:srgbClr val="820000"/>
                </a:solidFill>
                <a:latin typeface="Arial" panose="020B0604020202020204" pitchFamily="34" charset="0"/>
              </a:rPr>
              <a:t>95</a:t>
            </a:r>
            <a:r>
              <a:rPr lang="en-US" sz="1850" b="1" baseline="30000" dirty="0">
                <a:solidFill>
                  <a:srgbClr val="820000"/>
                </a:solidFill>
                <a:latin typeface="Arial" panose="020B0604020202020204" pitchFamily="34" charset="0"/>
              </a:rPr>
              <a:t>th</a:t>
            </a:r>
            <a:r>
              <a:rPr lang="en-US" sz="1850" b="1" dirty="0">
                <a:solidFill>
                  <a:srgbClr val="820000"/>
                </a:solidFill>
                <a:latin typeface="Arial" panose="020B0604020202020204" pitchFamily="34" charset="0"/>
              </a:rPr>
              <a:t> 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1850" i="0" dirty="0">
                <a:effectLst/>
                <a:latin typeface="Arial" panose="020B0604020202020204" pitchFamily="34" charset="0"/>
              </a:rPr>
              <a:t>and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Hybrid Index </a:t>
            </a:r>
            <a:r>
              <a:rPr lang="en-US" sz="1850" b="1" dirty="0">
                <a:solidFill>
                  <a:srgbClr val="820000"/>
                </a:solidFill>
                <a:latin typeface="Arial" panose="020B0604020202020204" pitchFamily="34" charset="0"/>
              </a:rPr>
              <a:t>&gt; 35</a:t>
            </a:r>
            <a:r>
              <a:rPr lang="en-US" sz="1850" b="1" baseline="30000" dirty="0">
                <a:solidFill>
                  <a:srgbClr val="820000"/>
                </a:solidFill>
                <a:latin typeface="Arial" panose="020B0604020202020204" pitchFamily="34" charset="0"/>
              </a:rPr>
              <a:t>o</a:t>
            </a:r>
            <a:r>
              <a:rPr lang="en-US" sz="1850" b="1" dirty="0">
                <a:solidFill>
                  <a:srgbClr val="820000"/>
                </a:solidFill>
                <a:latin typeface="Arial" panose="020B0604020202020204" pitchFamily="34" charset="0"/>
              </a:rPr>
              <a:t>C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1850" i="0" dirty="0">
                <a:effectLst/>
                <a:latin typeface="Arial" panose="020B0604020202020204" pitchFamily="34" charset="0"/>
              </a:rPr>
              <a:t>thresholds</a:t>
            </a:r>
            <a:r>
              <a:rPr lang="en-US" sz="1850" b="1" i="0" dirty="0">
                <a:effectLst/>
                <a:latin typeface="Arial" panose="020B0604020202020204" pitchFamily="34" charset="0"/>
              </a:rPr>
              <a:t> for at least 3 consecutive days.</a:t>
            </a:r>
          </a:p>
          <a:p>
            <a:pPr indent="0">
              <a:buNone/>
            </a:pPr>
            <a:endParaRPr lang="en-US" sz="1850" b="1" i="0" dirty="0">
              <a:effectLst/>
              <a:latin typeface="Arial" panose="020B0604020202020204" pitchFamily="34" charset="0"/>
            </a:endParaRPr>
          </a:p>
          <a:p>
            <a:pPr indent="0">
              <a:buNone/>
            </a:pPr>
            <a:r>
              <a:rPr lang="en-US" sz="1850" b="1" i="0" dirty="0">
                <a:effectLst/>
                <a:latin typeface="Arial" panose="020B0604020202020204" pitchFamily="34" charset="0"/>
              </a:rPr>
              <a:t> </a:t>
            </a:r>
            <a:endParaRPr lang="en-US" sz="1850" b="1" dirty="0">
              <a:solidFill>
                <a:srgbClr val="FF55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839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-54708" y="-36123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b="1" dirty="0">
                <a:latin typeface="Gill Sans MT" panose="020B0502020104020203" pitchFamily="34" charset="0"/>
              </a:rPr>
              <a:t>Convergence of Evidences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36383" y="84803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MSLP </a:t>
            </a:r>
            <a:r>
              <a:rPr lang="en-US" sz="1800" b="1" dirty="0" err="1">
                <a:latin typeface="Gill Sans MT" panose="020B0502020104020203" pitchFamily="34" charset="0"/>
              </a:rPr>
              <a:t>Anom</a:t>
            </a:r>
            <a:r>
              <a:rPr lang="en-US" sz="1800" b="1" dirty="0">
                <a:latin typeface="Gill Sans MT" panose="020B0502020104020203" pitchFamily="34" charset="0"/>
              </a:rPr>
              <a:t>.</a:t>
            </a:r>
          </a:p>
        </p:txBody>
      </p:sp>
      <p:sp>
        <p:nvSpPr>
          <p:cNvPr id="15" name="ZoneTexte 15"/>
          <p:cNvSpPr txBox="1"/>
          <p:nvPr/>
        </p:nvSpPr>
        <p:spPr>
          <a:xfrm>
            <a:off x="3955404" y="716497"/>
            <a:ext cx="2265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 - 80</a:t>
            </a:r>
            <a:r>
              <a:rPr lang="en-US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th </a:t>
            </a:r>
            <a:endParaRPr lang="en-US" b="1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sp>
        <p:nvSpPr>
          <p:cNvPr id="25" name="ZoneTexte 15"/>
          <p:cNvSpPr txBox="1"/>
          <p:nvPr/>
        </p:nvSpPr>
        <p:spPr>
          <a:xfrm>
            <a:off x="6602088" y="4828885"/>
            <a:ext cx="2265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 - 35</a:t>
            </a:r>
            <a:r>
              <a:rPr lang="en-US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o</a:t>
            </a:r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C</a:t>
            </a:r>
          </a:p>
        </p:txBody>
      </p:sp>
      <p:sp>
        <p:nvSpPr>
          <p:cNvPr id="20" name="ZoneTexte 15"/>
          <p:cNvSpPr txBox="1"/>
          <p:nvPr/>
        </p:nvSpPr>
        <p:spPr>
          <a:xfrm>
            <a:off x="3859536" y="2790634"/>
            <a:ext cx="2265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 - 90</a:t>
            </a:r>
            <a:r>
              <a:rPr lang="en-US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th </a:t>
            </a:r>
            <a:endParaRPr lang="en-US" b="1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sp>
        <p:nvSpPr>
          <p:cNvPr id="21" name="ZoneTexte 15"/>
          <p:cNvSpPr txBox="1"/>
          <p:nvPr/>
        </p:nvSpPr>
        <p:spPr>
          <a:xfrm>
            <a:off x="3955404" y="4782168"/>
            <a:ext cx="2265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 - 95</a:t>
            </a:r>
            <a:r>
              <a:rPr lang="en-US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th </a:t>
            </a:r>
            <a:endParaRPr lang="en-US" b="1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sp>
        <p:nvSpPr>
          <p:cNvPr id="35" name="ZoneTexte 15"/>
          <p:cNvSpPr txBox="1"/>
          <p:nvPr/>
        </p:nvSpPr>
        <p:spPr>
          <a:xfrm>
            <a:off x="6620063" y="2758723"/>
            <a:ext cx="2265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 - 33</a:t>
            </a:r>
            <a:r>
              <a:rPr lang="en-US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o</a:t>
            </a:r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C</a:t>
            </a:r>
          </a:p>
        </p:txBody>
      </p:sp>
      <p:sp>
        <p:nvSpPr>
          <p:cNvPr id="36" name="ZoneTexte 15"/>
          <p:cNvSpPr txBox="1"/>
          <p:nvPr/>
        </p:nvSpPr>
        <p:spPr>
          <a:xfrm>
            <a:off x="6522348" y="770829"/>
            <a:ext cx="2265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 - 31</a:t>
            </a:r>
            <a:r>
              <a:rPr lang="en-US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o</a:t>
            </a:r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C</a:t>
            </a:r>
          </a:p>
        </p:txBody>
      </p:sp>
      <p:sp>
        <p:nvSpPr>
          <p:cNvPr id="23" name="ZoneTexte 15"/>
          <p:cNvSpPr txBox="1"/>
          <p:nvPr/>
        </p:nvSpPr>
        <p:spPr>
          <a:xfrm>
            <a:off x="636383" y="3797203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500-hPa Height</a:t>
            </a:r>
          </a:p>
        </p:txBody>
      </p:sp>
    </p:spTree>
    <p:extLst>
      <p:ext uri="{BB962C8B-B14F-4D97-AF65-F5344CB8AC3E}">
        <p14:creationId xmlns:p14="http://schemas.microsoft.com/office/powerpoint/2010/main" val="2190248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1523" t="67438" r="32263"/>
          <a:stretch/>
        </p:blipFill>
        <p:spPr>
          <a:xfrm>
            <a:off x="3424844" y="4564412"/>
            <a:ext cx="3841593" cy="12361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3826" y="5966054"/>
            <a:ext cx="81210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https://ftp.cpc.ncep.noaa.gov/CPC/li.xu/UHI/cases/Caribb.20230506_20230513_tmax_glb_07d_90_5mm.txt.html</a:t>
            </a:r>
            <a:r>
              <a:rPr lang="en-US" sz="1200" dirty="0"/>
              <a:t> 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69735"/>
            <a:ext cx="8229600" cy="759905"/>
          </a:xfrm>
        </p:spPr>
        <p:txBody>
          <a:bodyPr/>
          <a:lstStyle/>
          <a:p>
            <a:r>
              <a:rPr lang="en-US" dirty="0"/>
              <a:t>Urban Heat Island Forecasts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6E7E4C-91A1-F02E-0AED-6C438317402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54" t="33407" r="3333" b="29979"/>
          <a:stretch/>
        </p:blipFill>
        <p:spPr>
          <a:xfrm>
            <a:off x="214313" y="1289149"/>
            <a:ext cx="8715374" cy="303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25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1523" t="67438" r="32263"/>
          <a:stretch/>
        </p:blipFill>
        <p:spPr>
          <a:xfrm>
            <a:off x="3424844" y="4564412"/>
            <a:ext cx="3841593" cy="12361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3826" y="5966054"/>
            <a:ext cx="81210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4"/>
              </a:rPr>
              <a:t>https://ftp.cpc.ncep.noaa.gov/CPC/li.xu/UHI/cases/Caribb.20230506_20230513_tmax_glb_07d_90_5mm.txt.html</a:t>
            </a:r>
            <a:r>
              <a:rPr lang="en-US" sz="1200" dirty="0"/>
              <a:t>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371CDF0-0848-7442-2897-70BF9660C35B}"/>
              </a:ext>
            </a:extLst>
          </p:cNvPr>
          <p:cNvGrpSpPr/>
          <p:nvPr/>
        </p:nvGrpSpPr>
        <p:grpSpPr>
          <a:xfrm>
            <a:off x="93346" y="1121509"/>
            <a:ext cx="8957308" cy="3459559"/>
            <a:chOff x="93346" y="1121509"/>
            <a:chExt cx="8957308" cy="345955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15BE947-E76E-CCB8-0E70-FF455BE982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1354" t="10593" r="2344" b="31143"/>
            <a:stretch/>
          </p:blipFill>
          <p:spPr>
            <a:xfrm>
              <a:off x="93346" y="1418735"/>
              <a:ext cx="8957308" cy="3162333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C6E7E4C-91A1-F02E-0AED-6C43831740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1354" t="33407" r="3333" b="61550"/>
            <a:stretch/>
          </p:blipFill>
          <p:spPr>
            <a:xfrm>
              <a:off x="93346" y="1121509"/>
              <a:ext cx="8837294" cy="417731"/>
            </a:xfrm>
            <a:prstGeom prst="rect">
              <a:avLst/>
            </a:prstGeom>
          </p:spPr>
        </p:pic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BFD2C057-8E76-E8F5-9F39-6D0F0C186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9735"/>
            <a:ext cx="8229600" cy="759905"/>
          </a:xfrm>
        </p:spPr>
        <p:txBody>
          <a:bodyPr/>
          <a:lstStyle/>
          <a:p>
            <a:r>
              <a:rPr lang="en-US" dirty="0"/>
              <a:t>Urban Heat Island Forecasts (cont.)</a:t>
            </a:r>
          </a:p>
        </p:txBody>
      </p:sp>
    </p:spTree>
    <p:extLst>
      <p:ext uri="{BB962C8B-B14F-4D97-AF65-F5344CB8AC3E}">
        <p14:creationId xmlns:p14="http://schemas.microsoft.com/office/powerpoint/2010/main" val="3812318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4"/>
          <p:cNvSpPr txBox="1">
            <a:spLocks/>
          </p:cNvSpPr>
          <p:nvPr/>
        </p:nvSpPr>
        <p:spPr>
          <a:xfrm>
            <a:off x="0" y="19478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latin typeface="Gill Sans MT" panose="020B0502020104020203" pitchFamily="34" charset="0"/>
              </a:rPr>
              <a:t>Week-1 Heat Hazards Outlook (C. America and Mexico)</a:t>
            </a:r>
          </a:p>
          <a:p>
            <a:r>
              <a:rPr lang="en-US" sz="2400" b="1" dirty="0">
                <a:latin typeface="Gill Sans MT" panose="020B0502020104020203" pitchFamily="34" charset="0"/>
              </a:rPr>
              <a:t>Valid: 06 – 12 May, 2023</a:t>
            </a:r>
          </a:p>
        </p:txBody>
      </p:sp>
      <p:sp>
        <p:nvSpPr>
          <p:cNvPr id="8" name="Rectangle 7"/>
          <p:cNvSpPr/>
          <p:nvPr/>
        </p:nvSpPr>
        <p:spPr>
          <a:xfrm>
            <a:off x="482592" y="5525911"/>
            <a:ext cx="84518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 here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" name="ZoneTexte 10"/>
          <p:cNvSpPr txBox="1"/>
          <p:nvPr/>
        </p:nvSpPr>
        <p:spPr>
          <a:xfrm>
            <a:off x="6162625" y="1269575"/>
            <a:ext cx="2892053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50" b="1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notes, here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4207FE-7923-7F8D-F781-DDC375DDBCDE}"/>
              </a:ext>
            </a:extLst>
          </p:cNvPr>
          <p:cNvSpPr/>
          <p:nvPr/>
        </p:nvSpPr>
        <p:spPr>
          <a:xfrm>
            <a:off x="1396992" y="2617385"/>
            <a:ext cx="37728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Gill Sans MT" panose="020B0502020104020203" pitchFamily="34" charset="0"/>
              </a:rPr>
              <a:t>Insert QGIS drawn Outlook map, here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58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0" y="161818"/>
            <a:ext cx="9144000" cy="755751"/>
          </a:xfrm>
        </p:spPr>
        <p:txBody>
          <a:bodyPr/>
          <a:lstStyle/>
          <a:p>
            <a:r>
              <a:rPr lang="en-US" sz="2800" b="1" dirty="0">
                <a:latin typeface="Gill Sans MT" panose="020B0502020104020203" pitchFamily="34" charset="0"/>
              </a:rPr>
              <a:t>Week-1, Mean Sea Level Pressure &amp; 500-hPa Height</a:t>
            </a:r>
          </a:p>
        </p:txBody>
      </p:sp>
      <p:sp>
        <p:nvSpPr>
          <p:cNvPr id="2" name="Rectangle 1"/>
          <p:cNvSpPr/>
          <p:nvPr/>
        </p:nvSpPr>
        <p:spPr>
          <a:xfrm>
            <a:off x="6499654" y="1836253"/>
            <a:ext cx="25079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600" dirty="0">
                <a:solidFill>
                  <a:srgbClr val="FF0000"/>
                </a:solidFill>
                <a:latin typeface="Gill Sans MT" panose="020B0502020104020203" pitchFamily="34" charset="0"/>
                <a:ea typeface="Calibri"/>
                <a:cs typeface="Calibri"/>
                <a:sym typeface="Calibri"/>
              </a:rPr>
              <a:t>Add your notes,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724169" y="1073924"/>
            <a:ext cx="1334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7-day total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78202" y="1075433"/>
            <a:ext cx="1742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7-day anomaly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6481" y="2618518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MSLP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098" y="5201081"/>
            <a:ext cx="10486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500-hPa</a:t>
            </a:r>
          </a:p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Height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531819" y="4539361"/>
            <a:ext cx="25079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600" dirty="0">
                <a:solidFill>
                  <a:srgbClr val="FF0000"/>
                </a:solidFill>
                <a:latin typeface="Gill Sans MT" panose="020B0502020104020203" pitchFamily="34" charset="0"/>
                <a:ea typeface="Calibri"/>
                <a:cs typeface="Calibri"/>
                <a:sym typeface="Calibri"/>
              </a:rPr>
              <a:t>Add your notes, here</a:t>
            </a:r>
          </a:p>
        </p:txBody>
      </p:sp>
    </p:spTree>
    <p:extLst>
      <p:ext uri="{BB962C8B-B14F-4D97-AF65-F5344CB8AC3E}">
        <p14:creationId xmlns:p14="http://schemas.microsoft.com/office/powerpoint/2010/main" val="3457534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0" y="161818"/>
            <a:ext cx="9144000" cy="755751"/>
          </a:xfrm>
        </p:spPr>
        <p:txBody>
          <a:bodyPr/>
          <a:lstStyle/>
          <a:p>
            <a:r>
              <a:rPr lang="en-US" sz="2800" b="1" dirty="0">
                <a:latin typeface="Gill Sans MT" panose="020B0502020104020203" pitchFamily="34" charset="0"/>
              </a:rPr>
              <a:t>Week-1, 925-hPa and 200-hPa Wind</a:t>
            </a:r>
          </a:p>
        </p:txBody>
      </p:sp>
      <p:sp>
        <p:nvSpPr>
          <p:cNvPr id="2" name="Rectangle 1"/>
          <p:cNvSpPr/>
          <p:nvPr/>
        </p:nvSpPr>
        <p:spPr>
          <a:xfrm>
            <a:off x="6499654" y="2006669"/>
            <a:ext cx="25079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600" dirty="0">
                <a:solidFill>
                  <a:srgbClr val="FF0000"/>
                </a:solidFill>
                <a:latin typeface="Gill Sans MT" panose="020B0502020104020203" pitchFamily="34" charset="0"/>
                <a:ea typeface="Calibri"/>
                <a:cs typeface="Calibri"/>
                <a:sym typeface="Calibri"/>
              </a:rPr>
              <a:t>Add your notes,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724169" y="1073924"/>
            <a:ext cx="1334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7-day total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78202" y="1075433"/>
            <a:ext cx="1742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7-day anomaly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60" y="2071441"/>
            <a:ext cx="1203569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700" b="1" dirty="0">
                <a:latin typeface="Gill Sans MT" panose="020B0502020104020203" pitchFamily="34" charset="0"/>
              </a:rPr>
              <a:t>925-hpa</a:t>
            </a:r>
          </a:p>
          <a:p>
            <a:pPr algn="ctr"/>
            <a:r>
              <a:rPr lang="en-US" sz="1700" b="1" dirty="0">
                <a:latin typeface="Gill Sans MT" panose="020B0502020104020203" pitchFamily="34" charset="0"/>
              </a:rPr>
              <a:t>wind (speed and direction)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4749080"/>
            <a:ext cx="1203569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700" b="1" dirty="0">
                <a:latin typeface="Gill Sans MT" panose="020B0502020104020203" pitchFamily="34" charset="0"/>
              </a:rPr>
              <a:t>200-hpa</a:t>
            </a:r>
          </a:p>
          <a:p>
            <a:pPr algn="ctr"/>
            <a:r>
              <a:rPr lang="en-US" sz="1700" b="1" dirty="0">
                <a:latin typeface="Gill Sans MT" panose="020B0502020104020203" pitchFamily="34" charset="0"/>
              </a:rPr>
              <a:t>wind (</a:t>
            </a:r>
            <a:r>
              <a:rPr lang="en-US" sz="1700" b="1" dirty="0" err="1">
                <a:latin typeface="Gill Sans MT" panose="020B0502020104020203" pitchFamily="34" charset="0"/>
              </a:rPr>
              <a:t>diverg</a:t>
            </a:r>
            <a:r>
              <a:rPr lang="en-US" sz="1700" b="1" dirty="0">
                <a:latin typeface="Gill Sans MT" panose="020B0502020104020203" pitchFamily="34" charset="0"/>
              </a:rPr>
              <a:t>. and direction)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99654" y="4914794"/>
            <a:ext cx="25079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600" dirty="0">
                <a:solidFill>
                  <a:srgbClr val="FF0000"/>
                </a:solidFill>
                <a:latin typeface="Gill Sans MT" panose="020B0502020104020203" pitchFamily="34" charset="0"/>
                <a:ea typeface="Calibri"/>
                <a:cs typeface="Calibri"/>
                <a:sym typeface="Calibri"/>
              </a:rPr>
              <a:t>Add your notes, here.</a:t>
            </a:r>
          </a:p>
        </p:txBody>
      </p:sp>
    </p:spTree>
    <p:extLst>
      <p:ext uri="{BB962C8B-B14F-4D97-AF65-F5344CB8AC3E}">
        <p14:creationId xmlns:p14="http://schemas.microsoft.com/office/powerpoint/2010/main" val="2746915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latin typeface="Gill Sans MT" panose="020B0502020104020203" pitchFamily="34" charset="0"/>
              </a:rPr>
              <a:t>Week-1, Daily </a:t>
            </a:r>
            <a:r>
              <a:rPr lang="en-US" sz="2400" b="1" dirty="0" err="1">
                <a:latin typeface="Gill Sans MT" panose="020B0502020104020203" pitchFamily="34" charset="0"/>
              </a:rPr>
              <a:t>Tmax</a:t>
            </a:r>
            <a:r>
              <a:rPr lang="en-US" sz="2400" b="1" dirty="0">
                <a:latin typeface="Gill Sans MT" panose="020B0502020104020203" pitchFamily="34" charset="0"/>
              </a:rPr>
              <a:t> Exceedance Probability, </a:t>
            </a:r>
            <a:r>
              <a:rPr lang="en-US" sz="2400" dirty="0">
                <a:latin typeface="Gill Sans MT" panose="020B0502020104020203" pitchFamily="34" charset="0"/>
              </a:rPr>
              <a:t>with respect to percentile thresholds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1791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Tmax</a:t>
            </a:r>
            <a:r>
              <a:rPr lang="en-US" sz="1800" b="1" dirty="0">
                <a:latin typeface="Gill Sans MT" panose="020B0502020104020203" pitchFamily="34" charset="0"/>
              </a:rPr>
              <a:t> &gt; 80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015380" y="1146976"/>
            <a:ext cx="285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Tmax</a:t>
            </a:r>
            <a:r>
              <a:rPr lang="en-US" sz="1800" b="1" dirty="0">
                <a:latin typeface="Gill Sans MT" panose="020B0502020104020203" pitchFamily="34" charset="0"/>
              </a:rPr>
              <a:t> &gt; 90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023530" y="1146976"/>
            <a:ext cx="285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Tmax</a:t>
            </a:r>
            <a:r>
              <a:rPr lang="en-US" sz="1800" b="1" dirty="0">
                <a:latin typeface="Gill Sans MT" panose="020B0502020104020203" pitchFamily="34" charset="0"/>
              </a:rPr>
              <a:t> &gt; 95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075" y="4662501"/>
            <a:ext cx="852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notes, here</a:t>
            </a:r>
          </a:p>
        </p:txBody>
      </p:sp>
    </p:spTree>
    <p:extLst>
      <p:ext uri="{BB962C8B-B14F-4D97-AF65-F5344CB8AC3E}">
        <p14:creationId xmlns:p14="http://schemas.microsoft.com/office/powerpoint/2010/main" val="287061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latin typeface="Gill Sans MT" panose="020B0502020104020203" pitchFamily="34" charset="0"/>
              </a:rPr>
              <a:t>Week-1, Daily </a:t>
            </a:r>
            <a:r>
              <a:rPr lang="en-US" sz="2400" b="1" dirty="0" err="1">
                <a:latin typeface="Gill Sans MT" panose="020B0502020104020203" pitchFamily="34" charset="0"/>
              </a:rPr>
              <a:t>HImax</a:t>
            </a:r>
            <a:r>
              <a:rPr lang="en-US" sz="2400" b="1" dirty="0">
                <a:latin typeface="Gill Sans MT" panose="020B0502020104020203" pitchFamily="34" charset="0"/>
              </a:rPr>
              <a:t> Exceedance Probability, </a:t>
            </a:r>
            <a:r>
              <a:rPr lang="en-US" sz="2400" dirty="0">
                <a:latin typeface="Gill Sans MT" panose="020B0502020104020203" pitchFamily="34" charset="0"/>
              </a:rPr>
              <a:t>with respect to percentile thresholds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1791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HImax</a:t>
            </a:r>
            <a:r>
              <a:rPr lang="en-US" sz="1800" b="1" dirty="0">
                <a:latin typeface="Gill Sans MT" panose="020B0502020104020203" pitchFamily="34" charset="0"/>
              </a:rPr>
              <a:t> &gt; 80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015380" y="1146976"/>
            <a:ext cx="285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HImax</a:t>
            </a:r>
            <a:r>
              <a:rPr lang="en-US" sz="1800" b="1" dirty="0">
                <a:latin typeface="Gill Sans MT" panose="020B0502020104020203" pitchFamily="34" charset="0"/>
              </a:rPr>
              <a:t> &gt; 90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023530" y="1146976"/>
            <a:ext cx="285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HImax</a:t>
            </a:r>
            <a:r>
              <a:rPr lang="en-US" sz="1800" b="1" dirty="0">
                <a:latin typeface="Gill Sans MT" panose="020B0502020104020203" pitchFamily="34" charset="0"/>
              </a:rPr>
              <a:t> &gt; 95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075" y="4662501"/>
            <a:ext cx="852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notes, here</a:t>
            </a:r>
          </a:p>
        </p:txBody>
      </p:sp>
    </p:spTree>
    <p:extLst>
      <p:ext uri="{BB962C8B-B14F-4D97-AF65-F5344CB8AC3E}">
        <p14:creationId xmlns:p14="http://schemas.microsoft.com/office/powerpoint/2010/main" val="2475497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latin typeface="Gill Sans MT" panose="020B0502020104020203" pitchFamily="34" charset="0"/>
              </a:rPr>
              <a:t>Week-1, Daily </a:t>
            </a:r>
            <a:r>
              <a:rPr lang="en-US" sz="2400" b="1" dirty="0" err="1">
                <a:latin typeface="Gill Sans MT" panose="020B0502020104020203" pitchFamily="34" charset="0"/>
              </a:rPr>
              <a:t>Tmax</a:t>
            </a:r>
            <a:r>
              <a:rPr lang="en-US" sz="2400" b="1" dirty="0">
                <a:latin typeface="Gill Sans MT" panose="020B0502020104020203" pitchFamily="34" charset="0"/>
              </a:rPr>
              <a:t>/HI Hybrid Index (hybrid) Exceedance Probability, </a:t>
            </a:r>
            <a:r>
              <a:rPr lang="en-US" sz="2400" dirty="0">
                <a:latin typeface="Gill Sans MT" panose="020B0502020104020203" pitchFamily="34" charset="0"/>
              </a:rPr>
              <a:t>with respect to percentile thresholds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1791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hybrid &gt; 80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015380" y="1146976"/>
            <a:ext cx="285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hybrid &gt; 90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023530" y="1146976"/>
            <a:ext cx="285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hybrid &gt; 95</a:t>
            </a:r>
            <a:r>
              <a:rPr lang="en-US" sz="1800" b="1" baseline="30000" dirty="0">
                <a:latin typeface="Gill Sans MT" panose="020B0502020104020203" pitchFamily="34" charset="0"/>
              </a:rPr>
              <a:t>th</a:t>
            </a:r>
            <a:r>
              <a:rPr lang="en-US" sz="1800" b="1" dirty="0">
                <a:latin typeface="Gill Sans MT" panose="020B0502020104020203" pitchFamily="34" charset="0"/>
              </a:rPr>
              <a:t> percentile, ≥3 consecutive days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075" y="4662501"/>
            <a:ext cx="852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notes, here</a:t>
            </a:r>
          </a:p>
        </p:txBody>
      </p:sp>
    </p:spTree>
    <p:extLst>
      <p:ext uri="{BB962C8B-B14F-4D97-AF65-F5344CB8AC3E}">
        <p14:creationId xmlns:p14="http://schemas.microsoft.com/office/powerpoint/2010/main" val="1181717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latin typeface="Gill Sans MT" panose="020B0502020104020203" pitchFamily="34" charset="0"/>
              </a:rPr>
              <a:t>Week-1, Daily </a:t>
            </a:r>
            <a:r>
              <a:rPr lang="en-US" sz="2400" b="1" dirty="0" err="1">
                <a:latin typeface="Gill Sans MT" panose="020B0502020104020203" pitchFamily="34" charset="0"/>
              </a:rPr>
              <a:t>Tmax</a:t>
            </a:r>
            <a:r>
              <a:rPr lang="en-US" sz="2400" b="1" dirty="0">
                <a:latin typeface="Gill Sans MT" panose="020B0502020104020203" pitchFamily="34" charset="0"/>
              </a:rPr>
              <a:t> Exceedance Probability, </a:t>
            </a:r>
            <a:r>
              <a:rPr lang="en-US" sz="2400" dirty="0">
                <a:latin typeface="Gill Sans MT" panose="020B0502020104020203" pitchFamily="34" charset="0"/>
              </a:rPr>
              <a:t>with respect to fixed thresholds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075" y="4662501"/>
            <a:ext cx="852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notes, here</a:t>
            </a:r>
          </a:p>
        </p:txBody>
      </p:sp>
      <p:sp>
        <p:nvSpPr>
          <p:cNvPr id="10" name="ZoneTexte 15"/>
          <p:cNvSpPr txBox="1"/>
          <p:nvPr/>
        </p:nvSpPr>
        <p:spPr>
          <a:xfrm>
            <a:off x="11791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Tmax</a:t>
            </a:r>
            <a:r>
              <a:rPr lang="en-US" sz="1800" b="1" dirty="0">
                <a:latin typeface="Gill Sans MT" panose="020B0502020104020203" pitchFamily="34" charset="0"/>
              </a:rPr>
              <a:t> &gt; 31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  <p:sp>
        <p:nvSpPr>
          <p:cNvPr id="11" name="ZoneTexte 15"/>
          <p:cNvSpPr txBox="1"/>
          <p:nvPr/>
        </p:nvSpPr>
        <p:spPr>
          <a:xfrm>
            <a:off x="321628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Tmax</a:t>
            </a:r>
            <a:r>
              <a:rPr lang="en-US" sz="1800" b="1" dirty="0">
                <a:latin typeface="Gill Sans MT" panose="020B0502020104020203" pitchFamily="34" charset="0"/>
              </a:rPr>
              <a:t> &gt; 33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  <p:sp>
        <p:nvSpPr>
          <p:cNvPr id="12" name="ZoneTexte 15"/>
          <p:cNvSpPr txBox="1"/>
          <p:nvPr/>
        </p:nvSpPr>
        <p:spPr>
          <a:xfrm>
            <a:off x="6171734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Tmax</a:t>
            </a:r>
            <a:r>
              <a:rPr lang="en-US" sz="1800" b="1" dirty="0">
                <a:latin typeface="Gill Sans MT" panose="020B0502020104020203" pitchFamily="34" charset="0"/>
              </a:rPr>
              <a:t> &gt; 35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</p:spTree>
    <p:extLst>
      <p:ext uri="{BB962C8B-B14F-4D97-AF65-F5344CB8AC3E}">
        <p14:creationId xmlns:p14="http://schemas.microsoft.com/office/powerpoint/2010/main" val="1934420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latin typeface="Gill Sans MT" panose="020B0502020104020203" pitchFamily="34" charset="0"/>
              </a:rPr>
              <a:t>Week-1, Daily </a:t>
            </a:r>
            <a:r>
              <a:rPr lang="en-US" sz="2400" b="1" dirty="0" err="1">
                <a:latin typeface="Gill Sans MT" panose="020B0502020104020203" pitchFamily="34" charset="0"/>
              </a:rPr>
              <a:t>HImax</a:t>
            </a:r>
            <a:r>
              <a:rPr lang="en-US" sz="2400" b="1" dirty="0">
                <a:latin typeface="Gill Sans MT" panose="020B0502020104020203" pitchFamily="34" charset="0"/>
              </a:rPr>
              <a:t> Exceedance Probability, </a:t>
            </a:r>
            <a:r>
              <a:rPr lang="en-US" sz="2400" dirty="0">
                <a:latin typeface="Gill Sans MT" panose="020B0502020104020203" pitchFamily="34" charset="0"/>
              </a:rPr>
              <a:t>with respect to fixed thresholds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075" y="4662501"/>
            <a:ext cx="852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notes, here</a:t>
            </a:r>
          </a:p>
        </p:txBody>
      </p:sp>
      <p:sp>
        <p:nvSpPr>
          <p:cNvPr id="10" name="ZoneTexte 15"/>
          <p:cNvSpPr txBox="1"/>
          <p:nvPr/>
        </p:nvSpPr>
        <p:spPr>
          <a:xfrm>
            <a:off x="11791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HImax</a:t>
            </a:r>
            <a:r>
              <a:rPr lang="en-US" sz="1800" b="1" dirty="0">
                <a:latin typeface="Gill Sans MT" panose="020B0502020104020203" pitchFamily="34" charset="0"/>
              </a:rPr>
              <a:t> &gt; 31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  <p:sp>
        <p:nvSpPr>
          <p:cNvPr id="11" name="ZoneTexte 15"/>
          <p:cNvSpPr txBox="1"/>
          <p:nvPr/>
        </p:nvSpPr>
        <p:spPr>
          <a:xfrm>
            <a:off x="321628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HImax</a:t>
            </a:r>
            <a:r>
              <a:rPr lang="en-US" sz="1800" b="1" dirty="0">
                <a:latin typeface="Gill Sans MT" panose="020B0502020104020203" pitchFamily="34" charset="0"/>
              </a:rPr>
              <a:t> &gt; 33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  <p:sp>
        <p:nvSpPr>
          <p:cNvPr id="12" name="ZoneTexte 15"/>
          <p:cNvSpPr txBox="1"/>
          <p:nvPr/>
        </p:nvSpPr>
        <p:spPr>
          <a:xfrm>
            <a:off x="6171734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Gill Sans MT" panose="020B0502020104020203" pitchFamily="34" charset="0"/>
              </a:rPr>
              <a:t>HImax</a:t>
            </a:r>
            <a:r>
              <a:rPr lang="en-US" sz="1800" b="1" dirty="0">
                <a:latin typeface="Gill Sans MT" panose="020B0502020104020203" pitchFamily="34" charset="0"/>
              </a:rPr>
              <a:t> &gt; 35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</p:spTree>
    <p:extLst>
      <p:ext uri="{BB962C8B-B14F-4D97-AF65-F5344CB8AC3E}">
        <p14:creationId xmlns:p14="http://schemas.microsoft.com/office/powerpoint/2010/main" val="4255577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latin typeface="Gill Sans MT" panose="020B0502020104020203" pitchFamily="34" charset="0"/>
              </a:rPr>
              <a:t>Week-1, Daily </a:t>
            </a:r>
            <a:r>
              <a:rPr lang="en-US" sz="2400" b="1" dirty="0" err="1">
                <a:latin typeface="Gill Sans MT" panose="020B0502020104020203" pitchFamily="34" charset="0"/>
              </a:rPr>
              <a:t>Tmax</a:t>
            </a:r>
            <a:r>
              <a:rPr lang="en-US" sz="2400" b="1" dirty="0">
                <a:latin typeface="Gill Sans MT" panose="020B0502020104020203" pitchFamily="34" charset="0"/>
              </a:rPr>
              <a:t>/HI Hybrid Index (hybrid) Exceedance Probability, </a:t>
            </a:r>
            <a:r>
              <a:rPr lang="en-US" sz="2400" dirty="0">
                <a:latin typeface="Gill Sans MT" panose="020B0502020104020203" pitchFamily="34" charset="0"/>
              </a:rPr>
              <a:t>with respect to fixed thresholds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075" y="4662501"/>
            <a:ext cx="852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>
                <a:solidFill>
                  <a:srgbClr val="FF0000"/>
                </a:solidFill>
                <a:latin typeface="Gill Sans MT" panose="020B0502020104020203" pitchFamily="34" charset="0"/>
              </a:rPr>
              <a:t>Add your notes, here</a:t>
            </a:r>
          </a:p>
          <a:p>
            <a:pPr algn="just"/>
            <a:endParaRPr lang="en-US" sz="1800" dirty="0">
              <a:latin typeface="Gill Sans MT" panose="020B0502020104020203" pitchFamily="34" charset="0"/>
            </a:endParaRPr>
          </a:p>
        </p:txBody>
      </p:sp>
      <p:sp>
        <p:nvSpPr>
          <p:cNvPr id="10" name="ZoneTexte 15"/>
          <p:cNvSpPr txBox="1"/>
          <p:nvPr/>
        </p:nvSpPr>
        <p:spPr>
          <a:xfrm>
            <a:off x="11791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hybrid &gt; 31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  <p:sp>
        <p:nvSpPr>
          <p:cNvPr id="11" name="ZoneTexte 15"/>
          <p:cNvSpPr txBox="1"/>
          <p:nvPr/>
        </p:nvSpPr>
        <p:spPr>
          <a:xfrm>
            <a:off x="3216285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hybrid &gt; 33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  <p:sp>
        <p:nvSpPr>
          <p:cNvPr id="12" name="ZoneTexte 15"/>
          <p:cNvSpPr txBox="1"/>
          <p:nvPr/>
        </p:nvSpPr>
        <p:spPr>
          <a:xfrm>
            <a:off x="6171734" y="117249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Gill Sans MT" panose="020B0502020104020203" pitchFamily="34" charset="0"/>
              </a:rPr>
              <a:t>hybrid &gt; 35</a:t>
            </a:r>
            <a:r>
              <a:rPr lang="en-US" sz="1800" b="1" baseline="30000" dirty="0">
                <a:latin typeface="Gill Sans MT" panose="020B0502020104020203" pitchFamily="34" charset="0"/>
              </a:rPr>
              <a:t>o</a:t>
            </a:r>
            <a:r>
              <a:rPr lang="en-US" sz="1800" b="1" dirty="0">
                <a:latin typeface="Gill Sans MT" panose="020B0502020104020203" pitchFamily="34" charset="0"/>
              </a:rPr>
              <a:t>C ,              ≥3 consecutive days </a:t>
            </a:r>
          </a:p>
        </p:txBody>
      </p:sp>
    </p:spTree>
    <p:extLst>
      <p:ext uri="{BB962C8B-B14F-4D97-AF65-F5344CB8AC3E}">
        <p14:creationId xmlns:p14="http://schemas.microsoft.com/office/powerpoint/2010/main" val="1213297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11105</TotalTime>
  <Words>602</Words>
  <Application>Microsoft Office PowerPoint</Application>
  <PresentationFormat>On-screen Show (4:3)</PresentationFormat>
  <Paragraphs>93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Gill Sans MT</vt:lpstr>
      <vt:lpstr>Office Theme</vt:lpstr>
      <vt:lpstr>PowerPoint Presentation</vt:lpstr>
      <vt:lpstr>Week-1, Mean Sea Level Pressure &amp; 500-hPa Height</vt:lpstr>
      <vt:lpstr>Week-1, 925-hPa and 200-hPa Wind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Heat Hazard Outlooks Criteria</vt:lpstr>
      <vt:lpstr>PowerPoint Presentation</vt:lpstr>
      <vt:lpstr>Urban Heat Island Forecasts</vt:lpstr>
      <vt:lpstr>Urban Heat Island Forecasts (cont.)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Heatwaves Forecast  Valid : 03 – 09 April 2020 Experimental phase  GEFS Outputs Model</dc:title>
  <dc:creator>Sarah Diouf</dc:creator>
  <cp:lastModifiedBy>Endalk Bekele</cp:lastModifiedBy>
  <cp:revision>475</cp:revision>
  <dcterms:modified xsi:type="dcterms:W3CDTF">2024-04-13T12:11:04Z</dcterms:modified>
</cp:coreProperties>
</file>