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32"/>
  </p:notesMasterIdLst>
  <p:sldIdLst>
    <p:sldId id="256" r:id="rId2"/>
    <p:sldId id="391" r:id="rId3"/>
    <p:sldId id="392" r:id="rId4"/>
    <p:sldId id="406" r:id="rId5"/>
    <p:sldId id="402" r:id="rId6"/>
    <p:sldId id="393" r:id="rId7"/>
    <p:sldId id="424" r:id="rId8"/>
    <p:sldId id="407" r:id="rId9"/>
    <p:sldId id="421" r:id="rId10"/>
    <p:sldId id="420" r:id="rId11"/>
    <p:sldId id="425" r:id="rId12"/>
    <p:sldId id="395" r:id="rId13"/>
    <p:sldId id="408" r:id="rId14"/>
    <p:sldId id="401" r:id="rId15"/>
    <p:sldId id="403" r:id="rId16"/>
    <p:sldId id="415" r:id="rId17"/>
    <p:sldId id="419" r:id="rId18"/>
    <p:sldId id="416" r:id="rId19"/>
    <p:sldId id="417" r:id="rId20"/>
    <p:sldId id="426" r:id="rId21"/>
    <p:sldId id="414" r:id="rId22"/>
    <p:sldId id="427" r:id="rId23"/>
    <p:sldId id="429" r:id="rId24"/>
    <p:sldId id="410" r:id="rId25"/>
    <p:sldId id="411" r:id="rId26"/>
    <p:sldId id="412" r:id="rId27"/>
    <p:sldId id="381" r:id="rId28"/>
    <p:sldId id="428" r:id="rId29"/>
    <p:sldId id="423" r:id="rId30"/>
    <p:sldId id="404" r:id="rId31"/>
  </p:sldIdLst>
  <p:sldSz cx="9144000" cy="6858000" type="screen4x3"/>
  <p:notesSz cx="6858000" cy="9144000"/>
  <p:defaultTextStyle>
    <a:defPPr>
      <a:defRPr lang="en-US"/>
    </a:defPPr>
    <a:lvl1pPr algn="l" rtl="0" eaLnBrk="0" fontAlgn="base" hangingPunct="0">
      <a:spcBef>
        <a:spcPct val="50000"/>
      </a:spcBef>
      <a:spcAft>
        <a:spcPct val="0"/>
      </a:spcAft>
      <a:buClr>
        <a:srgbClr val="FF9900"/>
      </a:buClr>
      <a:buFont typeface="Wingdings" pitchFamily="2" charset="2"/>
      <a:defRPr sz="2800" kern="1200">
        <a:solidFill>
          <a:schemeClr val="tx1"/>
        </a:solidFill>
        <a:latin typeface="Arial" charset="0"/>
        <a:ea typeface="+mn-ea"/>
        <a:cs typeface="Arial" charset="0"/>
      </a:defRPr>
    </a:lvl1pPr>
    <a:lvl2pPr marL="457200" algn="l" rtl="0" eaLnBrk="0" fontAlgn="base" hangingPunct="0">
      <a:spcBef>
        <a:spcPct val="50000"/>
      </a:spcBef>
      <a:spcAft>
        <a:spcPct val="0"/>
      </a:spcAft>
      <a:buClr>
        <a:srgbClr val="FF9900"/>
      </a:buClr>
      <a:buFont typeface="Wingdings" pitchFamily="2" charset="2"/>
      <a:defRPr sz="2800" kern="1200">
        <a:solidFill>
          <a:schemeClr val="tx1"/>
        </a:solidFill>
        <a:latin typeface="Arial" charset="0"/>
        <a:ea typeface="+mn-ea"/>
        <a:cs typeface="Arial" charset="0"/>
      </a:defRPr>
    </a:lvl2pPr>
    <a:lvl3pPr marL="914400" algn="l" rtl="0" eaLnBrk="0" fontAlgn="base" hangingPunct="0">
      <a:spcBef>
        <a:spcPct val="50000"/>
      </a:spcBef>
      <a:spcAft>
        <a:spcPct val="0"/>
      </a:spcAft>
      <a:buClr>
        <a:srgbClr val="FF9900"/>
      </a:buClr>
      <a:buFont typeface="Wingdings" pitchFamily="2" charset="2"/>
      <a:defRPr sz="2800" kern="1200">
        <a:solidFill>
          <a:schemeClr val="tx1"/>
        </a:solidFill>
        <a:latin typeface="Arial" charset="0"/>
        <a:ea typeface="+mn-ea"/>
        <a:cs typeface="Arial" charset="0"/>
      </a:defRPr>
    </a:lvl3pPr>
    <a:lvl4pPr marL="1371600" algn="l" rtl="0" eaLnBrk="0" fontAlgn="base" hangingPunct="0">
      <a:spcBef>
        <a:spcPct val="50000"/>
      </a:spcBef>
      <a:spcAft>
        <a:spcPct val="0"/>
      </a:spcAft>
      <a:buClr>
        <a:srgbClr val="FF9900"/>
      </a:buClr>
      <a:buFont typeface="Wingdings" pitchFamily="2" charset="2"/>
      <a:defRPr sz="2800" kern="1200">
        <a:solidFill>
          <a:schemeClr val="tx1"/>
        </a:solidFill>
        <a:latin typeface="Arial" charset="0"/>
        <a:ea typeface="+mn-ea"/>
        <a:cs typeface="Arial" charset="0"/>
      </a:defRPr>
    </a:lvl4pPr>
    <a:lvl5pPr marL="1828800" algn="l" rtl="0" eaLnBrk="0" fontAlgn="base" hangingPunct="0">
      <a:spcBef>
        <a:spcPct val="50000"/>
      </a:spcBef>
      <a:spcAft>
        <a:spcPct val="0"/>
      </a:spcAft>
      <a:buClr>
        <a:srgbClr val="FF9900"/>
      </a:buClr>
      <a:buFont typeface="Wingdings" pitchFamily="2" charset="2"/>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B9B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47"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a:lvl1pPr>
          </a:lstStyle>
          <a:p>
            <a:endParaRPr lang="en-US" altLang="en-US"/>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lvl1pPr>
          </a:lstStyle>
          <a:p>
            <a:endParaRPr lang="en-US" alt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vl1pPr>
          </a:lstStyle>
          <a:p>
            <a:endParaRPr lang="en-US" alt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fld id="{C7D9EF05-28E5-4392-A7F6-A4229643AECA}" type="slidenum">
              <a:rPr lang="en-US" altLang="en-US"/>
              <a:pPr/>
              <a:t>‹#›</a:t>
            </a:fld>
            <a:endParaRPr lang="en-US" altLang="en-US"/>
          </a:p>
        </p:txBody>
      </p:sp>
    </p:spTree>
    <p:extLst>
      <p:ext uri="{BB962C8B-B14F-4D97-AF65-F5344CB8AC3E}">
        <p14:creationId xmlns:p14="http://schemas.microsoft.com/office/powerpoint/2010/main" val="16803491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mo.int/cs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pitchFamily="18" charset="0"/>
              </a:rPr>
              <a:t>The five GFCS pillars are as follows:</a:t>
            </a:r>
          </a:p>
          <a:p>
            <a:r>
              <a:rPr lang="en-US" altLang="en-US" dirty="0" smtClean="0">
                <a:latin typeface="Times" pitchFamily="18" charset="0"/>
              </a:rPr>
              <a:t>1. The User Interface Platform — to provide ways for climate service users and providers to interact to identify needs and capacities and improve the effectiveness of the Framework and its climate services;</a:t>
            </a:r>
          </a:p>
          <a:p>
            <a:r>
              <a:rPr lang="en-US" altLang="en-US" dirty="0" smtClean="0">
                <a:latin typeface="Times" pitchFamily="18" charset="0"/>
              </a:rPr>
              <a:t>2. The Climate Services Information System — to produce and distribute climate data, products and information according to the needs of users and to agreed standards;</a:t>
            </a:r>
          </a:p>
          <a:p>
            <a:r>
              <a:rPr lang="en-US" altLang="en-US" dirty="0" smtClean="0">
                <a:latin typeface="Times" pitchFamily="18" charset="0"/>
              </a:rPr>
              <a:t>3. Observations and Monitoring – to generate the necessary data for climate services according to agreed standards; </a:t>
            </a:r>
          </a:p>
          <a:p>
            <a:r>
              <a:rPr lang="en-US" altLang="en-US" dirty="0" smtClean="0">
                <a:latin typeface="Times" pitchFamily="18" charset="0"/>
              </a:rPr>
              <a:t>4.. Research, Modeling and Prediction — to harness science capabilities and results and develop appropriate tools to meet the needs of climate services;</a:t>
            </a:r>
          </a:p>
          <a:p>
            <a:r>
              <a:rPr lang="en-US" altLang="en-US" dirty="0" smtClean="0">
                <a:latin typeface="Times" pitchFamily="18" charset="0"/>
              </a:rPr>
              <a:t>5. Capacity Building — to support the systematic development of the institutions, infrastructure and human resources needed for effective climate services.</a:t>
            </a:r>
          </a:p>
          <a:p>
            <a:r>
              <a:rPr lang="en-US" altLang="en-US" dirty="0" smtClean="0">
                <a:latin typeface="Times" pitchFamily="18" charset="0"/>
              </a:rPr>
              <a:t>To address the entire value chain for the effective production and application of climate services, the above five main functional components or pillars of the GFCS need to be in place.</a:t>
            </a:r>
          </a:p>
          <a:p>
            <a:r>
              <a:rPr lang="en-US" altLang="en-US" dirty="0" smtClean="0">
                <a:latin typeface="Times" pitchFamily="18" charset="0"/>
              </a:rPr>
              <a:t> </a:t>
            </a:r>
          </a:p>
          <a:p>
            <a:endParaRPr lang="en-US" altLang="en-US" dirty="0" smtClean="0">
              <a:latin typeface="Times" pitchFamily="18" charset="0"/>
            </a:endParaRPr>
          </a:p>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FA12418-1AAE-4E26-84BB-595179862911}"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WMO through its World Climate </a:t>
            </a:r>
            <a:r>
              <a:rPr lang="en-US" altLang="en-US" dirty="0" err="1" smtClean="0"/>
              <a:t>Programme</a:t>
            </a:r>
            <a:r>
              <a:rPr lang="en-US" altLang="en-US" dirty="0" smtClean="0"/>
              <a:t> coordinates and facilitates enhancement of climate services with adequate focus on user interaction, in order to facilitate useful applications of climate information in support of decision making to derive optimal socio-economic benefits, and thereby underpins the Global Framework for Climate Services (GFCS).</a:t>
            </a:r>
          </a:p>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F3FC05D-836C-4683-B2EA-1654BB47E6FD}" type="slidenum">
              <a:rPr lang="en-US" altLang="en-US"/>
              <a:pPr eaLnBrk="1" hangingPunct="1"/>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schematic</a:t>
            </a:r>
            <a:r>
              <a:rPr lang="en-US" baseline="0" dirty="0" smtClean="0"/>
              <a:t> shows the elements of the CSIS.  The top part is the seamless basic system.  The bottom part is the conversion of the basic data and products to decision-support services. </a:t>
            </a:r>
            <a:r>
              <a:rPr lang="en-US" dirty="0" smtClean="0"/>
              <a:t>The horizontal</a:t>
            </a:r>
            <a:r>
              <a:rPr lang="en-US" baseline="0" dirty="0" smtClean="0"/>
              <a:t> arrow indicates that the CSIS elements are all necessary for a fully functioning system – historical data is used to validate models.  The§ down arrows indicate that useable products can be generated from any point in the seamless continuum.</a:t>
            </a:r>
            <a:endParaRPr lang="en-US" dirty="0"/>
          </a:p>
        </p:txBody>
      </p:sp>
      <p:sp>
        <p:nvSpPr>
          <p:cNvPr id="4" name="Slide Number Placeholder 3"/>
          <p:cNvSpPr>
            <a:spLocks noGrp="1"/>
          </p:cNvSpPr>
          <p:nvPr>
            <p:ph type="sldNum" sz="quarter" idx="10"/>
          </p:nvPr>
        </p:nvSpPr>
        <p:spPr/>
        <p:txBody>
          <a:bodyPr/>
          <a:lstStyle/>
          <a:p>
            <a:fld id="{35E34975-5160-4347-94AA-3BA9D645FE83}" type="slidenum">
              <a:rPr lang="en-US" smtClean="0"/>
              <a:t>5</a:t>
            </a:fld>
            <a:endParaRPr lang="en-US"/>
          </a:p>
        </p:txBody>
      </p:sp>
    </p:spTree>
    <p:extLst>
      <p:ext uri="{BB962C8B-B14F-4D97-AF65-F5344CB8AC3E}">
        <p14:creationId xmlns:p14="http://schemas.microsoft.com/office/powerpoint/2010/main" val="86315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rial" charset="0"/>
                <a:ea typeface="+mn-ea"/>
                <a:cs typeface="Arial" charset="0"/>
              </a:rPr>
              <a:t>The figure illustrates the cascade of functions - from global to regional to national levels – on which CSIS is built, and it identifies the relevant actors at each level – respectively, Global Producing </a:t>
            </a:r>
            <a:r>
              <a:rPr lang="en-US" sz="1200" b="0" i="0" kern="1200" dirty="0" err="1" smtClean="0">
                <a:solidFill>
                  <a:schemeClr val="tx1"/>
                </a:solidFill>
                <a:effectLst/>
                <a:latin typeface="Arial" charset="0"/>
                <a:ea typeface="+mn-ea"/>
                <a:cs typeface="Arial" charset="0"/>
              </a:rPr>
              <a:t>Centres</a:t>
            </a:r>
            <a:r>
              <a:rPr lang="en-US" sz="1200" b="0" i="0" kern="1200" dirty="0" smtClean="0">
                <a:solidFill>
                  <a:schemeClr val="tx1"/>
                </a:solidFill>
                <a:effectLst/>
                <a:latin typeface="Arial" charset="0"/>
                <a:ea typeface="+mn-ea"/>
                <a:cs typeface="Arial" charset="0"/>
              </a:rPr>
              <a:t>, Regional Climate </a:t>
            </a:r>
            <a:r>
              <a:rPr lang="en-US" sz="1200" b="0" i="0" kern="1200" dirty="0" err="1" smtClean="0">
                <a:solidFill>
                  <a:schemeClr val="tx1"/>
                </a:solidFill>
                <a:effectLst/>
                <a:latin typeface="Arial" charset="0"/>
                <a:ea typeface="+mn-ea"/>
                <a:cs typeface="Arial" charset="0"/>
              </a:rPr>
              <a:t>Centres</a:t>
            </a:r>
            <a:r>
              <a:rPr lang="en-US" sz="1200" b="0" i="0" kern="1200" dirty="0" smtClean="0">
                <a:solidFill>
                  <a:schemeClr val="tx1"/>
                </a:solidFill>
                <a:effectLst/>
                <a:latin typeface="Arial" charset="0"/>
                <a:ea typeface="+mn-ea"/>
                <a:cs typeface="Arial" charset="0"/>
              </a:rPr>
              <a:t>, and National Meteorological and Hydrological Services.  WMO contributes to the present action by supporting CSIS-related capacity strengthening at the regional and national levels. </a:t>
            </a:r>
            <a:endParaRPr lang="en-US" dirty="0" smtClean="0"/>
          </a:p>
          <a:p>
            <a:endParaRPr lang="en-US" dirty="0"/>
          </a:p>
        </p:txBody>
      </p:sp>
      <p:sp>
        <p:nvSpPr>
          <p:cNvPr id="4" name="Slide Number Placeholder 3"/>
          <p:cNvSpPr>
            <a:spLocks noGrp="1"/>
          </p:cNvSpPr>
          <p:nvPr>
            <p:ph type="sldNum" sz="quarter" idx="10"/>
          </p:nvPr>
        </p:nvSpPr>
        <p:spPr/>
        <p:txBody>
          <a:bodyPr/>
          <a:lstStyle/>
          <a:p>
            <a:fld id="{4F4B7892-A717-4FD7-BF5B-2F571C334F23}" type="slidenum">
              <a:rPr lang="en-US" smtClean="0"/>
              <a:t>6</a:t>
            </a:fld>
            <a:endParaRPr lang="en-US"/>
          </a:p>
        </p:txBody>
      </p:sp>
    </p:spTree>
    <p:extLst>
      <p:ext uri="{BB962C8B-B14F-4D97-AF65-F5344CB8AC3E}">
        <p14:creationId xmlns:p14="http://schemas.microsoft.com/office/powerpoint/2010/main" val="419508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64B11-EC0C-4502-BEA3-47CA38724BF4}" type="slidenum">
              <a:rPr lang="en-GB" altLang="en-US"/>
              <a:pPr/>
              <a:t>13</a:t>
            </a:fld>
            <a:endParaRPr lang="en-GB" altLang="en-US"/>
          </a:p>
        </p:txBody>
      </p:sp>
      <p:sp>
        <p:nvSpPr>
          <p:cNvPr id="1092610" name="Rectangle 2"/>
          <p:cNvSpPr>
            <a:spLocks noGrp="1" noRot="1" noChangeAspect="1" noChangeArrowheads="1" noTextEdit="1"/>
          </p:cNvSpPr>
          <p:nvPr>
            <p:ph type="sldImg"/>
          </p:nvPr>
        </p:nvSpPr>
        <p:spPr>
          <a:xfrm>
            <a:off x="919163" y="744538"/>
            <a:ext cx="4962525" cy="3722687"/>
          </a:xfrm>
          <a:ln/>
        </p:spPr>
      </p:sp>
      <p:sp>
        <p:nvSpPr>
          <p:cNvPr id="1092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751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Regional Climate Outlook Forums, which have been in continuous operation in most sub-regions worldwide for decades, provide a platform for strengthening the operationalization of the Climate Services Information System on sub-regional scales.  </a:t>
            </a:r>
            <a:r>
              <a:rPr lang="en-US" dirty="0" smtClean="0"/>
              <a:t>In</a:t>
            </a:r>
            <a:r>
              <a:rPr lang="en-US" baseline="0" dirty="0" smtClean="0"/>
              <a:t> the coming years these forums will move to objective regional forecast schemes whose skill can be verified and communicated to users.  This will promote a focus on data coordination and forecast development, and on helping countries to develop and disseminate a wider variety of tailored products for country level decision-support (e.g. in climate-affected sectors) as well as for climate policy applications.  </a:t>
            </a:r>
            <a:endParaRPr lang="en-US" dirty="0" smtClean="0"/>
          </a:p>
        </p:txBody>
      </p:sp>
      <p:sp>
        <p:nvSpPr>
          <p:cNvPr id="4" name="Slide Number Placeholder 3"/>
          <p:cNvSpPr>
            <a:spLocks noGrp="1"/>
          </p:cNvSpPr>
          <p:nvPr>
            <p:ph type="sldNum" sz="quarter" idx="10"/>
          </p:nvPr>
        </p:nvSpPr>
        <p:spPr/>
        <p:txBody>
          <a:bodyPr/>
          <a:lstStyle/>
          <a:p>
            <a:fld id="{C7D9EF05-28E5-4392-A7F6-A4229643AECA}" type="slidenum">
              <a:rPr lang="en-US" altLang="en-US" smtClean="0"/>
              <a:pPr/>
              <a:t>15</a:t>
            </a:fld>
            <a:endParaRPr lang="en-US" altLang="en-US"/>
          </a:p>
        </p:txBody>
      </p:sp>
    </p:spTree>
    <p:extLst>
      <p:ext uri="{BB962C8B-B14F-4D97-AF65-F5344CB8AC3E}">
        <p14:creationId xmlns:p14="http://schemas.microsoft.com/office/powerpoint/2010/main" val="17615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9EF05-28E5-4392-A7F6-A4229643AECA}" type="slidenum">
              <a:rPr lang="en-US" altLang="en-US" smtClean="0"/>
              <a:pPr/>
              <a:t>17</a:t>
            </a:fld>
            <a:endParaRPr lang="en-US" altLang="en-US"/>
          </a:p>
        </p:txBody>
      </p:sp>
    </p:spTree>
    <p:extLst>
      <p:ext uri="{BB962C8B-B14F-4D97-AF65-F5344CB8AC3E}">
        <p14:creationId xmlns:p14="http://schemas.microsoft.com/office/powerpoint/2010/main" val="145410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With the above in mind, and building on over a decade of preceding preparatory work, a process was launched to strengthen the operationalization of full value-chain country-level service delivery, with the Regional Climate Forums as a key vehicle for implementation.  A key step in this transition is the operationalization of seasonal climate forecasts to replace the current consensus seasonal outlook products with objective forecasts for which the skill is verified via </a:t>
            </a:r>
            <a:r>
              <a:rPr lang="en-US" baseline="0" dirty="0" err="1" smtClean="0"/>
              <a:t>hindcast</a:t>
            </a:r>
            <a:r>
              <a:rPr lang="en-US" baseline="0" dirty="0" smtClean="0"/>
              <a:t> analysis and communicated to users, and the further operationalization of tailored seasonal forecasts products (i.e. forecasts of other variables of interest to users not limited only to rainfall).  This focus has the additional benefit that it requires consolidation of regional and national historical data, and implementation of operational exchange of a variety of climate data and products. Once objective seasonal timescale forecasts have been fully operationalized, an expanded range of products can be similarly operationalized, guided by priority needs in each sub-region. For example, it is also envisioned that sub-seasonal forecasts could be introduced simultaneously in the process.  Some sub-regions are also already taking steps to harmonize regional climate change projections.</a:t>
            </a:r>
            <a:endParaRPr lang="en-US" dirty="0" smtClean="0"/>
          </a:p>
        </p:txBody>
      </p:sp>
      <p:sp>
        <p:nvSpPr>
          <p:cNvPr id="4" name="Slide Number Placeholder 3"/>
          <p:cNvSpPr>
            <a:spLocks noGrp="1"/>
          </p:cNvSpPr>
          <p:nvPr>
            <p:ph type="sldNum" sz="quarter" idx="10"/>
          </p:nvPr>
        </p:nvSpPr>
        <p:spPr/>
        <p:txBody>
          <a:bodyPr/>
          <a:lstStyle/>
          <a:p>
            <a:fld id="{C7D9EF05-28E5-4392-A7F6-A4229643AECA}" type="slidenum">
              <a:rPr lang="en-US" altLang="en-US" smtClean="0"/>
              <a:pPr/>
              <a:t>19</a:t>
            </a:fld>
            <a:endParaRPr lang="en-US" altLang="en-US"/>
          </a:p>
        </p:txBody>
      </p:sp>
    </p:spTree>
    <p:extLst>
      <p:ext uri="{BB962C8B-B14F-4D97-AF65-F5344CB8AC3E}">
        <p14:creationId xmlns:p14="http://schemas.microsoft.com/office/powerpoint/2010/main" val="247838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51ECE-5A25-4209-9AFB-2D31B9D6195E}" type="slidenum">
              <a:rPr lang="en-US" smtClean="0"/>
              <a:pPr/>
              <a:t>25</a:t>
            </a:fld>
            <a:endParaRPr lang="en-US"/>
          </a:p>
        </p:txBody>
      </p:sp>
    </p:spTree>
    <p:extLst>
      <p:ext uri="{BB962C8B-B14F-4D97-AF65-F5344CB8AC3E}">
        <p14:creationId xmlns:p14="http://schemas.microsoft.com/office/powerpoint/2010/main" val="162299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Currently under developed for postage at </a:t>
            </a:r>
            <a:r>
              <a:rPr lang="en-US" altLang="en-US" dirty="0" smtClean="0">
                <a:latin typeface="Arial" pitchFamily="34" charset="0"/>
                <a:hlinkClick r:id="rId3"/>
              </a:rPr>
              <a:t>www.wmo.int/cst/</a:t>
            </a:r>
            <a:endParaRPr lang="en-US" altLang="en-US" dirty="0" smtClean="0">
              <a:latin typeface="Arial" pitchFamily="34" charset="0"/>
            </a:endParaRPr>
          </a:p>
          <a:p>
            <a:r>
              <a:rPr lang="en-US" altLang="en-US" dirty="0" smtClean="0">
                <a:latin typeface="Arial" pitchFamily="34" charset="0"/>
              </a:rPr>
              <a:t>Will link selected users to tools identified by this meeting</a:t>
            </a:r>
          </a:p>
          <a:p>
            <a:r>
              <a:rPr lang="en-US" altLang="en-US" dirty="0" smtClean="0">
                <a:latin typeface="Arial" pitchFamily="34" charset="0"/>
              </a:rPr>
              <a:t>To be used for demonstration of CST initial capabilities for GFCS partners and priority countries   </a:t>
            </a:r>
          </a:p>
          <a:p>
            <a:endParaRPr lang="en-US" dirty="0"/>
          </a:p>
        </p:txBody>
      </p:sp>
      <p:sp>
        <p:nvSpPr>
          <p:cNvPr id="4" name="Slide Number Placeholder 3"/>
          <p:cNvSpPr>
            <a:spLocks noGrp="1"/>
          </p:cNvSpPr>
          <p:nvPr>
            <p:ph type="sldNum" sz="quarter" idx="10"/>
          </p:nvPr>
        </p:nvSpPr>
        <p:spPr/>
        <p:txBody>
          <a:bodyPr/>
          <a:lstStyle/>
          <a:p>
            <a:fld id="{17551ECE-5A25-4209-9AFB-2D31B9D6195E}" type="slidenum">
              <a:rPr lang="en-US" smtClean="0"/>
              <a:t>26</a:t>
            </a:fld>
            <a:endParaRPr lang="en-US"/>
          </a:p>
        </p:txBody>
      </p:sp>
    </p:spTree>
    <p:extLst>
      <p:ext uri="{BB962C8B-B14F-4D97-AF65-F5344CB8AC3E}">
        <p14:creationId xmlns:p14="http://schemas.microsoft.com/office/powerpoint/2010/main" val="1336240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2" name="Title 1"/>
          <p:cNvSpPr>
            <a:spLocks noGrp="1"/>
          </p:cNvSpPr>
          <p:nvPr>
            <p:ph type="ctrTitle"/>
          </p:nvPr>
        </p:nvSpPr>
        <p:spPr>
          <a:xfrm>
            <a:off x="703800" y="4286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247900"/>
            <a:ext cx="6400800"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CB87665D-9436-4E8E-A028-EC5C42852FEE}" type="slidenum">
              <a:rPr lang="en-US" altLang="en-US" smtClean="0"/>
              <a:pPr/>
              <a:t>‹#›</a:t>
            </a:fld>
            <a:endParaRPr lang="en-US" alt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7919B1-0884-428D-8850-1F63CC491E90}" type="slidenum">
              <a:rPr lang="en-US" altLang="en-US" smtClean="0"/>
              <a:pPr/>
              <a:t>‹#›</a:t>
            </a:fld>
            <a:endParaRPr lang="en-US" altLang="en-US"/>
          </a:p>
        </p:txBody>
      </p:sp>
      <p:pic>
        <p:nvPicPr>
          <p:cNvPr id="4" name="Picture 3"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5"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2400" dirty="0" smtClean="0">
                <a:solidFill>
                  <a:schemeClr val="bg1"/>
                </a:solidFill>
              </a:rPr>
              <a:t>Rkolli@wmo.int</a:t>
            </a:r>
            <a:endParaRPr lang="en-US" sz="2400" dirty="0">
              <a:solidFill>
                <a:schemeClr val="bg1"/>
              </a:solidFill>
            </a:endParaRPr>
          </a:p>
        </p:txBody>
      </p:sp>
    </p:spTree>
    <p:extLst>
      <p:ext uri="{BB962C8B-B14F-4D97-AF65-F5344CB8AC3E}">
        <p14:creationId xmlns:p14="http://schemas.microsoft.com/office/powerpoint/2010/main" val="18664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DFA868-BEB1-4096-B57E-020A4E707AAC}" type="slidenum">
              <a:rPr lang="en-US" altLang="en-US" smtClean="0"/>
              <a:pPr/>
              <a:t>‹#›</a:t>
            </a:fld>
            <a:endParaRPr lang="en-US" altLang="en-US"/>
          </a:p>
        </p:txBody>
      </p:sp>
      <p:pic>
        <p:nvPicPr>
          <p:cNvPr id="7" name="Picture 6"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A48F043-C9C1-4ACE-A822-F137C5F82B94}" type="slidenum">
              <a:rPr lang="en-US" altLang="en-US" smtClean="0"/>
              <a:pPr/>
              <a:t>‹#›</a:t>
            </a:fld>
            <a:endParaRPr lang="en-US" alt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63ECACB2-8721-403C-8AB0-C90BC41274B1}" type="slidenum">
              <a:rPr lang="en-US" altLang="en-US" smtClean="0"/>
              <a:pPr/>
              <a:t>‹#›</a:t>
            </a:fld>
            <a:endParaRPr lang="en-US" alt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C25CBE0-E2EF-4F69-B6AD-89573E7188D0}" type="slidenum">
              <a:rPr lang="en-US" altLang="en-US" smtClean="0"/>
              <a:pPr/>
              <a:t>‹#›</a:t>
            </a:fld>
            <a:endParaRPr lang="en-US" alt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450CDE8-39F7-43AA-ABD5-D46FF718680E}" type="slidenum">
              <a:rPr lang="en-US" altLang="en-US" smtClean="0"/>
              <a:pPr/>
              <a:t>‹#›</a:t>
            </a:fld>
            <a:endParaRPr lang="en-US" alt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3D9940-0B50-4846-BD9B-E059375C53ED}" type="slidenum">
              <a:rPr lang="en-US" altLang="en-US" smtClean="0"/>
              <a:pPr/>
              <a:t>‹#›</a:t>
            </a:fld>
            <a:endParaRPr lang="en-US" alt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B7EE351-BDF4-4A28-8A17-0F82032D4D71}" type="slidenum">
              <a:rPr lang="en-US" altLang="en-US" smtClean="0"/>
              <a:pPr/>
              <a:t>‹#›</a:t>
            </a:fld>
            <a:endParaRPr lang="en-US" alt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639DB9F-2DA6-4B60-9E6F-823B83ED766C}" type="slidenum">
              <a:rPr lang="en-US" altLang="en-US" smtClean="0"/>
              <a:pPr/>
              <a:t>‹#›</a:t>
            </a:fld>
            <a:endParaRPr lang="en-US" alt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19B1-0884-428D-8850-1F63CC491E90}" type="slidenum">
              <a:rPr lang="en-US" altLang="en-US" smtClean="0"/>
              <a:pPr/>
              <a:t>‹#›</a:t>
            </a:fld>
            <a:endParaRPr lang="en-US" alt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mo.int/pages/prog/wcp/wcasp/clips/producers_forecast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776288" y="1526927"/>
            <a:ext cx="7972176" cy="1470025"/>
          </a:xfrm>
        </p:spPr>
        <p:txBody>
          <a:bodyPr>
            <a:noAutofit/>
          </a:bodyPr>
          <a:lstStyle/>
          <a:p>
            <a:r>
              <a:rPr lang="en-US" altLang="en-US" sz="4000" b="1" dirty="0">
                <a:effectLst>
                  <a:outerShdw blurRad="38100" dist="38100" dir="2700000" algn="tl">
                    <a:srgbClr val="C0C0C0"/>
                  </a:outerShdw>
                </a:effectLst>
              </a:rPr>
              <a:t>Climate Services Information System </a:t>
            </a:r>
            <a:r>
              <a:rPr lang="en-US" altLang="en-US" sz="4000" b="1" dirty="0" smtClean="0">
                <a:effectLst>
                  <a:outerShdw blurRad="38100" dist="38100" dir="2700000" algn="tl">
                    <a:srgbClr val="C0C0C0"/>
                  </a:outerShdw>
                </a:effectLst>
              </a:rPr>
              <a:t>implementation and recent developments</a:t>
            </a:r>
            <a:endParaRPr lang="en-US" altLang="en-US" sz="4000" b="1" dirty="0">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1619672" y="3260576"/>
            <a:ext cx="6840760" cy="2544688"/>
          </a:xfrm>
        </p:spPr>
        <p:txBody>
          <a:bodyPr>
            <a:normAutofit/>
          </a:bodyPr>
          <a:lstStyle/>
          <a:p>
            <a:pPr lvl="0"/>
            <a:r>
              <a:rPr lang="en-US" altLang="en-US" sz="2400" b="1" dirty="0">
                <a:solidFill>
                  <a:prstClr val="white"/>
                </a:solidFill>
              </a:rPr>
              <a:t>Anahit </a:t>
            </a:r>
            <a:r>
              <a:rPr lang="en-US" altLang="en-US" sz="2400" b="1" dirty="0" err="1">
                <a:solidFill>
                  <a:prstClr val="white"/>
                </a:solidFill>
              </a:rPr>
              <a:t>Hovsepyan</a:t>
            </a:r>
            <a:endParaRPr lang="en-US" altLang="en-US" sz="2400" b="1" dirty="0">
              <a:solidFill>
                <a:prstClr val="white"/>
              </a:solidFill>
            </a:endParaRPr>
          </a:p>
          <a:p>
            <a:pPr lvl="0"/>
            <a:r>
              <a:rPr lang="en-US" altLang="en-US" sz="2400" b="1" dirty="0">
                <a:solidFill>
                  <a:prstClr val="white"/>
                </a:solidFill>
              </a:rPr>
              <a:t>World Climate Applications &amp; Services Division</a:t>
            </a:r>
          </a:p>
          <a:p>
            <a:pPr lvl="0"/>
            <a:r>
              <a:rPr lang="fr-CH" altLang="en-US" sz="1900" b="1" dirty="0" err="1">
                <a:solidFill>
                  <a:prstClr val="white"/>
                </a:solidFill>
              </a:rPr>
              <a:t>Climate</a:t>
            </a:r>
            <a:r>
              <a:rPr lang="fr-CH" altLang="en-US" sz="1900" b="1" dirty="0">
                <a:solidFill>
                  <a:prstClr val="white"/>
                </a:solidFill>
              </a:rPr>
              <a:t> </a:t>
            </a:r>
            <a:r>
              <a:rPr lang="fr-CH" altLang="en-US" sz="1900" b="1" dirty="0" err="1">
                <a:solidFill>
                  <a:prstClr val="white"/>
                </a:solidFill>
              </a:rPr>
              <a:t>Prediction</a:t>
            </a:r>
            <a:r>
              <a:rPr lang="fr-CH" altLang="en-US" sz="1900" b="1" dirty="0">
                <a:solidFill>
                  <a:prstClr val="white"/>
                </a:solidFill>
              </a:rPr>
              <a:t> and Adaptation Branch</a:t>
            </a:r>
          </a:p>
          <a:p>
            <a:pPr lvl="0"/>
            <a:r>
              <a:rPr lang="fr-CH" altLang="en-US" sz="1900" b="1" dirty="0" err="1">
                <a:solidFill>
                  <a:prstClr val="white"/>
                </a:solidFill>
              </a:rPr>
              <a:t>Climate</a:t>
            </a:r>
            <a:r>
              <a:rPr lang="fr-CH" altLang="en-US" sz="1900" b="1" dirty="0">
                <a:solidFill>
                  <a:prstClr val="white"/>
                </a:solidFill>
              </a:rPr>
              <a:t> and Water </a:t>
            </a:r>
            <a:r>
              <a:rPr lang="fr-CH" altLang="en-US" sz="1900" b="1" dirty="0" err="1">
                <a:solidFill>
                  <a:prstClr val="white"/>
                </a:solidFill>
              </a:rPr>
              <a:t>Department</a:t>
            </a:r>
            <a:endParaRPr lang="en-US" altLang="en-US" sz="1900" b="1" dirty="0">
              <a:solidFill>
                <a:prstClr val="white"/>
              </a:solidFill>
            </a:endParaRPr>
          </a:p>
        </p:txBody>
      </p:sp>
      <p:sp>
        <p:nvSpPr>
          <p:cNvPr id="2052" name="Rectangle 4"/>
          <p:cNvSpPr>
            <a:spLocks noChangeArrowheads="1"/>
          </p:cNvSpPr>
          <p:nvPr/>
        </p:nvSpPr>
        <p:spPr bwMode="auto">
          <a:xfrm>
            <a:off x="776288" y="2636838"/>
            <a:ext cx="84201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000">
                <a:solidFill>
                  <a:schemeClr val="bg1"/>
                </a:solidFill>
                <a:latin typeface="Arial" charset="0"/>
              </a:defRPr>
            </a:lvl1pPr>
            <a:lvl2pPr algn="ctr">
              <a:spcBef>
                <a:spcPct val="0"/>
              </a:spcBef>
              <a:defRPr sz="4000">
                <a:solidFill>
                  <a:schemeClr val="bg1"/>
                </a:solidFill>
                <a:latin typeface="Arial" charset="0"/>
              </a:defRPr>
            </a:lvl2pPr>
            <a:lvl3pPr algn="ctr">
              <a:spcBef>
                <a:spcPct val="0"/>
              </a:spcBef>
              <a:defRPr sz="4000">
                <a:solidFill>
                  <a:schemeClr val="bg1"/>
                </a:solidFill>
                <a:latin typeface="Arial" charset="0"/>
              </a:defRPr>
            </a:lvl3pPr>
            <a:lvl4pPr algn="ctr">
              <a:spcBef>
                <a:spcPct val="0"/>
              </a:spcBef>
              <a:defRPr sz="4000">
                <a:solidFill>
                  <a:schemeClr val="bg1"/>
                </a:solidFill>
                <a:latin typeface="Arial" charset="0"/>
              </a:defRPr>
            </a:lvl4pPr>
            <a:lvl5pPr algn="ctr">
              <a:spcBef>
                <a:spcPct val="0"/>
              </a:spcBef>
              <a:defRPr sz="4000">
                <a:solidFill>
                  <a:schemeClr val="bg1"/>
                </a:solidFill>
                <a:latin typeface="Arial" charset="0"/>
              </a:defRPr>
            </a:lvl5pPr>
            <a:lvl6pPr marL="457200" algn="ctr" eaLnBrk="0" fontAlgn="base" hangingPunct="0">
              <a:spcBef>
                <a:spcPct val="0"/>
              </a:spcBef>
              <a:spcAft>
                <a:spcPct val="0"/>
              </a:spcAft>
              <a:defRPr sz="4000">
                <a:solidFill>
                  <a:schemeClr val="bg1"/>
                </a:solidFill>
                <a:latin typeface="Arial" charset="0"/>
              </a:defRPr>
            </a:lvl6pPr>
            <a:lvl7pPr marL="914400" algn="ctr" eaLnBrk="0" fontAlgn="base" hangingPunct="0">
              <a:spcBef>
                <a:spcPct val="0"/>
              </a:spcBef>
              <a:spcAft>
                <a:spcPct val="0"/>
              </a:spcAft>
              <a:defRPr sz="4000">
                <a:solidFill>
                  <a:schemeClr val="bg1"/>
                </a:solidFill>
                <a:latin typeface="Arial" charset="0"/>
              </a:defRPr>
            </a:lvl7pPr>
            <a:lvl8pPr marL="1371600" algn="ctr" eaLnBrk="0" fontAlgn="base" hangingPunct="0">
              <a:spcBef>
                <a:spcPct val="0"/>
              </a:spcBef>
              <a:spcAft>
                <a:spcPct val="0"/>
              </a:spcAft>
              <a:defRPr sz="4000">
                <a:solidFill>
                  <a:schemeClr val="bg1"/>
                </a:solidFill>
                <a:latin typeface="Arial" charset="0"/>
              </a:defRPr>
            </a:lvl8pPr>
            <a:lvl9pPr marL="1828800" algn="ctr" eaLnBrk="0" fontAlgn="base" hangingPunct="0">
              <a:spcBef>
                <a:spcPct val="0"/>
              </a:spcBef>
              <a:spcAft>
                <a:spcPct val="0"/>
              </a:spcAft>
              <a:defRPr sz="4000">
                <a:solidFill>
                  <a:schemeClr val="bg1"/>
                </a:solidFill>
                <a:latin typeface="Arial" charset="0"/>
              </a:defRPr>
            </a:lvl9pPr>
          </a:lstStyle>
          <a:p>
            <a:pPr>
              <a:buClrTx/>
              <a:buFontTx/>
              <a:buNone/>
            </a:pPr>
            <a:endParaRPr lang="en-GB" altLang="en-US" sz="2400" b="1">
              <a:effectLst>
                <a:outerShdw blurRad="38100" dist="38100" dir="2700000" algn="tl">
                  <a:srgbClr val="C0C0C0"/>
                </a:outerShdw>
              </a:effectLst>
            </a:endParaRPr>
          </a:p>
        </p:txBody>
      </p:sp>
      <p:sp>
        <p:nvSpPr>
          <p:cNvPr id="5" name="TextBox 4"/>
          <p:cNvSpPr txBox="1"/>
          <p:nvPr/>
        </p:nvSpPr>
        <p:spPr>
          <a:xfrm>
            <a:off x="5012586" y="5517232"/>
            <a:ext cx="3864077" cy="830997"/>
          </a:xfrm>
          <a:prstGeom prst="rect">
            <a:avLst/>
          </a:prstGeom>
          <a:solidFill>
            <a:schemeClr val="tx2">
              <a:lumMod val="20000"/>
              <a:lumOff val="80000"/>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a:t>Second Symposium on the Variability and Predictability of the Global Climate System, Ankara, Turkey, </a:t>
            </a:r>
            <a:r>
              <a:rPr lang="en-US" sz="1600" b="1" i="1" dirty="0"/>
              <a:t>15 – 22 April, 2019</a:t>
            </a:r>
            <a:endParaRPr lang="en-US" sz="1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smtClean="0">
                <a:solidFill>
                  <a:srgbClr val="0070C0"/>
                </a:solidFill>
                <a:effectLst>
                  <a:outerShdw blurRad="38100" dist="38100" dir="2700000" algn="tl">
                    <a:srgbClr val="000000">
                      <a:alpha val="43137"/>
                    </a:srgbClr>
                  </a:outerShdw>
                </a:effectLst>
              </a:rPr>
              <a:t>Global infrastructure and products</a:t>
            </a:r>
            <a:endParaRPr lang="en-US" sz="4000" dirty="0">
              <a:solidFill>
                <a:srgbClr val="0070C0"/>
              </a:solidFill>
              <a:effectLst>
                <a:outerShdw blurRad="38100" dist="38100" dir="2700000" algn="tl">
                  <a:srgbClr val="000000">
                    <a:alpha val="43137"/>
                  </a:srgbClr>
                </a:outerShdw>
              </a:effectLst>
            </a:endParaRPr>
          </a:p>
        </p:txBody>
      </p:sp>
      <p:sp>
        <p:nvSpPr>
          <p:cNvPr id="9" name="Content Placeholder 8"/>
          <p:cNvSpPr>
            <a:spLocks noGrp="1"/>
          </p:cNvSpPr>
          <p:nvPr>
            <p:ph sz="half" idx="1"/>
          </p:nvPr>
        </p:nvSpPr>
        <p:spPr>
          <a:xfrm>
            <a:off x="457200" y="1600200"/>
            <a:ext cx="4258816" cy="4709120"/>
          </a:xfrm>
        </p:spPr>
        <p:txBody>
          <a:bodyPr>
            <a:normAutofit/>
          </a:bodyPr>
          <a:lstStyle/>
          <a:p>
            <a:pPr>
              <a:buFont typeface="Arial" pitchFamily="34" charset="0"/>
              <a:buChar char="•"/>
              <a:defRPr/>
            </a:pPr>
            <a:r>
              <a:rPr lang="fr-CH" sz="2000" dirty="0" smtClean="0"/>
              <a:t>WMO </a:t>
            </a:r>
            <a:r>
              <a:rPr lang="en-GB" sz="2000" dirty="0"/>
              <a:t>El Niño/La Niña Updates </a:t>
            </a:r>
            <a:r>
              <a:rPr lang="en-GB" sz="2000" dirty="0" smtClean="0"/>
              <a:t>– quasi-regular (quarterly)</a:t>
            </a:r>
            <a:endParaRPr lang="en-GB" sz="2000" dirty="0"/>
          </a:p>
          <a:p>
            <a:pPr>
              <a:buFont typeface="Arial" pitchFamily="34" charset="0"/>
              <a:buChar char="•"/>
              <a:defRPr/>
            </a:pPr>
            <a:r>
              <a:rPr lang="en-GB" sz="2000" dirty="0" smtClean="0"/>
              <a:t>Global </a:t>
            </a:r>
            <a:r>
              <a:rPr lang="en-GB" sz="2000" dirty="0"/>
              <a:t>Seasonal Climate Update </a:t>
            </a:r>
            <a:r>
              <a:rPr lang="en-GB" sz="2000" dirty="0" smtClean="0"/>
              <a:t>includes </a:t>
            </a:r>
            <a:r>
              <a:rPr lang="en-GB" sz="2000" dirty="0"/>
              <a:t>major general circulation </a:t>
            </a:r>
            <a:r>
              <a:rPr lang="en-GB" sz="2000" dirty="0" smtClean="0"/>
              <a:t>features, large-scale </a:t>
            </a:r>
            <a:r>
              <a:rPr lang="en-GB" sz="2000" dirty="0"/>
              <a:t>oceanic </a:t>
            </a:r>
            <a:r>
              <a:rPr lang="en-GB" sz="2000" dirty="0" smtClean="0"/>
              <a:t>anomalies, and </a:t>
            </a:r>
            <a:r>
              <a:rPr lang="en-GB" sz="2000" dirty="0"/>
              <a:t>regional impacts</a:t>
            </a:r>
            <a:r>
              <a:rPr lang="en-GB" sz="2000" dirty="0" smtClean="0"/>
              <a:t> </a:t>
            </a:r>
            <a:r>
              <a:rPr lang="en-GB" sz="2000" dirty="0"/>
              <a:t>around the </a:t>
            </a:r>
            <a:r>
              <a:rPr lang="en-GB" sz="2000" dirty="0" smtClean="0"/>
              <a:t>globe </a:t>
            </a:r>
          </a:p>
          <a:p>
            <a:pPr>
              <a:buFont typeface="Arial" pitchFamily="34" charset="0"/>
              <a:buChar char="•"/>
              <a:defRPr/>
            </a:pPr>
            <a:r>
              <a:rPr lang="en-GB" sz="2000" dirty="0" smtClean="0"/>
              <a:t>GSCU </a:t>
            </a:r>
            <a:r>
              <a:rPr lang="en-GB" sz="2000" dirty="0"/>
              <a:t>– </a:t>
            </a:r>
            <a:r>
              <a:rPr lang="en-GB" sz="2000" dirty="0" smtClean="0"/>
              <a:t>pre-operational issue</a:t>
            </a:r>
            <a:endParaRPr lang="en-GB" sz="2000" dirty="0"/>
          </a:p>
          <a:p>
            <a:endParaRPr lang="en-US" sz="2000" b="1" dirty="0" smtClean="0"/>
          </a:p>
          <a:p>
            <a:pPr marL="0" indent="0">
              <a:buNone/>
            </a:pPr>
            <a:r>
              <a:rPr lang="en-US" sz="2000" b="1" dirty="0" smtClean="0"/>
              <a:t>   </a:t>
            </a:r>
          </a:p>
          <a:p>
            <a:pPr marL="0" indent="0">
              <a:buNone/>
            </a:pPr>
            <a:endParaRPr lang="en-US" sz="2000" b="1" dirty="0" smtClean="0"/>
          </a:p>
          <a:p>
            <a:pPr marL="0" indent="0">
              <a:buNone/>
            </a:pPr>
            <a:endParaRPr lang="en-US" sz="2000" b="1" dirty="0"/>
          </a:p>
          <a:p>
            <a:pPr marL="0" indent="0">
              <a:buNone/>
            </a:pPr>
            <a:endParaRPr lang="en-US" sz="2000" b="1" dirty="0" smtClean="0"/>
          </a:p>
        </p:txBody>
      </p:sp>
      <p:sp>
        <p:nvSpPr>
          <p:cNvPr id="10" name="Content Placeholder 9"/>
          <p:cNvSpPr>
            <a:spLocks noGrp="1"/>
          </p:cNvSpPr>
          <p:nvPr>
            <p:ph sz="half" idx="2"/>
          </p:nvPr>
        </p:nvSpPr>
        <p:spPr/>
        <p:txBody>
          <a:bodyPr>
            <a:normAutofit/>
          </a:bodyPr>
          <a:lstStyle/>
          <a:p>
            <a:pPr marL="57150" indent="0">
              <a:buNone/>
            </a:pPr>
            <a:r>
              <a:rPr lang="en-US" sz="2000" dirty="0" smtClean="0"/>
              <a:t>Global Producing </a:t>
            </a:r>
            <a:r>
              <a:rPr lang="en-US" sz="2000" dirty="0" err="1" smtClean="0"/>
              <a:t>Centres</a:t>
            </a:r>
            <a:r>
              <a:rPr lang="en-US" sz="2000" dirty="0" smtClean="0"/>
              <a:t> of Long Range Forecasts</a:t>
            </a:r>
            <a:endParaRPr lang="en-US" sz="2000" dirty="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10</a:t>
            </a:fld>
            <a:endParaRPr lang="en-US" alt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245409"/>
            <a:ext cx="4036949" cy="205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295923"/>
            <a:ext cx="1264537" cy="179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221088"/>
            <a:ext cx="1367589" cy="194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331923"/>
            <a:ext cx="3106667" cy="2157238"/>
          </a:xfrm>
          <a:prstGeom prst="rect">
            <a:avLst/>
          </a:prstGeom>
          <a:noFill/>
          <a:ln>
            <a:noFill/>
          </a:ln>
        </p:spPr>
      </p:pic>
    </p:spTree>
    <p:extLst>
      <p:ext uri="{BB962C8B-B14F-4D97-AF65-F5344CB8AC3E}">
        <p14:creationId xmlns:p14="http://schemas.microsoft.com/office/powerpoint/2010/main" val="193708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level</a:t>
            </a:r>
            <a:endParaRPr lang="en-US" dirty="0"/>
          </a:p>
        </p:txBody>
      </p:sp>
      <p:sp>
        <p:nvSpPr>
          <p:cNvPr id="6" name="Text Placeholder 5"/>
          <p:cNvSpPr>
            <a:spLocks noGrp="1"/>
          </p:cNvSpPr>
          <p:nvPr>
            <p:ph type="body" idx="1"/>
          </p:nvPr>
        </p:nvSpPr>
        <p:spPr/>
        <p:txBody>
          <a:bodyPr/>
          <a:lstStyle/>
          <a:p>
            <a:r>
              <a:rPr lang="en-US" dirty="0" smtClean="0"/>
              <a:t>CSIS implementation</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11</a:t>
            </a:fld>
            <a:endParaRPr lang="en-US"/>
          </a:p>
        </p:txBody>
      </p:sp>
    </p:spTree>
    <p:extLst>
      <p:ext uri="{BB962C8B-B14F-4D97-AF65-F5344CB8AC3E}">
        <p14:creationId xmlns:p14="http://schemas.microsoft.com/office/powerpoint/2010/main" val="389437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4000" dirty="0">
                <a:solidFill>
                  <a:srgbClr val="0070C0"/>
                </a:solidFill>
                <a:effectLst>
                  <a:outerShdw blurRad="38100" dist="38100" dir="2700000" algn="tl">
                    <a:srgbClr val="000000">
                      <a:alpha val="43137"/>
                    </a:srgbClr>
                  </a:outerShdw>
                </a:effectLst>
              </a:rPr>
              <a:t>Regional Climate </a:t>
            </a:r>
            <a:r>
              <a:rPr lang="en-US" altLang="en-US" sz="4000" dirty="0" err="1">
                <a:solidFill>
                  <a:srgbClr val="0070C0"/>
                </a:solidFill>
                <a:effectLst>
                  <a:outerShdw blurRad="38100" dist="38100" dir="2700000" algn="tl">
                    <a:srgbClr val="000000">
                      <a:alpha val="43137"/>
                    </a:srgbClr>
                  </a:outerShdw>
                </a:effectLst>
              </a:rPr>
              <a:t>Centres</a:t>
            </a:r>
            <a:endParaRPr lang="en-US" sz="4000" dirty="0"/>
          </a:p>
        </p:txBody>
      </p:sp>
      <p:sp>
        <p:nvSpPr>
          <p:cNvPr id="4" name="Content Placeholder 3"/>
          <p:cNvSpPr>
            <a:spLocks noGrp="1"/>
          </p:cNvSpPr>
          <p:nvPr>
            <p:ph idx="1"/>
          </p:nvPr>
        </p:nvSpPr>
        <p:spPr/>
        <p:txBody>
          <a:bodyPr>
            <a:normAutofit fontScale="85000" lnSpcReduction="10000"/>
          </a:bodyPr>
          <a:lstStyle/>
          <a:p>
            <a:r>
              <a:rPr lang="en-GB" altLang="en-US" kern="0" dirty="0"/>
              <a:t>WMO RCCs are Centres of Excellence that </a:t>
            </a:r>
            <a:r>
              <a:rPr lang="en-GB" altLang="en-US" kern="0" dirty="0" smtClean="0">
                <a:solidFill>
                  <a:srgbClr val="FF0000"/>
                </a:solidFill>
              </a:rPr>
              <a:t>produce regional </a:t>
            </a:r>
            <a:r>
              <a:rPr lang="en-GB" altLang="en-US" kern="0" dirty="0">
                <a:solidFill>
                  <a:srgbClr val="FF0000"/>
                </a:solidFill>
              </a:rPr>
              <a:t>climate products</a:t>
            </a:r>
            <a:r>
              <a:rPr lang="en-GB" altLang="en-US" kern="0" dirty="0"/>
              <a:t> in support of regional and national climate activities and thereby </a:t>
            </a:r>
            <a:r>
              <a:rPr lang="en-GB" altLang="en-US" kern="0" dirty="0">
                <a:solidFill>
                  <a:srgbClr val="FF0000"/>
                </a:solidFill>
              </a:rPr>
              <a:t>strengthen capacity of WMO Members</a:t>
            </a:r>
            <a:r>
              <a:rPr lang="en-GB" altLang="en-US" kern="0" dirty="0"/>
              <a:t> in a given region to deliver better climate services to national </a:t>
            </a:r>
            <a:r>
              <a:rPr lang="en-GB" altLang="en-US" kern="0" dirty="0" smtClean="0"/>
              <a:t>users</a:t>
            </a:r>
          </a:p>
          <a:p>
            <a:r>
              <a:rPr lang="en-GB" altLang="en-US" dirty="0">
                <a:solidFill>
                  <a:srgbClr val="0000FF"/>
                </a:solidFill>
              </a:rPr>
              <a:t>WMO RCC serves primarily the NMHSs in the </a:t>
            </a:r>
            <a:r>
              <a:rPr lang="en-GB" altLang="en-US" dirty="0" smtClean="0">
                <a:solidFill>
                  <a:srgbClr val="0000FF"/>
                </a:solidFill>
              </a:rPr>
              <a:t>region!</a:t>
            </a:r>
          </a:p>
          <a:p>
            <a:r>
              <a:rPr lang="en-GB" altLang="en-US" dirty="0" smtClean="0"/>
              <a:t>WMO RCCs </a:t>
            </a:r>
            <a:r>
              <a:rPr lang="en-GB" altLang="en-US" b="1" dirty="0" smtClean="0"/>
              <a:t>do not </a:t>
            </a:r>
            <a:r>
              <a:rPr lang="en-GB" altLang="en-US" b="1" dirty="0"/>
              <a:t>duplicate or replace national </a:t>
            </a:r>
            <a:r>
              <a:rPr lang="en-GB" altLang="en-US" b="1" dirty="0" smtClean="0"/>
              <a:t>responsibilities</a:t>
            </a:r>
            <a:r>
              <a:rPr lang="en-GB" altLang="en-US" dirty="0" smtClean="0"/>
              <a:t>, rather c</a:t>
            </a:r>
            <a:r>
              <a:rPr lang="fr-CH" altLang="en-US" dirty="0" err="1" smtClean="0"/>
              <a:t>omplementary</a:t>
            </a:r>
            <a:r>
              <a:rPr lang="fr-CH" altLang="en-US" dirty="0" smtClean="0"/>
              <a:t> </a:t>
            </a:r>
            <a:r>
              <a:rPr lang="fr-CH" altLang="en-US" dirty="0"/>
              <a:t>to and </a:t>
            </a:r>
            <a:r>
              <a:rPr lang="fr-CH" altLang="en-US" dirty="0" err="1"/>
              <a:t>supportive</a:t>
            </a:r>
            <a:r>
              <a:rPr lang="fr-CH" altLang="en-US" dirty="0"/>
              <a:t> of </a:t>
            </a:r>
            <a:r>
              <a:rPr lang="fr-CH" altLang="en-US" dirty="0" err="1"/>
              <a:t>NMHSs</a:t>
            </a:r>
            <a:r>
              <a:rPr lang="fr-CH" altLang="en-US" dirty="0"/>
              <a:t>, </a:t>
            </a:r>
            <a:r>
              <a:rPr lang="fr-CH" altLang="en-US" dirty="0" err="1"/>
              <a:t>who</a:t>
            </a:r>
            <a:r>
              <a:rPr lang="fr-CH" altLang="en-US" dirty="0"/>
              <a:t> </a:t>
            </a:r>
            <a:r>
              <a:rPr lang="fr-CH" altLang="en-US" dirty="0" err="1"/>
              <a:t>deliver</a:t>
            </a:r>
            <a:r>
              <a:rPr lang="fr-CH" altLang="en-US" dirty="0"/>
              <a:t> all national-</a:t>
            </a:r>
            <a:r>
              <a:rPr lang="fr-CH" altLang="en-US" dirty="0" err="1"/>
              <a:t>scale</a:t>
            </a:r>
            <a:r>
              <a:rPr lang="fr-CH" altLang="en-US" dirty="0"/>
              <a:t> </a:t>
            </a:r>
            <a:r>
              <a:rPr lang="fr-CH" altLang="en-US" dirty="0" smtClean="0"/>
              <a:t>warnings, </a:t>
            </a:r>
            <a:r>
              <a:rPr lang="fr-CH" altLang="en-US" dirty="0" err="1" smtClean="0"/>
              <a:t>products</a:t>
            </a:r>
            <a:r>
              <a:rPr lang="fr-CH" altLang="en-US" dirty="0" smtClean="0"/>
              <a:t> and services</a:t>
            </a:r>
            <a:endParaRPr lang="en-GB" altLang="en-US" kern="0" dirty="0"/>
          </a:p>
          <a:p>
            <a:endParaRPr lang="en-US" dirty="0"/>
          </a:p>
        </p:txBody>
      </p:sp>
      <p:sp>
        <p:nvSpPr>
          <p:cNvPr id="2" name="Slide Number Placeholder 1"/>
          <p:cNvSpPr>
            <a:spLocks noGrp="1"/>
          </p:cNvSpPr>
          <p:nvPr>
            <p:ph type="sldNum" sz="quarter" idx="12"/>
          </p:nvPr>
        </p:nvSpPr>
        <p:spPr/>
        <p:txBody>
          <a:bodyPr/>
          <a:lstStyle/>
          <a:p>
            <a:fld id="{403D9940-0B50-4846-BD9B-E059375C53ED}" type="slidenum">
              <a:rPr lang="en-US" altLang="en-US" smtClean="0"/>
              <a:pPr/>
              <a:t>12</a:t>
            </a:fld>
            <a:endParaRPr lang="en-US" altLang="en-US"/>
          </a:p>
        </p:txBody>
      </p:sp>
    </p:spTree>
    <p:extLst>
      <p:ext uri="{BB962C8B-B14F-4D97-AF65-F5344CB8AC3E}">
        <p14:creationId xmlns:p14="http://schemas.microsoft.com/office/powerpoint/2010/main" val="286616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Grp="1"/>
          </p:cNvSpPr>
          <p:nvPr>
            <p:ph type="title"/>
          </p:nvPr>
        </p:nvSpPr>
        <p:spPr>
          <a:xfrm>
            <a:off x="457200" y="269776"/>
            <a:ext cx="8229600" cy="1143000"/>
          </a:xfrm>
        </p:spPr>
        <p:txBody>
          <a:bodyPr>
            <a:normAutofit/>
          </a:bodyPr>
          <a:lstStyle/>
          <a:p>
            <a:r>
              <a:rPr lang="en-US" altLang="en-US" sz="4000" dirty="0">
                <a:solidFill>
                  <a:srgbClr val="0070C0"/>
                </a:solidFill>
                <a:effectLst>
                  <a:outerShdw blurRad="38100" dist="38100" dir="2700000" algn="tl">
                    <a:srgbClr val="000000">
                      <a:alpha val="43137"/>
                    </a:srgbClr>
                  </a:outerShdw>
                </a:effectLst>
              </a:rPr>
              <a:t>Regional Climate </a:t>
            </a:r>
            <a:r>
              <a:rPr lang="en-US" altLang="en-US" sz="4000" dirty="0" err="1">
                <a:solidFill>
                  <a:srgbClr val="0070C0"/>
                </a:solidFill>
                <a:effectLst>
                  <a:outerShdw blurRad="38100" dist="38100" dir="2700000" algn="tl">
                    <a:srgbClr val="000000">
                      <a:alpha val="43137"/>
                    </a:srgbClr>
                  </a:outerShdw>
                </a:effectLst>
              </a:rPr>
              <a:t>Centres</a:t>
            </a:r>
            <a:endParaRPr lang="en-US" altLang="en-US" sz="4000" dirty="0"/>
          </a:p>
        </p:txBody>
      </p:sp>
      <p:sp>
        <p:nvSpPr>
          <p:cNvPr id="1091587" name="Rectangle 3"/>
          <p:cNvSpPr>
            <a:spLocks noGrp="1"/>
          </p:cNvSpPr>
          <p:nvPr>
            <p:ph sz="half" idx="1"/>
          </p:nvPr>
        </p:nvSpPr>
        <p:spPr>
          <a:xfrm>
            <a:off x="251520" y="1351309"/>
            <a:ext cx="4038600" cy="4525963"/>
          </a:xfrm>
        </p:spPr>
        <p:txBody>
          <a:bodyPr>
            <a:noAutofit/>
          </a:bodyPr>
          <a:lstStyle/>
          <a:p>
            <a:r>
              <a:rPr lang="fr-CH" altLang="en-US" sz="1600" dirty="0" err="1" smtClean="0"/>
              <a:t>Mandatory</a:t>
            </a:r>
            <a:r>
              <a:rPr lang="fr-CH" altLang="en-US" sz="1600" dirty="0" smtClean="0"/>
              <a:t> </a:t>
            </a:r>
            <a:r>
              <a:rPr lang="fr-CH" altLang="en-US" sz="1600" dirty="0" err="1" smtClean="0"/>
              <a:t>Functions</a:t>
            </a:r>
            <a:r>
              <a:rPr lang="fr-CH" altLang="en-US" sz="1600" dirty="0" smtClean="0"/>
              <a:t>:</a:t>
            </a:r>
          </a:p>
          <a:p>
            <a:pPr lvl="1"/>
            <a:r>
              <a:rPr lang="fr-CH" altLang="en-US" sz="1400" dirty="0" err="1" smtClean="0"/>
              <a:t>Operational</a:t>
            </a:r>
            <a:r>
              <a:rPr lang="fr-CH" altLang="en-US" sz="1400" dirty="0" smtClean="0"/>
              <a:t> </a:t>
            </a:r>
            <a:r>
              <a:rPr lang="fr-CH" altLang="en-US" sz="1400" dirty="0" err="1" smtClean="0"/>
              <a:t>Activities</a:t>
            </a:r>
            <a:r>
              <a:rPr lang="fr-CH" altLang="en-US" sz="1400" dirty="0" smtClean="0"/>
              <a:t> for LRF</a:t>
            </a:r>
          </a:p>
          <a:p>
            <a:pPr lvl="1"/>
            <a:r>
              <a:rPr lang="en-US" altLang="en-US" sz="1400" dirty="0" smtClean="0"/>
              <a:t>Operational Activities for Climate Monitoring</a:t>
            </a:r>
          </a:p>
          <a:p>
            <a:pPr lvl="1"/>
            <a:r>
              <a:rPr lang="en-US" altLang="en-US" sz="1400" dirty="0" smtClean="0"/>
              <a:t>Operational Data Services, to support operational LRF and climate monitoring</a:t>
            </a:r>
          </a:p>
          <a:p>
            <a:pPr lvl="1"/>
            <a:r>
              <a:rPr lang="en-US" altLang="en-US" sz="1400" dirty="0" smtClean="0"/>
              <a:t>Training in the use of operational RCC products and services</a:t>
            </a:r>
          </a:p>
          <a:p>
            <a:r>
              <a:rPr lang="fr-CH" altLang="en-US" sz="1600" dirty="0" err="1" smtClean="0"/>
              <a:t>Highly</a:t>
            </a:r>
            <a:r>
              <a:rPr lang="fr-CH" altLang="en-US" sz="1600" dirty="0" smtClean="0"/>
              <a:t> </a:t>
            </a:r>
            <a:r>
              <a:rPr lang="fr-CH" altLang="en-US" sz="1600" dirty="0" err="1" smtClean="0"/>
              <a:t>Recommended</a:t>
            </a:r>
            <a:r>
              <a:rPr lang="fr-CH" altLang="en-US" sz="1600" dirty="0" smtClean="0"/>
              <a:t> </a:t>
            </a:r>
            <a:r>
              <a:rPr lang="fr-CH" altLang="en-US" sz="1600" dirty="0" err="1" smtClean="0"/>
              <a:t>Functions</a:t>
            </a:r>
            <a:r>
              <a:rPr lang="fr-CH" altLang="en-US" sz="1600" dirty="0" smtClean="0"/>
              <a:t>:</a:t>
            </a:r>
          </a:p>
          <a:p>
            <a:pPr lvl="1"/>
            <a:r>
              <a:rPr lang="fr-CH" altLang="en-US" sz="1400" dirty="0" err="1" smtClean="0"/>
              <a:t>Climate</a:t>
            </a:r>
            <a:r>
              <a:rPr lang="fr-CH" altLang="en-US" sz="1400" dirty="0" smtClean="0"/>
              <a:t> </a:t>
            </a:r>
            <a:r>
              <a:rPr lang="fr-CH" altLang="en-US" sz="1400" dirty="0" err="1" smtClean="0"/>
              <a:t>prediction</a:t>
            </a:r>
            <a:r>
              <a:rPr lang="fr-CH" altLang="en-US" sz="1400" dirty="0" smtClean="0"/>
              <a:t> and projection</a:t>
            </a:r>
          </a:p>
          <a:p>
            <a:pPr lvl="1"/>
            <a:r>
              <a:rPr lang="fr-CH" altLang="en-US" sz="1400" dirty="0" smtClean="0"/>
              <a:t>Non-</a:t>
            </a:r>
            <a:r>
              <a:rPr lang="fr-CH" altLang="en-US" sz="1400" dirty="0" err="1" smtClean="0"/>
              <a:t>operational</a:t>
            </a:r>
            <a:r>
              <a:rPr lang="fr-CH" altLang="en-US" sz="1400" dirty="0" smtClean="0"/>
              <a:t> data services</a:t>
            </a:r>
          </a:p>
          <a:p>
            <a:pPr lvl="1"/>
            <a:r>
              <a:rPr lang="fr-CH" altLang="en-US" sz="1400" dirty="0" smtClean="0"/>
              <a:t>Coordination </a:t>
            </a:r>
            <a:r>
              <a:rPr lang="fr-CH" altLang="en-US" sz="1400" dirty="0" err="1" smtClean="0"/>
              <a:t>functions</a:t>
            </a:r>
            <a:endParaRPr lang="fr-CH" altLang="en-US" sz="1400" dirty="0" smtClean="0"/>
          </a:p>
          <a:p>
            <a:pPr lvl="1"/>
            <a:r>
              <a:rPr lang="fr-CH" altLang="en-US" sz="1400" dirty="0" smtClean="0"/>
              <a:t>Training and </a:t>
            </a:r>
            <a:r>
              <a:rPr lang="fr-CH" altLang="en-US" sz="1400" dirty="0" err="1" smtClean="0"/>
              <a:t>capacity</a:t>
            </a:r>
            <a:r>
              <a:rPr lang="fr-CH" altLang="en-US" sz="1400" dirty="0" smtClean="0"/>
              <a:t> building</a:t>
            </a:r>
          </a:p>
          <a:p>
            <a:pPr lvl="1"/>
            <a:r>
              <a:rPr lang="fr-CH" altLang="en-US" sz="1400" dirty="0" err="1" smtClean="0"/>
              <a:t>Research</a:t>
            </a:r>
            <a:r>
              <a:rPr lang="fr-CH" altLang="en-US" sz="1400" dirty="0" smtClean="0"/>
              <a:t> and </a:t>
            </a:r>
            <a:r>
              <a:rPr lang="fr-CH" altLang="en-US" sz="1400" dirty="0" err="1" smtClean="0"/>
              <a:t>development</a:t>
            </a:r>
            <a:endParaRPr lang="fr-CH" altLang="en-US" sz="1400" dirty="0" smtClean="0"/>
          </a:p>
          <a:p>
            <a:r>
              <a:rPr lang="en-US" altLang="en-US" sz="1600" dirty="0" smtClean="0"/>
              <a:t>Two modes of Implementation: fully self-contained RCCs or distributed-function RCC-Networks</a:t>
            </a:r>
          </a:p>
          <a:p>
            <a:endParaRPr lang="fr-CH" altLang="en-US" sz="1600" dirty="0" smtClean="0"/>
          </a:p>
        </p:txBody>
      </p:sp>
      <p:sp>
        <p:nvSpPr>
          <p:cNvPr id="4" name="Slide Number Placeholder 4"/>
          <p:cNvSpPr>
            <a:spLocks noGrp="1"/>
          </p:cNvSpPr>
          <p:nvPr>
            <p:ph type="sldNum" sz="quarter" idx="12"/>
          </p:nvPr>
        </p:nvSpPr>
        <p:spPr/>
        <p:txBody>
          <a:bodyPr/>
          <a:lstStyle/>
          <a:p>
            <a:fld id="{673E7406-6152-47A6-AEB4-0C6666B6BE4B}" type="slidenum">
              <a:rPr lang="en-US" altLang="en-US" smtClean="0"/>
              <a:pPr/>
              <a:t>13</a:t>
            </a:fld>
            <a:endParaRPr lang="en-US" altLang="en-US" dirty="0"/>
          </a:p>
        </p:txBody>
      </p:sp>
      <p:sp>
        <p:nvSpPr>
          <p:cNvPr id="18" name="Rectangle 17"/>
          <p:cNvSpPr/>
          <p:nvPr/>
        </p:nvSpPr>
        <p:spPr>
          <a:xfrm>
            <a:off x="4211960" y="5589240"/>
            <a:ext cx="4651880" cy="307777"/>
          </a:xfrm>
          <a:prstGeom prst="rect">
            <a:avLst/>
          </a:prstGeom>
          <a:solidFill>
            <a:schemeClr val="accent1">
              <a:lumMod val="20000"/>
              <a:lumOff val="80000"/>
            </a:schemeClr>
          </a:solidFill>
        </p:spPr>
        <p:txBody>
          <a:bodyPr wrap="square">
            <a:spAutoFit/>
          </a:bodyPr>
          <a:lstStyle/>
          <a:p>
            <a:pPr algn="r"/>
            <a:r>
              <a:rPr lang="en-US" sz="1400" dirty="0"/>
              <a:t>http://www.wmo.int/pages/prog/wcp/wcasp/rcc/rcc.php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954" y="4670237"/>
            <a:ext cx="4758902" cy="592155"/>
          </a:xfrm>
          <a:prstGeom prst="rect">
            <a:avLst/>
          </a:prstGeom>
        </p:spPr>
      </p:pic>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97438" y="1773431"/>
            <a:ext cx="4895045" cy="2974081"/>
          </a:xfrm>
        </p:spPr>
      </p:pic>
    </p:spTree>
    <p:extLst>
      <p:ext uri="{BB962C8B-B14F-4D97-AF65-F5344CB8AC3E}">
        <p14:creationId xmlns:p14="http://schemas.microsoft.com/office/powerpoint/2010/main" val="294707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effectLst>
                  <a:outerShdw blurRad="38100" dist="38100" dir="2700000" algn="tl">
                    <a:srgbClr val="000000">
                      <a:alpha val="43137"/>
                    </a:srgbClr>
                  </a:outerShdw>
                </a:effectLst>
              </a:rPr>
              <a:t>Regional Climate Outlook Forums</a:t>
            </a:r>
            <a:endParaRPr lang="en-US" sz="4000"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ja-JP" sz="2800" dirty="0">
                <a:ea typeface="ＭＳ Ｐゴシック" pitchFamily="34" charset="-128"/>
              </a:rPr>
              <a:t>RCOFs provide platforms for Climate experts and climate information users to:</a:t>
            </a:r>
          </a:p>
          <a:p>
            <a:pPr lvl="1">
              <a:lnSpc>
                <a:spcPct val="90000"/>
              </a:lnSpc>
            </a:pPr>
            <a:r>
              <a:rPr lang="en-US" altLang="ja-JP" sz="2400" dirty="0">
                <a:ea typeface="ＭＳ Ｐゴシック" pitchFamily="34" charset="-128"/>
              </a:rPr>
              <a:t>Discuss common climate </a:t>
            </a:r>
            <a:r>
              <a:rPr lang="en-US" altLang="ja-JP" sz="2400" dirty="0" smtClean="0">
                <a:ea typeface="ＭＳ Ｐゴシック" pitchFamily="34" charset="-128"/>
              </a:rPr>
              <a:t>risks, </a:t>
            </a:r>
            <a:r>
              <a:rPr lang="en-US" altLang="ja-JP" sz="2400" dirty="0">
                <a:ea typeface="ＭＳ Ｐゴシック" pitchFamily="34" charset="-128"/>
              </a:rPr>
              <a:t>current climate </a:t>
            </a:r>
            <a:r>
              <a:rPr lang="en-US" altLang="ja-JP" sz="2400" dirty="0" smtClean="0">
                <a:ea typeface="ＭＳ Ｐゴシック" pitchFamily="34" charset="-128"/>
              </a:rPr>
              <a:t>status</a:t>
            </a:r>
            <a:endParaRPr lang="en-US" altLang="ja-JP" sz="2400" dirty="0">
              <a:ea typeface="ＭＳ Ｐゴシック" pitchFamily="34" charset="-128"/>
            </a:endParaRPr>
          </a:p>
          <a:p>
            <a:pPr lvl="1">
              <a:lnSpc>
                <a:spcPct val="90000"/>
              </a:lnSpc>
            </a:pPr>
            <a:r>
              <a:rPr lang="en-US" altLang="ja-JP" sz="2400" dirty="0">
                <a:ea typeface="ＭＳ Ｐゴシック" pitchFamily="34" charset="-128"/>
              </a:rPr>
              <a:t>Exchange views on scientific developments in climate prediction</a:t>
            </a:r>
          </a:p>
          <a:p>
            <a:pPr lvl="1">
              <a:lnSpc>
                <a:spcPct val="90000"/>
              </a:lnSpc>
            </a:pPr>
            <a:r>
              <a:rPr lang="en-US" altLang="ja-JP" sz="2400" dirty="0">
                <a:ea typeface="ＭＳ Ｐゴシック" pitchFamily="34" charset="-128"/>
              </a:rPr>
              <a:t>Develop consensus-based regional climate outlooks that can feed into national climate outlooks produced by NMHSs</a:t>
            </a:r>
          </a:p>
          <a:p>
            <a:pPr lvl="1">
              <a:lnSpc>
                <a:spcPct val="90000"/>
              </a:lnSpc>
            </a:pPr>
            <a:r>
              <a:rPr lang="en-US" altLang="ja-JP" sz="2400" dirty="0" smtClean="0">
                <a:ea typeface="ＭＳ Ｐゴシック" pitchFamily="34" charset="-128"/>
              </a:rPr>
              <a:t>Establish </a:t>
            </a:r>
            <a:r>
              <a:rPr lang="en-US" altLang="ja-JP" sz="2400" dirty="0">
                <a:ea typeface="ＭＳ Ｐゴシック" pitchFamily="34" charset="-128"/>
              </a:rPr>
              <a:t>user-provider </a:t>
            </a:r>
            <a:r>
              <a:rPr lang="en-US" altLang="ja-JP" sz="2400" dirty="0" smtClean="0">
                <a:ea typeface="ＭＳ Ｐゴシック" pitchFamily="34" charset="-128"/>
              </a:rPr>
              <a:t>dialogue to collect feedback and improve products</a:t>
            </a:r>
            <a:endParaRPr lang="en-US" altLang="ja-JP" sz="2400" dirty="0">
              <a:ea typeface="ＭＳ Ｐゴシック" pitchFamily="34" charset="-128"/>
            </a:endParaRPr>
          </a:p>
          <a:p>
            <a:pPr>
              <a:lnSpc>
                <a:spcPct val="90000"/>
              </a:lnSpc>
            </a:pPr>
            <a:r>
              <a:rPr lang="en-US" altLang="ja-JP" sz="2800" dirty="0">
                <a:ea typeface="ＭＳ Ｐゴシック" pitchFamily="34" charset="-128"/>
              </a:rPr>
              <a:t>An important aspect of RCOFs is the facility to bring together  experts in </a:t>
            </a:r>
            <a:r>
              <a:rPr lang="en-US" altLang="ja-JP" sz="2800" dirty="0">
                <a:solidFill>
                  <a:srgbClr val="FF0000"/>
                </a:solidFill>
                <a:ea typeface="ＭＳ Ｐゴシック" pitchFamily="34" charset="-128"/>
              </a:rPr>
              <a:t>various fields</a:t>
            </a:r>
            <a:r>
              <a:rPr lang="en-US" altLang="ja-JP" sz="2800" dirty="0">
                <a:ea typeface="ＭＳ Ｐゴシック" pitchFamily="34" charset="-128"/>
              </a:rPr>
              <a:t>,  at</a:t>
            </a:r>
            <a:r>
              <a:rPr lang="en-US" altLang="ja-JP" sz="2800" dirty="0">
                <a:solidFill>
                  <a:srgbClr val="FF0000"/>
                </a:solidFill>
                <a:ea typeface="ＭＳ Ｐゴシック" pitchFamily="34" charset="-128"/>
              </a:rPr>
              <a:t> regular intervals</a:t>
            </a:r>
            <a:r>
              <a:rPr lang="en-US" altLang="ja-JP" sz="2800" dirty="0">
                <a:ea typeface="ＭＳ Ｐゴシック" pitchFamily="34" charset="-128"/>
              </a:rPr>
              <a:t>, operational climate providers and end users of forecasts in an environment that encourages interaction and </a:t>
            </a:r>
            <a:r>
              <a:rPr lang="en-US" altLang="ja-JP" sz="2800" dirty="0" smtClean="0">
                <a:ea typeface="ＭＳ Ｐゴシック" pitchFamily="34" charset="-128"/>
              </a:rPr>
              <a:t>learning both for climate experts and users</a:t>
            </a:r>
            <a:endParaRPr lang="en-US" dirty="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14</a:t>
            </a:fld>
            <a:endParaRPr lang="en-US" altLang="en-US"/>
          </a:p>
        </p:txBody>
      </p:sp>
    </p:spTree>
    <p:extLst>
      <p:ext uri="{BB962C8B-B14F-4D97-AF65-F5344CB8AC3E}">
        <p14:creationId xmlns:p14="http://schemas.microsoft.com/office/powerpoint/2010/main" val="229545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effectLst>
                  <a:outerShdw blurRad="38100" dist="38100" dir="2700000" algn="tl">
                    <a:srgbClr val="000000">
                      <a:alpha val="43137"/>
                    </a:srgbClr>
                  </a:outerShdw>
                </a:effectLst>
              </a:rPr>
              <a:t>Regional </a:t>
            </a:r>
            <a:r>
              <a:rPr lang="en-US" sz="4000" dirty="0">
                <a:solidFill>
                  <a:srgbClr val="0070C0"/>
                </a:solidFill>
                <a:effectLst>
                  <a:outerShdw blurRad="38100" dist="38100" dir="2700000" algn="tl">
                    <a:srgbClr val="000000">
                      <a:alpha val="43137"/>
                    </a:srgbClr>
                  </a:outerShdw>
                </a:effectLst>
              </a:rPr>
              <a:t>Climate Outlook Forums</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9" y="1441196"/>
            <a:ext cx="7817504" cy="4732196"/>
          </a:xfrm>
        </p:spPr>
      </p:pic>
      <p:sp>
        <p:nvSpPr>
          <p:cNvPr id="4" name="Slide Number Placeholder 3"/>
          <p:cNvSpPr>
            <a:spLocks noGrp="1"/>
          </p:cNvSpPr>
          <p:nvPr>
            <p:ph type="sldNum" sz="quarter" idx="12"/>
          </p:nvPr>
        </p:nvSpPr>
        <p:spPr/>
        <p:txBody>
          <a:bodyPr/>
          <a:lstStyle/>
          <a:p>
            <a:fld id="{4CDFA868-BEB1-4096-B57E-020A4E707AAC}" type="slidenum">
              <a:rPr lang="en-US" altLang="en-US" smtClean="0"/>
              <a:pPr/>
              <a:t>15</a:t>
            </a:fld>
            <a:endParaRPr lang="en-US" altLang="en-US"/>
          </a:p>
        </p:txBody>
      </p:sp>
    </p:spTree>
    <p:extLst>
      <p:ext uri="{BB962C8B-B14F-4D97-AF65-F5344CB8AC3E}">
        <p14:creationId xmlns:p14="http://schemas.microsoft.com/office/powerpoint/2010/main" val="326240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4638"/>
            <a:ext cx="8229600" cy="1143000"/>
          </a:xfrm>
        </p:spPr>
        <p:txBody>
          <a:bodyPr>
            <a:normAutofit/>
          </a:bodyPr>
          <a:lstStyle/>
          <a:p>
            <a:r>
              <a:rPr lang="en-US" sz="4000" dirty="0" smtClean="0">
                <a:solidFill>
                  <a:srgbClr val="0070C0"/>
                </a:solidFill>
                <a:effectLst>
                  <a:outerShdw blurRad="38100" dist="38100" dir="2700000" algn="tl">
                    <a:srgbClr val="000000">
                      <a:alpha val="43137"/>
                    </a:srgbClr>
                  </a:outerShdw>
                </a:effectLst>
              </a:rPr>
              <a:t>Key Limitations of RCOF outlooks</a:t>
            </a:r>
            <a:endParaRPr lang="en-US"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Format unsuitable for applications in specific decision making</a:t>
            </a:r>
          </a:p>
          <a:p>
            <a:r>
              <a:rPr lang="en-US" dirty="0" smtClean="0"/>
              <a:t>Forecast skills not routinely evaluated/communicated</a:t>
            </a:r>
          </a:p>
          <a:p>
            <a:r>
              <a:rPr lang="en-US" dirty="0" smtClean="0"/>
              <a:t>Lack of opportunities to implement new measures reflecting progress in science</a:t>
            </a:r>
          </a:p>
          <a:p>
            <a:r>
              <a:rPr lang="en-US" dirty="0" smtClean="0"/>
              <a:t>No systematic approach to provide regular updates as the target season evolves</a:t>
            </a:r>
          </a:p>
          <a:p>
            <a:r>
              <a:rPr lang="en-US" dirty="0" smtClean="0"/>
              <a:t>Limited use of RCOF products or value addition at the national level</a:t>
            </a:r>
          </a:p>
          <a:p>
            <a:r>
              <a:rPr lang="en-US" dirty="0" smtClean="0"/>
              <a:t>Lack of user-tailored or targeted product packages/practical constraints to engage users at the regional level</a:t>
            </a:r>
          </a:p>
          <a:p>
            <a:pPr lvl="1"/>
            <a:r>
              <a:rPr lang="en-US" dirty="0" smtClean="0"/>
              <a:t>Space-time resolution inadequate for most user level decision support</a:t>
            </a:r>
            <a:endParaRPr lang="en-US" dirty="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16</a:t>
            </a:fld>
            <a:endParaRPr lang="en-US" altLang="en-US"/>
          </a:p>
        </p:txBody>
      </p:sp>
    </p:spTree>
    <p:extLst>
      <p:ext uri="{BB962C8B-B14F-4D97-AF65-F5344CB8AC3E}">
        <p14:creationId xmlns:p14="http://schemas.microsoft.com/office/powerpoint/2010/main" val="1614114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effectLst>
                  <a:outerShdw blurRad="38100" dist="38100" dir="2700000" algn="tl">
                    <a:srgbClr val="000000">
                      <a:alpha val="43137"/>
                    </a:srgbClr>
                  </a:outerShdw>
                </a:effectLst>
              </a:rPr>
              <a:t>RCOF review </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WMO Executive Council </a:t>
            </a:r>
            <a:r>
              <a:rPr lang="en-US" dirty="0" smtClean="0"/>
              <a:t>Decision </a:t>
            </a:r>
            <a:r>
              <a:rPr lang="en-US" dirty="0"/>
              <a:t>4.5/2 </a:t>
            </a:r>
            <a:r>
              <a:rPr lang="en-US" dirty="0" smtClean="0"/>
              <a:t>(</a:t>
            </a:r>
            <a:r>
              <a:rPr lang="en-US" dirty="0"/>
              <a:t>EC-69 </a:t>
            </a:r>
            <a:r>
              <a:rPr lang="en-US" dirty="0" smtClean="0"/>
              <a:t>May </a:t>
            </a:r>
            <a:r>
              <a:rPr lang="en-US" dirty="0"/>
              <a:t>2017</a:t>
            </a:r>
            <a:r>
              <a:rPr lang="en-US" dirty="0" smtClean="0"/>
              <a:t>) SUB-SEASONAL </a:t>
            </a:r>
            <a:r>
              <a:rPr lang="en-US" dirty="0"/>
              <a:t>AND SEASONAL FORECASTING </a:t>
            </a:r>
            <a:r>
              <a:rPr lang="en-US" dirty="0" smtClean="0"/>
              <a:t>SYSTEMS</a:t>
            </a:r>
            <a:endParaRPr lang="en-US" dirty="0" smtClean="0"/>
          </a:p>
          <a:p>
            <a:r>
              <a:rPr lang="en-US" dirty="0" smtClean="0"/>
              <a:t>``</a:t>
            </a:r>
            <a:r>
              <a:rPr lang="en-GB" b="1" dirty="0"/>
              <a:t>Decides</a:t>
            </a:r>
            <a:r>
              <a:rPr lang="en-GB" dirty="0"/>
              <a:t> to consider the adoption of </a:t>
            </a:r>
            <a:r>
              <a:rPr lang="en-GB" b="1" dirty="0">
                <a:solidFill>
                  <a:srgbClr val="FF0000"/>
                </a:solidFill>
              </a:rPr>
              <a:t>objective sub-seasonal and seasonal forecasts </a:t>
            </a:r>
            <a:r>
              <a:rPr lang="en-GB" dirty="0"/>
              <a:t>as an overarching technical strategy, particularly at regional and national levels, promoted through RCOFs, by adopting suitable operational practices and capacity development efforts, </a:t>
            </a:r>
            <a:r>
              <a:rPr lang="en-GB" b="1" dirty="0">
                <a:solidFill>
                  <a:srgbClr val="FF0000"/>
                </a:solidFill>
              </a:rPr>
              <a:t>to be facilitated by a global RCOF </a:t>
            </a:r>
            <a:r>
              <a:rPr lang="en-GB" b="1" dirty="0" smtClean="0">
                <a:solidFill>
                  <a:srgbClr val="FF0000"/>
                </a:solidFill>
              </a:rPr>
              <a:t>review</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17</a:t>
            </a:fld>
            <a:endParaRPr lang="en-US" altLang="en-US"/>
          </a:p>
        </p:txBody>
      </p:sp>
    </p:spTree>
    <p:extLst>
      <p:ext uri="{BB962C8B-B14F-4D97-AF65-F5344CB8AC3E}">
        <p14:creationId xmlns:p14="http://schemas.microsoft.com/office/powerpoint/2010/main" val="91886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effectLst>
                  <a:outerShdw blurRad="38100" dist="38100" dir="2700000" algn="tl">
                    <a:srgbClr val="000000">
                      <a:alpha val="43137"/>
                    </a:srgbClr>
                  </a:outerShdw>
                </a:effectLst>
              </a:rPr>
              <a:t>Global RCOF </a:t>
            </a:r>
            <a:r>
              <a:rPr lang="en-US" dirty="0" smtClean="0">
                <a:solidFill>
                  <a:srgbClr val="0070C0"/>
                </a:solidFill>
                <a:effectLst>
                  <a:outerShdw blurRad="38100" dist="38100" dir="2700000" algn="tl">
                    <a:srgbClr val="000000">
                      <a:alpha val="43137"/>
                    </a:srgbClr>
                  </a:outerShdw>
                </a:effectLst>
              </a:rPr>
              <a:t>Review 2017: </a:t>
            </a:r>
            <a:r>
              <a:rPr lang="en-US" dirty="0">
                <a:solidFill>
                  <a:srgbClr val="0070C0"/>
                </a:solidFill>
                <a:effectLst>
                  <a:outerShdw blurRad="38100" dist="38100" dir="2700000" algn="tl">
                    <a:srgbClr val="000000">
                      <a:alpha val="43137"/>
                    </a:srgbClr>
                  </a:outerShdw>
                </a:effectLst>
              </a:rPr>
              <a:t>Objectives</a:t>
            </a:r>
          </a:p>
        </p:txBody>
      </p:sp>
      <p:sp>
        <p:nvSpPr>
          <p:cNvPr id="3" name="Content Placeholder 2"/>
          <p:cNvSpPr>
            <a:spLocks noGrp="1"/>
          </p:cNvSpPr>
          <p:nvPr>
            <p:ph idx="1"/>
          </p:nvPr>
        </p:nvSpPr>
        <p:spPr/>
        <p:txBody>
          <a:bodyPr>
            <a:normAutofit fontScale="85000" lnSpcReduction="10000"/>
          </a:bodyPr>
          <a:lstStyle/>
          <a:p>
            <a:r>
              <a:rPr lang="en-US" dirty="0"/>
              <a:t>Identify the lessons learnt, and good practices in RCOFs</a:t>
            </a:r>
          </a:p>
          <a:p>
            <a:r>
              <a:rPr lang="en-US" dirty="0"/>
              <a:t>Identify opportunities and innovative approaches for RCOFs </a:t>
            </a:r>
          </a:p>
          <a:p>
            <a:r>
              <a:rPr lang="en-US" dirty="0"/>
              <a:t>Explore possibilities to enhance/improve the capacity development benefits of RCOFs</a:t>
            </a:r>
          </a:p>
          <a:p>
            <a:r>
              <a:rPr lang="en-US" dirty="0"/>
              <a:t>Consider possible expansion of the RCOF product portfolio</a:t>
            </a:r>
          </a:p>
          <a:p>
            <a:r>
              <a:rPr lang="en-US" dirty="0"/>
              <a:t>Propose ways to make more effective delivery and communication of climate products and services for decision making in a sustainable </a:t>
            </a:r>
            <a:r>
              <a:rPr lang="en-US" dirty="0" smtClean="0"/>
              <a:t>manner</a:t>
            </a:r>
            <a:endParaRPr lang="en-US" dirty="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18</a:t>
            </a:fld>
            <a:endParaRPr lang="en-US" altLang="en-US"/>
          </a:p>
        </p:txBody>
      </p:sp>
    </p:spTree>
    <p:extLst>
      <p:ext uri="{BB962C8B-B14F-4D97-AF65-F5344CB8AC3E}">
        <p14:creationId xmlns:p14="http://schemas.microsoft.com/office/powerpoint/2010/main" val="336156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4000" dirty="0">
                <a:solidFill>
                  <a:srgbClr val="0070C0"/>
                </a:solidFill>
                <a:effectLst>
                  <a:outerShdw blurRad="38100" dist="38100" dir="2700000" algn="tl">
                    <a:srgbClr val="000000">
                      <a:alpha val="43137"/>
                    </a:srgbClr>
                  </a:outerShdw>
                </a:effectLst>
              </a:rPr>
              <a:t>RCOF review 2017</a:t>
            </a:r>
            <a:r>
              <a:rPr lang="en-US" sz="4000" dirty="0" smtClean="0">
                <a:solidFill>
                  <a:srgbClr val="0070C0"/>
                </a:solidFill>
                <a:effectLst>
                  <a:outerShdw blurRad="38100" dist="38100" dir="2700000" algn="tl">
                    <a:srgbClr val="000000">
                      <a:alpha val="43137"/>
                    </a:srgbClr>
                  </a:outerShdw>
                </a:effectLst>
              </a:rPr>
              <a:t>: Next generation</a:t>
            </a:r>
            <a:endParaRPr lang="en-US"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363272" cy="5040560"/>
          </a:xfrm>
        </p:spPr>
        <p:txBody>
          <a:bodyPr>
            <a:noAutofit/>
          </a:bodyPr>
          <a:lstStyle/>
          <a:p>
            <a:r>
              <a:rPr lang="en-US" sz="2000" dirty="0" smtClean="0"/>
              <a:t>Adoption </a:t>
            </a:r>
            <a:r>
              <a:rPr lang="en-US" sz="2000" dirty="0"/>
              <a:t>of </a:t>
            </a:r>
            <a:r>
              <a:rPr lang="en-US" sz="2000" dirty="0">
                <a:solidFill>
                  <a:srgbClr val="FF0000"/>
                </a:solidFill>
              </a:rPr>
              <a:t>objective seasonal climate forecasts </a:t>
            </a:r>
            <a:r>
              <a:rPr lang="en-US" sz="2000" dirty="0"/>
              <a:t>to underpin RCOF products</a:t>
            </a:r>
          </a:p>
          <a:p>
            <a:r>
              <a:rPr lang="en-US" sz="2000" dirty="0"/>
              <a:t>An </a:t>
            </a:r>
            <a:r>
              <a:rPr lang="en-US" sz="2000" dirty="0">
                <a:solidFill>
                  <a:srgbClr val="C00000"/>
                </a:solidFill>
              </a:rPr>
              <a:t>expanded product portfolio</a:t>
            </a:r>
            <a:r>
              <a:rPr lang="en-US" sz="2000" dirty="0"/>
              <a:t>, based on standardized operational practices, including </a:t>
            </a:r>
            <a:endParaRPr lang="en-US" sz="2000" dirty="0" smtClean="0"/>
          </a:p>
          <a:p>
            <a:pPr lvl="1"/>
            <a:r>
              <a:rPr lang="en-US" sz="2000" dirty="0" smtClean="0"/>
              <a:t>climate </a:t>
            </a:r>
            <a:r>
              <a:rPr lang="en-US" sz="2000" dirty="0"/>
              <a:t>monitoring, </a:t>
            </a:r>
            <a:endParaRPr lang="en-US" sz="2000" dirty="0" smtClean="0"/>
          </a:p>
          <a:p>
            <a:pPr lvl="1"/>
            <a:r>
              <a:rPr lang="en-US" sz="2000" dirty="0" smtClean="0"/>
              <a:t>forecast </a:t>
            </a:r>
            <a:r>
              <a:rPr lang="en-US" sz="2000" dirty="0"/>
              <a:t>verification, </a:t>
            </a:r>
            <a:endParaRPr lang="en-US" sz="2000" dirty="0" smtClean="0"/>
          </a:p>
          <a:p>
            <a:pPr lvl="1"/>
            <a:r>
              <a:rPr lang="en-US" sz="2000" dirty="0" smtClean="0"/>
              <a:t>sub-seasonal </a:t>
            </a:r>
            <a:r>
              <a:rPr lang="en-US" sz="2000" dirty="0"/>
              <a:t>products, and </a:t>
            </a:r>
            <a:endParaRPr lang="en-US" sz="2000" dirty="0" smtClean="0"/>
          </a:p>
          <a:p>
            <a:pPr lvl="1"/>
            <a:r>
              <a:rPr lang="en-US" sz="2000" dirty="0" smtClean="0"/>
              <a:t>climate </a:t>
            </a:r>
            <a:r>
              <a:rPr lang="en-US" sz="2000" dirty="0"/>
              <a:t>change-related products such as observed trends and attribution of extreme events</a:t>
            </a:r>
          </a:p>
          <a:p>
            <a:r>
              <a:rPr lang="en-US" sz="2000" dirty="0"/>
              <a:t>Follow-up on </a:t>
            </a:r>
            <a:r>
              <a:rPr lang="en-US" sz="2000" dirty="0">
                <a:solidFill>
                  <a:srgbClr val="C00000"/>
                </a:solidFill>
              </a:rPr>
              <a:t>product use in country-level decision-making</a:t>
            </a:r>
            <a:r>
              <a:rPr lang="en-US" sz="2000" dirty="0"/>
              <a:t> processes</a:t>
            </a:r>
          </a:p>
          <a:p>
            <a:r>
              <a:rPr lang="en-US" sz="2000" dirty="0"/>
              <a:t>Improved </a:t>
            </a:r>
            <a:r>
              <a:rPr lang="en-US" sz="2000" dirty="0">
                <a:solidFill>
                  <a:srgbClr val="FF0000"/>
                </a:solidFill>
              </a:rPr>
              <a:t>Partnership and User Engagement</a:t>
            </a:r>
            <a:r>
              <a:rPr lang="en-US" sz="2000" dirty="0"/>
              <a:t> in RCOF process</a:t>
            </a:r>
          </a:p>
          <a:p>
            <a:r>
              <a:rPr lang="en-US" sz="2000" dirty="0">
                <a:solidFill>
                  <a:srgbClr val="C00000"/>
                </a:solidFill>
              </a:rPr>
              <a:t>Training workshops targeting capacities </a:t>
            </a:r>
            <a:r>
              <a:rPr lang="en-US" sz="2000" dirty="0"/>
              <a:t>required for RCOF </a:t>
            </a:r>
            <a:r>
              <a:rPr lang="en-US" sz="2000" dirty="0" smtClean="0"/>
              <a:t>operations</a:t>
            </a:r>
          </a:p>
          <a:p>
            <a:pPr marL="0" indent="0">
              <a:buNone/>
            </a:pPr>
            <a:r>
              <a:rPr lang="en-US" sz="2000" b="1" dirty="0"/>
              <a:t>Piloting of development and institutionalization of objective seasonal forecasting schemes in selected regions </a:t>
            </a:r>
          </a:p>
          <a:p>
            <a:endParaRPr lang="en-US" sz="2000" dirty="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19</a:t>
            </a:fld>
            <a:endParaRPr lang="en-US" altLang="en-US"/>
          </a:p>
        </p:txBody>
      </p:sp>
    </p:spTree>
    <p:extLst>
      <p:ext uri="{BB962C8B-B14F-4D97-AF65-F5344CB8AC3E}">
        <p14:creationId xmlns:p14="http://schemas.microsoft.com/office/powerpoint/2010/main" val="4396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mo.int/gfcs/sites/default/files/about-gfcs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214" y="1268760"/>
            <a:ext cx="5814786" cy="53725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1" descr="wmo2016_powerpoint_standard_v2-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151438"/>
            <a:ext cx="19891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a:xfrm>
            <a:off x="457200" y="332656"/>
            <a:ext cx="8229600" cy="1143000"/>
          </a:xfrm>
        </p:spPr>
        <p:txBody>
          <a:bodyPr>
            <a:normAutofit/>
          </a:bodyPr>
          <a:lstStyle/>
          <a:p>
            <a:pPr algn="l"/>
            <a:r>
              <a:rPr lang="en-US" altLang="en-US" sz="3600" dirty="0">
                <a:solidFill>
                  <a:srgbClr val="0070C0"/>
                </a:solidFill>
                <a:effectLst>
                  <a:outerShdw blurRad="38100" dist="38100" dir="2700000" algn="tl">
                    <a:srgbClr val="000000">
                      <a:alpha val="43137"/>
                    </a:srgbClr>
                  </a:outerShdw>
                </a:effectLst>
                <a:ea typeface="SimSun" pitchFamily="2" charset="-122"/>
              </a:rPr>
              <a:t>Global Framework for Climate Services </a:t>
            </a:r>
            <a:endParaRPr lang="en-US" altLang="en-US" sz="3600" dirty="0" smtClean="0">
              <a:solidFill>
                <a:srgbClr val="0070C0"/>
              </a:solidFill>
              <a:effectLst>
                <a:outerShdw blurRad="38100" dist="38100" dir="2700000" algn="tl">
                  <a:srgbClr val="000000">
                    <a:alpha val="43137"/>
                  </a:srgbClr>
                </a:outerShdw>
              </a:effectLst>
            </a:endParaRPr>
          </a:p>
        </p:txBody>
      </p:sp>
      <p:sp>
        <p:nvSpPr>
          <p:cNvPr id="6148" name="Content Placeholder 3"/>
          <p:cNvSpPr>
            <a:spLocks noGrp="1"/>
          </p:cNvSpPr>
          <p:nvPr>
            <p:ph idx="1"/>
          </p:nvPr>
        </p:nvSpPr>
        <p:spPr>
          <a:xfrm>
            <a:off x="457200" y="1600200"/>
            <a:ext cx="3466728" cy="4525963"/>
          </a:xfrm>
        </p:spPr>
        <p:txBody>
          <a:bodyPr>
            <a:normAutofit fontScale="70000" lnSpcReduction="20000"/>
          </a:bodyPr>
          <a:lstStyle/>
          <a:p>
            <a:pPr marL="0" indent="0">
              <a:buNone/>
            </a:pPr>
            <a:r>
              <a:rPr lang="en-US" dirty="0"/>
              <a:t>WMO spearheaded international initiative, coordinates efforts by the United Nations, governments and organizations to develop science-based climate information for various climate-sensitive </a:t>
            </a:r>
            <a:r>
              <a:rPr lang="en-US" dirty="0" smtClean="0"/>
              <a:t>sectors </a:t>
            </a:r>
            <a:r>
              <a:rPr lang="en-US" dirty="0"/>
              <a:t>by improving the availability and access to reliable climate information, methods, tools and systems through interdisciplinary activities</a:t>
            </a:r>
            <a:endParaRPr lang="en-US" altLang="en-US" dirty="0" smtClean="0"/>
          </a:p>
        </p:txBody>
      </p:sp>
      <p:sp>
        <p:nvSpPr>
          <p:cNvPr id="25"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8EC8996-7A1C-40D1-9E1B-FC8514BAFD1B}" type="slidenum">
              <a:rPr lang="en-US" altLang="en-US" sz="1200">
                <a:solidFill>
                  <a:srgbClr val="898989"/>
                </a:solidFill>
              </a:rPr>
              <a:pPr eaLnBrk="1" hangingPunct="1">
                <a:spcBef>
                  <a:spcPct val="0"/>
                </a:spcBef>
                <a:buFontTx/>
                <a:buNone/>
              </a:pPr>
              <a:t>2</a:t>
            </a:fld>
            <a:endParaRPr lang="en-US" altLang="en-US" sz="1200" dirty="0">
              <a:solidFill>
                <a:srgbClr val="898989"/>
              </a:solidFill>
            </a:endParaRPr>
          </a:p>
        </p:txBody>
      </p:sp>
      <p:sp>
        <p:nvSpPr>
          <p:cNvPr id="2" name="Oval 1"/>
          <p:cNvSpPr/>
          <p:nvPr/>
        </p:nvSpPr>
        <p:spPr>
          <a:xfrm>
            <a:off x="4932040" y="3573016"/>
            <a:ext cx="792088" cy="129614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76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 level</a:t>
            </a:r>
            <a:endParaRPr lang="en-US" dirty="0"/>
          </a:p>
        </p:txBody>
      </p:sp>
      <p:sp>
        <p:nvSpPr>
          <p:cNvPr id="6" name="Text Placeholder 5"/>
          <p:cNvSpPr>
            <a:spLocks noGrp="1"/>
          </p:cNvSpPr>
          <p:nvPr>
            <p:ph type="body" idx="1"/>
          </p:nvPr>
        </p:nvSpPr>
        <p:spPr/>
        <p:txBody>
          <a:bodyPr/>
          <a:lstStyle/>
          <a:p>
            <a:r>
              <a:rPr lang="en-US" dirty="0" smtClean="0"/>
              <a:t>CSIS implementation</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20</a:t>
            </a:fld>
            <a:endParaRPr lang="en-US"/>
          </a:p>
        </p:txBody>
      </p:sp>
    </p:spTree>
    <p:extLst>
      <p:ext uri="{BB962C8B-B14F-4D97-AF65-F5344CB8AC3E}">
        <p14:creationId xmlns:p14="http://schemas.microsoft.com/office/powerpoint/2010/main" val="389437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50" name="Rectangle 6"/>
          <p:cNvSpPr>
            <a:spLocks noGrp="1" noChangeArrowheads="1"/>
          </p:cNvSpPr>
          <p:nvPr>
            <p:ph type="title"/>
          </p:nvPr>
        </p:nvSpPr>
        <p:spPr/>
        <p:txBody>
          <a:bodyPr>
            <a:normAutofit/>
          </a:bodyPr>
          <a:lstStyle/>
          <a:p>
            <a:r>
              <a:rPr lang="en-US" altLang="en-US" sz="4000" dirty="0" smtClean="0">
                <a:solidFill>
                  <a:srgbClr val="0070C0"/>
                </a:solidFill>
                <a:effectLst>
                  <a:outerShdw blurRad="38100" dist="38100" dir="2700000" algn="tl">
                    <a:srgbClr val="000000">
                      <a:alpha val="43137"/>
                    </a:srgbClr>
                  </a:outerShdw>
                </a:effectLst>
              </a:rPr>
              <a:t>Potential National Mechanisms</a:t>
            </a:r>
            <a:endParaRPr lang="en-US" altLang="en-US" sz="4000" dirty="0">
              <a:solidFill>
                <a:srgbClr val="0070C0"/>
              </a:solidFill>
              <a:effectLst>
                <a:outerShdw blurRad="38100" dist="38100" dir="2700000" algn="tl">
                  <a:srgbClr val="000000">
                    <a:alpha val="43137"/>
                  </a:srgbClr>
                </a:outerShdw>
              </a:effectLst>
            </a:endParaRPr>
          </a:p>
        </p:txBody>
      </p:sp>
      <p:sp>
        <p:nvSpPr>
          <p:cNvPr id="646151" name="Rectangle 7"/>
          <p:cNvSpPr>
            <a:spLocks noGrp="1" noChangeArrowheads="1"/>
          </p:cNvSpPr>
          <p:nvPr>
            <p:ph idx="1"/>
          </p:nvPr>
        </p:nvSpPr>
        <p:spPr>
          <a:xfrm>
            <a:off x="467544" y="1412776"/>
            <a:ext cx="8352928" cy="4896544"/>
          </a:xfrm>
        </p:spPr>
        <p:txBody>
          <a:bodyPr>
            <a:normAutofit fontScale="77500" lnSpcReduction="20000"/>
          </a:bodyPr>
          <a:lstStyle/>
          <a:p>
            <a:r>
              <a:rPr lang="en-US" altLang="en-US" dirty="0" smtClean="0"/>
              <a:t>National Framework </a:t>
            </a:r>
            <a:r>
              <a:rPr lang="en-US" altLang="en-US" dirty="0" smtClean="0"/>
              <a:t>for Climate Services </a:t>
            </a:r>
          </a:p>
          <a:p>
            <a:pPr lvl="1"/>
            <a:r>
              <a:rPr lang="en-US" altLang="en-US" dirty="0" smtClean="0"/>
              <a:t>Similar to GFCS structure but involves practicalities and specifics for delivery of climate services at the national level</a:t>
            </a:r>
            <a:r>
              <a:rPr lang="en-US" altLang="en-US" dirty="0" smtClean="0"/>
              <a:t>.</a:t>
            </a:r>
          </a:p>
          <a:p>
            <a:pPr lvl="1"/>
            <a:r>
              <a:rPr lang="en-US" altLang="en-US" dirty="0" smtClean="0"/>
              <a:t>Guidance  on Stepwise approach for establishment of NFCS</a:t>
            </a:r>
            <a:endParaRPr lang="en-US" altLang="en-US" dirty="0" smtClean="0"/>
          </a:p>
          <a:p>
            <a:pPr lvl="1"/>
            <a:r>
              <a:rPr lang="en-US" altLang="en-US" dirty="0" smtClean="0"/>
              <a:t>Some countries may establish coordination mechanisms appropriate to their national context, largely as integral components of the NMHSs, to support/facilitate GFCS implementation at the national level</a:t>
            </a:r>
          </a:p>
          <a:p>
            <a:r>
              <a:rPr lang="en-US" altLang="en-US" dirty="0" smtClean="0"/>
              <a:t>National Climate Outlook Forums (NCOFs)</a:t>
            </a:r>
          </a:p>
          <a:p>
            <a:pPr lvl="1"/>
            <a:r>
              <a:rPr lang="en-US" altLang="en-US" dirty="0" smtClean="0"/>
              <a:t>Adapting the Large and Regional scale forecasts to the national context</a:t>
            </a:r>
          </a:p>
          <a:p>
            <a:pPr lvl="1"/>
            <a:r>
              <a:rPr lang="en-US" altLang="en-US" dirty="0" smtClean="0"/>
              <a:t>Tailoring products and translating key messages for users (Multidisciplinary Working Groups)</a:t>
            </a:r>
          </a:p>
          <a:p>
            <a:pPr lvl="1"/>
            <a:r>
              <a:rPr lang="en-US" altLang="en-US" dirty="0" smtClean="0"/>
              <a:t>Evaluating the impact of expected conditions (with existing vulnerabilities</a:t>
            </a:r>
            <a:r>
              <a:rPr lang="en-US" altLang="en-US" dirty="0" smtClean="0"/>
              <a:t>)</a:t>
            </a:r>
            <a:endParaRPr lang="en-US" altLang="en-US" dirty="0" smtClean="0"/>
          </a:p>
        </p:txBody>
      </p:sp>
      <p:sp>
        <p:nvSpPr>
          <p:cNvPr id="4" name="Slide Number Placeholder 3"/>
          <p:cNvSpPr>
            <a:spLocks noGrp="1"/>
          </p:cNvSpPr>
          <p:nvPr>
            <p:ph type="sldNum" sz="quarter" idx="12"/>
          </p:nvPr>
        </p:nvSpPr>
        <p:spPr/>
        <p:txBody>
          <a:bodyPr/>
          <a:lstStyle/>
          <a:p>
            <a:fld id="{A44CD655-10B9-419F-8997-EF954D855BBA}" type="slidenum">
              <a:rPr lang="en-US" altLang="en-US" smtClean="0"/>
              <a:pPr/>
              <a:t>21</a:t>
            </a:fld>
            <a:endParaRPr lang="en-US" altLang="en-US"/>
          </a:p>
        </p:txBody>
      </p:sp>
    </p:spTree>
    <p:extLst>
      <p:ext uri="{BB962C8B-B14F-4D97-AF65-F5344CB8AC3E}">
        <p14:creationId xmlns:p14="http://schemas.microsoft.com/office/powerpoint/2010/main" val="2321137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70C0"/>
                </a:solidFill>
              </a:rPr>
              <a:t>National Climate Outlook Forum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NCOFs </a:t>
            </a:r>
            <a:r>
              <a:rPr lang="en-US" dirty="0"/>
              <a:t>are envisioned as an essential mechanism for promoting inter-agency coordination and </a:t>
            </a:r>
            <a:r>
              <a:rPr lang="en-US" dirty="0">
                <a:solidFill>
                  <a:srgbClr val="FF0000"/>
                </a:solidFill>
              </a:rPr>
              <a:t>regular multi-stakeholder dialogue between information provider and users </a:t>
            </a:r>
            <a:r>
              <a:rPr lang="en-US" dirty="0"/>
              <a:t>at the national level, which will support national level implementation of both the </a:t>
            </a:r>
            <a:r>
              <a:rPr lang="en-US" dirty="0" smtClean="0"/>
              <a:t>CSIS </a:t>
            </a:r>
            <a:r>
              <a:rPr lang="en-US" dirty="0"/>
              <a:t>and the UIP pillars of the GFCS.</a:t>
            </a:r>
          </a:p>
          <a:p>
            <a:r>
              <a:rPr lang="en-US" dirty="0"/>
              <a:t>NCOFs facilitate provision of </a:t>
            </a:r>
            <a:r>
              <a:rPr lang="en-US" dirty="0">
                <a:solidFill>
                  <a:srgbClr val="FF0000"/>
                </a:solidFill>
              </a:rPr>
              <a:t>standardized climate products</a:t>
            </a:r>
            <a:r>
              <a:rPr lang="en-US" dirty="0"/>
              <a:t> based on high quality climate information from Global Producing Centers (GPCs), Regional Climate Centers (RCCs) and relevant Climate Outlook Forums (RCOFs) at </a:t>
            </a:r>
            <a:r>
              <a:rPr lang="en-US" dirty="0">
                <a:solidFill>
                  <a:srgbClr val="FF0000"/>
                </a:solidFill>
              </a:rPr>
              <a:t>user-relevant </a:t>
            </a:r>
            <a:r>
              <a:rPr lang="en-US" dirty="0" smtClean="0">
                <a:solidFill>
                  <a:srgbClr val="FF0000"/>
                </a:solidFill>
              </a:rPr>
              <a:t>scales</a:t>
            </a:r>
            <a:r>
              <a:rPr lang="en-US" dirty="0" smtClean="0"/>
              <a:t> </a:t>
            </a:r>
            <a:endParaRPr lang="en-US" dirty="0"/>
          </a:p>
          <a:p>
            <a:endParaRPr lang="en-US" dirty="0"/>
          </a:p>
        </p:txBody>
      </p:sp>
    </p:spTree>
    <p:extLst>
      <p:ext uri="{BB962C8B-B14F-4D97-AF65-F5344CB8AC3E}">
        <p14:creationId xmlns:p14="http://schemas.microsoft.com/office/powerpoint/2010/main" val="413305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CH" sz="3200" dirty="0" err="1" smtClean="0">
                <a:solidFill>
                  <a:srgbClr val="0070C0"/>
                </a:solidFill>
                <a:effectLst>
                  <a:outerShdw blurRad="38100" dist="38100" dir="2700000" algn="tl">
                    <a:srgbClr val="000000">
                      <a:alpha val="43137"/>
                    </a:srgbClr>
                  </a:outerShdw>
                </a:effectLst>
              </a:rPr>
              <a:t>NCOFs</a:t>
            </a:r>
            <a:r>
              <a:rPr lang="fr-CH" sz="3200" dirty="0" smtClean="0">
                <a:solidFill>
                  <a:srgbClr val="0070C0"/>
                </a:solidFill>
                <a:effectLst>
                  <a:outerShdw blurRad="38100" dist="38100" dir="2700000" algn="tl">
                    <a:srgbClr val="000000">
                      <a:alpha val="43137"/>
                    </a:srgbClr>
                  </a:outerShdw>
                </a:effectLst>
              </a:rPr>
              <a:t> </a:t>
            </a:r>
            <a:r>
              <a:rPr lang="fr-CH" sz="3200" dirty="0" err="1" smtClean="0">
                <a:solidFill>
                  <a:srgbClr val="0070C0"/>
                </a:solidFill>
                <a:effectLst>
                  <a:outerShdw blurRad="38100" dist="38100" dir="2700000" algn="tl">
                    <a:srgbClr val="000000">
                      <a:alpha val="43137"/>
                    </a:srgbClr>
                  </a:outerShdw>
                </a:effectLst>
              </a:rPr>
              <a:t>worldwide</a:t>
            </a:r>
            <a:endParaRPr lang="en-US" sz="3200" dirty="0">
              <a:solidFill>
                <a:srgbClr val="0070C0"/>
              </a:solidFill>
              <a:effectLst>
                <a:outerShdw blurRad="38100" dist="38100" dir="2700000" algn="tl">
                  <a:srgbClr val="000000">
                    <a:alpha val="43137"/>
                  </a:srgbClr>
                </a:outerShdw>
              </a:effectLst>
            </a:endParaRPr>
          </a:p>
        </p:txBody>
      </p:sp>
      <p:sp>
        <p:nvSpPr>
          <p:cNvPr id="17411" name="Content Placeholder 2"/>
          <p:cNvSpPr>
            <a:spLocks noGrp="1"/>
          </p:cNvSpPr>
          <p:nvPr>
            <p:ph idx="1"/>
          </p:nvPr>
        </p:nvSpPr>
        <p:spPr/>
        <p:txBody>
          <a:bodyPr/>
          <a:lstStyle/>
          <a:p>
            <a:endParaRPr lang="en-US" altLang="en-US" smtClean="0"/>
          </a:p>
        </p:txBody>
      </p:sp>
      <p:pic>
        <p:nvPicPr>
          <p:cNvPr id="17412" name="Picture 3" descr="wmo2016_powerpoint_standard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53025"/>
            <a:ext cx="6492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C3F13596-6AC5-443A-81FE-AD9C92CC8BE4}" type="slidenum">
              <a:rPr lang="en-US" altLang="en-US" sz="1200" smtClean="0">
                <a:solidFill>
                  <a:srgbClr val="898989"/>
                </a:solidFill>
              </a:rPr>
              <a:pPr eaLnBrk="1" hangingPunct="1">
                <a:spcBef>
                  <a:spcPct val="0"/>
                </a:spcBef>
                <a:buFontTx/>
                <a:buNone/>
              </a:pPr>
              <a:t>23</a:t>
            </a:fld>
            <a:endParaRPr lang="en-US" altLang="en-US" sz="1200" smtClean="0">
              <a:solidFill>
                <a:srgbClr val="898989"/>
              </a:solidFill>
            </a:endParaRPr>
          </a:p>
        </p:txBody>
      </p:sp>
      <p:pic>
        <p:nvPicPr>
          <p:cNvPr id="1741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2850"/>
            <a:ext cx="74676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2819400" y="2481263"/>
            <a:ext cx="838200" cy="685800"/>
          </a:xfrm>
          <a:prstGeom prst="ellipse">
            <a:avLst/>
          </a:prstGeom>
          <a:solidFill>
            <a:schemeClr val="accent5">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100" dirty="0" err="1">
                <a:solidFill>
                  <a:schemeClr val="tx1"/>
                </a:solidFill>
              </a:rPr>
              <a:t>Caribbean</a:t>
            </a:r>
            <a:endParaRPr lang="en-US" sz="1100" dirty="0">
              <a:solidFill>
                <a:schemeClr val="tx1"/>
              </a:solidFill>
            </a:endParaRPr>
          </a:p>
        </p:txBody>
      </p:sp>
      <p:sp>
        <p:nvSpPr>
          <p:cNvPr id="11" name="Oval 10"/>
          <p:cNvSpPr/>
          <p:nvPr/>
        </p:nvSpPr>
        <p:spPr>
          <a:xfrm>
            <a:off x="7162800" y="3149600"/>
            <a:ext cx="990600" cy="685800"/>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400" dirty="0">
                <a:solidFill>
                  <a:schemeClr val="tx1"/>
                </a:solidFill>
              </a:rPr>
              <a:t>Pacific</a:t>
            </a:r>
            <a:endParaRPr lang="en-US" sz="1400" dirty="0">
              <a:solidFill>
                <a:schemeClr val="tx1"/>
              </a:solidFill>
            </a:endParaRPr>
          </a:p>
        </p:txBody>
      </p:sp>
      <p:sp>
        <p:nvSpPr>
          <p:cNvPr id="12" name="Oval 11"/>
          <p:cNvSpPr/>
          <p:nvPr/>
        </p:nvSpPr>
        <p:spPr>
          <a:xfrm>
            <a:off x="5767388" y="2616200"/>
            <a:ext cx="838200" cy="68580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100" dirty="0">
                <a:solidFill>
                  <a:schemeClr val="tx1"/>
                </a:solidFill>
              </a:rPr>
              <a:t>South </a:t>
            </a:r>
            <a:r>
              <a:rPr lang="fr-CH" sz="1100" dirty="0" err="1">
                <a:solidFill>
                  <a:schemeClr val="tx1"/>
                </a:solidFill>
              </a:rPr>
              <a:t>Asia</a:t>
            </a:r>
            <a:endParaRPr lang="en-US" sz="1100" dirty="0">
              <a:solidFill>
                <a:schemeClr val="tx1"/>
              </a:solidFill>
            </a:endParaRPr>
          </a:p>
        </p:txBody>
      </p:sp>
      <p:sp>
        <p:nvSpPr>
          <p:cNvPr id="13" name="Rectangle 12"/>
          <p:cNvSpPr/>
          <p:nvPr/>
        </p:nvSpPr>
        <p:spPr>
          <a:xfrm>
            <a:off x="990600" y="5099050"/>
            <a:ext cx="7162800" cy="1200150"/>
          </a:xfrm>
          <a:prstGeom prst="rect">
            <a:avLst/>
          </a:prstGeom>
          <a:solidFill>
            <a:schemeClr val="accent5">
              <a:lumMod val="40000"/>
              <a:lumOff val="60000"/>
            </a:schemeClr>
          </a:solidFill>
        </p:spPr>
        <p:txBody>
          <a:bodyPr>
            <a:spAutoFit/>
          </a:bodyPr>
          <a:lstStyle/>
          <a:p>
            <a:pPr>
              <a:defRPr/>
            </a:pPr>
            <a:r>
              <a:rPr lang="en-US" altLang="en-US" sz="1600" dirty="0"/>
              <a:t>National Climate Outlook Forum</a:t>
            </a:r>
          </a:p>
          <a:p>
            <a:pPr>
              <a:defRPr/>
            </a:pPr>
            <a:r>
              <a:rPr lang="en-US" altLang="en-US" sz="1600" dirty="0"/>
              <a:t>GOAL: provision of </a:t>
            </a:r>
            <a:r>
              <a:rPr lang="en-US" altLang="en-US" sz="1600" u="sng" dirty="0"/>
              <a:t>standardized climate products</a:t>
            </a:r>
            <a:r>
              <a:rPr lang="en-US" altLang="en-US" sz="1600" dirty="0"/>
              <a:t> based on high quality climate at </a:t>
            </a:r>
            <a:r>
              <a:rPr lang="en-US" altLang="en-US" sz="1600" u="sng" dirty="0"/>
              <a:t>relevant timescales </a:t>
            </a:r>
            <a:r>
              <a:rPr lang="en-US" altLang="en-US" sz="1600" dirty="0"/>
              <a:t>through </a:t>
            </a:r>
            <a:r>
              <a:rPr lang="en-US" altLang="en-US" sz="1600" u="sng" dirty="0"/>
              <a:t>multi-stakeholder dialogue </a:t>
            </a:r>
            <a:r>
              <a:rPr lang="en-US" altLang="en-US" sz="1600" dirty="0"/>
              <a:t>process at the </a:t>
            </a:r>
            <a:r>
              <a:rPr lang="en-US" altLang="en-US" sz="1600" u="sng" dirty="0"/>
              <a:t>national level</a:t>
            </a:r>
            <a:endParaRPr lang="en-US" sz="1600" u="sng" dirty="0"/>
          </a:p>
        </p:txBody>
      </p:sp>
      <p:sp>
        <p:nvSpPr>
          <p:cNvPr id="14" name="TextBox 13"/>
          <p:cNvSpPr txBox="1"/>
          <p:nvPr/>
        </p:nvSpPr>
        <p:spPr>
          <a:xfrm>
            <a:off x="1736725" y="2846388"/>
            <a:ext cx="1235075" cy="1708150"/>
          </a:xfrm>
          <a:prstGeom prst="rect">
            <a:avLst/>
          </a:prstGeom>
          <a:solidFill>
            <a:schemeClr val="accent5">
              <a:lumMod val="90000"/>
            </a:schemeClr>
          </a:solidFill>
        </p:spPr>
        <p:txBody>
          <a:bodyPr>
            <a:spAutoFit/>
          </a:bodyPr>
          <a:lstStyle/>
          <a:p>
            <a:pPr>
              <a:spcBef>
                <a:spcPts val="0"/>
              </a:spcBef>
              <a:defRPr/>
            </a:pPr>
            <a:r>
              <a:rPr lang="fr-CH" sz="1050" dirty="0"/>
              <a:t>Belize </a:t>
            </a:r>
          </a:p>
          <a:p>
            <a:pPr>
              <a:spcBef>
                <a:spcPts val="0"/>
              </a:spcBef>
              <a:defRPr/>
            </a:pPr>
            <a:r>
              <a:rPr lang="fr-CH" sz="1050" dirty="0" err="1"/>
              <a:t>June</a:t>
            </a:r>
            <a:r>
              <a:rPr lang="fr-CH" sz="1050" dirty="0"/>
              <a:t> 2014</a:t>
            </a:r>
          </a:p>
          <a:p>
            <a:pPr>
              <a:spcBef>
                <a:spcPts val="0"/>
              </a:spcBef>
              <a:defRPr/>
            </a:pPr>
            <a:r>
              <a:rPr lang="fr-CH" sz="1050" dirty="0" err="1"/>
              <a:t>Feb</a:t>
            </a:r>
            <a:r>
              <a:rPr lang="fr-CH" sz="1050" dirty="0"/>
              <a:t> 2015</a:t>
            </a:r>
          </a:p>
          <a:p>
            <a:pPr>
              <a:spcBef>
                <a:spcPts val="0"/>
              </a:spcBef>
              <a:defRPr/>
            </a:pPr>
            <a:r>
              <a:rPr lang="fr-CH" sz="1050" i="1" dirty="0"/>
              <a:t>May 2015</a:t>
            </a:r>
          </a:p>
          <a:p>
            <a:pPr>
              <a:spcBef>
                <a:spcPts val="0"/>
              </a:spcBef>
              <a:defRPr/>
            </a:pPr>
            <a:endParaRPr lang="fr-CH" sz="1050" i="1" dirty="0"/>
          </a:p>
          <a:p>
            <a:pPr>
              <a:spcBef>
                <a:spcPts val="0"/>
              </a:spcBef>
              <a:defRPr/>
            </a:pPr>
            <a:r>
              <a:rPr lang="fr-CH" sz="1050" i="1" dirty="0"/>
              <a:t>Trinidad &amp;Tobago</a:t>
            </a:r>
          </a:p>
          <a:p>
            <a:pPr>
              <a:spcBef>
                <a:spcPts val="0"/>
              </a:spcBef>
              <a:defRPr/>
            </a:pPr>
            <a:r>
              <a:rPr lang="fr-CH" sz="1050" i="1" dirty="0"/>
              <a:t>May 2015</a:t>
            </a:r>
          </a:p>
          <a:p>
            <a:pPr>
              <a:spcBef>
                <a:spcPts val="0"/>
              </a:spcBef>
              <a:defRPr/>
            </a:pPr>
            <a:endParaRPr lang="fr-CH" sz="1050" i="1" dirty="0"/>
          </a:p>
          <a:p>
            <a:pPr>
              <a:spcBef>
                <a:spcPts val="0"/>
              </a:spcBef>
              <a:defRPr/>
            </a:pPr>
            <a:r>
              <a:rPr lang="fr-CH" sz="1050" i="1" dirty="0"/>
              <a:t>Suriname</a:t>
            </a:r>
          </a:p>
          <a:p>
            <a:pPr>
              <a:spcBef>
                <a:spcPts val="0"/>
              </a:spcBef>
              <a:defRPr/>
            </a:pPr>
            <a:r>
              <a:rPr lang="fr-CH" sz="1050" i="1" dirty="0"/>
              <a:t>July 2015</a:t>
            </a:r>
          </a:p>
        </p:txBody>
      </p:sp>
      <p:sp>
        <p:nvSpPr>
          <p:cNvPr id="17421" name="TextBox 14"/>
          <p:cNvSpPr txBox="1">
            <a:spLocks noChangeArrowheads="1"/>
          </p:cNvSpPr>
          <p:nvPr/>
        </p:nvSpPr>
        <p:spPr bwMode="auto">
          <a:xfrm>
            <a:off x="7866063" y="2286000"/>
            <a:ext cx="879475" cy="76944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CH" altLang="en-US" sz="1100" dirty="0"/>
              <a:t>PNG </a:t>
            </a:r>
          </a:p>
          <a:p>
            <a:pPr eaLnBrk="1" hangingPunct="1">
              <a:spcBef>
                <a:spcPct val="0"/>
              </a:spcBef>
              <a:buFontTx/>
              <a:buNone/>
            </a:pPr>
            <a:r>
              <a:rPr lang="fr-CH" altLang="en-US" sz="1100" i="1" dirty="0" smtClean="0"/>
              <a:t>Tonga</a:t>
            </a:r>
            <a:endParaRPr lang="fr-CH" altLang="en-US" sz="1100" i="1" dirty="0"/>
          </a:p>
          <a:p>
            <a:pPr eaLnBrk="1" hangingPunct="1">
              <a:spcBef>
                <a:spcPct val="0"/>
              </a:spcBef>
              <a:buFontTx/>
              <a:buNone/>
            </a:pPr>
            <a:r>
              <a:rPr lang="fr-CH" altLang="en-US" sz="1100" i="1" dirty="0"/>
              <a:t>Kiribati</a:t>
            </a:r>
          </a:p>
          <a:p>
            <a:pPr eaLnBrk="1" hangingPunct="1">
              <a:spcBef>
                <a:spcPct val="0"/>
              </a:spcBef>
              <a:buFontTx/>
              <a:buNone/>
            </a:pPr>
            <a:r>
              <a:rPr lang="fr-CH" altLang="en-US" sz="1100" i="1" dirty="0"/>
              <a:t>Vanuatu</a:t>
            </a:r>
            <a:endParaRPr lang="en-GB" altLang="en-US" sz="1100" i="1" dirty="0"/>
          </a:p>
        </p:txBody>
      </p:sp>
      <p:sp>
        <p:nvSpPr>
          <p:cNvPr id="17422" name="TextBox 15"/>
          <p:cNvSpPr txBox="1">
            <a:spLocks noChangeArrowheads="1"/>
          </p:cNvSpPr>
          <p:nvPr/>
        </p:nvSpPr>
        <p:spPr bwMode="auto">
          <a:xfrm>
            <a:off x="4419600" y="2813050"/>
            <a:ext cx="1401763" cy="1784350"/>
          </a:xfrm>
          <a:prstGeom prst="rect">
            <a:avLst/>
          </a:prstGeom>
          <a:solidFill>
            <a:srgbClr val="FFFF99"/>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CH" altLang="en-US" sz="1100"/>
              <a:t>Sri Lanka</a:t>
            </a:r>
          </a:p>
          <a:p>
            <a:pPr eaLnBrk="1" hangingPunct="1">
              <a:spcBef>
                <a:spcPct val="0"/>
              </a:spcBef>
              <a:buFontTx/>
              <a:buNone/>
            </a:pPr>
            <a:r>
              <a:rPr lang="fr-CH" altLang="en-US" sz="1100" i="1"/>
              <a:t>Focus on Water</a:t>
            </a:r>
          </a:p>
          <a:p>
            <a:pPr eaLnBrk="1" hangingPunct="1">
              <a:spcBef>
                <a:spcPct val="0"/>
              </a:spcBef>
              <a:buFontTx/>
              <a:buNone/>
            </a:pPr>
            <a:r>
              <a:rPr lang="fr-CH" altLang="en-US" sz="1100" i="1"/>
              <a:t>2015</a:t>
            </a:r>
          </a:p>
          <a:p>
            <a:pPr eaLnBrk="1" hangingPunct="1">
              <a:spcBef>
                <a:spcPct val="0"/>
              </a:spcBef>
              <a:buFontTx/>
              <a:buNone/>
            </a:pPr>
            <a:endParaRPr lang="fr-CH" altLang="en-US" sz="1100" i="1"/>
          </a:p>
          <a:p>
            <a:pPr eaLnBrk="1" hangingPunct="1">
              <a:spcBef>
                <a:spcPct val="0"/>
              </a:spcBef>
              <a:buFontTx/>
              <a:buNone/>
            </a:pPr>
            <a:r>
              <a:rPr lang="fr-CH" altLang="en-US" sz="1100" i="1"/>
              <a:t>Myanmar, Bangladesh &amp; Madagascar</a:t>
            </a:r>
          </a:p>
          <a:p>
            <a:pPr eaLnBrk="1" hangingPunct="1">
              <a:spcBef>
                <a:spcPct val="0"/>
              </a:spcBef>
              <a:buFontTx/>
              <a:buNone/>
            </a:pPr>
            <a:r>
              <a:rPr lang="fr-CH" altLang="en-US" sz="1100" i="1"/>
              <a:t>Data Rescue</a:t>
            </a:r>
          </a:p>
          <a:p>
            <a:pPr eaLnBrk="1" hangingPunct="1">
              <a:spcBef>
                <a:spcPct val="0"/>
              </a:spcBef>
              <a:buFontTx/>
              <a:buNone/>
            </a:pPr>
            <a:r>
              <a:rPr lang="fr-CH" altLang="en-US" sz="1100" i="1"/>
              <a:t>April 2015 – March 2017</a:t>
            </a:r>
            <a:endParaRPr lang="en-GB" altLang="en-US" sz="1100" i="1"/>
          </a:p>
        </p:txBody>
      </p:sp>
      <p:sp>
        <p:nvSpPr>
          <p:cNvPr id="20" name="TextBox 19"/>
          <p:cNvSpPr txBox="1"/>
          <p:nvPr/>
        </p:nvSpPr>
        <p:spPr>
          <a:xfrm>
            <a:off x="3429000" y="1754188"/>
            <a:ext cx="1295400" cy="600075"/>
          </a:xfrm>
          <a:prstGeom prst="rect">
            <a:avLst/>
          </a:prstGeom>
          <a:solidFill>
            <a:schemeClr val="accent5">
              <a:lumMod val="90000"/>
            </a:schemeClr>
          </a:solidFill>
          <a:ln w="19050">
            <a:noFill/>
          </a:ln>
        </p:spPr>
        <p:txBody>
          <a:bodyPr>
            <a:spAutoFit/>
          </a:bodyPr>
          <a:lstStyle/>
          <a:p>
            <a:pPr>
              <a:spcBef>
                <a:spcPts val="0"/>
              </a:spcBef>
              <a:defRPr/>
            </a:pPr>
            <a:r>
              <a:rPr lang="fr-CH" sz="1100" dirty="0" err="1"/>
              <a:t>Dominica</a:t>
            </a:r>
            <a:endParaRPr lang="fr-CH" sz="1100" dirty="0"/>
          </a:p>
          <a:p>
            <a:pPr>
              <a:spcBef>
                <a:spcPts val="0"/>
              </a:spcBef>
              <a:defRPr/>
            </a:pPr>
            <a:r>
              <a:rPr lang="fr-CH" sz="1100" i="1" dirty="0"/>
              <a:t>Focus on </a:t>
            </a:r>
            <a:r>
              <a:rPr lang="fr-CH" sz="1100" i="1" dirty="0" err="1"/>
              <a:t>Health</a:t>
            </a:r>
            <a:endParaRPr lang="fr-CH" sz="1100" i="1" dirty="0"/>
          </a:p>
          <a:p>
            <a:pPr>
              <a:spcBef>
                <a:spcPts val="0"/>
              </a:spcBef>
              <a:defRPr/>
            </a:pPr>
            <a:r>
              <a:rPr lang="fr-CH" sz="1100" i="1" dirty="0"/>
              <a:t>March – Sept 2015</a:t>
            </a:r>
          </a:p>
        </p:txBody>
      </p:sp>
      <p:sp>
        <p:nvSpPr>
          <p:cNvPr id="17424" name="TextBox 20"/>
          <p:cNvSpPr txBox="1">
            <a:spLocks noChangeArrowheads="1"/>
          </p:cNvSpPr>
          <p:nvPr/>
        </p:nvSpPr>
        <p:spPr bwMode="auto">
          <a:xfrm>
            <a:off x="6411913" y="1554163"/>
            <a:ext cx="1143000" cy="11080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CH" altLang="en-US" sz="1100"/>
              <a:t>Maldives </a:t>
            </a:r>
          </a:p>
          <a:p>
            <a:pPr eaLnBrk="1" hangingPunct="1">
              <a:spcBef>
                <a:spcPct val="0"/>
              </a:spcBef>
              <a:buFontTx/>
              <a:buNone/>
            </a:pPr>
            <a:r>
              <a:rPr lang="fr-CH" altLang="en-US" sz="1100"/>
              <a:t>April 2015</a:t>
            </a:r>
          </a:p>
          <a:p>
            <a:pPr eaLnBrk="1" hangingPunct="1">
              <a:spcBef>
                <a:spcPct val="0"/>
              </a:spcBef>
              <a:buFontTx/>
              <a:buNone/>
            </a:pPr>
            <a:endParaRPr lang="fr-CH" altLang="en-US" sz="1100"/>
          </a:p>
          <a:p>
            <a:pPr eaLnBrk="1" hangingPunct="1">
              <a:spcBef>
                <a:spcPct val="0"/>
              </a:spcBef>
              <a:buFontTx/>
              <a:buNone/>
            </a:pPr>
            <a:r>
              <a:rPr lang="fr-CH" altLang="en-US" sz="1100" i="1"/>
              <a:t>Bhutan</a:t>
            </a:r>
          </a:p>
          <a:p>
            <a:pPr eaLnBrk="1" hangingPunct="1">
              <a:spcBef>
                <a:spcPct val="0"/>
              </a:spcBef>
              <a:buFontTx/>
              <a:buNone/>
            </a:pPr>
            <a:r>
              <a:rPr lang="fr-CH" altLang="en-US" sz="1100" i="1"/>
              <a:t>Bangladesh</a:t>
            </a:r>
          </a:p>
          <a:p>
            <a:pPr eaLnBrk="1" hangingPunct="1">
              <a:spcBef>
                <a:spcPct val="0"/>
              </a:spcBef>
              <a:buFontTx/>
              <a:buNone/>
            </a:pPr>
            <a:r>
              <a:rPr lang="fr-CH" altLang="en-US" sz="1100" i="1"/>
              <a:t>Nepal</a:t>
            </a:r>
            <a:endParaRPr lang="en-GB" altLang="en-US" sz="1100" i="1"/>
          </a:p>
        </p:txBody>
      </p:sp>
      <p:sp>
        <p:nvSpPr>
          <p:cNvPr id="17425" name="TextBox 21"/>
          <p:cNvSpPr txBox="1">
            <a:spLocks noChangeArrowheads="1"/>
          </p:cNvSpPr>
          <p:nvPr/>
        </p:nvSpPr>
        <p:spPr bwMode="auto">
          <a:xfrm>
            <a:off x="5897563" y="3736975"/>
            <a:ext cx="1601787" cy="1200150"/>
          </a:xfrm>
          <a:prstGeom prst="rect">
            <a:avLst/>
          </a:prstGeom>
          <a:solidFill>
            <a:srgbClr val="92D05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CH" altLang="en-US" sz="1200"/>
              <a:t>12 PICTs</a:t>
            </a:r>
          </a:p>
          <a:p>
            <a:pPr eaLnBrk="1" hangingPunct="1">
              <a:spcBef>
                <a:spcPct val="0"/>
              </a:spcBef>
              <a:buFontTx/>
              <a:buNone/>
            </a:pPr>
            <a:r>
              <a:rPr lang="fr-CH" altLang="en-US" sz="1200" i="1"/>
              <a:t>Focus on disaster mgmt plans for communities </a:t>
            </a:r>
          </a:p>
          <a:p>
            <a:pPr eaLnBrk="1" hangingPunct="1">
              <a:spcBef>
                <a:spcPct val="0"/>
              </a:spcBef>
              <a:buFontTx/>
              <a:buNone/>
            </a:pPr>
            <a:r>
              <a:rPr lang="fr-CH" altLang="en-US" sz="1200" i="1"/>
              <a:t>April 2015 – March 2017</a:t>
            </a:r>
            <a:endParaRPr lang="en-GB" altLang="en-US" sz="1200" i="1"/>
          </a:p>
        </p:txBody>
      </p:sp>
    </p:spTree>
    <p:extLst>
      <p:ext uri="{BB962C8B-B14F-4D97-AF65-F5344CB8AC3E}">
        <p14:creationId xmlns:p14="http://schemas.microsoft.com/office/powerpoint/2010/main" val="414080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3" name="Title 2"/>
          <p:cNvSpPr>
            <a:spLocks noGrp="1"/>
          </p:cNvSpPr>
          <p:nvPr>
            <p:ph type="title"/>
          </p:nvPr>
        </p:nvSpPr>
        <p:spPr>
          <a:xfrm>
            <a:off x="457200" y="116632"/>
            <a:ext cx="8229600" cy="1143000"/>
          </a:xfrm>
        </p:spPr>
        <p:txBody>
          <a:bodyPr>
            <a:normAutofit/>
          </a:bodyPr>
          <a:lstStyle/>
          <a:p>
            <a:r>
              <a:rPr lang="en-US" sz="4000" kern="0" dirty="0">
                <a:solidFill>
                  <a:srgbClr val="0070C0"/>
                </a:solidFill>
                <a:effectLst>
                  <a:outerShdw blurRad="38100" dist="38100" dir="2700000" algn="tl">
                    <a:srgbClr val="000000">
                      <a:alpha val="43137"/>
                    </a:srgbClr>
                  </a:outerShdw>
                </a:effectLst>
              </a:rPr>
              <a:t>Climate Services Toolkit</a:t>
            </a:r>
            <a:endParaRPr lang="en-US" sz="4000" dirty="0">
              <a:solidFill>
                <a:srgbClr val="0070C0"/>
              </a:solidFill>
              <a:effectLst>
                <a:outerShdw blurRad="38100" dist="38100" dir="2700000" algn="tl">
                  <a:srgbClr val="000000">
                    <a:alpha val="43137"/>
                  </a:srgbClr>
                </a:outerShdw>
              </a:effectLst>
            </a:endParaRPr>
          </a:p>
        </p:txBody>
      </p:sp>
      <p:sp>
        <p:nvSpPr>
          <p:cNvPr id="13" name="Content Placeholder 2"/>
          <p:cNvSpPr>
            <a:spLocks noGrp="1"/>
          </p:cNvSpPr>
          <p:nvPr>
            <p:ph idx="1"/>
          </p:nvPr>
        </p:nvSpPr>
        <p:spPr>
          <a:xfrm>
            <a:off x="34925" y="4299903"/>
            <a:ext cx="8904360" cy="1834197"/>
          </a:xfrm>
        </p:spPr>
        <p:txBody>
          <a:bodyPr/>
          <a:lstStyle/>
          <a:p>
            <a:pPr>
              <a:defRPr/>
            </a:pPr>
            <a:r>
              <a:rPr lang="en-US" sz="2000" dirty="0" smtClean="0"/>
              <a:t>Guidance, procedures, and instructions serve as a starting point for climate services development and a reference tool</a:t>
            </a:r>
          </a:p>
          <a:p>
            <a:pPr>
              <a:defRPr/>
            </a:pPr>
            <a:r>
              <a:rPr lang="en-US" sz="2000" dirty="0" smtClean="0"/>
              <a:t>These products are accompanied by training materials specifically designated to support the generation and use of climate information and prediction products dedicated to user-target</a:t>
            </a:r>
          </a:p>
        </p:txBody>
      </p:sp>
      <p:sp>
        <p:nvSpPr>
          <p:cNvPr id="14" name="Content Placeholder 2"/>
          <p:cNvSpPr txBox="1">
            <a:spLocks/>
          </p:cNvSpPr>
          <p:nvPr/>
        </p:nvSpPr>
        <p:spPr bwMode="auto">
          <a:xfrm>
            <a:off x="36513" y="1204913"/>
            <a:ext cx="5729287" cy="278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a:buClrTx/>
              <a:buFont typeface="Arial" panose="020B0604020202020204" pitchFamily="34" charset="0"/>
              <a:buChar char="•"/>
              <a:defRPr/>
            </a:pPr>
            <a:r>
              <a:rPr lang="en-US" sz="2000" b="1" kern="0" dirty="0" smtClean="0">
                <a:solidFill>
                  <a:schemeClr val="tx2">
                    <a:lumMod val="75000"/>
                  </a:schemeClr>
                </a:solidFill>
                <a:latin typeface="+mj-lt"/>
              </a:rPr>
              <a:t>The Climate Services Toolkit comprises:</a:t>
            </a:r>
          </a:p>
          <a:p>
            <a:pPr lvl="1">
              <a:spcBef>
                <a:spcPts val="0"/>
              </a:spcBef>
              <a:buClrTx/>
              <a:buFont typeface="Arial" panose="020B0604020202020204" pitchFamily="34" charset="0"/>
              <a:buChar char="•"/>
              <a:defRPr/>
            </a:pPr>
            <a:r>
              <a:rPr lang="en-US" sz="2000" kern="0" dirty="0" smtClean="0">
                <a:latin typeface="+mj-lt"/>
              </a:rPr>
              <a:t>Data portal in public domain for access to and analysis of observations</a:t>
            </a:r>
          </a:p>
          <a:p>
            <a:pPr lvl="1">
              <a:spcBef>
                <a:spcPts val="0"/>
              </a:spcBef>
              <a:buClrTx/>
              <a:buFont typeface="Arial" panose="020B0604020202020204" pitchFamily="34" charset="0"/>
              <a:buChar char="•"/>
              <a:defRPr/>
            </a:pPr>
            <a:r>
              <a:rPr lang="en-US" sz="2000" kern="0" dirty="0" smtClean="0">
                <a:latin typeface="+mj-lt"/>
              </a:rPr>
              <a:t>Data management system for quality control and simple management of data</a:t>
            </a:r>
          </a:p>
          <a:p>
            <a:pPr lvl="1">
              <a:spcBef>
                <a:spcPts val="0"/>
              </a:spcBef>
              <a:buClrTx/>
              <a:buFont typeface="Arial" panose="020B0604020202020204" pitchFamily="34" charset="0"/>
              <a:buChar char="•"/>
              <a:defRPr/>
            </a:pPr>
            <a:r>
              <a:rPr lang="en-US" sz="2000" kern="0" dirty="0" smtClean="0">
                <a:latin typeface="+mj-lt"/>
              </a:rPr>
              <a:t>Climate monitoring tools for calculation of anomalies, percentiles, return periods</a:t>
            </a:r>
          </a:p>
          <a:p>
            <a:pPr lvl="1">
              <a:spcBef>
                <a:spcPts val="0"/>
              </a:spcBef>
              <a:buClrTx/>
              <a:buFont typeface="Arial" panose="020B0604020202020204" pitchFamily="34" charset="0"/>
              <a:buChar char="•"/>
              <a:defRPr/>
            </a:pPr>
            <a:r>
              <a:rPr lang="en-US" sz="2000" kern="0" dirty="0" smtClean="0">
                <a:latin typeface="+mj-lt"/>
              </a:rPr>
              <a:t>Software tools for conducting climate analyses, making predictions, and assessing projections</a:t>
            </a:r>
            <a:endParaRPr lang="en-US" sz="1800" kern="0" dirty="0">
              <a:latin typeface="+mj-lt"/>
            </a:endParaRPr>
          </a:p>
        </p:txBody>
      </p:sp>
      <p:sp>
        <p:nvSpPr>
          <p:cNvPr id="15" name="TextBox 14"/>
          <p:cNvSpPr txBox="1"/>
          <p:nvPr/>
        </p:nvSpPr>
        <p:spPr>
          <a:xfrm>
            <a:off x="5943600" y="1252538"/>
            <a:ext cx="2876872" cy="2862322"/>
          </a:xfrm>
          <a:prstGeom prst="rect">
            <a:avLst/>
          </a:prstGeom>
          <a:solidFill>
            <a:schemeClr val="accent1">
              <a:lumMod val="20000"/>
              <a:lumOff val="80000"/>
            </a:schemeClr>
          </a:solidFill>
          <a:ln w="28575" cmpd="thinThick">
            <a:solidFill>
              <a:schemeClr val="tx1"/>
            </a:solidFill>
          </a:ln>
          <a:effectLst>
            <a:outerShdw blurRad="50800" dist="38100" dir="2700000" algn="tl" rotWithShape="0">
              <a:prstClr val="black">
                <a:alpha val="40000"/>
              </a:prstClr>
            </a:outerShdw>
          </a:effectLst>
        </p:spPr>
        <p:txBody>
          <a:bodyPr wrap="square">
            <a:spAutoFit/>
          </a:bodyPr>
          <a:lstStyle/>
          <a:p>
            <a:pPr>
              <a:defRPr/>
            </a:pPr>
            <a:r>
              <a:rPr lang="en-US" sz="2000" b="1" dirty="0"/>
              <a:t>CST</a:t>
            </a:r>
            <a:r>
              <a:rPr lang="en-US" sz="2000" dirty="0"/>
              <a:t> is a suite of guidance, </a:t>
            </a:r>
            <a:r>
              <a:rPr lang="en-US" sz="2000" dirty="0" smtClean="0"/>
              <a:t>procedures and instructions, data</a:t>
            </a:r>
            <a:r>
              <a:rPr lang="en-US" sz="2000" dirty="0"/>
              <a:t>, software tools, </a:t>
            </a:r>
            <a:r>
              <a:rPr lang="en-US" sz="2000" dirty="0" smtClean="0"/>
              <a:t>training </a:t>
            </a:r>
            <a:r>
              <a:rPr lang="en-US" sz="2000" dirty="0"/>
              <a:t>resources, and examples for enabling climate services at global, regional, and national levels</a:t>
            </a:r>
          </a:p>
        </p:txBody>
      </p:sp>
    </p:spTree>
    <p:custDataLst>
      <p:tags r:id="rId1"/>
    </p:custDataLst>
    <p:extLst>
      <p:ext uri="{BB962C8B-B14F-4D97-AF65-F5344CB8AC3E}">
        <p14:creationId xmlns:p14="http://schemas.microsoft.com/office/powerpoint/2010/main" val="4071716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11960" y="1784350"/>
            <a:ext cx="5036150" cy="3289300"/>
            <a:chOff x="1273175" y="1784350"/>
            <a:chExt cx="6597650" cy="3289300"/>
          </a:xfrm>
          <a:scene3d>
            <a:camera prst="perspectiveContrastingLeftFacing"/>
            <a:lightRig rig="threePt" dir="t"/>
          </a:scene3d>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1784350"/>
              <a:ext cx="6597650" cy="32893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sp3d>
              <a:bevelT/>
            </a:sp3d>
            <a:extLst>
              <a:ext uri="{909E8E84-426E-40DD-AFC4-6F175D3DCCD1}">
                <a14:hiddenFill xmlns:a14="http://schemas.microsoft.com/office/drawing/2010/main">
                  <a:solidFill>
                    <a:schemeClr val="accent1"/>
                  </a:solidFill>
                </a14:hiddenFill>
              </a:ext>
            </a:extLst>
          </p:spPr>
        </p:pic>
        <p:pic>
          <p:nvPicPr>
            <p:cNvPr id="8" name="Picture 2" descr="Image result for Maxx dill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2470865"/>
              <a:ext cx="3733800" cy="1877946"/>
            </a:xfrm>
            <a:prstGeom prst="rect">
              <a:avLst/>
            </a:prstGeom>
            <a:noFill/>
            <a:ln w="38100" cmpd="thinThick">
              <a:solidFill>
                <a:schemeClr val="tx1"/>
              </a:solidFill>
              <a:prstDash val="solid"/>
              <a:bevel/>
            </a:ln>
            <a:sp3d>
              <a:bevelT/>
            </a:sp3d>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p:nvPr>
        </p:nvSpPr>
        <p:spPr>
          <a:xfrm>
            <a:off x="0" y="7938"/>
            <a:ext cx="9037320" cy="1143000"/>
          </a:xfrm>
        </p:spPr>
        <p:txBody>
          <a:bodyPr>
            <a:normAutofit/>
          </a:bodyPr>
          <a:lstStyle/>
          <a:p>
            <a:r>
              <a:rPr lang="en-US" sz="3600" dirty="0">
                <a:solidFill>
                  <a:srgbClr val="0070C0"/>
                </a:solidFill>
                <a:effectLst>
                  <a:outerShdw blurRad="38100" dist="38100" dir="2700000" algn="tl">
                    <a:srgbClr val="000000">
                      <a:alpha val="43137"/>
                    </a:srgbClr>
                  </a:outerShdw>
                </a:effectLst>
              </a:rPr>
              <a:t>Why CSIS Climate Services Toolkit Prototype?</a:t>
            </a:r>
          </a:p>
        </p:txBody>
      </p:sp>
      <p:sp>
        <p:nvSpPr>
          <p:cNvPr id="5" name="TextBox 4"/>
          <p:cNvSpPr txBox="1"/>
          <p:nvPr/>
        </p:nvSpPr>
        <p:spPr>
          <a:xfrm>
            <a:off x="87629" y="1222600"/>
            <a:ext cx="5356568" cy="5001369"/>
          </a:xfrm>
          <a:prstGeom prst="rect">
            <a:avLst/>
          </a:prstGeom>
          <a:noFill/>
        </p:spPr>
        <p:txBody>
          <a:bodyPr wrap="square" rtlCol="0">
            <a:spAutoFit/>
          </a:bodyPr>
          <a:lstStyle/>
          <a:p>
            <a:pPr marL="285750" indent="-285750">
              <a:spcAft>
                <a:spcPts val="1800"/>
              </a:spcAft>
              <a:buFont typeface="Wingdings" panose="05000000000000000000" pitchFamily="2" charset="2"/>
              <a:buChar char="q"/>
            </a:pPr>
            <a:r>
              <a:rPr lang="en-US" sz="2000" dirty="0">
                <a:latin typeface="Calibri" panose="020F0502020204030204" pitchFamily="34" charset="0"/>
              </a:rPr>
              <a:t>In support of Climate Services Information System </a:t>
            </a:r>
            <a:r>
              <a:rPr lang="en-US" sz="2000" dirty="0" smtClean="0">
                <a:latin typeface="Calibri" panose="020F0502020204030204" pitchFamily="34" charset="0"/>
              </a:rPr>
              <a:t>implementation</a:t>
            </a:r>
            <a:r>
              <a:rPr lang="en-US" sz="2000" dirty="0">
                <a:latin typeface="Calibri" panose="020F0502020204030204" pitchFamily="34" charset="0"/>
              </a:rPr>
              <a:t>, the operational component of the Global Framework for Climate Services </a:t>
            </a:r>
            <a:r>
              <a:rPr lang="en-US" sz="2000" dirty="0" smtClean="0">
                <a:latin typeface="Calibri" panose="020F0502020204030204" pitchFamily="34" charset="0"/>
              </a:rPr>
              <a:t> </a:t>
            </a:r>
            <a:endParaRPr lang="en-US" sz="2000" dirty="0">
              <a:latin typeface="Calibri" panose="020F0502020204030204" pitchFamily="34" charset="0"/>
            </a:endParaRPr>
          </a:p>
          <a:p>
            <a:pPr marL="285750" indent="-285750">
              <a:spcAft>
                <a:spcPts val="1800"/>
              </a:spcAft>
              <a:buFont typeface="Wingdings" panose="05000000000000000000" pitchFamily="2" charset="2"/>
              <a:buChar char="q"/>
            </a:pPr>
            <a:r>
              <a:rPr lang="en-US" sz="2000" dirty="0">
                <a:latin typeface="Calibri" panose="020F0502020204030204" pitchFamily="34" charset="0"/>
              </a:rPr>
              <a:t>An online outlet for data, tools, guidance, and training resources </a:t>
            </a:r>
          </a:p>
          <a:p>
            <a:pPr marL="285750" indent="-285750">
              <a:spcAft>
                <a:spcPts val="1800"/>
              </a:spcAft>
              <a:buFont typeface="Wingdings" panose="05000000000000000000" pitchFamily="2" charset="2"/>
              <a:buChar char="q"/>
            </a:pPr>
            <a:r>
              <a:rPr lang="en-US" sz="2000" dirty="0">
                <a:latin typeface="Calibri" panose="020F0502020204030204" pitchFamily="34" charset="0"/>
              </a:rPr>
              <a:t>For climate services development at national, regional, and global levels</a:t>
            </a:r>
          </a:p>
          <a:p>
            <a:pPr marL="285750" indent="-285750">
              <a:spcAft>
                <a:spcPts val="1800"/>
              </a:spcAft>
              <a:buFont typeface="Wingdings" panose="05000000000000000000" pitchFamily="2" charset="2"/>
              <a:buChar char="q"/>
            </a:pPr>
            <a:r>
              <a:rPr lang="en-US" sz="2000" dirty="0">
                <a:latin typeface="Calibri" panose="020F0502020204030204" pitchFamily="34" charset="0"/>
              </a:rPr>
              <a:t>Recommended by technical experts from WMO Commission of Climatology</a:t>
            </a:r>
          </a:p>
          <a:p>
            <a:pPr marL="285750" indent="-285750">
              <a:spcAft>
                <a:spcPts val="1800"/>
              </a:spcAft>
              <a:buFont typeface="Wingdings" panose="05000000000000000000" pitchFamily="2" charset="2"/>
              <a:buChar char="q"/>
            </a:pPr>
            <a:r>
              <a:rPr lang="en-US" sz="2000" dirty="0">
                <a:latin typeface="Calibri" panose="020F0502020204030204" pitchFamily="34" charset="0"/>
              </a:rPr>
              <a:t>Available in public domain at no cost to </a:t>
            </a:r>
            <a:r>
              <a:rPr lang="en-US" sz="2000" dirty="0" smtClean="0">
                <a:latin typeface="Calibri" panose="020F0502020204030204" pitchFamily="34" charset="0"/>
              </a:rPr>
              <a:t>users</a:t>
            </a:r>
            <a:endParaRPr lang="en-US" sz="2000" dirty="0" smtClean="0">
              <a:latin typeface="Calibri" panose="020F0502020204030204" pitchFamily="34"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0771" y="1784350"/>
            <a:ext cx="4023360" cy="1972851"/>
          </a:xfrm>
          <a:prstGeom prst="rect">
            <a:avLst/>
          </a:prstGeom>
          <a:noFill/>
          <a:ln>
            <a:noFill/>
          </a:ln>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8634343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1500"/>
                                  </p:stCondLst>
                                  <p:childTnLst>
                                    <p:set>
                                      <p:cBhvr>
                                        <p:cTn id="10" dur="1" fill="hold">
                                          <p:stCondLst>
                                            <p:cond delay="0"/>
                                          </p:stCondLst>
                                        </p:cTn>
                                        <p:tgtEl>
                                          <p:spTgt spid="1029"/>
                                        </p:tgtEl>
                                        <p:attrNameLst>
                                          <p:attrName>style.visibility</p:attrName>
                                        </p:attrNameLst>
                                      </p:cBhvr>
                                      <p:to>
                                        <p:strVal val="visible"/>
                                      </p:to>
                                    </p:set>
                                    <p:animEffect transition="in" filter="wipe(right)">
                                      <p:cBhvr>
                                        <p:cTn id="11" dur="1000"/>
                                        <p:tgtEl>
                                          <p:spTgt spid="1029"/>
                                        </p:tgtEl>
                                      </p:cBhvr>
                                    </p:animEffect>
                                  </p:childTnLst>
                                </p:cTn>
                              </p:par>
                            </p:childTnLst>
                          </p:cTn>
                        </p:par>
                        <p:par>
                          <p:cTn id="12" fill="hold">
                            <p:stCondLst>
                              <p:cond delay="3000"/>
                            </p:stCondLst>
                            <p:childTnLst>
                              <p:par>
                                <p:cTn id="13" presetID="10" presetClass="entr" presetSubtype="0" fill="hold" grpId="0" nodeType="afterEffect">
                                  <p:stCondLst>
                                    <p:cond delay="1000"/>
                                  </p:stCondLst>
                                  <p:iterate type="wd">
                                    <p:tmPct val="10000"/>
                                  </p:iterate>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par>
                          <p:cTn id="16" fill="hold">
                            <p:stCondLst>
                              <p:cond delay="9600"/>
                            </p:stCondLst>
                            <p:childTnLst>
                              <p:par>
                                <p:cTn id="17" presetID="10" presetClass="entr" presetSubtype="0" fill="hold" grpId="0" nodeType="afterEffect">
                                  <p:stCondLst>
                                    <p:cond delay="1000"/>
                                  </p:stCondLst>
                                  <p:iterate type="wd">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childTnLst>
                          </p:cTn>
                        </p:par>
                        <p:par>
                          <p:cTn id="20" fill="hold">
                            <p:stCondLst>
                              <p:cond delay="15000"/>
                            </p:stCondLst>
                            <p:childTnLst>
                              <p:par>
                                <p:cTn id="21" presetID="10" presetClass="entr" presetSubtype="0" fill="hold" grpId="0" nodeType="afterEffect">
                                  <p:stCondLst>
                                    <p:cond delay="1000"/>
                                  </p:stCondLst>
                                  <p:iterate type="wd">
                                    <p:tmPct val="10000"/>
                                  </p:iterate>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childTnLst>
                          </p:cTn>
                        </p:par>
                        <p:par>
                          <p:cTn id="24" fill="hold">
                            <p:stCondLst>
                              <p:cond delay="20200"/>
                            </p:stCondLst>
                            <p:childTnLst>
                              <p:par>
                                <p:cTn id="25" presetID="10" presetClass="entr" presetSubtype="0" fill="hold" grpId="0" nodeType="afterEffect">
                                  <p:stCondLst>
                                    <p:cond delay="1000"/>
                                  </p:stCondLst>
                                  <p:iterate type="wd">
                                    <p:tmPct val="10000"/>
                                  </p:iterate>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par>
                          <p:cTn id="28" fill="hold">
                            <p:stCondLst>
                              <p:cond delay="24800"/>
                            </p:stCondLst>
                            <p:childTnLst>
                              <p:par>
                                <p:cTn id="29" presetID="10" presetClass="entr" presetSubtype="0" fill="hold" grpId="0" nodeType="afterEffect">
                                  <p:stCondLst>
                                    <p:cond delay="1000"/>
                                  </p:stCondLst>
                                  <p:iterate type="wd">
                                    <p:tmPct val="10000"/>
                                  </p:iterate>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16632"/>
            <a:ext cx="8229600" cy="1143000"/>
          </a:xfrm>
        </p:spPr>
        <p:txBody>
          <a:bodyPr>
            <a:normAutofit/>
          </a:bodyPr>
          <a:lstStyle/>
          <a:p>
            <a:r>
              <a:rPr lang="en-US" altLang="en-US" sz="4000" dirty="0" smtClean="0">
                <a:solidFill>
                  <a:srgbClr val="0070C0"/>
                </a:solidFill>
                <a:effectLst>
                  <a:outerShdw blurRad="38100" dist="38100" dir="2700000" algn="tl">
                    <a:srgbClr val="000000">
                      <a:alpha val="43137"/>
                    </a:srgbClr>
                  </a:outerShdw>
                </a:effectLst>
                <a:latin typeface="Arial" pitchFamily="34" charset="0"/>
              </a:rPr>
              <a:t>CST Web Portal</a:t>
            </a:r>
          </a:p>
        </p:txBody>
      </p:sp>
      <p:sp>
        <p:nvSpPr>
          <p:cNvPr id="45060"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fld id="{3E48921D-F468-4436-AEAA-C34FE5B905A1}" type="slidenum">
              <a:rPr lang="en-US" altLang="en-US" sz="1200" smtClean="0"/>
              <a:pPr/>
              <a:t>26</a:t>
            </a:fld>
            <a:endParaRPr lang="en-US" altLang="en-US" sz="1200" smtClean="0"/>
          </a:p>
        </p:txBody>
      </p:sp>
      <p:grpSp>
        <p:nvGrpSpPr>
          <p:cNvPr id="4" name="Group 3"/>
          <p:cNvGrpSpPr/>
          <p:nvPr/>
        </p:nvGrpSpPr>
        <p:grpSpPr>
          <a:xfrm>
            <a:off x="1124118" y="1162011"/>
            <a:ext cx="6819732" cy="5316577"/>
            <a:chOff x="1467018" y="895310"/>
            <a:chExt cx="6819732" cy="5316577"/>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018" y="895310"/>
              <a:ext cx="6819732" cy="531657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170019" y="1323834"/>
              <a:ext cx="1912831" cy="307777"/>
            </a:xfrm>
            <a:prstGeom prst="rect">
              <a:avLst/>
            </a:prstGeom>
            <a:solidFill>
              <a:schemeClr val="bg1"/>
            </a:solidFill>
          </p:spPr>
          <p:txBody>
            <a:bodyPr wrap="none" lIns="0" tIns="0" rIns="0" bIns="0" rtlCol="0">
              <a:spAutoFit/>
            </a:bodyPr>
            <a:lstStyle/>
            <a:p>
              <a:r>
                <a:rPr lang="en-US" sz="2000" b="1" dirty="0" smtClean="0">
                  <a:solidFill>
                    <a:schemeClr val="tx2">
                      <a:lumMod val="75000"/>
                    </a:schemeClr>
                  </a:solidFill>
                </a:rPr>
                <a:t>www.wmo.int/cst</a:t>
              </a:r>
              <a:endParaRPr lang="en-US" sz="2000" b="1" dirty="0">
                <a:solidFill>
                  <a:schemeClr val="tx2">
                    <a:lumMod val="75000"/>
                  </a:schemeClr>
                </a:solidFill>
              </a:endParaRPr>
            </a:p>
          </p:txBody>
        </p:sp>
      </p:grpSp>
    </p:spTree>
    <p:custDataLst>
      <p:tags r:id="rId1"/>
    </p:custDataLst>
    <p:extLst>
      <p:ext uri="{BB962C8B-B14F-4D97-AF65-F5344CB8AC3E}">
        <p14:creationId xmlns:p14="http://schemas.microsoft.com/office/powerpoint/2010/main" val="4058675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435280" cy="214671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000" dirty="0" smtClean="0">
                <a:solidFill>
                  <a:schemeClr val="bg1"/>
                </a:solidFill>
                <a:effectLst>
                  <a:outerShdw blurRad="38100" dist="38100" dir="2700000" algn="tl">
                    <a:srgbClr val="000000">
                      <a:alpha val="43137"/>
                    </a:srgbClr>
                  </a:outerShdw>
                </a:effectLst>
              </a:rPr>
              <a:t>Thank you</a:t>
            </a:r>
          </a:p>
          <a:p>
            <a:endParaRPr lang="en-US" sz="5200" dirty="0" smtClean="0">
              <a:solidFill>
                <a:schemeClr val="bg1"/>
              </a:solidFill>
              <a:effectLst>
                <a:outerShdw blurRad="38100" dist="38100" dir="2700000" algn="tl">
                  <a:srgbClr val="000000">
                    <a:alpha val="43137"/>
                  </a:srgbClr>
                </a:outerShdw>
              </a:effectLst>
            </a:endParaRPr>
          </a:p>
          <a:p>
            <a:r>
              <a:rPr lang="fr-CH" sz="3600" dirty="0" smtClean="0">
                <a:solidFill>
                  <a:schemeClr val="bg1"/>
                </a:solidFill>
                <a:effectLst>
                  <a:outerShdw blurRad="38100" dist="38100" dir="2700000" algn="tl">
                    <a:srgbClr val="000000">
                      <a:alpha val="43137"/>
                    </a:srgbClr>
                  </a:outerShdw>
                </a:effectLst>
              </a:rPr>
              <a:t>AHovsepyan@wmo.int</a:t>
            </a:r>
            <a:endParaRPr lang="fr-CH" sz="36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5418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effectLst>
                  <a:outerShdw blurRad="38100" dist="38100" dir="2700000" algn="tl">
                    <a:srgbClr val="000000">
                      <a:alpha val="43137"/>
                    </a:srgbClr>
                  </a:outerShdw>
                </a:effectLst>
              </a:rPr>
              <a:t>Three Dimensions for Pilots</a:t>
            </a:r>
            <a:endParaRPr lang="en-US"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435280" cy="4824536"/>
          </a:xfrm>
        </p:spPr>
        <p:txBody>
          <a:bodyPr>
            <a:normAutofit fontScale="55000" lnSpcReduction="20000"/>
          </a:bodyPr>
          <a:lstStyle/>
          <a:p>
            <a:pPr marL="0" indent="0">
              <a:buNone/>
            </a:pPr>
            <a:r>
              <a:rPr lang="en-US" sz="3500" dirty="0" smtClean="0">
                <a:solidFill>
                  <a:srgbClr val="FF0000"/>
                </a:solidFill>
              </a:rPr>
              <a:t>Identification of skillful seasonal forecast methodologies for specific regions</a:t>
            </a:r>
          </a:p>
          <a:p>
            <a:pPr lvl="1"/>
            <a:r>
              <a:rPr lang="en-US" sz="2900" dirty="0" smtClean="0"/>
              <a:t>Identify the global model which demonstrates the highest skill for a given regional domain</a:t>
            </a:r>
          </a:p>
          <a:p>
            <a:pPr lvl="1"/>
            <a:r>
              <a:rPr lang="en-US" sz="2900" dirty="0" smtClean="0"/>
              <a:t>Identification of a Multi-Model Ensemble (MME) of global models that gives the best skill for a given regional domain</a:t>
            </a:r>
          </a:p>
          <a:p>
            <a:pPr lvl="1"/>
            <a:r>
              <a:rPr lang="en-US" sz="2900" dirty="0" smtClean="0"/>
              <a:t>Maximize the exploitation of the available predictability in the system</a:t>
            </a:r>
          </a:p>
          <a:p>
            <a:pPr lvl="1"/>
            <a:r>
              <a:rPr lang="en-US" sz="2900" dirty="0" smtClean="0"/>
              <a:t>Design innovative products to extract/characterize decision-relevant features</a:t>
            </a:r>
            <a:endParaRPr lang="en-US" sz="2900" dirty="0"/>
          </a:p>
          <a:p>
            <a:pPr marL="57150" indent="0">
              <a:buNone/>
            </a:pPr>
            <a:r>
              <a:rPr lang="en-US" sz="3500" dirty="0">
                <a:solidFill>
                  <a:srgbClr val="FF0000"/>
                </a:solidFill>
              </a:rPr>
              <a:t>Identifying and accessing the necessary resources for developing and operationalizing such </a:t>
            </a:r>
            <a:r>
              <a:rPr lang="en-US" sz="3500" dirty="0" smtClean="0">
                <a:solidFill>
                  <a:srgbClr val="FF0000"/>
                </a:solidFill>
              </a:rPr>
              <a:t>methodologies</a:t>
            </a:r>
          </a:p>
          <a:p>
            <a:pPr lvl="1"/>
            <a:r>
              <a:rPr lang="en-US" sz="2900" dirty="0"/>
              <a:t>WMO is making concerted efforts to attract extra-budgetary resources</a:t>
            </a:r>
          </a:p>
          <a:p>
            <a:pPr lvl="1"/>
            <a:r>
              <a:rPr lang="en-US" sz="2900" dirty="0"/>
              <a:t>Opportunities already opening up with an explicit focus on sub-seasonal and seasonal forecasting (e.g., CREWS regional/national projects, ACP, ACREI, Adaptation Fund, etc</a:t>
            </a:r>
            <a:r>
              <a:rPr lang="en-US" sz="2900" dirty="0" smtClean="0"/>
              <a:t>.)</a:t>
            </a:r>
          </a:p>
          <a:p>
            <a:pPr marL="57150" indent="0">
              <a:buNone/>
            </a:pPr>
            <a:r>
              <a:rPr lang="en-US" sz="3500" dirty="0">
                <a:solidFill>
                  <a:srgbClr val="FF0000"/>
                </a:solidFill>
              </a:rPr>
              <a:t>Assembling and coordinating the cooperation among the institutions that would be involved in further developing and operationalizing skillful seasonal forecast </a:t>
            </a:r>
            <a:r>
              <a:rPr lang="en-US" sz="3500" dirty="0" smtClean="0">
                <a:solidFill>
                  <a:srgbClr val="FF0000"/>
                </a:solidFill>
              </a:rPr>
              <a:t>systems</a:t>
            </a:r>
          </a:p>
          <a:p>
            <a:pPr lvl="1"/>
            <a:r>
              <a:rPr lang="en-US" sz="2900" dirty="0"/>
              <a:t>GPC-LRF and RCC inputs; engagement of other institutions (e.g., IRI, APCC, C3S,…)</a:t>
            </a:r>
          </a:p>
          <a:p>
            <a:pPr lvl="1"/>
            <a:r>
              <a:rPr lang="en-US" sz="2900" dirty="0"/>
              <a:t>Targeting NMHS </a:t>
            </a:r>
            <a:r>
              <a:rPr lang="en-US" sz="2900" dirty="0" smtClean="0"/>
              <a:t>implementation, strengthening two-way interaction and data exchange</a:t>
            </a:r>
            <a:endParaRPr lang="en-US" sz="2900" dirty="0"/>
          </a:p>
          <a:p>
            <a:pPr lvl="1"/>
            <a:r>
              <a:rPr lang="en-US" sz="2900" dirty="0"/>
              <a:t>Addressing research needs, particularly at regional/national levels</a:t>
            </a:r>
          </a:p>
          <a:p>
            <a:pPr lvl="1"/>
            <a:r>
              <a:rPr lang="en-US" sz="2900" dirty="0"/>
              <a:t>Co-production with climate-sensitive user </a:t>
            </a:r>
            <a:r>
              <a:rPr lang="en-US" sz="2900" dirty="0" smtClean="0"/>
              <a:t>sectors – to develop demand driven tailored products </a:t>
            </a:r>
            <a:endParaRPr lang="en-US" sz="2900" dirty="0">
              <a:solidFill>
                <a:srgbClr val="FF0000"/>
              </a:solidFill>
            </a:endParaRPr>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28</a:t>
            </a:fld>
            <a:endParaRPr lang="en-US" altLang="en-US"/>
          </a:p>
        </p:txBody>
      </p:sp>
    </p:spTree>
    <p:extLst>
      <p:ext uri="{BB962C8B-B14F-4D97-AF65-F5344CB8AC3E}">
        <p14:creationId xmlns:p14="http://schemas.microsoft.com/office/powerpoint/2010/main" val="437982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fr-CH" altLang="en-US" sz="3600" dirty="0" smtClean="0">
                <a:solidFill>
                  <a:srgbClr val="0070C0"/>
                </a:solidFill>
                <a:effectLst>
                  <a:outerShdw blurRad="38100" dist="38100" dir="2700000" algn="tl">
                    <a:srgbClr val="000000">
                      <a:alpha val="43137"/>
                    </a:srgbClr>
                  </a:outerShdw>
                </a:effectLst>
              </a:rPr>
              <a:t>World </a:t>
            </a:r>
            <a:r>
              <a:rPr lang="fr-CH" altLang="en-US" sz="3600" dirty="0" err="1" smtClean="0">
                <a:solidFill>
                  <a:srgbClr val="0070C0"/>
                </a:solidFill>
                <a:effectLst>
                  <a:outerShdw blurRad="38100" dist="38100" dir="2700000" algn="tl">
                    <a:srgbClr val="000000">
                      <a:alpha val="43137"/>
                    </a:srgbClr>
                  </a:outerShdw>
                </a:effectLst>
              </a:rPr>
              <a:t>Meteorological</a:t>
            </a:r>
            <a:r>
              <a:rPr lang="fr-CH" altLang="en-US" sz="3600" dirty="0" smtClean="0">
                <a:solidFill>
                  <a:srgbClr val="0070C0"/>
                </a:solidFill>
                <a:effectLst>
                  <a:outerShdw blurRad="38100" dist="38100" dir="2700000" algn="tl">
                    <a:srgbClr val="000000">
                      <a:alpha val="43137"/>
                    </a:srgbClr>
                  </a:outerShdw>
                </a:effectLst>
              </a:rPr>
              <a:t> </a:t>
            </a:r>
            <a:r>
              <a:rPr lang="fr-CH" altLang="en-US" sz="3600" dirty="0" err="1" smtClean="0">
                <a:solidFill>
                  <a:srgbClr val="0070C0"/>
                </a:solidFill>
                <a:effectLst>
                  <a:outerShdw blurRad="38100" dist="38100" dir="2700000" algn="tl">
                    <a:srgbClr val="000000">
                      <a:alpha val="43137"/>
                    </a:srgbClr>
                  </a:outerShdw>
                </a:effectLst>
              </a:rPr>
              <a:t>Organization</a:t>
            </a:r>
            <a:r>
              <a:rPr lang="fr-CH" altLang="en-US" sz="3600" dirty="0" smtClean="0">
                <a:solidFill>
                  <a:srgbClr val="0070C0"/>
                </a:solidFill>
                <a:effectLst>
                  <a:outerShdw blurRad="38100" dist="38100" dir="2700000" algn="tl">
                    <a:srgbClr val="000000">
                      <a:alpha val="43137"/>
                    </a:srgbClr>
                  </a:outerShdw>
                </a:effectLst>
              </a:rPr>
              <a:t> Programmes</a:t>
            </a:r>
            <a:endParaRPr lang="en-US" altLang="en-US" sz="3600" dirty="0" smtClean="0">
              <a:solidFill>
                <a:srgbClr val="0070C0"/>
              </a:solidFill>
              <a:effectLst>
                <a:outerShdw blurRad="38100" dist="38100" dir="2700000" algn="tl">
                  <a:srgbClr val="000000">
                    <a:alpha val="43137"/>
                  </a:srgbClr>
                </a:outerShdw>
              </a:effectLst>
            </a:endParaRPr>
          </a:p>
        </p:txBody>
      </p:sp>
      <p:sp>
        <p:nvSpPr>
          <p:cNvPr id="3075" name="Content Placeholder 2"/>
          <p:cNvSpPr>
            <a:spLocks noGrp="1"/>
          </p:cNvSpPr>
          <p:nvPr>
            <p:ph idx="1"/>
          </p:nvPr>
        </p:nvSpPr>
        <p:spPr/>
        <p:txBody>
          <a:bodyPr/>
          <a:lstStyle/>
          <a:p>
            <a:pPr eaLnBrk="1" hangingPunct="1"/>
            <a:endParaRPr lang="en-US" altLang="en-US" smtClean="0"/>
          </a:p>
        </p:txBody>
      </p:sp>
      <p:grpSp>
        <p:nvGrpSpPr>
          <p:cNvPr id="3076" name="Group 5"/>
          <p:cNvGrpSpPr>
            <a:grpSpLocks/>
          </p:cNvGrpSpPr>
          <p:nvPr/>
        </p:nvGrpSpPr>
        <p:grpSpPr bwMode="auto">
          <a:xfrm>
            <a:off x="457200" y="1417638"/>
            <a:ext cx="8515350" cy="5440362"/>
            <a:chOff x="457199" y="1417638"/>
            <a:chExt cx="8515350" cy="5440361"/>
          </a:xfrm>
        </p:grpSpPr>
        <p:pic>
          <p:nvPicPr>
            <p:cNvPr id="3080"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417638"/>
              <a:ext cx="8515350" cy="54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4"/>
            <p:cNvSpPr txBox="1">
              <a:spLocks noChangeArrowheads="1"/>
            </p:cNvSpPr>
            <p:nvPr/>
          </p:nvSpPr>
          <p:spPr bwMode="auto">
            <a:xfrm>
              <a:off x="1463040" y="6400800"/>
              <a:ext cx="722376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pSp>
      <p:pic>
        <p:nvPicPr>
          <p:cNvPr id="30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5675"/>
            <a:ext cx="792163" cy="209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88EC8996-7A1C-40D1-9E1B-FC8514BAFD1B}" type="slidenum">
              <a:rPr lang="en-US" altLang="en-US" sz="1200">
                <a:solidFill>
                  <a:srgbClr val="898989"/>
                </a:solidFill>
              </a:rPr>
              <a:pPr eaLnBrk="1" hangingPunct="1">
                <a:spcBef>
                  <a:spcPct val="0"/>
                </a:spcBef>
                <a:buFontTx/>
                <a:buNone/>
              </a:pPr>
              <a:t>29</a:t>
            </a:fld>
            <a:endParaRPr lang="en-US" altLang="en-US" sz="1200" dirty="0">
              <a:solidFill>
                <a:srgbClr val="898989"/>
              </a:solidFill>
            </a:endParaRPr>
          </a:p>
        </p:txBody>
      </p:sp>
    </p:spTree>
    <p:extLst>
      <p:ext uri="{BB962C8B-B14F-4D97-AF65-F5344CB8AC3E}">
        <p14:creationId xmlns:p14="http://schemas.microsoft.com/office/powerpoint/2010/main" val="159705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6" name="Rectangle 4"/>
          <p:cNvSpPr>
            <a:spLocks noGrp="1" noChangeArrowheads="1"/>
          </p:cNvSpPr>
          <p:nvPr>
            <p:ph type="title"/>
          </p:nvPr>
        </p:nvSpPr>
        <p:spPr/>
        <p:txBody>
          <a:bodyPr>
            <a:normAutofit/>
          </a:bodyPr>
          <a:lstStyle/>
          <a:p>
            <a:r>
              <a:rPr lang="en-GB" altLang="en-US" sz="3600" dirty="0" smtClean="0">
                <a:solidFill>
                  <a:srgbClr val="0070C0"/>
                </a:solidFill>
                <a:effectLst>
                  <a:outerShdw blurRad="38100" dist="38100" dir="2700000" algn="tl">
                    <a:srgbClr val="000000">
                      <a:alpha val="43137"/>
                    </a:srgbClr>
                  </a:outerShdw>
                </a:effectLst>
              </a:rPr>
              <a:t>Climate Services Information System (CSIS)</a:t>
            </a:r>
            <a:endParaRPr lang="en-GB" altLang="en-US" sz="3600" dirty="0">
              <a:solidFill>
                <a:srgbClr val="0070C0"/>
              </a:solidFill>
              <a:effectLst>
                <a:outerShdw blurRad="38100" dist="38100" dir="2700000" algn="tl">
                  <a:srgbClr val="000000">
                    <a:alpha val="43137"/>
                  </a:srgbClr>
                </a:outerShdw>
              </a:effectLst>
            </a:endParaRPr>
          </a:p>
        </p:txBody>
      </p:sp>
      <p:sp>
        <p:nvSpPr>
          <p:cNvPr id="637957" name="Rectangle 5"/>
          <p:cNvSpPr>
            <a:spLocks noGrp="1" noChangeArrowheads="1"/>
          </p:cNvSpPr>
          <p:nvPr>
            <p:ph sz="half" idx="1"/>
          </p:nvPr>
        </p:nvSpPr>
        <p:spPr/>
        <p:txBody>
          <a:bodyPr>
            <a:normAutofit fontScale="70000" lnSpcReduction="20000"/>
          </a:bodyPr>
          <a:lstStyle/>
          <a:p>
            <a:r>
              <a:rPr lang="en-GB" altLang="en-US" dirty="0" smtClean="0"/>
              <a:t>The CSIS is the component of the GFCS most concerned with the generation and dissemination of climate information.</a:t>
            </a:r>
          </a:p>
          <a:p>
            <a:r>
              <a:rPr lang="en-GB" altLang="en-US" dirty="0" smtClean="0"/>
              <a:t>It is the ‘</a:t>
            </a:r>
            <a:r>
              <a:rPr lang="en-GB" altLang="en-US" dirty="0" smtClean="0">
                <a:solidFill>
                  <a:srgbClr val="FF0000"/>
                </a:solidFill>
              </a:rPr>
              <a:t>operational core</a:t>
            </a:r>
            <a:r>
              <a:rPr lang="en-GB" altLang="en-US" dirty="0" smtClean="0"/>
              <a:t>’ of the GFCS. It deals with climate data, monitoring, prediction (monthly, seasonal, decadal) and projection (centennial) activities. </a:t>
            </a:r>
          </a:p>
          <a:p>
            <a:r>
              <a:rPr lang="en-GB" altLang="en-US" dirty="0" smtClean="0"/>
              <a:t>“CSIS is the system needed to collect, process and distribute climate data and information according to the needs of users and according to the procedures agreed by governments and other data providers.” (</a:t>
            </a:r>
            <a:r>
              <a:rPr lang="en-GB" altLang="en-US" i="1" dirty="0" smtClean="0"/>
              <a:t>High Level Taskforce on GFCS</a:t>
            </a:r>
            <a:r>
              <a:rPr lang="en-GB" altLang="en-US" dirty="0" smtClean="0"/>
              <a:t>)</a:t>
            </a:r>
            <a:endParaRPr lang="en-GB" altLang="en-US" dirty="0"/>
          </a:p>
        </p:txBody>
      </p:sp>
      <p:sp>
        <p:nvSpPr>
          <p:cNvPr id="4" name="Slide Number Placeholder 3"/>
          <p:cNvSpPr>
            <a:spLocks noGrp="1"/>
          </p:cNvSpPr>
          <p:nvPr>
            <p:ph type="sldNum" sz="quarter" idx="12"/>
          </p:nvPr>
        </p:nvSpPr>
        <p:spPr/>
        <p:txBody>
          <a:bodyPr/>
          <a:lstStyle/>
          <a:p>
            <a:fld id="{6FD7E8E3-21F4-4214-8B5D-ABCA6B51BBF5}" type="slidenum">
              <a:rPr lang="en-US" altLang="en-US" smtClean="0"/>
              <a:pPr/>
              <a:t>3</a:t>
            </a:fld>
            <a:endParaRPr lang="en-US" alt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4625001"/>
            <a:ext cx="4038600" cy="22212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spect="1" noChangeArrowheads="1"/>
          </p:cNvSpPr>
          <p:nvPr/>
        </p:nvSpPr>
        <p:spPr>
          <a:xfrm>
            <a:off x="5087937" y="1582738"/>
            <a:ext cx="3162300" cy="2361269"/>
          </a:xfrm>
          <a:prstGeom prst="rect">
            <a:avLst/>
          </a:prstGeom>
          <a:solidFill>
            <a:schemeClr val="accent1">
              <a:lumMod val="40000"/>
              <a:lumOff val="60000"/>
            </a:schemeClr>
          </a:solidFill>
          <a:effectLst>
            <a:glow rad="228600">
              <a:schemeClr val="accent1">
                <a:satMod val="175000"/>
                <a:alpha val="40000"/>
              </a:schemeClr>
            </a:glow>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buFontTx/>
              <a:buNone/>
            </a:pPr>
            <a:r>
              <a:rPr lang="en-US" altLang="en-US" sz="1600" b="1" dirty="0" smtClean="0">
                <a:solidFill>
                  <a:schemeClr val="tx2"/>
                </a:solidFill>
              </a:rPr>
              <a:t>GFCS Goal:</a:t>
            </a:r>
          </a:p>
          <a:p>
            <a:pPr marL="0" indent="0">
              <a:spcBef>
                <a:spcPts val="0"/>
              </a:spcBef>
              <a:buNone/>
            </a:pPr>
            <a:r>
              <a:rPr lang="en-US" altLang="en-US" sz="1600" dirty="0" smtClean="0">
                <a:solidFill>
                  <a:schemeClr val="tx2"/>
                </a:solidFill>
              </a:rPr>
              <a:t>Enable better management of the risks of climate variability and change and adaptation to climate change at all levels, through development and incorporation of science-based climate information and prediction into planning, policy and practice.</a:t>
            </a:r>
            <a:endParaRPr lang="en-US" altLang="en-US" sz="1600"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732" y="3944007"/>
            <a:ext cx="1654707" cy="234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83957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3200" dirty="0" smtClean="0">
                <a:solidFill>
                  <a:srgbClr val="0070C0"/>
                </a:solidFill>
                <a:effectLst>
                  <a:outerShdw blurRad="38100" dist="38100" dir="2700000" algn="tl">
                    <a:srgbClr val="000000">
                      <a:alpha val="43137"/>
                    </a:srgbClr>
                  </a:outerShdw>
                </a:effectLst>
              </a:rPr>
              <a:t>WMO governance structure</a:t>
            </a:r>
            <a:br>
              <a:rPr lang="en-US" sz="3200" dirty="0" smtClean="0">
                <a:solidFill>
                  <a:srgbClr val="0070C0"/>
                </a:solidFill>
                <a:effectLst>
                  <a:outerShdw blurRad="38100" dist="38100" dir="2700000" algn="tl">
                    <a:srgbClr val="000000">
                      <a:alpha val="43137"/>
                    </a:srgbClr>
                  </a:outerShdw>
                </a:effectLst>
              </a:rPr>
            </a:br>
            <a:endParaRPr lang="en-US" sz="32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CDFA868-BEB1-4096-B57E-020A4E707AAC}" type="slidenum">
              <a:rPr lang="en-US" altLang="en-US" smtClean="0"/>
              <a:pPr/>
              <a:t>30</a:t>
            </a:fld>
            <a:endParaRPr lang="en-US" altLang="en-US"/>
          </a:p>
        </p:txBody>
      </p:sp>
      <p:pic>
        <p:nvPicPr>
          <p:cNvPr id="1026" name="Picture 2" descr="https://ane4bf-datap1.s3-eu-west-1.amazonaws.com/wmocms/s3fs-public/structure_WMO_en.gif?X5wd5Wzgq31iRT7qc_DAxm9MojGlU2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77290"/>
            <a:ext cx="6552728" cy="618071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652120" y="4005064"/>
            <a:ext cx="1872208" cy="43204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25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solidFill>
                  <a:srgbClr val="0070C0"/>
                </a:solidFill>
                <a:effectLst>
                  <a:outerShdw blurRad="38100" dist="38100" dir="2700000" algn="tl">
                    <a:srgbClr val="000000">
                      <a:alpha val="43137"/>
                    </a:srgbClr>
                  </a:outerShdw>
                </a:effectLst>
              </a:rPr>
              <a:t>CSIS Implementation Strategy</a:t>
            </a:r>
          </a:p>
        </p:txBody>
      </p:sp>
      <p:sp>
        <p:nvSpPr>
          <p:cNvPr id="4" name="Content Placeholder 3"/>
          <p:cNvSpPr>
            <a:spLocks noGrp="1"/>
          </p:cNvSpPr>
          <p:nvPr>
            <p:ph sz="half" idx="1"/>
          </p:nvPr>
        </p:nvSpPr>
        <p:spPr/>
        <p:txBody>
          <a:bodyPr>
            <a:noAutofit/>
          </a:bodyPr>
          <a:lstStyle/>
          <a:p>
            <a:r>
              <a:rPr lang="en-US" sz="2600" dirty="0"/>
              <a:t>Developing and implementing CSIS architecture</a:t>
            </a:r>
          </a:p>
          <a:p>
            <a:pPr lvl="1"/>
            <a:r>
              <a:rPr lang="en-US" sz="2200" dirty="0"/>
              <a:t>Functional descriptions and product development (Data/Monitoring/Prediction/Projection)</a:t>
            </a:r>
          </a:p>
          <a:p>
            <a:pPr lvl="1"/>
            <a:r>
              <a:rPr lang="en-US" sz="2200" dirty="0"/>
              <a:t>Operational infrastructure: GPCs, RCCs, RCOFs, NMHSs, NCOFs/NCFs</a:t>
            </a:r>
          </a:p>
          <a:p>
            <a:pPr lvl="1"/>
            <a:r>
              <a:rPr lang="en-US" sz="2200" dirty="0"/>
              <a:t>Climate Services Toolkit</a:t>
            </a:r>
          </a:p>
          <a:p>
            <a:pPr lvl="1"/>
            <a:r>
              <a:rPr lang="en-US" sz="2200" dirty="0"/>
              <a:t>Capacity Development</a:t>
            </a:r>
          </a:p>
        </p:txBody>
      </p:sp>
      <p:pic>
        <p:nvPicPr>
          <p:cNvPr id="6" name="Picture 2" descr="Cubonne2"/>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411980" y="1658937"/>
            <a:ext cx="460315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95E07-1876-4136-A567-A348A9847E70}" type="slidenum">
              <a:rPr lang="en-US" altLang="en-US" smtClean="0"/>
              <a:pPr/>
              <a:t>4</a:t>
            </a:fld>
            <a:endParaRPr lang="en-US" altLang="en-US" dirty="0"/>
          </a:p>
        </p:txBody>
      </p:sp>
    </p:spTree>
    <p:extLst>
      <p:ext uri="{BB962C8B-B14F-4D97-AF65-F5344CB8AC3E}">
        <p14:creationId xmlns:p14="http://schemas.microsoft.com/office/powerpoint/2010/main" val="3428681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0"/>
            <a:ext cx="9108504" cy="6858000"/>
          </a:xfrm>
          <a:prstGeom prst="rect">
            <a:avLst/>
          </a:prstGeom>
        </p:spPr>
      </p:pic>
      <p:sp>
        <p:nvSpPr>
          <p:cNvPr id="2" name="Left-Right Arrow 1"/>
          <p:cNvSpPr/>
          <p:nvPr/>
        </p:nvSpPr>
        <p:spPr>
          <a:xfrm>
            <a:off x="1631705" y="2161312"/>
            <a:ext cx="4516582" cy="1011382"/>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rot="5400000">
            <a:off x="1096407" y="4383067"/>
            <a:ext cx="2292928" cy="384797"/>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rot="5400000">
            <a:off x="1870694" y="4384634"/>
            <a:ext cx="2292930" cy="381666"/>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5400000">
            <a:off x="2622301" y="4381171"/>
            <a:ext cx="2292933" cy="388592"/>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Right Arrow 8"/>
          <p:cNvSpPr/>
          <p:nvPr/>
        </p:nvSpPr>
        <p:spPr>
          <a:xfrm rot="5400000">
            <a:off x="3457042" y="4383071"/>
            <a:ext cx="2292928" cy="384797"/>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Right Arrow 9"/>
          <p:cNvSpPr/>
          <p:nvPr/>
        </p:nvSpPr>
        <p:spPr>
          <a:xfrm rot="5400000">
            <a:off x="4231329" y="4384638"/>
            <a:ext cx="2292930" cy="381666"/>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Right Arrow 10"/>
          <p:cNvSpPr/>
          <p:nvPr/>
        </p:nvSpPr>
        <p:spPr>
          <a:xfrm rot="5400000">
            <a:off x="4982936" y="4381175"/>
            <a:ext cx="2292933" cy="388592"/>
          </a:xfrm>
          <a:prstGeom prst="leftRightArrow">
            <a:avLst/>
          </a:prstGeom>
          <a:gradFill>
            <a:gsLst>
              <a:gs pos="100000">
                <a:srgbClr val="C00000">
                  <a:alpha val="31000"/>
                </a:srgbClr>
              </a:gs>
              <a:gs pos="100000">
                <a:schemeClr val="accent1">
                  <a:tint val="50000"/>
                  <a:shade val="100000"/>
                  <a:satMod val="350000"/>
                </a:schemeClr>
              </a:gs>
            </a:gsLst>
            <a:path path="circle">
              <a:fillToRect l="100000" t="100000"/>
            </a:path>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77794" y="6433273"/>
            <a:ext cx="3877042" cy="344646"/>
          </a:xfrm>
          <a:prstGeom prst="rect">
            <a:avLst/>
          </a:prstGeom>
          <a:noFill/>
          <a:ln w="12700">
            <a:noFill/>
          </a:ln>
        </p:spPr>
        <p:txBody>
          <a:bodyPr wrap="square" rtlCol="0">
            <a:spAutoFit/>
          </a:bodyPr>
          <a:lstStyle/>
          <a:p>
            <a:pPr>
              <a:lnSpc>
                <a:spcPct val="115000"/>
              </a:lnSpc>
              <a:spcAft>
                <a:spcPts val="0"/>
              </a:spcAft>
            </a:pPr>
            <a:r>
              <a:rPr lang="en-US" sz="1500" dirty="0" smtClean="0">
                <a:solidFill>
                  <a:srgbClr val="C00000"/>
                </a:solidFill>
                <a:latin typeface="Stencil"/>
                <a:ea typeface="SimSun"/>
                <a:cs typeface="Arial"/>
              </a:rPr>
              <a:t>SERVICE DELIVERY AT COUNTRY LEVEL</a:t>
            </a:r>
            <a:endParaRPr lang="en-US" dirty="0"/>
          </a:p>
        </p:txBody>
      </p:sp>
      <p:sp>
        <p:nvSpPr>
          <p:cNvPr id="13" name="Rectangle 4"/>
          <p:cNvSpPr txBox="1">
            <a:spLocks noChangeArrowheads="1"/>
          </p:cNvSpPr>
          <p:nvPr/>
        </p:nvSpPr>
        <p:spPr>
          <a:xfrm>
            <a:off x="1787198" y="274638"/>
            <a:ext cx="5593114" cy="418058"/>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fontAlgn="auto">
              <a:spcAft>
                <a:spcPts val="0"/>
              </a:spcAft>
              <a:buClrTx/>
              <a:buFontTx/>
            </a:pPr>
            <a:r>
              <a:rPr lang="en-GB" altLang="en-US" sz="2000" dirty="0" smtClean="0">
                <a:solidFill>
                  <a:srgbClr val="0070C0"/>
                </a:solidFill>
                <a:effectLst>
                  <a:outerShdw blurRad="38100" dist="38100" dir="2700000" algn="tl">
                    <a:srgbClr val="000000">
                      <a:alpha val="43137"/>
                    </a:srgbClr>
                  </a:outerShdw>
                </a:effectLst>
              </a:rPr>
              <a:t>Climate Services Information System </a:t>
            </a:r>
            <a:endParaRPr lang="en-GB" altLang="en-US" sz="2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9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7638"/>
            <a:ext cx="89916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65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 level</a:t>
            </a:r>
            <a:endParaRPr lang="en-US" dirty="0"/>
          </a:p>
        </p:txBody>
      </p:sp>
      <p:sp>
        <p:nvSpPr>
          <p:cNvPr id="6" name="Text Placeholder 5"/>
          <p:cNvSpPr>
            <a:spLocks noGrp="1"/>
          </p:cNvSpPr>
          <p:nvPr>
            <p:ph type="body" idx="1"/>
          </p:nvPr>
        </p:nvSpPr>
        <p:spPr/>
        <p:txBody>
          <a:bodyPr/>
          <a:lstStyle/>
          <a:p>
            <a:r>
              <a:rPr lang="en-US" dirty="0" smtClean="0"/>
              <a:t>CSIS implementation</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7</a:t>
            </a:fld>
            <a:endParaRPr lang="en-US"/>
          </a:p>
        </p:txBody>
      </p:sp>
    </p:spTree>
    <p:extLst>
      <p:ext uri="{BB962C8B-B14F-4D97-AF65-F5344CB8AC3E}">
        <p14:creationId xmlns:p14="http://schemas.microsoft.com/office/powerpoint/2010/main" val="33560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p:cNvSpPr>
          <p:nvPr>
            <p:ph type="title"/>
          </p:nvPr>
        </p:nvSpPr>
        <p:spPr/>
        <p:txBody>
          <a:bodyPr>
            <a:normAutofit/>
          </a:bodyPr>
          <a:lstStyle/>
          <a:p>
            <a:r>
              <a:rPr lang="en-GB" altLang="en-US" sz="4000" dirty="0">
                <a:solidFill>
                  <a:srgbClr val="0070C0"/>
                </a:solidFill>
                <a:effectLst>
                  <a:outerShdw blurRad="38100" dist="38100" dir="2700000" algn="tl">
                    <a:srgbClr val="000000">
                      <a:alpha val="43137"/>
                    </a:srgbClr>
                  </a:outerShdw>
                </a:effectLst>
              </a:rPr>
              <a:t>Global Producing </a:t>
            </a:r>
            <a:r>
              <a:rPr lang="en-GB" altLang="en-US" sz="4000" dirty="0" smtClean="0">
                <a:solidFill>
                  <a:srgbClr val="0070C0"/>
                </a:solidFill>
                <a:effectLst>
                  <a:outerShdw blurRad="38100" dist="38100" dir="2700000" algn="tl">
                    <a:srgbClr val="000000">
                      <a:alpha val="43137"/>
                    </a:srgbClr>
                  </a:outerShdw>
                </a:effectLst>
              </a:rPr>
              <a:t>Centres</a:t>
            </a:r>
            <a:endParaRPr lang="en-GB" altLang="en-US" sz="4000" dirty="0">
              <a:solidFill>
                <a:srgbClr val="0070C0"/>
              </a:solidFill>
              <a:effectLst>
                <a:outerShdw blurRad="38100" dist="38100" dir="2700000" algn="tl">
                  <a:srgbClr val="000000">
                    <a:alpha val="43137"/>
                  </a:srgbClr>
                </a:outerShdw>
              </a:effectLst>
            </a:endParaRPr>
          </a:p>
        </p:txBody>
      </p:sp>
      <p:sp>
        <p:nvSpPr>
          <p:cNvPr id="974851" name="Rectangle 3"/>
          <p:cNvSpPr>
            <a:spLocks noGrp="1"/>
          </p:cNvSpPr>
          <p:nvPr>
            <p:ph sz="half" idx="1"/>
          </p:nvPr>
        </p:nvSpPr>
        <p:spPr>
          <a:xfrm>
            <a:off x="179512" y="1600200"/>
            <a:ext cx="4038600" cy="4525963"/>
          </a:xfrm>
        </p:spPr>
        <p:txBody>
          <a:bodyPr>
            <a:normAutofit fontScale="92500" lnSpcReduction="10000"/>
          </a:bodyPr>
          <a:lstStyle/>
          <a:p>
            <a:pPr>
              <a:lnSpc>
                <a:spcPct val="90000"/>
              </a:lnSpc>
            </a:pPr>
            <a:r>
              <a:rPr lang="en-GB" altLang="en-US" sz="2000" dirty="0" smtClean="0"/>
              <a:t>GPCs for Long </a:t>
            </a:r>
            <a:r>
              <a:rPr lang="en-GB" altLang="en-US" sz="2000" dirty="0"/>
              <a:t>Range Forecasts (GPCLRFs</a:t>
            </a:r>
            <a:r>
              <a:rPr lang="en-GB" altLang="en-US" sz="2000" dirty="0" smtClean="0"/>
              <a:t>)</a:t>
            </a:r>
          </a:p>
          <a:p>
            <a:pPr lvl="1">
              <a:lnSpc>
                <a:spcPct val="90000"/>
              </a:lnSpc>
            </a:pPr>
            <a:r>
              <a:rPr lang="en-GB" altLang="en-US" sz="1600" dirty="0" smtClean="0"/>
              <a:t>13 </a:t>
            </a:r>
            <a:r>
              <a:rPr lang="en-GB" altLang="en-US" sz="1600" dirty="0"/>
              <a:t>GPCLRFs designated so far</a:t>
            </a:r>
          </a:p>
          <a:p>
            <a:pPr lvl="1">
              <a:lnSpc>
                <a:spcPct val="90000"/>
              </a:lnSpc>
            </a:pPr>
            <a:r>
              <a:rPr lang="en-GB" altLang="en-US" sz="1600" dirty="0"/>
              <a:t>Two Lead Centres: LC-LRFMME and </a:t>
            </a:r>
            <a:r>
              <a:rPr lang="en-GB" altLang="en-US" sz="1600" dirty="0" smtClean="0"/>
              <a:t>LC-SVSLRF</a:t>
            </a:r>
            <a:endParaRPr lang="en-GB" altLang="en-US" sz="1600" dirty="0"/>
          </a:p>
          <a:p>
            <a:pPr>
              <a:lnSpc>
                <a:spcPct val="90000"/>
              </a:lnSpc>
            </a:pPr>
            <a:r>
              <a:rPr lang="en-GB" altLang="en-US" sz="2000" dirty="0"/>
              <a:t>GPCLRFs adhere to commonly defined standards – aiding consistency and usability of output:</a:t>
            </a:r>
          </a:p>
          <a:p>
            <a:pPr lvl="1">
              <a:lnSpc>
                <a:spcPct val="90000"/>
              </a:lnSpc>
            </a:pPr>
            <a:r>
              <a:rPr lang="en-GB" altLang="en-US" sz="1800" dirty="0"/>
              <a:t>a fixed forecast production cycle</a:t>
            </a:r>
          </a:p>
          <a:p>
            <a:pPr lvl="1">
              <a:lnSpc>
                <a:spcPct val="90000"/>
              </a:lnSpc>
            </a:pPr>
            <a:r>
              <a:rPr lang="en-GB" altLang="en-US" sz="1800" dirty="0"/>
              <a:t>a standard set of forecast products</a:t>
            </a:r>
          </a:p>
          <a:p>
            <a:pPr lvl="1">
              <a:lnSpc>
                <a:spcPct val="90000"/>
              </a:lnSpc>
            </a:pPr>
            <a:r>
              <a:rPr lang="en-GB" altLang="en-US" sz="1800" dirty="0"/>
              <a:t>WMO-defined verification standards</a:t>
            </a:r>
          </a:p>
          <a:p>
            <a:pPr>
              <a:lnSpc>
                <a:spcPct val="90000"/>
              </a:lnSpc>
            </a:pPr>
            <a:r>
              <a:rPr lang="en-GB" altLang="en-US" sz="2000" dirty="0" smtClean="0"/>
              <a:t>GPCs for Near-Term Climate Prediction (GPC-NTCP)</a:t>
            </a:r>
          </a:p>
          <a:p>
            <a:pPr lvl="1">
              <a:lnSpc>
                <a:spcPct val="90000"/>
              </a:lnSpc>
            </a:pPr>
            <a:r>
              <a:rPr lang="en-GB" altLang="en-US" sz="1600" dirty="0" smtClean="0"/>
              <a:t>Concept </a:t>
            </a:r>
            <a:r>
              <a:rPr lang="en-GB" altLang="en-US" sz="1600" dirty="0" smtClean="0"/>
              <a:t> </a:t>
            </a:r>
            <a:r>
              <a:rPr lang="en-GB" altLang="en-US" sz="1600" dirty="0" smtClean="0"/>
              <a:t>approved in May 2017, </a:t>
            </a:r>
            <a:r>
              <a:rPr lang="en-GB" altLang="en-US" sz="1600" dirty="0" smtClean="0"/>
              <a:t>        LC-NTCP operational </a:t>
            </a:r>
            <a:endParaRPr lang="en-GB" altLang="en-US" sz="1600" dirty="0" smtClean="0"/>
          </a:p>
          <a:p>
            <a:pPr>
              <a:lnSpc>
                <a:spcPct val="90000"/>
              </a:lnSpc>
            </a:pPr>
            <a:r>
              <a:rPr lang="en-GB" altLang="en-US" sz="2000" dirty="0" smtClean="0"/>
              <a:t>GPCs for Data ? Monitoring ?</a:t>
            </a:r>
          </a:p>
          <a:p>
            <a:pPr>
              <a:lnSpc>
                <a:spcPct val="90000"/>
              </a:lnSpc>
            </a:pPr>
            <a:endParaRPr lang="en-GB" altLang="en-US" sz="2000" dirty="0"/>
          </a:p>
        </p:txBody>
      </p:sp>
      <p:sp>
        <p:nvSpPr>
          <p:cNvPr id="2" name="Slide Number Placeholder 1"/>
          <p:cNvSpPr>
            <a:spLocks noGrp="1"/>
          </p:cNvSpPr>
          <p:nvPr>
            <p:ph type="sldNum" sz="quarter" idx="12"/>
          </p:nvPr>
        </p:nvSpPr>
        <p:spPr/>
        <p:txBody>
          <a:bodyPr/>
          <a:lstStyle/>
          <a:p>
            <a:fld id="{6C63A563-A89C-4DDB-BB63-BD511F32836C}" type="slidenum">
              <a:rPr lang="en-US" altLang="en-US" smtClean="0">
                <a:solidFill>
                  <a:srgbClr val="000000"/>
                </a:solidFill>
              </a:rPr>
              <a:pPr/>
              <a:t>8</a:t>
            </a:fld>
            <a:endParaRPr lang="en-US" altLang="en-US">
              <a:solidFill>
                <a:srgbClr val="000000"/>
              </a:solidFill>
            </a:endParaRPr>
          </a:p>
        </p:txBody>
      </p:sp>
      <p:sp>
        <p:nvSpPr>
          <p:cNvPr id="7" name="Rectangle 4"/>
          <p:cNvSpPr>
            <a:spLocks noChangeArrowheads="1"/>
          </p:cNvSpPr>
          <p:nvPr/>
        </p:nvSpPr>
        <p:spPr bwMode="auto">
          <a:xfrm>
            <a:off x="4495800" y="4624068"/>
            <a:ext cx="44958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20000"/>
              </a:spcBef>
            </a:pPr>
            <a:r>
              <a:rPr lang="en-GB" altLang="en-US" sz="1400" dirty="0">
                <a:latin typeface="Arial Narrow" pitchFamily="34" charset="0"/>
              </a:rPr>
              <a:t>Links to </a:t>
            </a:r>
            <a:r>
              <a:rPr lang="en-GB" altLang="en-US" sz="1400" dirty="0" smtClean="0">
                <a:latin typeface="Arial Narrow" pitchFamily="34" charset="0"/>
              </a:rPr>
              <a:t>GPCLRFs</a:t>
            </a:r>
            <a:r>
              <a:rPr lang="en-GB" altLang="en-US" sz="1400" dirty="0">
                <a:latin typeface="Arial Narrow" pitchFamily="34" charset="0"/>
              </a:rPr>
              <a:t>: </a:t>
            </a:r>
            <a:r>
              <a:rPr lang="en-GB" altLang="en-US" sz="1400" dirty="0">
                <a:latin typeface="Arial Narrow" pitchFamily="34" charset="0"/>
                <a:hlinkClick r:id="rId2"/>
              </a:rPr>
              <a:t>http://www.wmo.int/pages/prog/wcp/wcasp/clips/producers_forecasts.html</a:t>
            </a:r>
            <a:endParaRPr lang="en-GB" altLang="en-US" sz="1400" dirty="0">
              <a:latin typeface="Arial Narrow" pitchFamily="34" charset="0"/>
            </a:endParaRPr>
          </a:p>
        </p:txBody>
      </p:sp>
      <p:sp>
        <p:nvSpPr>
          <p:cNvPr id="3" name="Content Placeholder 2"/>
          <p:cNvSpPr>
            <a:spLocks noGrp="1"/>
          </p:cNvSpPr>
          <p:nvPr>
            <p:ph sz="half" idx="2"/>
          </p:nvPr>
        </p:nvSpPr>
        <p:spPr/>
        <p:txBody>
          <a:bodyPr/>
          <a:lstStyle/>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8203" y="1484785"/>
            <a:ext cx="486093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0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dirty="0">
                <a:solidFill>
                  <a:srgbClr val="0070C0"/>
                </a:solidFill>
                <a:effectLst>
                  <a:outerShdw blurRad="38100" dist="38100" dir="2700000" algn="tl">
                    <a:srgbClr val="000000">
                      <a:alpha val="43137"/>
                    </a:srgbClr>
                  </a:outerShdw>
                </a:effectLst>
              </a:rPr>
              <a:t>Global </a:t>
            </a:r>
            <a:r>
              <a:rPr lang="en-GB" altLang="en-US" sz="4000" dirty="0" smtClean="0">
                <a:solidFill>
                  <a:srgbClr val="0070C0"/>
                </a:solidFill>
                <a:effectLst>
                  <a:outerShdw blurRad="38100" dist="38100" dir="2700000" algn="tl">
                    <a:srgbClr val="000000">
                      <a:alpha val="43137"/>
                    </a:srgbClr>
                  </a:outerShdw>
                </a:effectLst>
              </a:rPr>
              <a:t>Products</a:t>
            </a:r>
            <a:endParaRPr lang="en-US" sz="4000" dirty="0"/>
          </a:p>
        </p:txBody>
      </p:sp>
      <p:sp>
        <p:nvSpPr>
          <p:cNvPr id="3" name="Content Placeholder 2"/>
          <p:cNvSpPr>
            <a:spLocks noGrp="1"/>
          </p:cNvSpPr>
          <p:nvPr>
            <p:ph sz="half" idx="1"/>
          </p:nvPr>
        </p:nvSpPr>
        <p:spPr/>
        <p:txBody>
          <a:bodyPr>
            <a:normAutofit fontScale="92500" lnSpcReduction="20000"/>
          </a:bodyPr>
          <a:lstStyle/>
          <a:p>
            <a:pPr>
              <a:buFont typeface="Arial" pitchFamily="34" charset="0"/>
              <a:buChar char="•"/>
              <a:defRPr/>
            </a:pPr>
            <a:r>
              <a:rPr lang="fr-CH" dirty="0"/>
              <a:t>WMO </a:t>
            </a:r>
            <a:r>
              <a:rPr lang="en-GB" dirty="0"/>
              <a:t>El Niño/La Niña Updates – quasi-regular (quarterly)</a:t>
            </a:r>
          </a:p>
          <a:p>
            <a:pPr>
              <a:buFont typeface="Arial" pitchFamily="34" charset="0"/>
              <a:buChar char="•"/>
              <a:defRPr/>
            </a:pPr>
            <a:r>
              <a:rPr lang="en-GB" dirty="0"/>
              <a:t>Global Seasonal Climate Update includes major general circulation features, large-scale oceanic anomalies, and regional impacts around the globe </a:t>
            </a:r>
          </a:p>
          <a:p>
            <a:pPr>
              <a:buFont typeface="Arial" pitchFamily="34" charset="0"/>
              <a:buChar char="•"/>
              <a:defRPr/>
            </a:pPr>
            <a:r>
              <a:rPr lang="en-GB" dirty="0"/>
              <a:t>GSCU – pre-operational </a:t>
            </a:r>
            <a:r>
              <a:rPr lang="en-GB" dirty="0" smtClean="0"/>
              <a:t>issue</a:t>
            </a:r>
            <a:endParaRPr lang="en-GB" dirty="0"/>
          </a:p>
        </p:txBody>
      </p:sp>
      <p:sp>
        <p:nvSpPr>
          <p:cNvPr id="4" name="Content Placeholder 3"/>
          <p:cNvSpPr>
            <a:spLocks noGrp="1"/>
          </p:cNvSpPr>
          <p:nvPr>
            <p:ph sz="half" idx="2"/>
          </p:nvPr>
        </p:nvSpPr>
        <p:spPr/>
        <p:txBody>
          <a:bodyPr>
            <a:normAutofit fontScale="92500" lnSpcReduction="20000"/>
          </a:bodyPr>
          <a:lstStyle/>
          <a:p>
            <a:endParaRPr lang="en-US" dirty="0"/>
          </a:p>
        </p:txBody>
      </p:sp>
      <p:sp>
        <p:nvSpPr>
          <p:cNvPr id="5" name="Slide Number Placeholder 4"/>
          <p:cNvSpPr>
            <a:spLocks noGrp="1"/>
          </p:cNvSpPr>
          <p:nvPr>
            <p:ph type="sldNum" sz="quarter" idx="12"/>
          </p:nvPr>
        </p:nvSpPr>
        <p:spPr/>
        <p:txBody>
          <a:bodyPr/>
          <a:lstStyle/>
          <a:p>
            <a:fld id="{63ECACB2-8721-403C-8AB0-C90BC41274B1}" type="slidenum">
              <a:rPr lang="en-US" altLang="en-US" smtClean="0"/>
              <a:pPr/>
              <a:t>9</a:t>
            </a:fld>
            <a:endParaRPr lang="en-US" alt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942268"/>
            <a:ext cx="2424112" cy="343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996952"/>
            <a:ext cx="2446338" cy="347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153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9"/>
  <p:tag name="ARTICULATE_NAV_LEVEL" val="1"/>
  <p:tag name="ARTICULATE_SLIDE_PRESENTER_GUID" val="c52abf9d-908c-4e41-84f7-05da5af7305c"/>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MO_Powerpoint_en_fr_altern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8493</TotalTime>
  <Words>2405</Words>
  <Application>Microsoft Office PowerPoint</Application>
  <PresentationFormat>On-screen Show (4:3)</PresentationFormat>
  <Paragraphs>242</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WMO_Powerpoint_en_fr_alternate</vt:lpstr>
      <vt:lpstr>Climate Services Information System implementation and recent developments</vt:lpstr>
      <vt:lpstr>Global Framework for Climate Services </vt:lpstr>
      <vt:lpstr>Climate Services Information System (CSIS)</vt:lpstr>
      <vt:lpstr>CSIS Implementation Strategy</vt:lpstr>
      <vt:lpstr>PowerPoint Presentation</vt:lpstr>
      <vt:lpstr>PowerPoint Presentation</vt:lpstr>
      <vt:lpstr>Global level</vt:lpstr>
      <vt:lpstr>Global Producing Centres</vt:lpstr>
      <vt:lpstr>Global Products</vt:lpstr>
      <vt:lpstr>Global infrastructure and products</vt:lpstr>
      <vt:lpstr>Regional level</vt:lpstr>
      <vt:lpstr>Regional Climate Centres</vt:lpstr>
      <vt:lpstr>Regional Climate Centres</vt:lpstr>
      <vt:lpstr>Regional Climate Outlook Forums</vt:lpstr>
      <vt:lpstr>Regional Climate Outlook Forums</vt:lpstr>
      <vt:lpstr>Key Limitations of RCOF outlooks</vt:lpstr>
      <vt:lpstr>RCOF review </vt:lpstr>
      <vt:lpstr>Global RCOF Review 2017: Objectives</vt:lpstr>
      <vt:lpstr>RCOF review 2017: Next generation</vt:lpstr>
      <vt:lpstr>National level</vt:lpstr>
      <vt:lpstr>Potential National Mechanisms</vt:lpstr>
      <vt:lpstr>National Climate Outlook Forum</vt:lpstr>
      <vt:lpstr>NCOFs worldwide</vt:lpstr>
      <vt:lpstr>Climate Services Toolkit</vt:lpstr>
      <vt:lpstr>Why CSIS Climate Services Toolkit Prototype?</vt:lpstr>
      <vt:lpstr>CST Web Portal</vt:lpstr>
      <vt:lpstr>PowerPoint Presentation</vt:lpstr>
      <vt:lpstr>Three Dimensions for Pilots</vt:lpstr>
      <vt:lpstr>World Meteorological Organization Programmes</vt:lpstr>
      <vt:lpstr>WMO governance structure </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Framework for Climate Services</dc:title>
  <dc:creator>CAvellan</dc:creator>
  <cp:lastModifiedBy>Anahit Hovsepyan</cp:lastModifiedBy>
  <cp:revision>183</cp:revision>
  <dcterms:created xsi:type="dcterms:W3CDTF">2013-01-14T12:09:21Z</dcterms:created>
  <dcterms:modified xsi:type="dcterms:W3CDTF">2019-04-24T07:51:27Z</dcterms:modified>
</cp:coreProperties>
</file>