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41"/>
  </p:notesMasterIdLst>
  <p:sldIdLst>
    <p:sldId id="257" r:id="rId3"/>
    <p:sldId id="261" r:id="rId4"/>
    <p:sldId id="267" r:id="rId5"/>
    <p:sldId id="268" r:id="rId6"/>
    <p:sldId id="264" r:id="rId7"/>
    <p:sldId id="258" r:id="rId8"/>
    <p:sldId id="266" r:id="rId9"/>
    <p:sldId id="269" r:id="rId10"/>
    <p:sldId id="270" r:id="rId11"/>
    <p:sldId id="299" r:id="rId12"/>
    <p:sldId id="300" r:id="rId13"/>
    <p:sldId id="301" r:id="rId14"/>
    <p:sldId id="304" r:id="rId15"/>
    <p:sldId id="305" r:id="rId16"/>
    <p:sldId id="302" r:id="rId17"/>
    <p:sldId id="303" r:id="rId18"/>
    <p:sldId id="307" r:id="rId19"/>
    <p:sldId id="293" r:id="rId20"/>
    <p:sldId id="297" r:id="rId21"/>
    <p:sldId id="311" r:id="rId22"/>
    <p:sldId id="294" r:id="rId23"/>
    <p:sldId id="298" r:id="rId24"/>
    <p:sldId id="273" r:id="rId25"/>
    <p:sldId id="272" r:id="rId26"/>
    <p:sldId id="274" r:id="rId27"/>
    <p:sldId id="275" r:id="rId28"/>
    <p:sldId id="277" r:id="rId29"/>
    <p:sldId id="278" r:id="rId30"/>
    <p:sldId id="280" r:id="rId31"/>
    <p:sldId id="279" r:id="rId32"/>
    <p:sldId id="282" r:id="rId33"/>
    <p:sldId id="283" r:id="rId34"/>
    <p:sldId id="291" r:id="rId35"/>
    <p:sldId id="286" r:id="rId36"/>
    <p:sldId id="289" r:id="rId37"/>
    <p:sldId id="287" r:id="rId38"/>
    <p:sldId id="263" r:id="rId39"/>
    <p:sldId id="259" r:id="rId4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663300"/>
    <a:srgbClr val="FF66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49" autoAdjust="0"/>
  </p:normalViewPr>
  <p:slideViewPr>
    <p:cSldViewPr>
      <p:cViewPr varScale="1">
        <p:scale>
          <a:sx n="68" d="100"/>
          <a:sy n="68" d="100"/>
        </p:scale>
        <p:origin x="1362" y="5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770"/>
    </p:cViewPr>
  </p:sorterViewPr>
  <p:notesViewPr>
    <p:cSldViewPr>
      <p:cViewPr varScale="1">
        <p:scale>
          <a:sx n="85" d="100"/>
          <a:sy n="85" d="100"/>
        </p:scale>
        <p:origin x="-37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285043-62A0-46B0-ABEB-BF1854C69B78}" type="datetimeFigureOut">
              <a:rPr lang="es-ES" smtClean="0"/>
              <a:pPr/>
              <a:t>24/04/2019</a:t>
            </a:fld>
            <a:endParaRPr lang="es-A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C5253E-4C35-4F61-90F1-5A6F33905D1E}" type="slidenum">
              <a:rPr lang="es-AR" smtClean="0"/>
              <a:pPr/>
              <a:t>‹Nº›</a:t>
            </a:fld>
            <a:endParaRPr lang="es-A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C948496A-6D97-4D77-AACD-CE9FE7BC6FF1}" type="slidenum">
              <a:rPr lang="en-US" smtClean="0">
                <a:latin typeface="Arial" pitchFamily="34" charset="0"/>
              </a:rPr>
              <a:pPr/>
              <a:t>1</a:t>
            </a:fld>
            <a:endParaRPr lang="en-US">
              <a:latin typeface="Arial" pitchFamily="34" charset="0"/>
            </a:endParaRPr>
          </a:p>
        </p:txBody>
      </p:sp>
      <p:sp>
        <p:nvSpPr>
          <p:cNvPr id="35843" name="Rectangle 2"/>
          <p:cNvSpPr>
            <a:spLocks noGrp="1" noRot="1" noChangeAspect="1" noChangeArrowheads="1" noTextEdit="1"/>
          </p:cNvSpPr>
          <p:nvPr>
            <p:ph type="sldImg"/>
          </p:nvPr>
        </p:nvSpPr>
        <p:spPr>
          <a:xfrm>
            <a:off x="1143000" y="685800"/>
            <a:ext cx="4572000" cy="3429000"/>
          </a:xfrm>
          <a:ln/>
        </p:spPr>
      </p:sp>
      <p:sp>
        <p:nvSpPr>
          <p:cNvPr id="35844" name="Rectangle 3"/>
          <p:cNvSpPr>
            <a:spLocks noGrp="1" noChangeArrowheads="1"/>
          </p:cNvSpPr>
          <p:nvPr>
            <p:ph type="body" idx="1"/>
          </p:nvPr>
        </p:nvSpPr>
        <p:spPr>
          <a:noFill/>
          <a:ln/>
        </p:spPr>
        <p:txBody>
          <a:bodyPr/>
          <a:lstStyle/>
          <a:p>
            <a:pPr eaLnBrk="1" hangingPunct="1"/>
            <a:endParaRPr lang="es-E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23</a:t>
            </a:fld>
            <a:endParaRPr lang="es-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24</a:t>
            </a:fld>
            <a:endParaRPr lang="es-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25</a:t>
            </a:fld>
            <a:endParaRPr lang="es-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In observation, major variability centers are found over the northeast Atlantic Ocean and Western Europe, central Asia, the North Pacific, and northern North America (Fig. 1a). The variance is prominent in the jet exit regions over the North Atlantic and North Pacific. The three coupled models and their MME capture, to some extent, the location of summertime jet streams, but have difficulty in capturing the observed variability centers</a:t>
            </a:r>
          </a:p>
          <a:p>
            <a:r>
              <a:rPr lang="en-US" sz="1200" kern="1200" baseline="0" dirty="0">
                <a:solidFill>
                  <a:schemeClr val="tx1"/>
                </a:solidFill>
                <a:latin typeface="+mn-lt"/>
                <a:ea typeface="+mn-ea"/>
                <a:cs typeface="+mn-cs"/>
              </a:rPr>
              <a:t>except over the Northeast Atlantic and Western Europe and northern North America. In particular, the variability center over the North Pacific in MME prediction is shifted westward compared to the observed counterpart.</a:t>
            </a:r>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26</a:t>
            </a:fld>
            <a:endParaRPr lang="es-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10000"/>
          </a:bodyPr>
          <a:lstStyle/>
          <a:p>
            <a:r>
              <a:rPr lang="en-US" sz="1200" kern="1200" baseline="0" dirty="0">
                <a:solidFill>
                  <a:schemeClr val="tx1"/>
                </a:solidFill>
                <a:latin typeface="+mn-lt"/>
                <a:ea typeface="+mn-ea"/>
                <a:cs typeface="+mn-cs"/>
              </a:rPr>
              <a:t>The first observed EOF mode (EOF1), which accounts for 41.4% of total variance, is characterized by an overall </a:t>
            </a:r>
            <a:r>
              <a:rPr lang="en-US" sz="1200" kern="1200" baseline="0" dirty="0" err="1">
                <a:solidFill>
                  <a:schemeClr val="tx1"/>
                </a:solidFill>
                <a:latin typeface="+mn-lt"/>
                <a:ea typeface="+mn-ea"/>
                <a:cs typeface="+mn-cs"/>
              </a:rPr>
              <a:t>zonally</a:t>
            </a:r>
            <a:r>
              <a:rPr lang="en-US" sz="1200" kern="1200" baseline="0" dirty="0">
                <a:solidFill>
                  <a:schemeClr val="tx1"/>
                </a:solidFill>
                <a:latin typeface="+mn-lt"/>
                <a:ea typeface="+mn-ea"/>
                <a:cs typeface="+mn-cs"/>
              </a:rPr>
              <a:t> oriented mode of variability of negative height anomalies. However, along the latitude circle of</a:t>
            </a:r>
          </a:p>
          <a:p>
            <a:r>
              <a:rPr lang="en-US" sz="1200" kern="1200" baseline="0" dirty="0">
                <a:solidFill>
                  <a:schemeClr val="tx1"/>
                </a:solidFill>
                <a:latin typeface="+mn-lt"/>
                <a:ea typeface="+mn-ea"/>
                <a:cs typeface="+mn-cs"/>
              </a:rPr>
              <a:t>50N, positive height anomalies extend from East Asia across the entire North Pacific to the western US. The associated PC time series (PC1) shows strong </a:t>
            </a:r>
            <a:r>
              <a:rPr lang="en-US" sz="1200" kern="1200" baseline="0" dirty="0" err="1">
                <a:solidFill>
                  <a:schemeClr val="tx1"/>
                </a:solidFill>
                <a:latin typeface="+mn-lt"/>
                <a:ea typeface="+mn-ea"/>
                <a:cs typeface="+mn-cs"/>
              </a:rPr>
              <a:t>interannual</a:t>
            </a:r>
            <a:r>
              <a:rPr lang="en-US" sz="1200" kern="1200" baseline="0" dirty="0">
                <a:solidFill>
                  <a:schemeClr val="tx1"/>
                </a:solidFill>
                <a:latin typeface="+mn-lt"/>
                <a:ea typeface="+mn-ea"/>
                <a:cs typeface="+mn-cs"/>
              </a:rPr>
              <a:t> variability with a time scale of 3–6 years and indicates that the EOF1 has significant variability associated with the decay of ENSO in JJA, after the mature phase of ENSO, such as JJA 1983, 1987, and 1998.</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second observed EOF mode (EOF2), which accounts for 15.6% of total variance, features both </a:t>
            </a:r>
            <a:r>
              <a:rPr lang="en-US" sz="1200" kern="1200" baseline="0" dirty="0" err="1">
                <a:solidFill>
                  <a:schemeClr val="tx1"/>
                </a:solidFill>
                <a:latin typeface="+mn-lt"/>
                <a:ea typeface="+mn-ea"/>
                <a:cs typeface="+mn-cs"/>
              </a:rPr>
              <a:t>zonally</a:t>
            </a:r>
            <a:r>
              <a:rPr lang="en-US" sz="1200" kern="1200" baseline="0" dirty="0">
                <a:solidFill>
                  <a:schemeClr val="tx1"/>
                </a:solidFill>
                <a:latin typeface="+mn-lt"/>
                <a:ea typeface="+mn-ea"/>
                <a:cs typeface="+mn-cs"/>
              </a:rPr>
              <a:t> symmetric distribution and a wave-like pattern (Fig. 3d). The </a:t>
            </a:r>
            <a:r>
              <a:rPr lang="en-US" sz="1200" kern="1200" baseline="0" dirty="0" err="1">
                <a:solidFill>
                  <a:schemeClr val="tx1"/>
                </a:solidFill>
                <a:latin typeface="+mn-lt"/>
                <a:ea typeface="+mn-ea"/>
                <a:cs typeface="+mn-cs"/>
              </a:rPr>
              <a:t>zonally</a:t>
            </a:r>
            <a:r>
              <a:rPr lang="en-US" sz="1200" kern="1200" baseline="0" dirty="0">
                <a:solidFill>
                  <a:schemeClr val="tx1"/>
                </a:solidFill>
                <a:latin typeface="+mn-lt"/>
                <a:ea typeface="+mn-ea"/>
                <a:cs typeface="+mn-cs"/>
              </a:rPr>
              <a:t> symmetric pattern is characterized by positive height over the subtropics and </a:t>
            </a:r>
            <a:r>
              <a:rPr lang="en-US" sz="1200" kern="1200" baseline="0" dirty="0" err="1">
                <a:solidFill>
                  <a:schemeClr val="tx1"/>
                </a:solidFill>
                <a:latin typeface="+mn-lt"/>
                <a:ea typeface="+mn-ea"/>
                <a:cs typeface="+mn-cs"/>
              </a:rPr>
              <a:t>midlatitude</a:t>
            </a:r>
            <a:r>
              <a:rPr lang="en-US" sz="1200" kern="1200" baseline="0" dirty="0">
                <a:solidFill>
                  <a:schemeClr val="tx1"/>
                </a:solidFill>
                <a:latin typeface="+mn-lt"/>
                <a:ea typeface="+mn-ea"/>
                <a:cs typeface="+mn-cs"/>
              </a:rPr>
              <a:t> and by negative height over the tropics (</a:t>
            </a:r>
            <a:r>
              <a:rPr lang="en-US" sz="1200" kern="1200" baseline="0" dirty="0" err="1">
                <a:solidFill>
                  <a:schemeClr val="tx1"/>
                </a:solidFill>
                <a:latin typeface="+mn-lt"/>
                <a:ea typeface="+mn-ea"/>
                <a:cs typeface="+mn-cs"/>
              </a:rPr>
              <a:t>equatorward</a:t>
            </a:r>
            <a:r>
              <a:rPr lang="en-US" sz="1200" kern="1200" baseline="0" dirty="0">
                <a:solidFill>
                  <a:schemeClr val="tx1"/>
                </a:solidFill>
                <a:latin typeface="+mn-lt"/>
                <a:ea typeface="+mn-ea"/>
                <a:cs typeface="+mn-cs"/>
              </a:rPr>
              <a:t> of 20N). The wavelike pattern is characterized by strong positive variability over southern Europe and the Mediterranean Sea, the North Pacific, and the western part of North America. The associated PC time series (PC2) shown in Fig. 3f indicates that the mode may have </a:t>
            </a:r>
            <a:r>
              <a:rPr lang="en-US" sz="1200" kern="1200" baseline="0" dirty="0" err="1">
                <a:solidFill>
                  <a:schemeClr val="tx1"/>
                </a:solidFill>
                <a:latin typeface="+mn-lt"/>
                <a:ea typeface="+mn-ea"/>
                <a:cs typeface="+mn-cs"/>
              </a:rPr>
              <a:t>interdecadal</a:t>
            </a:r>
            <a:r>
              <a:rPr lang="en-US" sz="1200" kern="1200" baseline="0" dirty="0">
                <a:solidFill>
                  <a:schemeClr val="tx1"/>
                </a:solidFill>
                <a:latin typeface="+mn-lt"/>
                <a:ea typeface="+mn-ea"/>
                <a:cs typeface="+mn-cs"/>
              </a:rPr>
              <a:t> as well as </a:t>
            </a:r>
            <a:r>
              <a:rPr lang="en-US" sz="1200" kern="1200" baseline="0" dirty="0" err="1">
                <a:solidFill>
                  <a:schemeClr val="tx1"/>
                </a:solidFill>
                <a:latin typeface="+mn-lt"/>
                <a:ea typeface="+mn-ea"/>
                <a:cs typeface="+mn-cs"/>
              </a:rPr>
              <a:t>interannual</a:t>
            </a:r>
            <a:r>
              <a:rPr lang="en-US" sz="1200" kern="1200" baseline="0" dirty="0">
                <a:solidFill>
                  <a:schemeClr val="tx1"/>
                </a:solidFill>
                <a:latin typeface="+mn-lt"/>
                <a:ea typeface="+mn-ea"/>
                <a:cs typeface="+mn-cs"/>
              </a:rPr>
              <a:t> variability.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MME is capable of predicting the spatial and temporal structures of the two leading modes 1-month ahead with a high fidelity. The PCC skill for spatial similarity is 0.95 for the first and 0.87 for the second </a:t>
            </a:r>
          </a:p>
          <a:p>
            <a:r>
              <a:rPr lang="en-US" sz="1200" kern="1200" baseline="0" dirty="0">
                <a:solidFill>
                  <a:schemeClr val="tx1"/>
                </a:solidFill>
                <a:latin typeface="+mn-lt"/>
                <a:ea typeface="+mn-ea"/>
                <a:cs typeface="+mn-cs"/>
              </a:rPr>
              <a:t>eigenvector, respectively. In particular, the MME well predicts the zonal mean component of the first and second observed eigenvectors. However, it has difficulty in capturing the tilted structure over the North Pacific in the observed EOF1 and the aforementioned CGT pattern in the observed EOF2. The MME also well predicts the time variation of the PC1 (PC2) with a TCC skill of 0.86 (0.81). The strong positive and negative years for the PC1, such as 1983, 1987, 1998, and 1999 are especially well predicted. The MME captures not only </a:t>
            </a:r>
            <a:r>
              <a:rPr lang="en-US" sz="1200" kern="1200" baseline="0" dirty="0" err="1">
                <a:solidFill>
                  <a:schemeClr val="tx1"/>
                </a:solidFill>
                <a:latin typeface="+mn-lt"/>
                <a:ea typeface="+mn-ea"/>
                <a:cs typeface="+mn-cs"/>
              </a:rPr>
              <a:t>interannual</a:t>
            </a:r>
            <a:r>
              <a:rPr lang="en-US" sz="1200" kern="1200" baseline="0" dirty="0">
                <a:solidFill>
                  <a:schemeClr val="tx1"/>
                </a:solidFill>
                <a:latin typeface="+mn-lt"/>
                <a:ea typeface="+mn-ea"/>
                <a:cs typeface="+mn-cs"/>
              </a:rPr>
              <a:t> component but also </a:t>
            </a:r>
            <a:r>
              <a:rPr lang="en-US" sz="1200" kern="1200" baseline="0" dirty="0" err="1">
                <a:solidFill>
                  <a:schemeClr val="tx1"/>
                </a:solidFill>
                <a:latin typeface="+mn-lt"/>
                <a:ea typeface="+mn-ea"/>
                <a:cs typeface="+mn-cs"/>
              </a:rPr>
              <a:t>interdecadal</a:t>
            </a:r>
            <a:r>
              <a:rPr lang="en-US" sz="1200" kern="1200" baseline="0" dirty="0">
                <a:solidFill>
                  <a:schemeClr val="tx1"/>
                </a:solidFill>
                <a:latin typeface="+mn-lt"/>
                <a:ea typeface="+mn-ea"/>
                <a:cs typeface="+mn-cs"/>
              </a:rPr>
              <a:t> component of the observed PC2. </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27</a:t>
            </a:fld>
            <a:endParaRPr lang="es-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Over the </a:t>
            </a:r>
            <a:r>
              <a:rPr lang="en-US" sz="1200" kern="1200" baseline="0" dirty="0" err="1">
                <a:solidFill>
                  <a:schemeClr val="tx1"/>
                </a:solidFill>
                <a:latin typeface="+mn-lt"/>
                <a:ea typeface="+mn-ea"/>
                <a:cs typeface="+mn-cs"/>
              </a:rPr>
              <a:t>extratropics</a:t>
            </a:r>
            <a:r>
              <a:rPr lang="en-US" sz="1200" kern="1200" baseline="0" dirty="0">
                <a:solidFill>
                  <a:schemeClr val="tx1"/>
                </a:solidFill>
                <a:latin typeface="+mn-lt"/>
                <a:ea typeface="+mn-ea"/>
                <a:cs typeface="+mn-cs"/>
              </a:rPr>
              <a:t> only, 35% (70.5%) of the observed (predicted) total variability can be explained by the first two modes.</a:t>
            </a:r>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28</a:t>
            </a:fld>
            <a:endParaRPr lang="es-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Given the fact that the current coupled models predict the first two EOF modes with a high fidelity even 5 months ahead, one may wonder what the sources of predictability are. Figure 9a shows the lead-lag correlation coefficients for seasonal mean SST against the first PC, which reveals that the climate predictability of the first mode comes mainly from ENSO in observation.</a:t>
            </a:r>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29</a:t>
            </a:fld>
            <a:endParaRPr lang="es-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 locations with significant predictability over the NH </a:t>
            </a:r>
            <a:r>
              <a:rPr lang="en-US" sz="1200" kern="1200" baseline="0" dirty="0" err="1">
                <a:solidFill>
                  <a:schemeClr val="tx1"/>
                </a:solidFill>
                <a:latin typeface="+mn-lt"/>
                <a:ea typeface="+mn-ea"/>
                <a:cs typeface="+mn-cs"/>
              </a:rPr>
              <a:t>extratropics</a:t>
            </a:r>
            <a:r>
              <a:rPr lang="en-US" sz="1200" kern="1200" baseline="0" dirty="0">
                <a:solidFill>
                  <a:schemeClr val="tx1"/>
                </a:solidFill>
                <a:latin typeface="+mn-lt"/>
                <a:ea typeface="+mn-ea"/>
                <a:cs typeface="+mn-cs"/>
              </a:rPr>
              <a:t> include the Northwest Pacific, most of North America, southern Europe and the Mediterranean Sea in which the prominent variability of the observed second eigenvector (Fig. 4d) is observed. Wherever the variability of the second eigenvector is weak, the potential predictability is also low such as over northern Europe, Central and East Asia, and Alaska.</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Obviously, the 1-month-lead MME prediction skill shown in Fig. 5a is far below the potential predictability over the </a:t>
            </a:r>
            <a:r>
              <a:rPr lang="en-US" sz="1200" kern="1200" baseline="0" dirty="0" err="1">
                <a:solidFill>
                  <a:schemeClr val="tx1"/>
                </a:solidFill>
                <a:latin typeface="+mn-lt"/>
                <a:ea typeface="+mn-ea"/>
                <a:cs typeface="+mn-cs"/>
              </a:rPr>
              <a:t>extratropics</a:t>
            </a:r>
            <a:r>
              <a:rPr lang="en-US" sz="1200" kern="1200" baseline="0" dirty="0">
                <a:solidFill>
                  <a:schemeClr val="tx1"/>
                </a:solidFill>
                <a:latin typeface="+mn-lt"/>
                <a:ea typeface="+mn-ea"/>
                <a:cs typeface="+mn-cs"/>
              </a:rPr>
              <a:t>. Nonetheless, the predictable part of the MME prediction (Fig. 5b) better predicts the observed variability where the potential predictability is higher. </a:t>
            </a:r>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30</a:t>
            </a:fld>
            <a:endParaRPr lang="es-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31</a:t>
            </a:fld>
            <a:endParaRPr lang="es-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32</a:t>
            </a:fld>
            <a:endParaRPr 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2</a:t>
            </a:fld>
            <a:endParaRPr lang="es-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f3b93cad0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f3b93cad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34</a:t>
            </a:fld>
            <a:endParaRPr lang="es-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35</a:t>
            </a:fld>
            <a:endParaRPr lang="es-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36</a:t>
            </a:fld>
            <a:endParaRPr lang="es-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38</a:t>
            </a:fld>
            <a:endParaRPr lang="es-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50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AR"/>
          </a:p>
        </p:txBody>
      </p:sp>
      <p:sp>
        <p:nvSpPr>
          <p:cNvPr id="44036"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537691-BBA9-4436-955F-67360FB77C5D}" type="slidenum">
              <a:rPr lang="en-US" smtClean="0"/>
              <a:pPr fontAlgn="base">
                <a:spcBef>
                  <a:spcPct val="0"/>
                </a:spcBef>
                <a:spcAft>
                  <a:spcPct val="0"/>
                </a:spcAft>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608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AR"/>
              <a:t>Parámetros externos al sistema a pronosticar. En nuestro caso al estar interesados en la circulación atmosférica de gran escala, parámetros externos obvios serían las condiciones del borde inferior de la atmósfera. Pero si estuvieramos interesados en predicciones para todo el sistema climático, tal condicion de borde sería un elemento interno al sistema, cual sería un parámetro externo que su conocimiento imperfecto podría limitar la predictibilidad? Las erupciones volcánicas, los cambios en la composición de la atmósfera a través de las actividades humanas, etc.</a:t>
            </a:r>
          </a:p>
        </p:txBody>
      </p:sp>
      <p:sp>
        <p:nvSpPr>
          <p:cNvPr id="45060"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A0049C-5A72-429D-89C5-224D23AB1392}" type="slidenum">
              <a:rPr lang="en-US" smtClean="0"/>
              <a:pPr fontAlgn="base">
                <a:spcBef>
                  <a:spcPct val="0"/>
                </a:spcBef>
                <a:spcAft>
                  <a:spcPct val="0"/>
                </a:spcAft>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5</a:t>
            </a:fld>
            <a:endParaRPr lang="es-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a:xfrm>
            <a:off x="685800" y="4343400"/>
            <a:ext cx="5815034" cy="4114800"/>
          </a:xfrm>
        </p:spPr>
        <p:txBody>
          <a:bodyPr>
            <a:normAutofit fontScale="70000" lnSpcReduction="20000"/>
          </a:bodyPr>
          <a:lstStyle/>
          <a:p>
            <a:r>
              <a:rPr lang="en-US" dirty="0"/>
              <a:t>Upper ocean heat content: On seasonal-to-</a:t>
            </a:r>
            <a:r>
              <a:rPr lang="en-US" dirty="0" err="1"/>
              <a:t>interannual</a:t>
            </a:r>
            <a:r>
              <a:rPr lang="en-US" dirty="0"/>
              <a:t> time scales upper ocean heat content is a known source of predictability. The ocean can store a tremendous amount of heat. </a:t>
            </a:r>
            <a:r>
              <a:rPr lang="en-US" sz="1200" kern="1200" baseline="0" dirty="0">
                <a:solidFill>
                  <a:schemeClr val="tx1"/>
                </a:solidFill>
                <a:latin typeface="+mn-lt"/>
                <a:ea typeface="+mn-ea"/>
                <a:cs typeface="+mn-cs"/>
              </a:rPr>
              <a:t>Sunlight penetrates the upper ocean, and much of the energy associated with sunlight can be absorbed directly by the top few meters of the ocean. Mixing processes further distribute heat through the surface mixed layer, which can be tens to hundreds of meters thick. Thus, the atmosphere acts as a “receiver” of any anomalies that have been stored in the ocean, and predictions of the evolution of air temperature over the ocean can be improved by consideration of the ocean state. </a:t>
            </a:r>
          </a:p>
          <a:p>
            <a:endParaRPr lang="en-US" sz="1200" kern="1200" baseline="0" dirty="0">
              <a:solidFill>
                <a:schemeClr val="tx1"/>
              </a:solidFill>
              <a:latin typeface="+mn-lt"/>
              <a:ea typeface="+mn-ea"/>
              <a:cs typeface="+mn-cs"/>
            </a:endParaRPr>
          </a:p>
          <a:p>
            <a:r>
              <a:rPr lang="en-US" sz="1200" dirty="0"/>
              <a:t>Soil Moisture,</a:t>
            </a:r>
            <a:r>
              <a:rPr lang="en-US" sz="1200" kern="1200" baseline="0" dirty="0">
                <a:solidFill>
                  <a:schemeClr val="tx1"/>
                </a:solidFill>
                <a:latin typeface="+mn-lt"/>
                <a:ea typeface="+mn-ea"/>
                <a:cs typeface="+mn-cs"/>
              </a:rPr>
              <a:t> Soil moisture memory spans </a:t>
            </a:r>
            <a:r>
              <a:rPr lang="en-US" sz="1200" kern="1200" baseline="0" dirty="0" err="1">
                <a:solidFill>
                  <a:schemeClr val="tx1"/>
                </a:solidFill>
                <a:latin typeface="+mn-lt"/>
                <a:ea typeface="+mn-ea"/>
                <a:cs typeface="+mn-cs"/>
              </a:rPr>
              <a:t>intraseasonal</a:t>
            </a:r>
            <a:r>
              <a:rPr lang="en-US" sz="1200" kern="1200" baseline="0" dirty="0">
                <a:solidFill>
                  <a:schemeClr val="tx1"/>
                </a:solidFill>
                <a:latin typeface="+mn-lt"/>
                <a:ea typeface="+mn-ea"/>
                <a:cs typeface="+mn-cs"/>
              </a:rPr>
              <a:t> time scales. Memory in soil moisture is translated to the atmosphere through the impact of soil moisture on the surface energy budget, mainly through its impact on evaporation. Soil moisture initialization in forecast systems is known to affect the evolution of forecasted precipitation and air temperature in certain areas during certain times of the year on </a:t>
            </a:r>
            <a:r>
              <a:rPr lang="en-US" sz="1200" kern="1200" baseline="0" dirty="0" err="1">
                <a:solidFill>
                  <a:schemeClr val="tx1"/>
                </a:solidFill>
                <a:latin typeface="+mn-lt"/>
                <a:ea typeface="+mn-ea"/>
                <a:cs typeface="+mn-cs"/>
              </a:rPr>
              <a:t>intraseasonal</a:t>
            </a:r>
            <a:r>
              <a:rPr lang="en-US" sz="1200" kern="1200" baseline="0" dirty="0">
                <a:solidFill>
                  <a:schemeClr val="tx1"/>
                </a:solidFill>
                <a:latin typeface="+mn-lt"/>
                <a:ea typeface="+mn-ea"/>
                <a:cs typeface="+mn-cs"/>
              </a:rPr>
              <a:t> time scales</a:t>
            </a:r>
          </a:p>
          <a:p>
            <a:endParaRPr lang="en-US" sz="1200" dirty="0"/>
          </a:p>
          <a:p>
            <a:r>
              <a:rPr lang="en-US" sz="1200" dirty="0"/>
              <a:t>Snow cover,</a:t>
            </a:r>
            <a:r>
              <a:rPr lang="en-US" sz="1200" kern="1200" baseline="0" dirty="0">
                <a:solidFill>
                  <a:schemeClr val="tx1"/>
                </a:solidFill>
                <a:latin typeface="+mn-lt"/>
                <a:ea typeface="+mn-ea"/>
                <a:cs typeface="+mn-cs"/>
              </a:rPr>
              <a:t> Snow acts to raise surface </a:t>
            </a:r>
            <a:r>
              <a:rPr lang="en-US" sz="1200" kern="1200" baseline="0" dirty="0" err="1">
                <a:solidFill>
                  <a:schemeClr val="tx1"/>
                </a:solidFill>
                <a:latin typeface="+mn-lt"/>
                <a:ea typeface="+mn-ea"/>
                <a:cs typeface="+mn-cs"/>
              </a:rPr>
              <a:t>albedo</a:t>
            </a:r>
            <a:r>
              <a:rPr lang="en-US" sz="1200" kern="1200" baseline="0" dirty="0">
                <a:solidFill>
                  <a:schemeClr val="tx1"/>
                </a:solidFill>
                <a:latin typeface="+mn-lt"/>
                <a:ea typeface="+mn-ea"/>
                <a:cs typeface="+mn-cs"/>
              </a:rPr>
              <a:t> and decouple the atmosphere from warmer underlying soil. Large snowpack anomalies during winter also imply large surface runoff and soil moisture anomalies during and following the snowmelt season, anomalies that are of direct relevance to water resources management and that in turn could feed back on the atmosphere, potentially providing some predictability at the seasonal time scale.</a:t>
            </a:r>
          </a:p>
          <a:p>
            <a:endParaRPr lang="en-US" sz="1200" dirty="0"/>
          </a:p>
          <a:p>
            <a:r>
              <a:rPr lang="en-US" sz="1200" dirty="0"/>
              <a:t>Vegetation,</a:t>
            </a:r>
            <a:r>
              <a:rPr lang="en-US" sz="1200" kern="1200" baseline="0" dirty="0">
                <a:solidFill>
                  <a:schemeClr val="tx1"/>
                </a:solidFill>
                <a:latin typeface="+mn-lt"/>
                <a:ea typeface="+mn-ea"/>
                <a:cs typeface="+mn-cs"/>
              </a:rPr>
              <a:t> Vegetation structure and health respond slowly to climate anomalies, and anomalous vegetation properties may persist for some time (months to perhaps years) after the long-term climate anomaly that spawned them subsides. Vegetation properties such as species type, fractional cover, and leaf area index help control evaporation, radiation exchange, and momentum exchange at the land surface; thus, long-term memory in vegetation anomalies could be translated into the larger Earth system </a:t>
            </a:r>
          </a:p>
          <a:p>
            <a:endParaRPr lang="en-US" sz="1200" dirty="0"/>
          </a:p>
          <a:p>
            <a:r>
              <a:rPr lang="en-US" sz="1200" dirty="0"/>
              <a:t>Water Table variations, </a:t>
            </a:r>
            <a:r>
              <a:rPr lang="en-US" sz="1200" kern="1200" baseline="0" dirty="0">
                <a:solidFill>
                  <a:schemeClr val="tx1"/>
                </a:solidFill>
                <a:latin typeface="+mn-lt"/>
                <a:ea typeface="+mn-ea"/>
                <a:cs typeface="+mn-cs"/>
              </a:rPr>
              <a:t>Water table properties vary on much longer timescales (years or more for deep water tables) than surface soil moisture. Some useful predictability may stem from these variations,</a:t>
            </a:r>
          </a:p>
          <a:p>
            <a:r>
              <a:rPr lang="en-US" sz="1200" kern="1200" baseline="0" dirty="0">
                <a:solidFill>
                  <a:schemeClr val="tx1"/>
                </a:solidFill>
                <a:latin typeface="+mn-lt"/>
                <a:ea typeface="+mn-ea"/>
                <a:cs typeface="+mn-cs"/>
              </a:rPr>
              <a:t>though the investigation of the connection of these variations to the overall climate system is still in its infancy, in part due to a paucity of relevant observations in time and space.</a:t>
            </a:r>
          </a:p>
          <a:p>
            <a:endParaRPr lang="en-US" sz="1200" dirty="0"/>
          </a:p>
          <a:p>
            <a:r>
              <a:rPr lang="en-US" sz="1200" dirty="0"/>
              <a:t>Land heat content,</a:t>
            </a:r>
            <a:r>
              <a:rPr lang="en-US" sz="1200" kern="1200" baseline="0" dirty="0">
                <a:solidFill>
                  <a:schemeClr val="tx1"/>
                </a:solidFill>
                <a:latin typeface="+mn-lt"/>
                <a:ea typeface="+mn-ea"/>
                <a:cs typeface="+mn-cs"/>
              </a:rPr>
              <a:t> Thermal energy stored in land is released by molecular diffusion and thus over all time scales, but with a rate of release that decreases with the square root of the time scale. In practice,</a:t>
            </a:r>
          </a:p>
          <a:p>
            <a:r>
              <a:rPr lang="en-US" sz="1200" kern="1200" baseline="0" dirty="0">
                <a:solidFill>
                  <a:schemeClr val="tx1"/>
                </a:solidFill>
                <a:latin typeface="+mn-lt"/>
                <a:ea typeface="+mn-ea"/>
                <a:cs typeface="+mn-cs"/>
              </a:rPr>
              <a:t>there is strong diurnal storage (up to 100 W m-2) of heat energy and a still significant amount over the annual cycle (up to 5 W m-2). This is particularly strong in relatively </a:t>
            </a:r>
            <a:r>
              <a:rPr lang="en-US" sz="1200" kern="1200" baseline="0" dirty="0" err="1">
                <a:solidFill>
                  <a:schemeClr val="tx1"/>
                </a:solidFill>
                <a:latin typeface="+mn-lt"/>
                <a:ea typeface="+mn-ea"/>
                <a:cs typeface="+mn-cs"/>
              </a:rPr>
              <a:t>unvegetated</a:t>
            </a:r>
            <a:r>
              <a:rPr lang="en-US" sz="1200" kern="1200" baseline="0" dirty="0">
                <a:solidFill>
                  <a:schemeClr val="tx1"/>
                </a:solidFill>
                <a:latin typeface="+mn-lt"/>
                <a:ea typeface="+mn-ea"/>
                <a:cs typeface="+mn-cs"/>
              </a:rPr>
              <a:t> regions where solar radiation is absorbed mostly by the soil, since vegetation has much less thermal inertia, or in higher latitudes where soil water seasonally freezes.</a:t>
            </a:r>
            <a:endParaRPr lang="en-US" sz="1200" dirty="0"/>
          </a:p>
          <a:p>
            <a:endParaRPr lang="en-US" sz="1200" dirty="0"/>
          </a:p>
          <a:p>
            <a:r>
              <a:rPr lang="en-US" sz="1200" dirty="0"/>
              <a:t>Polar sea ice, </a:t>
            </a:r>
            <a:r>
              <a:rPr lang="en-US" sz="1200" kern="1200" baseline="0" dirty="0">
                <a:solidFill>
                  <a:schemeClr val="tx1"/>
                </a:solidFill>
                <a:latin typeface="+mn-lt"/>
                <a:ea typeface="+mn-ea"/>
                <a:cs typeface="+mn-cs"/>
              </a:rPr>
              <a:t>Sea ice is an active component of the climate system and is highly coupled with the atmosphere and ocean at time scales ranging from synoptic to decadal. When large anomalies are established in sea ice, they tend to persist due to inertial memory and to positive feedback in the atmosphere-ocean-sea ice system. These characteristics suggest that some aspects of sea ice may be predictable on ISI seasonal time scales. In the Southern Hemisphere, sea ice concentration anomalies can be predicted statistically by a linear Markov model on seasonal time scales (Chen and Yuan, 2004). The best cross-validated skill is at the large climate action centers in the southeast Pacific and Weddell Sea, reaching 0.5 correlation with observed estimates even at 12- month lead time, which is comparable to or even better than that for ENSO prediction. We have</a:t>
            </a:r>
          </a:p>
          <a:p>
            <a:r>
              <a:rPr lang="en-US" sz="1200" kern="1200" baseline="0" dirty="0">
                <a:solidFill>
                  <a:schemeClr val="tx1"/>
                </a:solidFill>
                <a:latin typeface="+mn-lt"/>
                <a:ea typeface="+mn-ea"/>
                <a:cs typeface="+mn-cs"/>
              </a:rPr>
              <a:t>less understanding of how well sea ice impacts the predictability of the overlying atmosphere.</a:t>
            </a:r>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6</a:t>
            </a:fld>
            <a:endParaRPr lang="es-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a:xfrm>
            <a:off x="428604" y="4343400"/>
            <a:ext cx="6143668" cy="4657756"/>
          </a:xfrm>
        </p:spPr>
        <p:txBody>
          <a:bodyPr>
            <a:normAutofit fontScale="47500" lnSpcReduction="2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500" dirty="0"/>
              <a:t>ENSO (involving subsurface ocean heat content)</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500" dirty="0"/>
          </a:p>
          <a:p>
            <a:r>
              <a:rPr lang="en-US" sz="1500" dirty="0"/>
              <a:t>Indian Ocean Dipole</a:t>
            </a:r>
            <a:r>
              <a:rPr lang="en-US" sz="1500" baseline="0" dirty="0"/>
              <a:t> </a:t>
            </a:r>
            <a:r>
              <a:rPr lang="en-US" sz="1500" dirty="0"/>
              <a:t>(IOD), </a:t>
            </a:r>
            <a:r>
              <a:rPr lang="en-US" sz="1500" kern="1200" baseline="0" dirty="0">
                <a:solidFill>
                  <a:schemeClr val="tx1"/>
                </a:solidFill>
                <a:latin typeface="+mn-lt"/>
                <a:ea typeface="+mn-ea"/>
                <a:cs typeface="+mn-cs"/>
              </a:rPr>
              <a:t>A coupled mode of </a:t>
            </a:r>
            <a:r>
              <a:rPr lang="en-US" sz="1500" kern="1200" baseline="0" dirty="0" err="1">
                <a:solidFill>
                  <a:schemeClr val="tx1"/>
                </a:solidFill>
                <a:latin typeface="+mn-lt"/>
                <a:ea typeface="+mn-ea"/>
                <a:cs typeface="+mn-cs"/>
              </a:rPr>
              <a:t>interannual</a:t>
            </a:r>
            <a:r>
              <a:rPr lang="en-US" sz="1500" kern="1200" baseline="0" dirty="0">
                <a:solidFill>
                  <a:schemeClr val="tx1"/>
                </a:solidFill>
                <a:latin typeface="+mn-lt"/>
                <a:ea typeface="+mn-ea"/>
                <a:cs typeface="+mn-cs"/>
              </a:rPr>
              <a:t> variability has been found in the equatorial Indian Ocean in which the normally positive SST gradient is significantly weakened or reversed for a period</a:t>
            </a:r>
          </a:p>
          <a:p>
            <a:r>
              <a:rPr lang="en-US" sz="1500" kern="1200" baseline="0" dirty="0">
                <a:solidFill>
                  <a:schemeClr val="tx1"/>
                </a:solidFill>
                <a:latin typeface="+mn-lt"/>
                <a:ea typeface="+mn-ea"/>
                <a:cs typeface="+mn-cs"/>
              </a:rPr>
              <a:t>on the order of a season. It can result in significant regional climate impacts. The independence of this</a:t>
            </a:r>
          </a:p>
          <a:p>
            <a:r>
              <a:rPr lang="en-US" sz="1500" kern="1200" baseline="0" dirty="0">
                <a:solidFill>
                  <a:schemeClr val="tx1"/>
                </a:solidFill>
                <a:latin typeface="+mn-lt"/>
                <a:ea typeface="+mn-ea"/>
                <a:cs typeface="+mn-cs"/>
              </a:rPr>
              <a:t>mode and its connections to ENSO are still being investigated, but like ENSO, appears to offer an intermittent source of </a:t>
            </a:r>
            <a:r>
              <a:rPr lang="en-US" sz="1500" kern="1200" baseline="0" dirty="0" err="1">
                <a:solidFill>
                  <a:schemeClr val="tx1"/>
                </a:solidFill>
                <a:latin typeface="+mn-lt"/>
                <a:ea typeface="+mn-ea"/>
                <a:cs typeface="+mn-cs"/>
              </a:rPr>
              <a:t>interannual</a:t>
            </a:r>
            <a:r>
              <a:rPr lang="en-US" sz="1500" kern="1200" baseline="0" dirty="0">
                <a:solidFill>
                  <a:schemeClr val="tx1"/>
                </a:solidFill>
                <a:latin typeface="+mn-lt"/>
                <a:ea typeface="+mn-ea"/>
                <a:cs typeface="+mn-cs"/>
              </a:rPr>
              <a:t> predictability. Similar to ENSO, the IOD involves equatorial SST-wind </a:t>
            </a:r>
            <a:r>
              <a:rPr lang="en-US" sz="1500" kern="1200" baseline="0" dirty="0" err="1">
                <a:solidFill>
                  <a:schemeClr val="tx1"/>
                </a:solidFill>
                <a:latin typeface="+mn-lt"/>
                <a:ea typeface="+mn-ea"/>
                <a:cs typeface="+mn-cs"/>
              </a:rPr>
              <a:t>thermocline</a:t>
            </a:r>
            <a:r>
              <a:rPr lang="en-US" sz="1500" kern="1200" baseline="0" dirty="0">
                <a:solidFill>
                  <a:schemeClr val="tx1"/>
                </a:solidFill>
                <a:latin typeface="+mn-lt"/>
                <a:ea typeface="+mn-ea"/>
                <a:cs typeface="+mn-cs"/>
              </a:rPr>
              <a:t>/</a:t>
            </a:r>
          </a:p>
          <a:p>
            <a:r>
              <a:rPr lang="en-US" sz="1500" kern="1200" baseline="0" dirty="0">
                <a:solidFill>
                  <a:schemeClr val="tx1"/>
                </a:solidFill>
                <a:latin typeface="+mn-lt"/>
                <a:ea typeface="+mn-ea"/>
                <a:cs typeface="+mn-cs"/>
              </a:rPr>
              <a:t>upwelling feedback; however, in contrast to ENSO, it also involves off-equatorial, SST-convection-atmospheric </a:t>
            </a:r>
            <a:r>
              <a:rPr lang="en-US" sz="1500" kern="1200" baseline="0" dirty="0" err="1">
                <a:solidFill>
                  <a:schemeClr val="tx1"/>
                </a:solidFill>
                <a:latin typeface="+mn-lt"/>
                <a:ea typeface="+mn-ea"/>
                <a:cs typeface="+mn-cs"/>
              </a:rPr>
              <a:t>Rossby</a:t>
            </a:r>
            <a:r>
              <a:rPr lang="en-US" sz="1500" kern="1200" baseline="0" dirty="0">
                <a:solidFill>
                  <a:schemeClr val="tx1"/>
                </a:solidFill>
                <a:latin typeface="+mn-lt"/>
                <a:ea typeface="+mn-ea"/>
                <a:cs typeface="+mn-cs"/>
              </a:rPr>
              <a:t> wave interaction</a:t>
            </a:r>
            <a:endParaRPr lang="en-US" sz="1500" dirty="0"/>
          </a:p>
          <a:p>
            <a:endParaRPr lang="en-US" sz="1500" dirty="0"/>
          </a:p>
          <a:p>
            <a:endParaRPr lang="en-US" sz="1500" dirty="0"/>
          </a:p>
          <a:p>
            <a:r>
              <a:rPr lang="en-US" sz="1500" dirty="0"/>
              <a:t>Low-frequency equatorial waves in the Atmosphere and Ocean,</a:t>
            </a:r>
            <a:r>
              <a:rPr lang="en-US" sz="1500" kern="1200" baseline="0" dirty="0">
                <a:solidFill>
                  <a:schemeClr val="tx1"/>
                </a:solidFill>
                <a:latin typeface="+mn-lt"/>
                <a:ea typeface="+mn-ea"/>
                <a:cs typeface="+mn-cs"/>
              </a:rPr>
              <a:t> The equator provides an efficient wave guide by which tropical dynamical energy is organized, propagated, and dissipated. In the atmosphere, equatorial Kelvin and </a:t>
            </a:r>
            <a:r>
              <a:rPr lang="en-US" sz="1500" kern="1200" baseline="0" dirty="0" err="1">
                <a:solidFill>
                  <a:schemeClr val="tx1"/>
                </a:solidFill>
                <a:latin typeface="+mn-lt"/>
                <a:ea typeface="+mn-ea"/>
                <a:cs typeface="+mn-cs"/>
              </a:rPr>
              <a:t>Rossby</a:t>
            </a:r>
            <a:r>
              <a:rPr lang="en-US" sz="1500" kern="1200" baseline="0" dirty="0">
                <a:solidFill>
                  <a:schemeClr val="tx1"/>
                </a:solidFill>
                <a:latin typeface="+mn-lt"/>
                <a:ea typeface="+mn-ea"/>
                <a:cs typeface="+mn-cs"/>
              </a:rPr>
              <a:t> waves and mixed </a:t>
            </a:r>
            <a:r>
              <a:rPr lang="en-US" sz="1500" kern="1200" baseline="0" dirty="0" err="1">
                <a:solidFill>
                  <a:schemeClr val="tx1"/>
                </a:solidFill>
                <a:latin typeface="+mn-lt"/>
                <a:ea typeface="+mn-ea"/>
                <a:cs typeface="+mn-cs"/>
              </a:rPr>
              <a:t>Rossby</a:t>
            </a:r>
            <a:r>
              <a:rPr lang="en-US" sz="1500" kern="1200" baseline="0" dirty="0">
                <a:solidFill>
                  <a:schemeClr val="tx1"/>
                </a:solidFill>
                <a:latin typeface="+mn-lt"/>
                <a:ea typeface="+mn-ea"/>
                <a:cs typeface="+mn-cs"/>
              </a:rPr>
              <a:t>-Gravity waves, are observed. these low-frequency waves are often associated with convection and are referred to as convectively-coupled equatorial waves (CCEWs). Although complicated by their coupling to atmospheric convection, the organization and propagation of these low-frequency waves provides an element of predictability for the tropical atmosphere and possibly the extra-tropics via </a:t>
            </a:r>
            <a:r>
              <a:rPr lang="en-US" sz="1500" kern="1200" baseline="0" dirty="0" err="1">
                <a:solidFill>
                  <a:schemeClr val="tx1"/>
                </a:solidFill>
                <a:latin typeface="+mn-lt"/>
                <a:ea typeface="+mn-ea"/>
                <a:cs typeface="+mn-cs"/>
              </a:rPr>
              <a:t>teleconnections</a:t>
            </a:r>
            <a:r>
              <a:rPr lang="en-US" sz="1500" kern="1200" baseline="0" dirty="0">
                <a:solidFill>
                  <a:schemeClr val="tx1"/>
                </a:solidFill>
                <a:latin typeface="+mn-lt"/>
                <a:ea typeface="+mn-ea"/>
                <a:cs typeface="+mn-cs"/>
              </a:rPr>
              <a:t>.  Analogous to the discussion of the atmosphere above, the equatorial ocean supports the presence of equatorial wave modes, such as the Kelvin, </a:t>
            </a:r>
            <a:r>
              <a:rPr lang="en-US" sz="1500" kern="1200" baseline="0" dirty="0" err="1">
                <a:solidFill>
                  <a:schemeClr val="tx1"/>
                </a:solidFill>
                <a:latin typeface="+mn-lt"/>
                <a:ea typeface="+mn-ea"/>
                <a:cs typeface="+mn-cs"/>
              </a:rPr>
              <a:t>Rossby</a:t>
            </a:r>
            <a:r>
              <a:rPr lang="en-US" sz="1500" kern="1200" baseline="0" dirty="0">
                <a:solidFill>
                  <a:schemeClr val="tx1"/>
                </a:solidFill>
                <a:latin typeface="+mn-lt"/>
                <a:ea typeface="+mn-ea"/>
                <a:cs typeface="+mn-cs"/>
              </a:rPr>
              <a:t> and mixed-</a:t>
            </a:r>
            <a:r>
              <a:rPr lang="en-US" sz="1500" kern="1200" baseline="0" dirty="0" err="1">
                <a:solidFill>
                  <a:schemeClr val="tx1"/>
                </a:solidFill>
                <a:latin typeface="+mn-lt"/>
                <a:ea typeface="+mn-ea"/>
                <a:cs typeface="+mn-cs"/>
              </a:rPr>
              <a:t>Rossby</a:t>
            </a:r>
            <a:r>
              <a:rPr lang="en-US" sz="1500" kern="1200" baseline="0" dirty="0">
                <a:solidFill>
                  <a:schemeClr val="tx1"/>
                </a:solidFill>
                <a:latin typeface="+mn-lt"/>
                <a:ea typeface="+mn-ea"/>
                <a:cs typeface="+mn-cs"/>
              </a:rPr>
              <a:t> gravity modes. One simplifying aspect for their presence in the ocean is that, in contrast to the atmosphere, no convection or phase changes are involved. Because the equivalent depth of the ocean is considerably smaller than that for the atmosphere, its propagation speeds are much slower, and thus the time scale (and the predictability that arises from it) is much longer (e.g., a Kelvin wave takes about 2–3 months to cross the Pacific Ocean). These waves play a crucial role in the ocean </a:t>
            </a:r>
            <a:r>
              <a:rPr lang="en-US" sz="1500" kern="1200" baseline="0" dirty="0" err="1">
                <a:solidFill>
                  <a:schemeClr val="tx1"/>
                </a:solidFill>
                <a:latin typeface="+mn-lt"/>
                <a:ea typeface="+mn-ea"/>
                <a:cs typeface="+mn-cs"/>
              </a:rPr>
              <a:t>thermocline</a:t>
            </a:r>
            <a:r>
              <a:rPr lang="en-US" sz="1500" kern="1200" baseline="0" dirty="0">
                <a:solidFill>
                  <a:schemeClr val="tx1"/>
                </a:solidFill>
                <a:latin typeface="+mn-lt"/>
                <a:ea typeface="+mn-ea"/>
                <a:cs typeface="+mn-cs"/>
              </a:rPr>
              <a:t> adjustment and ENSO turnaround.</a:t>
            </a:r>
            <a:endParaRPr lang="en-US" sz="15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500" dirty="0"/>
          </a:p>
          <a:p>
            <a:r>
              <a:rPr lang="en-US" sz="1500" dirty="0"/>
              <a:t>Madden-Julian Oscillation (MJO), </a:t>
            </a:r>
            <a:r>
              <a:rPr lang="en-US" sz="1500" kern="1200" baseline="0" dirty="0">
                <a:solidFill>
                  <a:schemeClr val="tx1"/>
                </a:solidFill>
                <a:latin typeface="+mn-lt"/>
                <a:ea typeface="+mn-ea"/>
                <a:cs typeface="+mn-cs"/>
              </a:rPr>
              <a:t>Another fundamental mode of tropical convectively-coupled wave-like variability. MJOs operate on the planetary scale, with most of the convective disturbance and variations occurring in the Indo- Pacific warm pool regions. The typical time scale of these quasi-periodic disturbances is of the order of 40–50 days. They tend to propagate eastward and strongly influence the onsets and breaks of the monsoons with also some influence at </a:t>
            </a:r>
            <a:r>
              <a:rPr lang="en-US" sz="1500" kern="1200" baseline="0" dirty="0" err="1">
                <a:solidFill>
                  <a:schemeClr val="tx1"/>
                </a:solidFill>
                <a:latin typeface="+mn-lt"/>
                <a:ea typeface="+mn-ea"/>
                <a:cs typeface="+mn-cs"/>
              </a:rPr>
              <a:t>extratropical</a:t>
            </a:r>
            <a:r>
              <a:rPr lang="en-US" sz="1500" kern="1200" baseline="0" dirty="0">
                <a:solidFill>
                  <a:schemeClr val="tx1"/>
                </a:solidFill>
                <a:latin typeface="+mn-lt"/>
                <a:ea typeface="+mn-ea"/>
                <a:cs typeface="+mn-cs"/>
              </a:rPr>
              <a:t> regions</a:t>
            </a:r>
            <a:endParaRPr lang="en-US" sz="15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500" dirty="0"/>
          </a:p>
          <a:p>
            <a:r>
              <a:rPr lang="en-US" sz="1500" dirty="0"/>
              <a:t>SST and mixed layer feedback on </a:t>
            </a:r>
            <a:r>
              <a:rPr lang="en-US" sz="1500" dirty="0" err="1"/>
              <a:t>subseasonal</a:t>
            </a:r>
            <a:r>
              <a:rPr lang="en-US" sz="1500" dirty="0"/>
              <a:t> timescales, </a:t>
            </a:r>
            <a:r>
              <a:rPr lang="en-US" sz="1500" kern="1200" baseline="0" dirty="0">
                <a:solidFill>
                  <a:schemeClr val="tx1"/>
                </a:solidFill>
                <a:latin typeface="+mn-lt"/>
                <a:ea typeface="+mn-ea"/>
                <a:cs typeface="+mn-cs"/>
              </a:rPr>
              <a:t>The large/planetary spatial and </a:t>
            </a:r>
            <a:r>
              <a:rPr lang="en-US" sz="1500" kern="1200" baseline="0" dirty="0" err="1">
                <a:solidFill>
                  <a:schemeClr val="tx1"/>
                </a:solidFill>
                <a:latin typeface="+mn-lt"/>
                <a:ea typeface="+mn-ea"/>
                <a:cs typeface="+mn-cs"/>
              </a:rPr>
              <a:t>subseasonal</a:t>
            </a:r>
            <a:r>
              <a:rPr lang="en-US" sz="1500" kern="1200" baseline="0" dirty="0">
                <a:solidFill>
                  <a:schemeClr val="tx1"/>
                </a:solidFill>
                <a:latin typeface="+mn-lt"/>
                <a:ea typeface="+mn-ea"/>
                <a:cs typeface="+mn-cs"/>
              </a:rPr>
              <a:t> time scales of the CCEWs and MJO discussed above, along with the often strong impact of these phenomena on surface fluxes via wind speed and cloudiness, can result in significant modulation of the ocean surface mixed layer, with variations in depth on the order of tens of meters and in temperature of the order of a</a:t>
            </a:r>
          </a:p>
          <a:p>
            <a:r>
              <a:rPr lang="en-US" sz="1500" kern="1200" baseline="0" dirty="0">
                <a:solidFill>
                  <a:schemeClr val="tx1"/>
                </a:solidFill>
                <a:latin typeface="+mn-lt"/>
                <a:ea typeface="+mn-ea"/>
                <a:cs typeface="+mn-cs"/>
              </a:rPr>
              <a:t>degree. This process can impart a feedback onto the atmospheric wave processes which</a:t>
            </a:r>
          </a:p>
          <a:p>
            <a:r>
              <a:rPr lang="en-US" sz="1500" kern="1200" baseline="0" dirty="0">
                <a:solidFill>
                  <a:schemeClr val="tx1"/>
                </a:solidFill>
                <a:latin typeface="+mn-lt"/>
                <a:ea typeface="+mn-ea"/>
                <a:cs typeface="+mn-cs"/>
              </a:rPr>
              <a:t>influences their subsequent evolution (e.g. amplitude, propagation speed).</a:t>
            </a:r>
            <a:endParaRPr lang="en-US" sz="15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500" dirty="0"/>
          </a:p>
          <a:p>
            <a:r>
              <a:rPr lang="en-US" sz="1500" dirty="0"/>
              <a:t>Annular Modes (SAM, NAM), </a:t>
            </a:r>
            <a:r>
              <a:rPr lang="en-US" sz="1500" kern="1200" baseline="0" dirty="0">
                <a:solidFill>
                  <a:schemeClr val="tx1"/>
                </a:solidFill>
                <a:latin typeface="+mn-lt"/>
                <a:ea typeface="+mn-ea"/>
                <a:cs typeface="+mn-cs"/>
              </a:rPr>
              <a:t>The Annular Modes, also refereed to as the Arctic Oscillation in the Northern Hemisphere, or the Antarctic Oscillation in the Southern Hemisphere, are dominant modes of variability outside the tropics. They are established on a weekly time scale due to atmospheric internal dynamics (such as mean flow-wave interaction or stratosphere-troposphere interaction). They offer some predictability on seasonal time scales through longer-timescale persistence of stratospheric winds.  The modes can influence</a:t>
            </a:r>
          </a:p>
          <a:p>
            <a:r>
              <a:rPr lang="en-US" sz="1500" kern="1200" baseline="0" dirty="0">
                <a:solidFill>
                  <a:schemeClr val="tx1"/>
                </a:solidFill>
                <a:latin typeface="+mn-lt"/>
                <a:ea typeface="+mn-ea"/>
                <a:cs typeface="+mn-cs"/>
              </a:rPr>
              <a:t>surface temperature and precipitation, especially the frequency of extreme events.</a:t>
            </a:r>
            <a:endParaRPr lang="en-US" sz="15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500" dirty="0"/>
          </a:p>
          <a:p>
            <a:r>
              <a:rPr lang="en-US" sz="1500" dirty="0"/>
              <a:t>Stratosphere-Troposphere Interaction (QBO), </a:t>
            </a:r>
            <a:r>
              <a:rPr lang="en-US" sz="1500" kern="1200" baseline="0" dirty="0">
                <a:solidFill>
                  <a:schemeClr val="tx1"/>
                </a:solidFill>
                <a:latin typeface="+mn-lt"/>
                <a:ea typeface="+mn-ea"/>
                <a:cs typeface="+mn-cs"/>
              </a:rPr>
              <a:t>Since the stratosphere can interact with the troposphere, knowledge of the state of the stratosphere can serve almost as a boundary condition when attempting to simulate the troposphere. The stratospheric circulation can be highly variable, with a time scale much longer</a:t>
            </a:r>
          </a:p>
          <a:p>
            <a:r>
              <a:rPr lang="en-US" sz="1500" kern="1200" baseline="0" dirty="0">
                <a:solidFill>
                  <a:schemeClr val="tx1"/>
                </a:solidFill>
                <a:latin typeface="+mn-lt"/>
                <a:ea typeface="+mn-ea"/>
                <a:cs typeface="+mn-cs"/>
              </a:rPr>
              <a:t>than that of the troposphere. The variability of the stratospheric circulation can be characterized mainly by the strength of the polar vortex, or equivalently the high latitude westerly winds. Stratospheric variability peaks during Northern winter and Southern late spring. When the flow just above the </a:t>
            </a:r>
            <a:r>
              <a:rPr lang="en-US" sz="1500" kern="1200" baseline="0" dirty="0" err="1">
                <a:solidFill>
                  <a:schemeClr val="tx1"/>
                </a:solidFill>
                <a:latin typeface="+mn-lt"/>
                <a:ea typeface="+mn-ea"/>
                <a:cs typeface="+mn-cs"/>
              </a:rPr>
              <a:t>tropopause</a:t>
            </a:r>
            <a:r>
              <a:rPr lang="en-US" sz="1500" kern="1200" baseline="0" dirty="0">
                <a:solidFill>
                  <a:schemeClr val="tx1"/>
                </a:solidFill>
                <a:latin typeface="+mn-lt"/>
                <a:ea typeface="+mn-ea"/>
                <a:cs typeface="+mn-cs"/>
              </a:rPr>
              <a:t> is anomalous, the </a:t>
            </a:r>
            <a:r>
              <a:rPr lang="en-US" sz="1500" kern="1200" baseline="0" dirty="0" err="1">
                <a:solidFill>
                  <a:schemeClr val="tx1"/>
                </a:solidFill>
                <a:latin typeface="+mn-lt"/>
                <a:ea typeface="+mn-ea"/>
                <a:cs typeface="+mn-cs"/>
              </a:rPr>
              <a:t>tropospheric</a:t>
            </a:r>
            <a:r>
              <a:rPr lang="en-US" sz="1500" kern="1200" baseline="0" dirty="0">
                <a:solidFill>
                  <a:schemeClr val="tx1"/>
                </a:solidFill>
                <a:latin typeface="+mn-lt"/>
                <a:ea typeface="+mn-ea"/>
                <a:cs typeface="+mn-cs"/>
              </a:rPr>
              <a:t> flow tends to be disturbed in the same manner, with the anomalous </a:t>
            </a:r>
            <a:r>
              <a:rPr lang="en-US" sz="1500" kern="1200" baseline="0" dirty="0" err="1">
                <a:solidFill>
                  <a:schemeClr val="tx1"/>
                </a:solidFill>
                <a:latin typeface="+mn-lt"/>
                <a:ea typeface="+mn-ea"/>
                <a:cs typeface="+mn-cs"/>
              </a:rPr>
              <a:t>tropospheric</a:t>
            </a:r>
            <a:r>
              <a:rPr lang="en-US" sz="1500" kern="1200" baseline="0" dirty="0">
                <a:solidFill>
                  <a:schemeClr val="tx1"/>
                </a:solidFill>
                <a:latin typeface="+mn-lt"/>
                <a:ea typeface="+mn-ea"/>
                <a:cs typeface="+mn-cs"/>
              </a:rPr>
              <a:t> flow lasting up to about two month. Additionally, the Quasi-Biennial Oscillation (QBO) of the stratospheric circulation offers</a:t>
            </a:r>
          </a:p>
          <a:p>
            <a:r>
              <a:rPr lang="en-US" sz="1500" kern="1200" baseline="0" dirty="0">
                <a:solidFill>
                  <a:schemeClr val="tx1"/>
                </a:solidFill>
                <a:latin typeface="+mn-lt"/>
                <a:ea typeface="+mn-ea"/>
                <a:cs typeface="+mn-cs"/>
              </a:rPr>
              <a:t>a source of predictability for the </a:t>
            </a:r>
            <a:r>
              <a:rPr lang="en-US" sz="1500" kern="1200" baseline="0" dirty="0" err="1">
                <a:solidFill>
                  <a:schemeClr val="tx1"/>
                </a:solidFill>
                <a:latin typeface="+mn-lt"/>
                <a:ea typeface="+mn-ea"/>
                <a:cs typeface="+mn-cs"/>
              </a:rPr>
              <a:t>tropospheric</a:t>
            </a:r>
            <a:r>
              <a:rPr lang="en-US" sz="1500" kern="1200" baseline="0" dirty="0">
                <a:solidFill>
                  <a:schemeClr val="tx1"/>
                </a:solidFill>
                <a:latin typeface="+mn-lt"/>
                <a:ea typeface="+mn-ea"/>
                <a:cs typeface="+mn-cs"/>
              </a:rPr>
              <a:t> climate. The stratospheric QBO in the tropics arises from the interaction of the stratospheric mean flow with eddy fluxes of momentum carried upward by </a:t>
            </a:r>
            <a:r>
              <a:rPr lang="en-US" sz="1500" kern="1200" baseline="0" dirty="0" err="1">
                <a:solidFill>
                  <a:schemeClr val="tx1"/>
                </a:solidFill>
                <a:latin typeface="+mn-lt"/>
                <a:ea typeface="+mn-ea"/>
                <a:cs typeface="+mn-cs"/>
              </a:rPr>
              <a:t>Rossby</a:t>
            </a:r>
            <a:r>
              <a:rPr lang="en-US" sz="1500" kern="1200" baseline="0" dirty="0">
                <a:solidFill>
                  <a:schemeClr val="tx1"/>
                </a:solidFill>
                <a:latin typeface="+mn-lt"/>
                <a:ea typeface="+mn-ea"/>
                <a:cs typeface="+mn-cs"/>
              </a:rPr>
              <a:t> and gravity waves that are excited by tropical convection. The result is an oscillation in the stratospheric zonal winds having a period of about 26 months. While our weather and climate models do not often resolve or represent the QBO well, it is one of the more predictable features in the atmosphere, and it has been found to exhibit a signature in surface climate</a:t>
            </a:r>
            <a:endParaRPr lang="en-US" sz="15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7</a:t>
            </a:fld>
            <a:endParaRPr lang="es-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a:xfrm>
            <a:off x="357166" y="4343400"/>
            <a:ext cx="6072230" cy="4657756"/>
          </a:xfrm>
        </p:spPr>
        <p:txBody>
          <a:bodyPr>
            <a:normAutofit fontScale="55000" lnSpcReduction="20000"/>
          </a:bodyPr>
          <a:lstStyle/>
          <a:p>
            <a:r>
              <a:rPr lang="en-US" sz="1600" dirty="0">
                <a:ea typeface="+mn-ea"/>
                <a:cs typeface="+mn-cs"/>
              </a:rPr>
              <a:t>Greenhouse gases, </a:t>
            </a:r>
            <a:r>
              <a:rPr lang="en-US" sz="1200" kern="1200" baseline="0" dirty="0">
                <a:solidFill>
                  <a:schemeClr val="tx1"/>
                </a:solidFill>
                <a:latin typeface="+mn-lt"/>
                <a:ea typeface="+mn-ea"/>
                <a:cs typeface="+mn-cs"/>
              </a:rPr>
              <a:t>have a direct impact on the radiation balance of the atmosphere: increases in greenhouse gases warm the global climate. The non-</a:t>
            </a:r>
            <a:r>
              <a:rPr lang="en-US" sz="1200" kern="1200" baseline="0" dirty="0" err="1">
                <a:solidFill>
                  <a:schemeClr val="tx1"/>
                </a:solidFill>
                <a:latin typeface="+mn-lt"/>
                <a:ea typeface="+mn-ea"/>
                <a:cs typeface="+mn-cs"/>
              </a:rPr>
              <a:t>stationarity</a:t>
            </a:r>
            <a:r>
              <a:rPr lang="en-US" sz="1200" kern="1200" baseline="0" dirty="0">
                <a:solidFill>
                  <a:schemeClr val="tx1"/>
                </a:solidFill>
                <a:latin typeface="+mn-lt"/>
                <a:ea typeface="+mn-ea"/>
                <a:cs typeface="+mn-cs"/>
              </a:rPr>
              <a:t> associated with this</a:t>
            </a:r>
          </a:p>
          <a:p>
            <a:r>
              <a:rPr lang="en-US" sz="1200" kern="1200" baseline="0" dirty="0">
                <a:solidFill>
                  <a:schemeClr val="tx1"/>
                </a:solidFill>
                <a:latin typeface="+mn-lt"/>
                <a:ea typeface="+mn-ea"/>
                <a:cs typeface="+mn-cs"/>
              </a:rPr>
              <a:t>climate change is an important component of climate forecasts even on ISI timescales. For example, the NOAA Climate Prediction Center uses optimal climate </a:t>
            </a:r>
            <a:r>
              <a:rPr lang="en-US" sz="1200" kern="1200" baseline="0" dirty="0" err="1">
                <a:solidFill>
                  <a:schemeClr val="tx1"/>
                </a:solidFill>
                <a:latin typeface="+mn-lt"/>
                <a:ea typeface="+mn-ea"/>
                <a:cs typeface="+mn-cs"/>
              </a:rPr>
              <a:t>normals</a:t>
            </a:r>
            <a:r>
              <a:rPr lang="en-US" sz="1200" kern="1200" baseline="0" dirty="0">
                <a:solidFill>
                  <a:schemeClr val="tx1"/>
                </a:solidFill>
                <a:latin typeface="+mn-lt"/>
                <a:ea typeface="+mn-ea"/>
                <a:cs typeface="+mn-cs"/>
              </a:rPr>
              <a:t> and other empirical</a:t>
            </a:r>
          </a:p>
          <a:p>
            <a:r>
              <a:rPr lang="en-US" sz="1200" kern="1200" baseline="0" dirty="0">
                <a:solidFill>
                  <a:schemeClr val="tx1"/>
                </a:solidFill>
                <a:latin typeface="+mn-lt"/>
                <a:ea typeface="+mn-ea"/>
                <a:cs typeface="+mn-cs"/>
              </a:rPr>
              <a:t>techniques to capture this non-</a:t>
            </a:r>
            <a:r>
              <a:rPr lang="en-US" sz="1200" kern="1200" baseline="0" dirty="0" err="1">
                <a:solidFill>
                  <a:schemeClr val="tx1"/>
                </a:solidFill>
                <a:latin typeface="+mn-lt"/>
                <a:ea typeface="+mn-ea"/>
                <a:cs typeface="+mn-cs"/>
              </a:rPr>
              <a:t>stationarity</a:t>
            </a:r>
            <a:r>
              <a:rPr lang="en-US" sz="1200" kern="1200" baseline="0" dirty="0">
                <a:solidFill>
                  <a:schemeClr val="tx1"/>
                </a:solidFill>
                <a:latin typeface="+mn-lt"/>
                <a:ea typeface="+mn-ea"/>
                <a:cs typeface="+mn-cs"/>
              </a:rPr>
              <a:t> in climate forecasts (Huang et al., 1996a; </a:t>
            </a:r>
            <a:r>
              <a:rPr lang="en-US" sz="1200" kern="1200" baseline="0" dirty="0" err="1">
                <a:solidFill>
                  <a:schemeClr val="tx1"/>
                </a:solidFill>
                <a:latin typeface="+mn-lt"/>
                <a:ea typeface="+mn-ea"/>
                <a:cs typeface="+mn-cs"/>
              </a:rPr>
              <a:t>Livezey</a:t>
            </a:r>
            <a:r>
              <a:rPr lang="en-US" sz="1200" kern="1200" baseline="0" dirty="0">
                <a:solidFill>
                  <a:schemeClr val="tx1"/>
                </a:solidFill>
                <a:latin typeface="+mn-lt"/>
                <a:ea typeface="+mn-ea"/>
                <a:cs typeface="+mn-cs"/>
              </a:rPr>
              <a:t> et al., 2007). However, regional details of this climate change are difficult to model numerically</a:t>
            </a:r>
          </a:p>
          <a:p>
            <a:r>
              <a:rPr lang="en-US" sz="1200" kern="1200" baseline="0" dirty="0">
                <a:solidFill>
                  <a:schemeClr val="tx1"/>
                </a:solidFill>
                <a:latin typeface="+mn-lt"/>
                <a:ea typeface="+mn-ea"/>
                <a:cs typeface="+mn-cs"/>
              </a:rPr>
              <a:t>due to the myriad important feedbacks that need to be taken into account. These include feedbacks due to the enhancement of water vapor in the warming atmosphere and the associated</a:t>
            </a:r>
          </a:p>
          <a:p>
            <a:r>
              <a:rPr lang="en-US" sz="1200" kern="1200" baseline="0" dirty="0">
                <a:solidFill>
                  <a:schemeClr val="tx1"/>
                </a:solidFill>
                <a:latin typeface="+mn-lt"/>
                <a:ea typeface="+mn-ea"/>
                <a:cs typeface="+mn-cs"/>
              </a:rPr>
              <a:t>changes in cloudiness and snow/ice amount, all of which can affect the radiation budget. In addition, there are feedbacks from the carbon cycle itself (including the release of additional</a:t>
            </a:r>
          </a:p>
          <a:p>
            <a:r>
              <a:rPr lang="en-US" sz="1200" kern="1200" baseline="0" dirty="0">
                <a:solidFill>
                  <a:schemeClr val="tx1"/>
                </a:solidFill>
                <a:latin typeface="+mn-lt"/>
                <a:ea typeface="+mn-ea"/>
                <a:cs typeface="+mn-cs"/>
              </a:rPr>
              <a:t>greenhouse gases in northern latitudes as permafrost melts), the ocean </a:t>
            </a:r>
            <a:r>
              <a:rPr lang="en-US" sz="1200" kern="1200" baseline="0" dirty="0" err="1">
                <a:solidFill>
                  <a:schemeClr val="tx1"/>
                </a:solidFill>
                <a:latin typeface="+mn-lt"/>
                <a:ea typeface="+mn-ea"/>
                <a:cs typeface="+mn-cs"/>
              </a:rPr>
              <a:t>thermohaline</a:t>
            </a:r>
            <a:r>
              <a:rPr lang="en-US" sz="1200" kern="1200" baseline="0" dirty="0">
                <a:solidFill>
                  <a:schemeClr val="tx1"/>
                </a:solidFill>
                <a:latin typeface="+mn-lt"/>
                <a:ea typeface="+mn-ea"/>
                <a:cs typeface="+mn-cs"/>
              </a:rPr>
              <a:t> circulation, changes in the biosphere, and so on.</a:t>
            </a:r>
            <a:endParaRPr lang="en-US" sz="1600" dirty="0">
              <a:ea typeface="+mn-ea"/>
              <a:cs typeface="+mn-cs"/>
            </a:endParaRPr>
          </a:p>
          <a:p>
            <a:pPr marL="400050" lvl="0" indent="-457200"/>
            <a:endParaRPr lang="en-US" sz="1600" dirty="0">
              <a:ea typeface="+mn-ea"/>
              <a:cs typeface="+mn-cs"/>
            </a:endParaRPr>
          </a:p>
          <a:p>
            <a:r>
              <a:rPr lang="en-US" sz="1600" dirty="0">
                <a:ea typeface="+mn-ea"/>
                <a:cs typeface="+mn-cs"/>
              </a:rPr>
              <a:t>Anthropogenic Aerosols, </a:t>
            </a:r>
            <a:r>
              <a:rPr lang="en-US" sz="1200" kern="1200" baseline="0" dirty="0">
                <a:solidFill>
                  <a:schemeClr val="tx1"/>
                </a:solidFill>
                <a:latin typeface="+mn-lt"/>
                <a:ea typeface="+mn-ea"/>
                <a:cs typeface="+mn-cs"/>
              </a:rPr>
              <a:t>Atmospheric aerosols, which affect the radiation budget of the Earth, include major human-related components that change with the nature of human activities, and thus which may</a:t>
            </a:r>
          </a:p>
          <a:p>
            <a:r>
              <a:rPr lang="en-US" sz="1200" kern="1200" baseline="0" dirty="0">
                <a:solidFill>
                  <a:schemeClr val="tx1"/>
                </a:solidFill>
                <a:latin typeface="+mn-lt"/>
                <a:ea typeface="+mn-ea"/>
                <a:cs typeface="+mn-cs"/>
              </a:rPr>
              <a:t>be predictable. The human-related components include sulfate aerosols from fossil fuel combustion and organic aerosols from biomass burning and land use change. The effect of changes in aerosols on precipitation at ISI timescales could be important. </a:t>
            </a:r>
            <a:r>
              <a:rPr lang="en-US" sz="1200" kern="1200" baseline="0" dirty="0" err="1">
                <a:solidFill>
                  <a:schemeClr val="tx1"/>
                </a:solidFill>
                <a:latin typeface="+mn-lt"/>
                <a:ea typeface="+mn-ea"/>
                <a:cs typeface="+mn-cs"/>
              </a:rPr>
              <a:t>Bollasina</a:t>
            </a:r>
            <a:r>
              <a:rPr lang="en-US" sz="1200" kern="1200" baseline="0" dirty="0">
                <a:solidFill>
                  <a:schemeClr val="tx1"/>
                </a:solidFill>
                <a:latin typeface="+mn-lt"/>
                <a:ea typeface="+mn-ea"/>
                <a:cs typeface="+mn-cs"/>
              </a:rPr>
              <a:t> and Nigam (2009) have shown that elevated aerosol concentrations over the Indian subcontinent can accompany periods of reduced cloudiness, increased downward shortwave</a:t>
            </a:r>
          </a:p>
          <a:p>
            <a:r>
              <a:rPr lang="en-US" sz="1200" kern="1200" baseline="0" dirty="0">
                <a:solidFill>
                  <a:schemeClr val="tx1"/>
                </a:solidFill>
                <a:latin typeface="+mn-lt"/>
                <a:ea typeface="+mn-ea"/>
                <a:cs typeface="+mn-cs"/>
              </a:rPr>
              <a:t>radiation, and ultimately a delayed onset of the monsoon. However, the role of aerosols as the “cause” of a decrease or delay in precipitation is not yet confirmed—more research on </a:t>
            </a:r>
            <a:r>
              <a:rPr lang="en-US" sz="1200" kern="1200" baseline="0" dirty="0" err="1">
                <a:solidFill>
                  <a:schemeClr val="tx1"/>
                </a:solidFill>
                <a:latin typeface="+mn-lt"/>
                <a:ea typeface="+mn-ea"/>
                <a:cs typeface="+mn-cs"/>
              </a:rPr>
              <a:t>subseasonal</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timescales is required to isolate the effect of aerosols from the influence of the </a:t>
            </a:r>
            <a:r>
              <a:rPr lang="en-US" sz="1200" kern="1200" baseline="0" dirty="0" err="1">
                <a:solidFill>
                  <a:schemeClr val="tx1"/>
                </a:solidFill>
                <a:latin typeface="+mn-lt"/>
                <a:ea typeface="+mn-ea"/>
                <a:cs typeface="+mn-cs"/>
              </a:rPr>
              <a:t>largescale</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synoptic flow and associated changes in precipitation.</a:t>
            </a:r>
            <a:endParaRPr lang="en-US" sz="1600" dirty="0">
              <a:ea typeface="+mn-ea"/>
              <a:cs typeface="+mn-cs"/>
            </a:endParaRPr>
          </a:p>
          <a:p>
            <a:pPr marL="400050" lvl="0" indent="-457200"/>
            <a:endParaRPr lang="en-US" sz="1600" dirty="0">
              <a:ea typeface="+mn-ea"/>
              <a:cs typeface="+mn-cs"/>
            </a:endParaRPr>
          </a:p>
          <a:p>
            <a:r>
              <a:rPr lang="en-US" sz="1600" dirty="0">
                <a:ea typeface="+mn-ea"/>
                <a:cs typeface="+mn-cs"/>
              </a:rPr>
              <a:t>Land use change, </a:t>
            </a:r>
            <a:r>
              <a:rPr lang="en-US" sz="1200" kern="1200" baseline="0" dirty="0">
                <a:solidFill>
                  <a:schemeClr val="tx1"/>
                </a:solidFill>
                <a:latin typeface="+mn-lt"/>
                <a:ea typeface="+mn-ea"/>
                <a:cs typeface="+mn-cs"/>
              </a:rPr>
              <a:t>Humans have had a marked impact on the character of the land surface through deforestation, agricultural conversion, and urbanization. This change in surface character can</a:t>
            </a:r>
          </a:p>
          <a:p>
            <a:r>
              <a:rPr lang="en-US" sz="1200" kern="1200" baseline="0" dirty="0">
                <a:solidFill>
                  <a:schemeClr val="tx1"/>
                </a:solidFill>
                <a:latin typeface="+mn-lt"/>
                <a:ea typeface="+mn-ea"/>
                <a:cs typeface="+mn-cs"/>
              </a:rPr>
              <a:t>have a long-term impact on surface energy and water budgets (e.g., deforested land may generate less </a:t>
            </a:r>
            <a:r>
              <a:rPr lang="en-US" sz="1200" kern="1200" baseline="0" dirty="0" err="1">
                <a:solidFill>
                  <a:schemeClr val="tx1"/>
                </a:solidFill>
                <a:latin typeface="+mn-lt"/>
                <a:ea typeface="+mn-ea"/>
                <a:cs typeface="+mn-cs"/>
              </a:rPr>
              <a:t>evapotranspiration</a:t>
            </a:r>
            <a:r>
              <a:rPr lang="en-US" sz="1200" kern="1200" baseline="0" dirty="0">
                <a:solidFill>
                  <a:schemeClr val="tx1"/>
                </a:solidFill>
                <a:latin typeface="+mn-lt"/>
                <a:ea typeface="+mn-ea"/>
                <a:cs typeface="+mn-cs"/>
              </a:rPr>
              <a:t> than forested land), which in turn can have a long-term impact on the rest</a:t>
            </a:r>
          </a:p>
          <a:p>
            <a:r>
              <a:rPr lang="en-US" sz="1200" kern="1200" baseline="0" dirty="0">
                <a:solidFill>
                  <a:schemeClr val="tx1"/>
                </a:solidFill>
                <a:latin typeface="+mn-lt"/>
                <a:ea typeface="+mn-ea"/>
                <a:cs typeface="+mn-cs"/>
              </a:rPr>
              <a:t>of the climate system.</a:t>
            </a:r>
            <a:endParaRPr lang="en-US" sz="1600" dirty="0">
              <a:ea typeface="+mn-ea"/>
              <a:cs typeface="+mn-cs"/>
            </a:endParaRPr>
          </a:p>
          <a:p>
            <a:pPr marL="400050" lvl="0" indent="-457200"/>
            <a:endParaRPr lang="en-US" sz="1600" dirty="0">
              <a:ea typeface="+mn-ea"/>
              <a:cs typeface="+mn-cs"/>
            </a:endParaRPr>
          </a:p>
          <a:p>
            <a:r>
              <a:rPr lang="en-US" sz="1600" dirty="0">
                <a:ea typeface="+mn-ea"/>
                <a:cs typeface="+mn-cs"/>
              </a:rPr>
              <a:t>Fluctuations in solar output, </a:t>
            </a:r>
            <a:r>
              <a:rPr lang="en-US" sz="1200" kern="1200" baseline="0" dirty="0">
                <a:solidFill>
                  <a:schemeClr val="tx1"/>
                </a:solidFill>
                <a:latin typeface="+mn-lt"/>
                <a:ea typeface="+mn-ea"/>
                <a:cs typeface="+mn-cs"/>
              </a:rPr>
              <a:t>The sun provides the energy that powers the Earth’s climate system. Its output varies slightly with an 11-year cycle that is highly predictable because it is nearly periodic. Larger</a:t>
            </a:r>
          </a:p>
          <a:p>
            <a:r>
              <a:rPr lang="en-US" sz="1200" kern="1200" baseline="0" dirty="0">
                <a:solidFill>
                  <a:schemeClr val="tx1"/>
                </a:solidFill>
                <a:latin typeface="+mn-lt"/>
                <a:ea typeface="+mn-ea"/>
                <a:cs typeface="+mn-cs"/>
              </a:rPr>
              <a:t>changes may occur on longer time scales, but in the absence of measurements, these changes cannot be quantified beyond a statement that they appear to be small compared to the signal seen</a:t>
            </a:r>
          </a:p>
          <a:p>
            <a:r>
              <a:rPr lang="en-US" sz="1200" kern="1200" baseline="0" dirty="0">
                <a:solidFill>
                  <a:schemeClr val="tx1"/>
                </a:solidFill>
                <a:latin typeface="+mn-lt"/>
                <a:ea typeface="+mn-ea"/>
                <a:cs typeface="+mn-cs"/>
              </a:rPr>
              <a:t>from greenhouse gases. it is likely that the mechanism that links solar fluctuations to surface climate involves the communication of anomalies between the stratosphere and troposphere,</a:t>
            </a:r>
            <a:endParaRPr lang="en-US" sz="1600" dirty="0">
              <a:ea typeface="+mn-ea"/>
              <a:cs typeface="+mn-cs"/>
            </a:endParaRPr>
          </a:p>
          <a:p>
            <a:pPr marL="400050" lvl="0" indent="-457200"/>
            <a:endParaRPr lang="en-US" sz="1600" dirty="0">
              <a:ea typeface="+mn-ea"/>
              <a:cs typeface="+mn-cs"/>
            </a:endParaRPr>
          </a:p>
          <a:p>
            <a:r>
              <a:rPr lang="en-US" sz="1600" dirty="0">
                <a:ea typeface="+mn-ea"/>
                <a:cs typeface="+mn-cs"/>
              </a:rPr>
              <a:t>Volcanoes and other high-impact modifications of atmospheric composition (e.g. forest fires), </a:t>
            </a:r>
            <a:r>
              <a:rPr lang="en-US" sz="1200" kern="1200" baseline="0" dirty="0">
                <a:solidFill>
                  <a:schemeClr val="tx1"/>
                </a:solidFill>
                <a:latin typeface="+mn-lt"/>
                <a:ea typeface="+mn-ea"/>
                <a:cs typeface="+mn-cs"/>
              </a:rPr>
              <a:t>There are a number of rare external forcing events that can cause a sudden drastic change</a:t>
            </a:r>
          </a:p>
          <a:p>
            <a:r>
              <a:rPr lang="en-US" sz="1200" kern="1200" baseline="0" dirty="0">
                <a:solidFill>
                  <a:schemeClr val="tx1"/>
                </a:solidFill>
                <a:latin typeface="+mn-lt"/>
                <a:ea typeface="+mn-ea"/>
                <a:cs typeface="+mn-cs"/>
              </a:rPr>
              <a:t>to the atmospheric burden of aerosols, trace gases, and particulates. Volcanoes are one example. Major eruptions are relatively rare (less than one per decade) but can quickly inject large</a:t>
            </a:r>
          </a:p>
          <a:p>
            <a:r>
              <a:rPr lang="en-US" sz="1200" kern="1200" baseline="0" dirty="0">
                <a:solidFill>
                  <a:schemeClr val="tx1"/>
                </a:solidFill>
                <a:latin typeface="+mn-lt"/>
                <a:ea typeface="+mn-ea"/>
                <a:cs typeface="+mn-cs"/>
              </a:rPr>
              <a:t>volumes of material high into the atmosphere. The effects on the climate system can be felt for years afterward, typically as a cooling of the global mean temperature (</a:t>
            </a:r>
            <a:r>
              <a:rPr lang="en-US" sz="1200" kern="1200" baseline="0" dirty="0" err="1">
                <a:solidFill>
                  <a:schemeClr val="tx1"/>
                </a:solidFill>
                <a:latin typeface="+mn-lt"/>
                <a:ea typeface="+mn-ea"/>
                <a:cs typeface="+mn-cs"/>
              </a:rPr>
              <a:t>Robock</a:t>
            </a:r>
            <a:r>
              <a:rPr lang="en-US" sz="1200" kern="1200" baseline="0" dirty="0">
                <a:solidFill>
                  <a:schemeClr val="tx1"/>
                </a:solidFill>
                <a:latin typeface="+mn-lt"/>
                <a:ea typeface="+mn-ea"/>
                <a:cs typeface="+mn-cs"/>
              </a:rPr>
              <a:t> and Mao, 1995).</a:t>
            </a:r>
          </a:p>
          <a:p>
            <a:r>
              <a:rPr lang="en-US" sz="1200" kern="1200" baseline="0" dirty="0">
                <a:solidFill>
                  <a:schemeClr val="tx1"/>
                </a:solidFill>
                <a:latin typeface="+mn-lt"/>
                <a:ea typeface="+mn-ea"/>
                <a:cs typeface="+mn-cs"/>
              </a:rPr>
              <a:t>The impacts of major eruptions on temperature distributions over the continental United States can be larger than those from internal variations of the climate system discussed earlier in this</a:t>
            </a:r>
          </a:p>
          <a:p>
            <a:r>
              <a:rPr lang="en-US" sz="1200" kern="1200" baseline="0" dirty="0">
                <a:solidFill>
                  <a:schemeClr val="tx1"/>
                </a:solidFill>
                <a:latin typeface="+mn-lt"/>
                <a:ea typeface="+mn-ea"/>
                <a:cs typeface="+mn-cs"/>
              </a:rPr>
              <a:t>section (Bradley, 1988). Shortened growing seasons caused by an overall reduction of solar radiation reaching the ground could have negative impacts on particular crops in some regions.</a:t>
            </a:r>
          </a:p>
          <a:p>
            <a:r>
              <a:rPr lang="en-US" sz="1200" kern="1200" baseline="0" dirty="0">
                <a:solidFill>
                  <a:schemeClr val="tx1"/>
                </a:solidFill>
                <a:latin typeface="+mn-lt"/>
                <a:ea typeface="+mn-ea"/>
                <a:cs typeface="+mn-cs"/>
              </a:rPr>
              <a:t>Forest fires provide another example of relatively rapid changes in atmospheric composition that can affect climate on ISI time scales.</a:t>
            </a:r>
            <a:endParaRPr lang="en-US" sz="1600" dirty="0">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8</a:t>
            </a:fld>
            <a:endParaRPr lang="es-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dirty="0" err="1"/>
              <a:t>Processes</a:t>
            </a:r>
            <a:r>
              <a:rPr lang="es-AR" dirty="0"/>
              <a:t> </a:t>
            </a:r>
            <a:r>
              <a:rPr lang="es-AR" dirty="0" err="1"/>
              <a:t>that</a:t>
            </a:r>
            <a:r>
              <a:rPr lang="es-AR" dirty="0"/>
              <a:t> </a:t>
            </a:r>
            <a:r>
              <a:rPr lang="es-AR" dirty="0" err="1"/>
              <a:t>act</a:t>
            </a:r>
            <a:r>
              <a:rPr lang="es-AR" dirty="0"/>
              <a:t> as </a:t>
            </a:r>
            <a:r>
              <a:rPr lang="es-AR" dirty="0" err="1"/>
              <a:t>sources</a:t>
            </a:r>
            <a:r>
              <a:rPr lang="es-AR" dirty="0"/>
              <a:t> of ISI </a:t>
            </a:r>
            <a:r>
              <a:rPr lang="es-AR" dirty="0" err="1"/>
              <a:t>climate</a:t>
            </a:r>
            <a:r>
              <a:rPr lang="es-AR" dirty="0"/>
              <a:t> </a:t>
            </a:r>
            <a:r>
              <a:rPr lang="es-AR" dirty="0" err="1"/>
              <a:t>predictability</a:t>
            </a:r>
            <a:r>
              <a:rPr lang="es-AR" dirty="0"/>
              <a:t> </a:t>
            </a:r>
            <a:r>
              <a:rPr lang="es-AR" dirty="0" err="1"/>
              <a:t>extend</a:t>
            </a:r>
            <a:r>
              <a:rPr lang="es-AR" dirty="0"/>
              <a:t> </a:t>
            </a:r>
            <a:r>
              <a:rPr lang="es-AR" dirty="0" err="1"/>
              <a:t>over</a:t>
            </a:r>
            <a:r>
              <a:rPr lang="es-AR" dirty="0"/>
              <a:t> a </a:t>
            </a:r>
            <a:r>
              <a:rPr lang="es-AR" dirty="0" err="1"/>
              <a:t>wide</a:t>
            </a:r>
            <a:r>
              <a:rPr lang="es-AR" dirty="0"/>
              <a:t> </a:t>
            </a:r>
            <a:r>
              <a:rPr lang="es-AR" dirty="0" err="1"/>
              <a:t>range</a:t>
            </a:r>
            <a:r>
              <a:rPr lang="es-AR" dirty="0"/>
              <a:t> of </a:t>
            </a:r>
            <a:r>
              <a:rPr lang="es-AR" dirty="0" err="1"/>
              <a:t>timescales</a:t>
            </a:r>
            <a:r>
              <a:rPr lang="es-AR" dirty="0"/>
              <a:t> and </a:t>
            </a:r>
            <a:r>
              <a:rPr lang="es-AR" dirty="0" err="1"/>
              <a:t>involve</a:t>
            </a:r>
            <a:r>
              <a:rPr lang="es-AR" dirty="0"/>
              <a:t> </a:t>
            </a:r>
            <a:r>
              <a:rPr lang="es-AR" dirty="0" err="1"/>
              <a:t>interactions</a:t>
            </a:r>
            <a:r>
              <a:rPr lang="es-AR" dirty="0"/>
              <a:t> </a:t>
            </a:r>
            <a:r>
              <a:rPr lang="es-AR" dirty="0" err="1"/>
              <a:t>among</a:t>
            </a:r>
            <a:r>
              <a:rPr lang="es-AR" dirty="0"/>
              <a:t> </a:t>
            </a:r>
            <a:r>
              <a:rPr lang="es-AR" dirty="0" err="1"/>
              <a:t>the</a:t>
            </a:r>
            <a:r>
              <a:rPr lang="es-AR" dirty="0"/>
              <a:t> </a:t>
            </a:r>
            <a:r>
              <a:rPr lang="es-AR" dirty="0" err="1"/>
              <a:t>atmosphere</a:t>
            </a:r>
            <a:r>
              <a:rPr lang="es-AR" dirty="0"/>
              <a:t>, </a:t>
            </a:r>
            <a:r>
              <a:rPr lang="es-AR" dirty="0" err="1"/>
              <a:t>ocean</a:t>
            </a:r>
            <a:r>
              <a:rPr lang="es-AR" dirty="0"/>
              <a:t>, and </a:t>
            </a:r>
            <a:r>
              <a:rPr lang="es-AR" dirty="0" err="1"/>
              <a:t>land</a:t>
            </a:r>
            <a:r>
              <a:rPr lang="es-AR" dirty="0"/>
              <a:t>. CCEW: </a:t>
            </a:r>
            <a:r>
              <a:rPr lang="es-AR" dirty="0" err="1"/>
              <a:t>convectively</a:t>
            </a:r>
            <a:r>
              <a:rPr lang="es-AR" dirty="0"/>
              <a:t> </a:t>
            </a:r>
            <a:r>
              <a:rPr lang="es-AR" dirty="0" err="1"/>
              <a:t>coupled</a:t>
            </a:r>
            <a:r>
              <a:rPr lang="es-AR" dirty="0"/>
              <a:t> </a:t>
            </a:r>
            <a:r>
              <a:rPr lang="es-AR" dirty="0" err="1"/>
              <a:t>equatorial</a:t>
            </a:r>
            <a:r>
              <a:rPr lang="es-AR" dirty="0"/>
              <a:t> </a:t>
            </a:r>
            <a:r>
              <a:rPr lang="es-AR" dirty="0" err="1"/>
              <a:t>waves</a:t>
            </a:r>
            <a:r>
              <a:rPr lang="es-AR" dirty="0"/>
              <a:t>; TIW: tropical </a:t>
            </a:r>
            <a:r>
              <a:rPr lang="es-AR" dirty="0" err="1"/>
              <a:t>instability</a:t>
            </a:r>
            <a:r>
              <a:rPr lang="es-AR" dirty="0"/>
              <a:t> wave; MJO/MISV: </a:t>
            </a:r>
            <a:r>
              <a:rPr lang="es-AR" dirty="0" err="1"/>
              <a:t>Madden</a:t>
            </a:r>
            <a:r>
              <a:rPr lang="es-AR" dirty="0"/>
              <a:t>- </a:t>
            </a:r>
            <a:r>
              <a:rPr lang="es-AR" dirty="0" err="1"/>
              <a:t>Julian</a:t>
            </a:r>
            <a:r>
              <a:rPr lang="es-AR" dirty="0"/>
              <a:t> </a:t>
            </a:r>
            <a:r>
              <a:rPr lang="es-AR" dirty="0" err="1"/>
              <a:t>Oscillation</a:t>
            </a:r>
            <a:r>
              <a:rPr lang="es-AR" dirty="0"/>
              <a:t>/</a:t>
            </a:r>
            <a:r>
              <a:rPr lang="es-AR" dirty="0" err="1"/>
              <a:t>Monsoon</a:t>
            </a:r>
            <a:r>
              <a:rPr lang="es-AR" dirty="0"/>
              <a:t> </a:t>
            </a:r>
            <a:r>
              <a:rPr lang="es-AR" dirty="0" err="1"/>
              <a:t>intraseasonal</a:t>
            </a:r>
            <a:r>
              <a:rPr lang="es-AR" dirty="0"/>
              <a:t> </a:t>
            </a:r>
            <a:r>
              <a:rPr lang="es-AR" dirty="0" err="1"/>
              <a:t>variability</a:t>
            </a:r>
            <a:r>
              <a:rPr lang="es-AR" dirty="0"/>
              <a:t>; NAM: </a:t>
            </a:r>
            <a:r>
              <a:rPr lang="es-AR" dirty="0" err="1"/>
              <a:t>Northern</a:t>
            </a:r>
            <a:r>
              <a:rPr lang="es-AR" dirty="0"/>
              <a:t> </a:t>
            </a:r>
            <a:r>
              <a:rPr lang="es-AR" dirty="0" err="1"/>
              <a:t>Hemisphere</a:t>
            </a:r>
            <a:r>
              <a:rPr lang="es-AR" dirty="0"/>
              <a:t> </a:t>
            </a:r>
            <a:r>
              <a:rPr lang="es-AR" dirty="0" err="1"/>
              <a:t>annular</a:t>
            </a:r>
            <a:r>
              <a:rPr lang="es-AR" dirty="0"/>
              <a:t> </a:t>
            </a:r>
            <a:r>
              <a:rPr lang="es-AR" dirty="0" err="1"/>
              <a:t>mode</a:t>
            </a:r>
            <a:r>
              <a:rPr lang="es-AR" dirty="0"/>
              <a:t>; SAM: </a:t>
            </a:r>
            <a:r>
              <a:rPr lang="es-AR" dirty="0" err="1"/>
              <a:t>Southern</a:t>
            </a:r>
            <a:r>
              <a:rPr lang="es-AR" dirty="0"/>
              <a:t> </a:t>
            </a:r>
            <a:r>
              <a:rPr lang="es-AR" dirty="0" err="1"/>
              <a:t>Hemisphere</a:t>
            </a:r>
            <a:r>
              <a:rPr lang="es-AR" dirty="0"/>
              <a:t> </a:t>
            </a:r>
            <a:r>
              <a:rPr lang="es-AR" dirty="0" err="1"/>
              <a:t>annular</a:t>
            </a:r>
            <a:r>
              <a:rPr lang="es-AR" dirty="0"/>
              <a:t> </a:t>
            </a:r>
            <a:r>
              <a:rPr lang="es-AR" dirty="0" err="1"/>
              <a:t>mode</a:t>
            </a:r>
            <a:r>
              <a:rPr lang="es-AR" dirty="0"/>
              <a:t>; AO: </a:t>
            </a:r>
            <a:r>
              <a:rPr lang="es-AR" dirty="0" err="1"/>
              <a:t>Arctic</a:t>
            </a:r>
            <a:r>
              <a:rPr lang="es-AR" dirty="0"/>
              <a:t> </a:t>
            </a:r>
            <a:r>
              <a:rPr lang="es-AR" dirty="0" err="1"/>
              <a:t>oscillation</a:t>
            </a:r>
            <a:r>
              <a:rPr lang="es-AR" dirty="0"/>
              <a:t>; NAO: North </a:t>
            </a:r>
            <a:r>
              <a:rPr lang="es-AR" dirty="0" err="1"/>
              <a:t>Atlantic</a:t>
            </a:r>
            <a:endParaRPr lang="es-AR" dirty="0"/>
          </a:p>
          <a:p>
            <a:pPr marL="0" marR="0" indent="0" algn="l" defTabSz="914400" rtl="0" eaLnBrk="1" fontAlgn="auto" latinLnBrk="0" hangingPunct="1">
              <a:lnSpc>
                <a:spcPct val="100000"/>
              </a:lnSpc>
              <a:spcBef>
                <a:spcPts val="0"/>
              </a:spcBef>
              <a:spcAft>
                <a:spcPts val="0"/>
              </a:spcAft>
              <a:buClrTx/>
              <a:buSzTx/>
              <a:buFontTx/>
              <a:buNone/>
              <a:tabLst/>
              <a:defRPr/>
            </a:pPr>
            <a:r>
              <a:rPr lang="es-AR" dirty="0" err="1"/>
              <a:t>oscillation</a:t>
            </a:r>
            <a:r>
              <a:rPr lang="es-AR" dirty="0"/>
              <a:t>; QBO: </a:t>
            </a:r>
            <a:r>
              <a:rPr lang="es-AR" dirty="0" err="1"/>
              <a:t>quasi-biennial</a:t>
            </a:r>
            <a:r>
              <a:rPr lang="es-AR" dirty="0"/>
              <a:t> </a:t>
            </a:r>
            <a:r>
              <a:rPr lang="es-AR" dirty="0" err="1"/>
              <a:t>oscillation</a:t>
            </a:r>
            <a:r>
              <a:rPr lang="es-AR" dirty="0"/>
              <a:t>, IOD/ZM: </a:t>
            </a:r>
            <a:r>
              <a:rPr lang="es-AR" dirty="0" err="1"/>
              <a:t>Indian</a:t>
            </a:r>
            <a:r>
              <a:rPr lang="es-AR" dirty="0"/>
              <a:t> </a:t>
            </a:r>
            <a:r>
              <a:rPr lang="es-AR" dirty="0" err="1"/>
              <a:t>Ocean</a:t>
            </a:r>
            <a:r>
              <a:rPr lang="es-AR" dirty="0"/>
              <a:t> </a:t>
            </a:r>
            <a:r>
              <a:rPr lang="es-AR" dirty="0" err="1"/>
              <a:t>dipole</a:t>
            </a:r>
            <a:r>
              <a:rPr lang="es-AR" dirty="0"/>
              <a:t>/zonal </a:t>
            </a:r>
            <a:r>
              <a:rPr lang="es-AR" dirty="0" err="1"/>
              <a:t>mode</a:t>
            </a:r>
            <a:r>
              <a:rPr lang="es-AR" dirty="0"/>
              <a:t>; AMOC: </a:t>
            </a:r>
            <a:r>
              <a:rPr lang="es-AR" dirty="0" err="1"/>
              <a:t>Atlantic</a:t>
            </a:r>
            <a:r>
              <a:rPr lang="es-AR" dirty="0"/>
              <a:t> meridional </a:t>
            </a:r>
            <a:r>
              <a:rPr lang="es-AR" dirty="0" err="1"/>
              <a:t>overturning</a:t>
            </a:r>
            <a:r>
              <a:rPr lang="es-AR" dirty="0"/>
              <a:t> </a:t>
            </a:r>
            <a:r>
              <a:rPr lang="es-AR" dirty="0" err="1"/>
              <a:t>circulation</a:t>
            </a:r>
            <a:r>
              <a:rPr lang="es-AR" dirty="0"/>
              <a:t>. </a:t>
            </a:r>
            <a:r>
              <a:rPr lang="es-AR" dirty="0" err="1"/>
              <a:t>For</a:t>
            </a:r>
            <a:r>
              <a:rPr lang="es-AR" dirty="0"/>
              <a:t> </a:t>
            </a:r>
            <a:r>
              <a:rPr lang="es-AR" dirty="0" err="1"/>
              <a:t>the</a:t>
            </a:r>
            <a:r>
              <a:rPr lang="es-AR" dirty="0"/>
              <a:t> y-axis, “A” </a:t>
            </a:r>
            <a:r>
              <a:rPr lang="es-AR" dirty="0" err="1"/>
              <a:t>indicates</a:t>
            </a:r>
            <a:r>
              <a:rPr lang="es-AR" dirty="0"/>
              <a:t> “</a:t>
            </a:r>
            <a:r>
              <a:rPr lang="es-AR" dirty="0" err="1"/>
              <a:t>atmosphere</a:t>
            </a:r>
            <a:r>
              <a:rPr lang="es-AR" dirty="0"/>
              <a:t>;” “</a:t>
            </a:r>
            <a:r>
              <a:rPr lang="es-AR" dirty="0" err="1"/>
              <a:t>L”indicates</a:t>
            </a:r>
            <a:r>
              <a:rPr lang="es-AR" dirty="0"/>
              <a:t> “</a:t>
            </a:r>
            <a:r>
              <a:rPr lang="es-AR" dirty="0" err="1"/>
              <a:t>land</a:t>
            </a:r>
            <a:r>
              <a:rPr lang="es-AR" dirty="0"/>
              <a:t>;” “I” </a:t>
            </a:r>
            <a:r>
              <a:rPr lang="es-AR" dirty="0" err="1"/>
              <a:t>indicates</a:t>
            </a:r>
            <a:r>
              <a:rPr lang="es-AR" dirty="0"/>
              <a:t> “ice;” and, “O” </a:t>
            </a:r>
            <a:r>
              <a:rPr lang="es-AR" dirty="0" err="1"/>
              <a:t>indicates</a:t>
            </a:r>
            <a:r>
              <a:rPr lang="es-AR" dirty="0"/>
              <a:t> “</a:t>
            </a:r>
            <a:r>
              <a:rPr lang="es-AR" dirty="0" err="1"/>
              <a:t>ocean</a:t>
            </a:r>
            <a:r>
              <a:rPr lang="es-AR"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a:p>
            <a:pPr marL="0" marR="0" indent="0" algn="l" defTabSz="914400" rtl="0" eaLnBrk="1" fontAlgn="auto" latinLnBrk="0" hangingPunct="1">
              <a:lnSpc>
                <a:spcPct val="100000"/>
              </a:lnSpc>
              <a:spcBef>
                <a:spcPts val="0"/>
              </a:spcBef>
              <a:spcAft>
                <a:spcPts val="0"/>
              </a:spcAft>
              <a:buClrTx/>
              <a:buSzTx/>
              <a:buFontTx/>
              <a:buNone/>
              <a:tabLst/>
              <a:defRPr/>
            </a:pPr>
            <a:endParaRPr lang="es-AR" dirty="0"/>
          </a:p>
        </p:txBody>
      </p:sp>
      <p:sp>
        <p:nvSpPr>
          <p:cNvPr id="4" name="3 Marcador de número de diapositiva"/>
          <p:cNvSpPr>
            <a:spLocks noGrp="1"/>
          </p:cNvSpPr>
          <p:nvPr>
            <p:ph type="sldNum" sz="quarter" idx="10"/>
          </p:nvPr>
        </p:nvSpPr>
        <p:spPr/>
        <p:txBody>
          <a:bodyPr/>
          <a:lstStyle/>
          <a:p>
            <a:fld id="{B8C5253E-4C35-4F61-90F1-5A6F33905D1E}" type="slidenum">
              <a:rPr lang="es-AR" smtClean="0"/>
              <a:pPr/>
              <a:t>9</a:t>
            </a:fld>
            <a:endParaRPr lang="es-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20C03-5F0A-47FD-8FC3-B3C9DF9905B1}"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92907F-EE5D-49DF-8583-B90F0277A9B5}"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B594F9-8047-4AA9-B0C7-A24FBA6AABF1}"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F853FD-EFB2-469A-B3A3-8B0EE4CEEF4A}"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19" name="18 Marcador de pie de página"/>
          <p:cNvSpPr>
            <a:spLocks noGrp="1"/>
          </p:cNvSpPr>
          <p:nvPr>
            <p:ph type="ftr" sz="quarter" idx="11"/>
          </p:nvPr>
        </p:nvSpPr>
        <p:spPr/>
        <p:txBody>
          <a:bodyPr/>
          <a:lstStyle/>
          <a:p>
            <a:endParaRPr lang="es-AR" dirty="0"/>
          </a:p>
        </p:txBody>
      </p:sp>
      <p:sp>
        <p:nvSpPr>
          <p:cNvPr id="27" name="26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73322474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914204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166189129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6" name="5 Marcador de pie de página"/>
          <p:cNvSpPr>
            <a:spLocks noGrp="1"/>
          </p:cNvSpPr>
          <p:nvPr>
            <p:ph type="ftr" sz="quarter" idx="11"/>
          </p:nvPr>
        </p:nvSpPr>
        <p:spPr/>
        <p:txBody>
          <a:bodyPr/>
          <a:lstStyle/>
          <a:p>
            <a:endParaRPr lang="es-AR" dirty="0"/>
          </a:p>
        </p:txBody>
      </p:sp>
      <p:sp>
        <p:nvSpPr>
          <p:cNvPr id="7" name="6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3606920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8" name="7 Marcador de pie de página"/>
          <p:cNvSpPr>
            <a:spLocks noGrp="1"/>
          </p:cNvSpPr>
          <p:nvPr>
            <p:ph type="ftr" sz="quarter" idx="11"/>
          </p:nvPr>
        </p:nvSpPr>
        <p:spPr/>
        <p:txBody>
          <a:bodyPr/>
          <a:lstStyle/>
          <a:p>
            <a:endParaRPr lang="es-AR" dirty="0"/>
          </a:p>
        </p:txBody>
      </p:sp>
      <p:sp>
        <p:nvSpPr>
          <p:cNvPr id="9" name="8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2982455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4" name="3 Marcador de pie de página"/>
          <p:cNvSpPr>
            <a:spLocks noGrp="1"/>
          </p:cNvSpPr>
          <p:nvPr>
            <p:ph type="ftr" sz="quarter" idx="11"/>
          </p:nvPr>
        </p:nvSpPr>
        <p:spPr/>
        <p:txBody>
          <a:bodyPr/>
          <a:lstStyle/>
          <a:p>
            <a:endParaRPr lang="es-AR" dirty="0"/>
          </a:p>
        </p:txBody>
      </p:sp>
      <p:sp>
        <p:nvSpPr>
          <p:cNvPr id="5" name="4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4003682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3" name="2 Marcador de pie de página"/>
          <p:cNvSpPr>
            <a:spLocks noGrp="1"/>
          </p:cNvSpPr>
          <p:nvPr>
            <p:ph type="ftr" sz="quarter" idx="11"/>
          </p:nvPr>
        </p:nvSpPr>
        <p:spPr/>
        <p:txBody>
          <a:bodyPr/>
          <a:lstStyle/>
          <a:p>
            <a:endParaRPr lang="es-AR" dirty="0"/>
          </a:p>
        </p:txBody>
      </p:sp>
      <p:sp>
        <p:nvSpPr>
          <p:cNvPr id="4" name="3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4176882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A7C03B-F8E3-4621-899C-C0EDC804ACC1}" type="slidenum">
              <a:rPr lang="en-US"/>
              <a:pPr>
                <a:defRPr/>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6" name="5 Marcador de pie de página"/>
          <p:cNvSpPr>
            <a:spLocks noGrp="1"/>
          </p:cNvSpPr>
          <p:nvPr>
            <p:ph type="ftr" sz="quarter" idx="11"/>
          </p:nvPr>
        </p:nvSpPr>
        <p:spPr/>
        <p:txBody>
          <a:bodyPr/>
          <a:lstStyle/>
          <a:p>
            <a:endParaRPr lang="es-AR" dirty="0"/>
          </a:p>
        </p:txBody>
      </p:sp>
      <p:sp>
        <p:nvSpPr>
          <p:cNvPr id="7" name="6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69588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6" name="5 Marcador de pie de página"/>
          <p:cNvSpPr>
            <a:spLocks noGrp="1"/>
          </p:cNvSpPr>
          <p:nvPr>
            <p:ph type="ftr" sz="quarter" idx="11"/>
          </p:nvPr>
        </p:nvSpPr>
        <p:spPr/>
        <p:txBody>
          <a:bodyPr/>
          <a:lstStyle/>
          <a:p>
            <a:endParaRPr lang="es-AR" dirty="0"/>
          </a:p>
        </p:txBody>
      </p:sp>
      <p:sp>
        <p:nvSpPr>
          <p:cNvPr id="7" name="6 Marcador de número de diapositiva"/>
          <p:cNvSpPr>
            <a:spLocks noGrp="1"/>
          </p:cNvSpPr>
          <p:nvPr>
            <p:ph type="sldNum" sz="quarter" idx="12"/>
          </p:nvPr>
        </p:nvSpPr>
        <p:spPr>
          <a:xfrm>
            <a:off x="8077200" y="6356350"/>
            <a:ext cx="609600" cy="365125"/>
          </a:xfrm>
        </p:spPr>
        <p:txBody>
          <a:bodyPr/>
          <a:lstStyle/>
          <a:p>
            <a:fld id="{96C176C5-3B78-4FEC-83B4-818E477935C7}" type="slidenum">
              <a:rPr lang="es-AR" smtClean="0"/>
              <a:pPr/>
              <a:t>‹Nº›</a:t>
            </a:fld>
            <a:endParaRPr lang="es-AR" dirty="0"/>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dirty="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extLst>
      <p:ext uri="{BB962C8B-B14F-4D97-AF65-F5344CB8AC3E}">
        <p14:creationId xmlns:p14="http://schemas.microsoft.com/office/powerpoint/2010/main" val="2396503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1035772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0A056965-2D34-4751-954B-83C4C2B3FA03}" type="datetimeFigureOut">
              <a:rPr lang="es-AR" smtClean="0"/>
              <a:pPr/>
              <a:t>24/04/2019</a:t>
            </a:fld>
            <a:endParaRPr lang="es-AR" dirty="0"/>
          </a:p>
        </p:txBody>
      </p:sp>
      <p:sp>
        <p:nvSpPr>
          <p:cNvPr id="5" name="4 Marcador de pie de página"/>
          <p:cNvSpPr>
            <a:spLocks noGrp="1"/>
          </p:cNvSpPr>
          <p:nvPr>
            <p:ph type="ftr" sz="quarter" idx="11"/>
          </p:nvPr>
        </p:nvSpPr>
        <p:spPr/>
        <p:txBody>
          <a:bodyPr/>
          <a:lstStyle/>
          <a:p>
            <a:endParaRPr lang="es-AR" dirty="0"/>
          </a:p>
        </p:txBody>
      </p:sp>
      <p:sp>
        <p:nvSpPr>
          <p:cNvPr id="6" name="5 Marcador de número de diapositiva"/>
          <p:cNvSpPr>
            <a:spLocks noGrp="1"/>
          </p:cNvSpPr>
          <p:nvPr>
            <p:ph type="sldNum" sz="quarter" idx="12"/>
          </p:nvPr>
        </p:nvSpPr>
        <p:spPr/>
        <p:txBody>
          <a:bodyPr/>
          <a:lstStyle/>
          <a:p>
            <a:fld id="{96C176C5-3B78-4FEC-83B4-818E477935C7}" type="slidenum">
              <a:rPr lang="es-AR" smtClean="0"/>
              <a:pPr/>
              <a:t>‹Nº›</a:t>
            </a:fld>
            <a:endParaRPr lang="es-AR" dirty="0"/>
          </a:p>
        </p:txBody>
      </p:sp>
    </p:spTree>
    <p:extLst>
      <p:ext uri="{BB962C8B-B14F-4D97-AF65-F5344CB8AC3E}">
        <p14:creationId xmlns:p14="http://schemas.microsoft.com/office/powerpoint/2010/main" val="260299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93FFA-7D74-4867-A24E-A033644427AF}"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746F75-D5A9-4B8C-BB76-8B4325A3A899}"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24E7DA-D133-4142-B194-C13546F04FC3}"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D3E2F2-B38C-4A4F-8345-C594436083D2}"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BFD80A-B3D0-471F-BF00-4A85D204B29B}"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E1D366-562B-498D-8E38-51F20C4A22E4}"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8A8028-C3B0-4BA0-A511-50D9A148C46C}"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Haga clic para cambiar el estilo de título	</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686800" y="0"/>
            <a:ext cx="457200" cy="304800"/>
          </a:xfrm>
          <a:prstGeom prst="rect">
            <a:avLst/>
          </a:prstGeom>
          <a:solidFill>
            <a:schemeClr val="tx1"/>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algn="r">
              <a:defRPr sz="1600" b="1">
                <a:solidFill>
                  <a:schemeClr val="bg1"/>
                </a:solidFill>
                <a:latin typeface="Arial" charset="0"/>
              </a:defRPr>
            </a:lvl1pPr>
          </a:lstStyle>
          <a:p>
            <a:pPr>
              <a:defRPr/>
            </a:pPr>
            <a:fld id="{589F44B8-9695-4B8A-B1DB-1EAE2FD57B70}"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A056965-2D34-4751-954B-83C4C2B3FA03}" type="datetimeFigureOut">
              <a:rPr lang="es-AR" smtClean="0"/>
              <a:pPr/>
              <a:t>24/04/2019</a:t>
            </a:fld>
            <a:endParaRPr lang="es-AR" dirty="0"/>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AR" dirty="0"/>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6C176C5-3B78-4FEC-83B4-818E477935C7}" type="slidenum">
              <a:rPr lang="es-AR" smtClean="0"/>
              <a:pPr/>
              <a:t>‹Nº›</a:t>
            </a:fld>
            <a:endParaRPr lang="es-AR" dirty="0"/>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extLst>
      <p:ext uri="{BB962C8B-B14F-4D97-AF65-F5344CB8AC3E}">
        <p14:creationId xmlns:p14="http://schemas.microsoft.com/office/powerpoint/2010/main" val="37549618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subTitle" idx="1"/>
          </p:nvPr>
        </p:nvSpPr>
        <p:spPr>
          <a:xfrm>
            <a:off x="500034" y="1061998"/>
            <a:ext cx="7715304" cy="2471766"/>
          </a:xfrm>
          <a:noFill/>
          <a:ln>
            <a:solidFill>
              <a:srgbClr val="0000FF"/>
            </a:solidFill>
          </a:ln>
        </p:spPr>
        <p:txBody>
          <a:bodyPr/>
          <a:lstStyle/>
          <a:p>
            <a:pPr eaLnBrk="1" hangingPunct="1"/>
            <a:endParaRPr lang="en-US" sz="4000" dirty="0">
              <a:solidFill>
                <a:srgbClr val="0000FF"/>
              </a:solidFill>
            </a:endParaRPr>
          </a:p>
          <a:p>
            <a:pPr eaLnBrk="1" hangingPunct="1"/>
            <a:r>
              <a:rPr lang="en-US" sz="4000" dirty="0">
                <a:solidFill>
                  <a:srgbClr val="0000FF"/>
                </a:solidFill>
              </a:rPr>
              <a:t>Advances in climate modeling, assessment and future directions</a:t>
            </a:r>
          </a:p>
        </p:txBody>
      </p:sp>
      <p:sp>
        <p:nvSpPr>
          <p:cNvPr id="5123" name="Text Box 4"/>
          <p:cNvSpPr txBox="1">
            <a:spLocks noChangeArrowheads="1"/>
          </p:cNvSpPr>
          <p:nvPr/>
        </p:nvSpPr>
        <p:spPr bwMode="auto">
          <a:xfrm>
            <a:off x="428596" y="3786190"/>
            <a:ext cx="8153400" cy="1323975"/>
          </a:xfrm>
          <a:prstGeom prst="rect">
            <a:avLst/>
          </a:prstGeom>
          <a:noFill/>
          <a:ln w="9525">
            <a:noFill/>
            <a:miter lim="800000"/>
            <a:headEnd/>
            <a:tailEnd/>
          </a:ln>
        </p:spPr>
        <p:txBody>
          <a:bodyPr>
            <a:spAutoFit/>
          </a:bodyPr>
          <a:lstStyle/>
          <a:p>
            <a:pPr algn="ctr">
              <a:spcBef>
                <a:spcPct val="50000"/>
              </a:spcBef>
            </a:pPr>
            <a:r>
              <a:rPr lang="en-US" sz="2000" dirty="0"/>
              <a:t>Carolina Vera</a:t>
            </a:r>
          </a:p>
          <a:p>
            <a:pPr algn="ctr">
              <a:spcBef>
                <a:spcPct val="50000"/>
              </a:spcBef>
            </a:pPr>
            <a:r>
              <a:rPr lang="en-US" sz="2000" dirty="0"/>
              <a:t>CIMA/Universidad de Buenos Aires-CONICET, UMI-IFAECI/CNRS</a:t>
            </a:r>
          </a:p>
          <a:p>
            <a:pPr algn="ctr">
              <a:spcBef>
                <a:spcPct val="50000"/>
              </a:spcBef>
            </a:pPr>
            <a:r>
              <a:rPr lang="en-US" sz="2000" dirty="0"/>
              <a:t>Argentina</a:t>
            </a:r>
          </a:p>
        </p:txBody>
      </p:sp>
      <p:pic>
        <p:nvPicPr>
          <p:cNvPr id="5124" name="Picture 5"/>
          <p:cNvPicPr>
            <a:picLocks noChangeAspect="1" noChangeArrowheads="1"/>
          </p:cNvPicPr>
          <p:nvPr/>
        </p:nvPicPr>
        <p:blipFill>
          <a:blip r:embed="rId3"/>
          <a:srcRect/>
          <a:stretch>
            <a:fillRect/>
          </a:stretch>
        </p:blipFill>
        <p:spPr bwMode="auto">
          <a:xfrm>
            <a:off x="228600" y="5715000"/>
            <a:ext cx="1079500" cy="1079500"/>
          </a:xfrm>
          <a:prstGeom prst="rect">
            <a:avLst/>
          </a:prstGeom>
          <a:solidFill>
            <a:schemeClr val="bg1"/>
          </a:solidFill>
          <a:ln w="9525">
            <a:noFill/>
            <a:round/>
            <a:headEnd/>
            <a:tailEnd/>
          </a:ln>
        </p:spPr>
      </p:pic>
      <p:pic>
        <p:nvPicPr>
          <p:cNvPr id="5125" name="Picture 6"/>
          <p:cNvPicPr>
            <a:picLocks noChangeAspect="1" noChangeArrowheads="1"/>
          </p:cNvPicPr>
          <p:nvPr/>
        </p:nvPicPr>
        <p:blipFill>
          <a:blip r:embed="rId4"/>
          <a:srcRect b="15033"/>
          <a:stretch>
            <a:fillRect/>
          </a:stretch>
        </p:blipFill>
        <p:spPr bwMode="auto">
          <a:xfrm>
            <a:off x="3962400" y="5791200"/>
            <a:ext cx="1223963" cy="1017588"/>
          </a:xfrm>
          <a:prstGeom prst="rect">
            <a:avLst/>
          </a:prstGeom>
          <a:noFill/>
          <a:ln w="9525">
            <a:noFill/>
            <a:round/>
            <a:headEnd/>
            <a:tailEnd/>
          </a:ln>
        </p:spPr>
      </p:pic>
      <p:pic>
        <p:nvPicPr>
          <p:cNvPr id="5126" name="Picture 9" descr="Logo_UMI_CNRS"/>
          <p:cNvPicPr>
            <a:picLocks noChangeAspect="1" noChangeArrowheads="1"/>
          </p:cNvPicPr>
          <p:nvPr/>
        </p:nvPicPr>
        <p:blipFill>
          <a:blip r:embed="rId5"/>
          <a:srcRect/>
          <a:stretch>
            <a:fillRect/>
          </a:stretch>
        </p:blipFill>
        <p:spPr bwMode="auto">
          <a:xfrm>
            <a:off x="7732713" y="5715000"/>
            <a:ext cx="1173162" cy="1143000"/>
          </a:xfrm>
          <a:prstGeom prst="rect">
            <a:avLst/>
          </a:prstGeom>
          <a:noFill/>
          <a:ln w="9525">
            <a:noFill/>
            <a:miter lim="800000"/>
            <a:headEnd/>
            <a:tailEnd/>
          </a:ln>
        </p:spPr>
      </p:pic>
      <p:sp>
        <p:nvSpPr>
          <p:cNvPr id="9" name="Rectangle 2"/>
          <p:cNvSpPr txBox="1">
            <a:spLocks noChangeArrowheads="1"/>
          </p:cNvSpPr>
          <p:nvPr/>
        </p:nvSpPr>
        <p:spPr bwMode="auto">
          <a:xfrm>
            <a:off x="228600" y="214290"/>
            <a:ext cx="8677275" cy="847708"/>
          </a:xfrm>
          <a:prstGeom prst="rect">
            <a:avLst/>
          </a:prstGeom>
          <a:noFill/>
          <a:ln w="9525">
            <a:noFill/>
            <a:miter lim="800000"/>
            <a:headEnd/>
            <a:tailEnd/>
          </a:ln>
        </p:spPr>
        <p:txBody>
          <a:bodyPr anchor="ctr"/>
          <a:lstStyle/>
          <a:p>
            <a:pPr algn="ctr">
              <a:defRPr/>
            </a:pPr>
            <a:r>
              <a:rPr lang="en-US" sz="2000" b="1" kern="0" dirty="0">
                <a:solidFill>
                  <a:srgbClr val="FF0000"/>
                </a:solidFill>
                <a:latin typeface="+mj-lt"/>
                <a:ea typeface="+mj-ea"/>
                <a:cs typeface="+mj-cs"/>
              </a:rPr>
              <a:t>Symposium on the Global Climate System, </a:t>
            </a:r>
          </a:p>
          <a:p>
            <a:pPr algn="ctr">
              <a:defRPr/>
            </a:pPr>
            <a:r>
              <a:rPr lang="en-US" sz="2000" b="1" kern="0" dirty="0">
                <a:solidFill>
                  <a:srgbClr val="FF0000"/>
                </a:solidFill>
                <a:latin typeface="+mj-lt"/>
                <a:ea typeface="+mj-ea"/>
                <a:cs typeface="+mj-cs"/>
              </a:rPr>
              <a:t>Ankara, Turkey, 24 – 26 April, 2019</a:t>
            </a:r>
            <a:br>
              <a:rPr lang="en-US" sz="2000" b="1" kern="0" dirty="0">
                <a:solidFill>
                  <a:srgbClr val="FF0000"/>
                </a:solidFill>
                <a:latin typeface="+mj-lt"/>
                <a:ea typeface="+mj-ea"/>
                <a:cs typeface="+mj-cs"/>
              </a:rPr>
            </a:br>
            <a:endParaRPr lang="en-US" sz="2000" b="1" kern="0" dirty="0">
              <a:solidFill>
                <a:srgbClr val="FF0000"/>
              </a:solidFill>
              <a:latin typeface="+mj-lt"/>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F3C45A9-F5B3-47BD-B338-5CA4F0E44EB8}"/>
              </a:ext>
            </a:extLst>
          </p:cNvPr>
          <p:cNvSpPr>
            <a:spLocks noGrp="1"/>
          </p:cNvSpPr>
          <p:nvPr>
            <p:ph type="sldNum" sz="quarter" idx="12"/>
          </p:nvPr>
        </p:nvSpPr>
        <p:spPr/>
        <p:txBody>
          <a:bodyPr/>
          <a:lstStyle/>
          <a:p>
            <a:pPr>
              <a:defRPr/>
            </a:pPr>
            <a:fld id="{2AA7C03B-F8E3-4621-899C-C0EDC804ACC1}" type="slidenum">
              <a:rPr lang="en-US" smtClean="0"/>
              <a:pPr>
                <a:defRPr/>
              </a:pPr>
              <a:t>10</a:t>
            </a:fld>
            <a:endParaRPr lang="en-US"/>
          </a:p>
        </p:txBody>
      </p:sp>
      <p:pic>
        <p:nvPicPr>
          <p:cNvPr id="5" name="Imagen 4">
            <a:extLst>
              <a:ext uri="{FF2B5EF4-FFF2-40B4-BE49-F238E27FC236}">
                <a16:creationId xmlns:a16="http://schemas.microsoft.com/office/drawing/2014/main" id="{E968FDA3-80FD-4452-BC49-B26E6D320936}"/>
              </a:ext>
            </a:extLst>
          </p:cNvPr>
          <p:cNvPicPr>
            <a:picLocks noChangeAspect="1"/>
          </p:cNvPicPr>
          <p:nvPr/>
        </p:nvPicPr>
        <p:blipFill rotWithShape="1">
          <a:blip r:embed="rId2"/>
          <a:srcRect l="16926" t="10896" r="16139" b="3800"/>
          <a:stretch/>
        </p:blipFill>
        <p:spPr>
          <a:xfrm>
            <a:off x="467544" y="764704"/>
            <a:ext cx="7920000" cy="5677473"/>
          </a:xfrm>
          <a:prstGeom prst="rect">
            <a:avLst/>
          </a:prstGeom>
        </p:spPr>
      </p:pic>
      <p:sp>
        <p:nvSpPr>
          <p:cNvPr id="6" name="CuadroTexto 5">
            <a:extLst>
              <a:ext uri="{FF2B5EF4-FFF2-40B4-BE49-F238E27FC236}">
                <a16:creationId xmlns:a16="http://schemas.microsoft.com/office/drawing/2014/main" id="{EF378FA0-BDE5-4970-9892-884ED128EDF2}"/>
              </a:ext>
            </a:extLst>
          </p:cNvPr>
          <p:cNvSpPr txBox="1"/>
          <p:nvPr/>
        </p:nvSpPr>
        <p:spPr>
          <a:xfrm>
            <a:off x="4420256" y="6550223"/>
            <a:ext cx="4680520" cy="307777"/>
          </a:xfrm>
          <a:prstGeom prst="rect">
            <a:avLst/>
          </a:prstGeom>
          <a:noFill/>
        </p:spPr>
        <p:txBody>
          <a:bodyPr wrap="square" rtlCol="0">
            <a:spAutoFit/>
          </a:bodyPr>
          <a:lstStyle/>
          <a:p>
            <a:pPr algn="r"/>
            <a:r>
              <a:rPr lang="es-AR" sz="1400" dirty="0"/>
              <a:t>(Kabat, CMIP6 Workshop, March 2019)</a:t>
            </a:r>
          </a:p>
        </p:txBody>
      </p:sp>
    </p:spTree>
    <p:extLst>
      <p:ext uri="{BB962C8B-B14F-4D97-AF65-F5344CB8AC3E}">
        <p14:creationId xmlns:p14="http://schemas.microsoft.com/office/powerpoint/2010/main" val="688830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C1771B8-C18F-4F01-BCD1-FB0E338EDC85}"/>
              </a:ext>
            </a:extLst>
          </p:cNvPr>
          <p:cNvSpPr>
            <a:spLocks noGrp="1"/>
          </p:cNvSpPr>
          <p:nvPr>
            <p:ph type="sldNum" sz="quarter" idx="12"/>
          </p:nvPr>
        </p:nvSpPr>
        <p:spPr/>
        <p:txBody>
          <a:bodyPr/>
          <a:lstStyle/>
          <a:p>
            <a:pPr>
              <a:defRPr/>
            </a:pPr>
            <a:fld id="{2AA7C03B-F8E3-4621-899C-C0EDC804ACC1}" type="slidenum">
              <a:rPr lang="en-US" smtClean="0"/>
              <a:pPr>
                <a:defRPr/>
              </a:pPr>
              <a:t>11</a:t>
            </a:fld>
            <a:endParaRPr lang="en-US"/>
          </a:p>
        </p:txBody>
      </p:sp>
      <p:pic>
        <p:nvPicPr>
          <p:cNvPr id="5" name="Imagen 4">
            <a:extLst>
              <a:ext uri="{FF2B5EF4-FFF2-40B4-BE49-F238E27FC236}">
                <a16:creationId xmlns:a16="http://schemas.microsoft.com/office/drawing/2014/main" id="{1001D8CE-3C94-4E74-B121-4180BB156BC5}"/>
              </a:ext>
            </a:extLst>
          </p:cNvPr>
          <p:cNvPicPr>
            <a:picLocks noChangeAspect="1"/>
          </p:cNvPicPr>
          <p:nvPr/>
        </p:nvPicPr>
        <p:blipFill rotWithShape="1">
          <a:blip r:embed="rId2"/>
          <a:srcRect l="16926" t="10896" r="15351" b="3800"/>
          <a:stretch/>
        </p:blipFill>
        <p:spPr>
          <a:xfrm>
            <a:off x="755576" y="620688"/>
            <a:ext cx="7920000" cy="5611456"/>
          </a:xfrm>
          <a:prstGeom prst="rect">
            <a:avLst/>
          </a:prstGeom>
        </p:spPr>
      </p:pic>
      <p:sp>
        <p:nvSpPr>
          <p:cNvPr id="6" name="CuadroTexto 5">
            <a:extLst>
              <a:ext uri="{FF2B5EF4-FFF2-40B4-BE49-F238E27FC236}">
                <a16:creationId xmlns:a16="http://schemas.microsoft.com/office/drawing/2014/main" id="{5E1DB9DC-EDA5-4305-89F1-1566A8C123CD}"/>
              </a:ext>
            </a:extLst>
          </p:cNvPr>
          <p:cNvSpPr txBox="1"/>
          <p:nvPr/>
        </p:nvSpPr>
        <p:spPr>
          <a:xfrm>
            <a:off x="4420256" y="6550223"/>
            <a:ext cx="4680520" cy="307777"/>
          </a:xfrm>
          <a:prstGeom prst="rect">
            <a:avLst/>
          </a:prstGeom>
          <a:noFill/>
        </p:spPr>
        <p:txBody>
          <a:bodyPr wrap="square" rtlCol="0">
            <a:spAutoFit/>
          </a:bodyPr>
          <a:lstStyle/>
          <a:p>
            <a:pPr algn="r"/>
            <a:r>
              <a:rPr lang="es-AR" sz="1400" dirty="0"/>
              <a:t>(Kabat, CMIP6 Workshop, March 2019)</a:t>
            </a:r>
          </a:p>
        </p:txBody>
      </p:sp>
    </p:spTree>
    <p:extLst>
      <p:ext uri="{BB962C8B-B14F-4D97-AF65-F5344CB8AC3E}">
        <p14:creationId xmlns:p14="http://schemas.microsoft.com/office/powerpoint/2010/main" val="422820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48668280-B07F-4A73-A69B-51BDD3AA6BC3}"/>
              </a:ext>
            </a:extLst>
          </p:cNvPr>
          <p:cNvSpPr>
            <a:spLocks noGrp="1"/>
          </p:cNvSpPr>
          <p:nvPr>
            <p:ph type="sldNum" sz="quarter" idx="12"/>
          </p:nvPr>
        </p:nvSpPr>
        <p:spPr/>
        <p:txBody>
          <a:bodyPr/>
          <a:lstStyle/>
          <a:p>
            <a:pPr>
              <a:defRPr/>
            </a:pPr>
            <a:fld id="{2AA7C03B-F8E3-4621-899C-C0EDC804ACC1}" type="slidenum">
              <a:rPr lang="en-US" smtClean="0"/>
              <a:pPr>
                <a:defRPr/>
              </a:pPr>
              <a:t>12</a:t>
            </a:fld>
            <a:endParaRPr lang="en-US"/>
          </a:p>
        </p:txBody>
      </p:sp>
      <p:pic>
        <p:nvPicPr>
          <p:cNvPr id="5" name="Imagen 4">
            <a:extLst>
              <a:ext uri="{FF2B5EF4-FFF2-40B4-BE49-F238E27FC236}">
                <a16:creationId xmlns:a16="http://schemas.microsoft.com/office/drawing/2014/main" id="{C77E62C8-F1BE-4FFD-B6B5-FEFD2E4C140C}"/>
              </a:ext>
            </a:extLst>
          </p:cNvPr>
          <p:cNvPicPr>
            <a:picLocks noChangeAspect="1"/>
          </p:cNvPicPr>
          <p:nvPr/>
        </p:nvPicPr>
        <p:blipFill rotWithShape="1">
          <a:blip r:embed="rId2"/>
          <a:srcRect l="16926" t="27600" r="15351" b="3800"/>
          <a:stretch/>
        </p:blipFill>
        <p:spPr>
          <a:xfrm>
            <a:off x="612000" y="1916832"/>
            <a:ext cx="7920000" cy="4512558"/>
          </a:xfrm>
          <a:prstGeom prst="rect">
            <a:avLst/>
          </a:prstGeom>
        </p:spPr>
      </p:pic>
      <p:sp>
        <p:nvSpPr>
          <p:cNvPr id="6" name="CuadroTexto 5">
            <a:extLst>
              <a:ext uri="{FF2B5EF4-FFF2-40B4-BE49-F238E27FC236}">
                <a16:creationId xmlns:a16="http://schemas.microsoft.com/office/drawing/2014/main" id="{6EB73EF9-3B14-42A7-9311-8512237B9413}"/>
              </a:ext>
            </a:extLst>
          </p:cNvPr>
          <p:cNvSpPr txBox="1"/>
          <p:nvPr/>
        </p:nvSpPr>
        <p:spPr>
          <a:xfrm>
            <a:off x="4420256" y="6550223"/>
            <a:ext cx="4680520" cy="307777"/>
          </a:xfrm>
          <a:prstGeom prst="rect">
            <a:avLst/>
          </a:prstGeom>
          <a:noFill/>
        </p:spPr>
        <p:txBody>
          <a:bodyPr wrap="square" rtlCol="0">
            <a:spAutoFit/>
          </a:bodyPr>
          <a:lstStyle/>
          <a:p>
            <a:pPr algn="r"/>
            <a:r>
              <a:rPr lang="es-AR" sz="1400" dirty="0"/>
              <a:t>(Kabat, CMIP6 Workshop, March 2019)</a:t>
            </a:r>
          </a:p>
        </p:txBody>
      </p:sp>
    </p:spTree>
    <p:extLst>
      <p:ext uri="{BB962C8B-B14F-4D97-AF65-F5344CB8AC3E}">
        <p14:creationId xmlns:p14="http://schemas.microsoft.com/office/powerpoint/2010/main" val="3778105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B8383-6264-4F5F-A9CB-37428A1DC9E3}"/>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3A260B99-4B95-444E-9FC1-52289B9319A1}"/>
              </a:ext>
            </a:extLst>
          </p:cNvPr>
          <p:cNvSpPr>
            <a:spLocks noGrp="1"/>
          </p:cNvSpPr>
          <p:nvPr>
            <p:ph idx="1"/>
          </p:nvPr>
        </p:nvSpPr>
        <p:spPr/>
        <p:txBody>
          <a:bodyPr/>
          <a:lstStyle/>
          <a:p>
            <a:endParaRPr lang="es-AR"/>
          </a:p>
        </p:txBody>
      </p:sp>
      <p:sp>
        <p:nvSpPr>
          <p:cNvPr id="4" name="Marcador de número de diapositiva 3">
            <a:extLst>
              <a:ext uri="{FF2B5EF4-FFF2-40B4-BE49-F238E27FC236}">
                <a16:creationId xmlns:a16="http://schemas.microsoft.com/office/drawing/2014/main" id="{0B8D07C3-41C0-40FC-A7DF-D4395B662850}"/>
              </a:ext>
            </a:extLst>
          </p:cNvPr>
          <p:cNvSpPr>
            <a:spLocks noGrp="1"/>
          </p:cNvSpPr>
          <p:nvPr>
            <p:ph type="sldNum" sz="quarter" idx="12"/>
          </p:nvPr>
        </p:nvSpPr>
        <p:spPr/>
        <p:txBody>
          <a:bodyPr/>
          <a:lstStyle/>
          <a:p>
            <a:pPr>
              <a:defRPr/>
            </a:pPr>
            <a:fld id="{2AA7C03B-F8E3-4621-899C-C0EDC804ACC1}" type="slidenum">
              <a:rPr lang="en-US" smtClean="0"/>
              <a:pPr>
                <a:defRPr/>
              </a:pPr>
              <a:t>13</a:t>
            </a:fld>
            <a:endParaRPr lang="en-US"/>
          </a:p>
        </p:txBody>
      </p:sp>
      <p:pic>
        <p:nvPicPr>
          <p:cNvPr id="5" name="Imagen 4">
            <a:extLst>
              <a:ext uri="{FF2B5EF4-FFF2-40B4-BE49-F238E27FC236}">
                <a16:creationId xmlns:a16="http://schemas.microsoft.com/office/drawing/2014/main" id="{C5A7D055-2331-4839-8545-98C6D7DBBECE}"/>
              </a:ext>
            </a:extLst>
          </p:cNvPr>
          <p:cNvPicPr>
            <a:picLocks noChangeAspect="1"/>
          </p:cNvPicPr>
          <p:nvPr/>
        </p:nvPicPr>
        <p:blipFill rotWithShape="1">
          <a:blip r:embed="rId2"/>
          <a:srcRect l="17713" t="10896" r="15350" b="3800"/>
          <a:stretch/>
        </p:blipFill>
        <p:spPr>
          <a:xfrm>
            <a:off x="317373" y="347240"/>
            <a:ext cx="8598027" cy="6163519"/>
          </a:xfrm>
          <a:prstGeom prst="rect">
            <a:avLst/>
          </a:prstGeom>
        </p:spPr>
      </p:pic>
      <p:sp>
        <p:nvSpPr>
          <p:cNvPr id="6" name="CuadroTexto 5">
            <a:extLst>
              <a:ext uri="{FF2B5EF4-FFF2-40B4-BE49-F238E27FC236}">
                <a16:creationId xmlns:a16="http://schemas.microsoft.com/office/drawing/2014/main" id="{61725ABB-94DF-4630-8A72-A4B0C81CC545}"/>
              </a:ext>
            </a:extLst>
          </p:cNvPr>
          <p:cNvSpPr txBox="1"/>
          <p:nvPr/>
        </p:nvSpPr>
        <p:spPr>
          <a:xfrm>
            <a:off x="4420256" y="6550223"/>
            <a:ext cx="4680520" cy="307777"/>
          </a:xfrm>
          <a:prstGeom prst="rect">
            <a:avLst/>
          </a:prstGeom>
          <a:noFill/>
        </p:spPr>
        <p:txBody>
          <a:bodyPr wrap="square" rtlCol="0">
            <a:spAutoFit/>
          </a:bodyPr>
          <a:lstStyle/>
          <a:p>
            <a:pPr algn="r"/>
            <a:r>
              <a:rPr lang="es-AR" sz="1400" dirty="0"/>
              <a:t>(Kabat, CMIP6 Workshop, March 2019)</a:t>
            </a:r>
          </a:p>
        </p:txBody>
      </p:sp>
    </p:spTree>
    <p:extLst>
      <p:ext uri="{BB962C8B-B14F-4D97-AF65-F5344CB8AC3E}">
        <p14:creationId xmlns:p14="http://schemas.microsoft.com/office/powerpoint/2010/main" val="235542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2B7392-D2B5-4CFB-A30E-0C9F5B28C577}"/>
              </a:ext>
            </a:extLst>
          </p:cNvPr>
          <p:cNvSpPr>
            <a:spLocks noGrp="1"/>
          </p:cNvSpPr>
          <p:nvPr>
            <p:ph type="title"/>
          </p:nvPr>
        </p:nvSpPr>
        <p:spPr/>
        <p:txBody>
          <a:bodyPr/>
          <a:lstStyle/>
          <a:p>
            <a:endParaRPr lang="es-AR"/>
          </a:p>
        </p:txBody>
      </p:sp>
      <p:sp>
        <p:nvSpPr>
          <p:cNvPr id="3" name="Marcador de contenido 2">
            <a:extLst>
              <a:ext uri="{FF2B5EF4-FFF2-40B4-BE49-F238E27FC236}">
                <a16:creationId xmlns:a16="http://schemas.microsoft.com/office/drawing/2014/main" id="{22910574-F4B3-43B9-817B-E7BB07E9F91C}"/>
              </a:ext>
            </a:extLst>
          </p:cNvPr>
          <p:cNvSpPr>
            <a:spLocks noGrp="1"/>
          </p:cNvSpPr>
          <p:nvPr>
            <p:ph idx="1"/>
          </p:nvPr>
        </p:nvSpPr>
        <p:spPr/>
        <p:txBody>
          <a:bodyPr/>
          <a:lstStyle/>
          <a:p>
            <a:endParaRPr lang="es-AR"/>
          </a:p>
        </p:txBody>
      </p:sp>
      <p:sp>
        <p:nvSpPr>
          <p:cNvPr id="4" name="Marcador de número de diapositiva 3">
            <a:extLst>
              <a:ext uri="{FF2B5EF4-FFF2-40B4-BE49-F238E27FC236}">
                <a16:creationId xmlns:a16="http://schemas.microsoft.com/office/drawing/2014/main" id="{DF09D598-2E68-4481-B001-9C3C8EC9282C}"/>
              </a:ext>
            </a:extLst>
          </p:cNvPr>
          <p:cNvSpPr>
            <a:spLocks noGrp="1"/>
          </p:cNvSpPr>
          <p:nvPr>
            <p:ph type="sldNum" sz="quarter" idx="12"/>
          </p:nvPr>
        </p:nvSpPr>
        <p:spPr/>
        <p:txBody>
          <a:bodyPr/>
          <a:lstStyle/>
          <a:p>
            <a:pPr>
              <a:defRPr/>
            </a:pPr>
            <a:fld id="{2AA7C03B-F8E3-4621-899C-C0EDC804ACC1}" type="slidenum">
              <a:rPr lang="en-US" smtClean="0"/>
              <a:pPr>
                <a:defRPr/>
              </a:pPr>
              <a:t>14</a:t>
            </a:fld>
            <a:endParaRPr lang="en-US"/>
          </a:p>
        </p:txBody>
      </p:sp>
      <p:pic>
        <p:nvPicPr>
          <p:cNvPr id="5" name="Imagen 4">
            <a:extLst>
              <a:ext uri="{FF2B5EF4-FFF2-40B4-BE49-F238E27FC236}">
                <a16:creationId xmlns:a16="http://schemas.microsoft.com/office/drawing/2014/main" id="{8966E5A7-6840-434C-AEC2-6BFD751ED777}"/>
              </a:ext>
            </a:extLst>
          </p:cNvPr>
          <p:cNvPicPr>
            <a:picLocks noChangeAspect="1"/>
          </p:cNvPicPr>
          <p:nvPr/>
        </p:nvPicPr>
        <p:blipFill rotWithShape="1">
          <a:blip r:embed="rId2"/>
          <a:srcRect l="16926" t="10896" r="16139" b="3800"/>
          <a:stretch/>
        </p:blipFill>
        <p:spPr>
          <a:xfrm>
            <a:off x="137622" y="0"/>
            <a:ext cx="8549178" cy="6128501"/>
          </a:xfrm>
          <a:prstGeom prst="rect">
            <a:avLst/>
          </a:prstGeom>
        </p:spPr>
      </p:pic>
      <p:sp>
        <p:nvSpPr>
          <p:cNvPr id="6" name="CuadroTexto 5">
            <a:extLst>
              <a:ext uri="{FF2B5EF4-FFF2-40B4-BE49-F238E27FC236}">
                <a16:creationId xmlns:a16="http://schemas.microsoft.com/office/drawing/2014/main" id="{777DD6C0-3D6D-4885-B0A9-0BEB5AF44C04}"/>
              </a:ext>
            </a:extLst>
          </p:cNvPr>
          <p:cNvSpPr txBox="1"/>
          <p:nvPr/>
        </p:nvSpPr>
        <p:spPr>
          <a:xfrm>
            <a:off x="4420256" y="6550223"/>
            <a:ext cx="4680520" cy="307777"/>
          </a:xfrm>
          <a:prstGeom prst="rect">
            <a:avLst/>
          </a:prstGeom>
          <a:noFill/>
        </p:spPr>
        <p:txBody>
          <a:bodyPr wrap="square" rtlCol="0">
            <a:spAutoFit/>
          </a:bodyPr>
          <a:lstStyle/>
          <a:p>
            <a:pPr algn="r"/>
            <a:r>
              <a:rPr lang="es-AR" sz="1400" dirty="0"/>
              <a:t>(Kabat, CMIP6 Workshop, March 2019)</a:t>
            </a:r>
          </a:p>
        </p:txBody>
      </p:sp>
    </p:spTree>
    <p:extLst>
      <p:ext uri="{BB962C8B-B14F-4D97-AF65-F5344CB8AC3E}">
        <p14:creationId xmlns:p14="http://schemas.microsoft.com/office/powerpoint/2010/main" val="1635436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1A7A2F23-50AB-4475-81CB-CD445C4EF904}"/>
              </a:ext>
            </a:extLst>
          </p:cNvPr>
          <p:cNvSpPr>
            <a:spLocks noGrp="1"/>
          </p:cNvSpPr>
          <p:nvPr>
            <p:ph type="sldNum" sz="quarter" idx="12"/>
          </p:nvPr>
        </p:nvSpPr>
        <p:spPr/>
        <p:txBody>
          <a:bodyPr/>
          <a:lstStyle/>
          <a:p>
            <a:pPr>
              <a:defRPr/>
            </a:pPr>
            <a:fld id="{0ABFD80A-B3D0-471F-BF00-4A85D204B29B}" type="slidenum">
              <a:rPr lang="en-US" smtClean="0"/>
              <a:pPr>
                <a:defRPr/>
              </a:pPr>
              <a:t>15</a:t>
            </a:fld>
            <a:endParaRPr lang="en-US"/>
          </a:p>
        </p:txBody>
      </p:sp>
      <p:pic>
        <p:nvPicPr>
          <p:cNvPr id="4" name="Imagen 3">
            <a:extLst>
              <a:ext uri="{FF2B5EF4-FFF2-40B4-BE49-F238E27FC236}">
                <a16:creationId xmlns:a16="http://schemas.microsoft.com/office/drawing/2014/main" id="{A0FD70B4-94FF-41DA-ABB7-346D496245E2}"/>
              </a:ext>
            </a:extLst>
          </p:cNvPr>
          <p:cNvPicPr>
            <a:picLocks noChangeAspect="1"/>
          </p:cNvPicPr>
          <p:nvPr/>
        </p:nvPicPr>
        <p:blipFill>
          <a:blip r:embed="rId2"/>
          <a:stretch>
            <a:fillRect/>
          </a:stretch>
        </p:blipFill>
        <p:spPr>
          <a:xfrm>
            <a:off x="520981" y="285071"/>
            <a:ext cx="8102037" cy="6076528"/>
          </a:xfrm>
          <a:prstGeom prst="rect">
            <a:avLst/>
          </a:prstGeom>
        </p:spPr>
      </p:pic>
    </p:spTree>
    <p:extLst>
      <p:ext uri="{BB962C8B-B14F-4D97-AF65-F5344CB8AC3E}">
        <p14:creationId xmlns:p14="http://schemas.microsoft.com/office/powerpoint/2010/main" val="2417498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50E309F-282E-445F-A99F-C0D64FBC70F6}"/>
              </a:ext>
            </a:extLst>
          </p:cNvPr>
          <p:cNvSpPr>
            <a:spLocks noGrp="1"/>
          </p:cNvSpPr>
          <p:nvPr>
            <p:ph type="sldNum" sz="quarter" idx="12"/>
          </p:nvPr>
        </p:nvSpPr>
        <p:spPr/>
        <p:txBody>
          <a:bodyPr/>
          <a:lstStyle/>
          <a:p>
            <a:pPr>
              <a:defRPr/>
            </a:pPr>
            <a:fld id="{0ABFD80A-B3D0-471F-BF00-4A85D204B29B}" type="slidenum">
              <a:rPr lang="en-US" smtClean="0"/>
              <a:pPr>
                <a:defRPr/>
              </a:pPr>
              <a:t>16</a:t>
            </a:fld>
            <a:endParaRPr lang="en-US"/>
          </a:p>
        </p:txBody>
      </p:sp>
      <p:pic>
        <p:nvPicPr>
          <p:cNvPr id="3" name="Imagen 2">
            <a:extLst>
              <a:ext uri="{FF2B5EF4-FFF2-40B4-BE49-F238E27FC236}">
                <a16:creationId xmlns:a16="http://schemas.microsoft.com/office/drawing/2014/main" id="{8E6377AC-B15D-4F5A-A6A1-1CEC4633EDD9}"/>
              </a:ext>
            </a:extLst>
          </p:cNvPr>
          <p:cNvPicPr>
            <a:picLocks noChangeAspect="1"/>
          </p:cNvPicPr>
          <p:nvPr/>
        </p:nvPicPr>
        <p:blipFill>
          <a:blip r:embed="rId2"/>
          <a:stretch>
            <a:fillRect/>
          </a:stretch>
        </p:blipFill>
        <p:spPr>
          <a:xfrm>
            <a:off x="842214" y="548680"/>
            <a:ext cx="7459572" cy="5208588"/>
          </a:xfrm>
          <a:prstGeom prst="rect">
            <a:avLst/>
          </a:prstGeom>
        </p:spPr>
      </p:pic>
    </p:spTree>
    <p:extLst>
      <p:ext uri="{BB962C8B-B14F-4D97-AF65-F5344CB8AC3E}">
        <p14:creationId xmlns:p14="http://schemas.microsoft.com/office/powerpoint/2010/main" val="57170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36D92092-6592-4D3F-BCCC-836F84DD556D}"/>
              </a:ext>
            </a:extLst>
          </p:cNvPr>
          <p:cNvSpPr>
            <a:spLocks noGrp="1"/>
          </p:cNvSpPr>
          <p:nvPr>
            <p:ph type="sldNum" sz="quarter" idx="12"/>
          </p:nvPr>
        </p:nvSpPr>
        <p:spPr/>
        <p:txBody>
          <a:bodyPr/>
          <a:lstStyle/>
          <a:p>
            <a:pPr>
              <a:defRPr/>
            </a:pPr>
            <a:fld id="{0ABFD80A-B3D0-471F-BF00-4A85D204B29B}" type="slidenum">
              <a:rPr lang="en-US" smtClean="0"/>
              <a:pPr>
                <a:defRPr/>
              </a:pPr>
              <a:t>17</a:t>
            </a:fld>
            <a:endParaRPr lang="en-US"/>
          </a:p>
        </p:txBody>
      </p:sp>
      <p:sp>
        <p:nvSpPr>
          <p:cNvPr id="3" name="CuadroTexto 2">
            <a:extLst>
              <a:ext uri="{FF2B5EF4-FFF2-40B4-BE49-F238E27FC236}">
                <a16:creationId xmlns:a16="http://schemas.microsoft.com/office/drawing/2014/main" id="{2F63CCE7-CE1D-4722-A6D2-537543795BDA}"/>
              </a:ext>
            </a:extLst>
          </p:cNvPr>
          <p:cNvSpPr txBox="1"/>
          <p:nvPr/>
        </p:nvSpPr>
        <p:spPr>
          <a:xfrm>
            <a:off x="539552" y="1268760"/>
            <a:ext cx="7884368" cy="3416320"/>
          </a:xfrm>
          <a:prstGeom prst="rect">
            <a:avLst/>
          </a:prstGeom>
          <a:noFill/>
        </p:spPr>
        <p:txBody>
          <a:bodyPr wrap="square" rtlCol="0">
            <a:spAutoFit/>
          </a:bodyPr>
          <a:lstStyle/>
          <a:p>
            <a:pPr algn="ctr"/>
            <a:r>
              <a:rPr lang="en-US" sz="3600" dirty="0"/>
              <a:t>How is the best way to deal with the model limitations?</a:t>
            </a:r>
          </a:p>
          <a:p>
            <a:pPr algn="ctr"/>
            <a:endParaRPr lang="en-US" sz="3600" dirty="0"/>
          </a:p>
          <a:p>
            <a:pPr algn="ctr"/>
            <a:r>
              <a:rPr lang="en-US" sz="3600" dirty="0"/>
              <a:t>Multi-Model Multi-Member Ensemble</a:t>
            </a:r>
          </a:p>
          <a:p>
            <a:pPr algn="ctr"/>
            <a:endParaRPr lang="en-US" sz="3600" dirty="0"/>
          </a:p>
          <a:p>
            <a:pPr algn="ctr"/>
            <a:r>
              <a:rPr lang="en-US" sz="3600" dirty="0">
                <a:solidFill>
                  <a:srgbClr val="FF0000"/>
                </a:solidFill>
              </a:rPr>
              <a:t>International collaboration is needed!</a:t>
            </a:r>
          </a:p>
        </p:txBody>
      </p:sp>
    </p:spTree>
    <p:extLst>
      <p:ext uri="{BB962C8B-B14F-4D97-AF65-F5344CB8AC3E}">
        <p14:creationId xmlns:p14="http://schemas.microsoft.com/office/powerpoint/2010/main" val="1546712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B29D55A-94F4-4D7A-9460-673F1FECA4D2}"/>
              </a:ext>
            </a:extLst>
          </p:cNvPr>
          <p:cNvSpPr>
            <a:spLocks noGrp="1"/>
          </p:cNvSpPr>
          <p:nvPr>
            <p:ph type="sldNum" sz="quarter" idx="12"/>
          </p:nvPr>
        </p:nvSpPr>
        <p:spPr/>
        <p:txBody>
          <a:bodyPr/>
          <a:lstStyle/>
          <a:p>
            <a:pPr>
              <a:defRPr/>
            </a:pPr>
            <a:fld id="{0ABFD80A-B3D0-471F-BF00-4A85D204B29B}" type="slidenum">
              <a:rPr lang="en-US" smtClean="0"/>
              <a:pPr>
                <a:defRPr/>
              </a:pPr>
              <a:t>18</a:t>
            </a:fld>
            <a:endParaRPr lang="en-US"/>
          </a:p>
        </p:txBody>
      </p:sp>
      <p:pic>
        <p:nvPicPr>
          <p:cNvPr id="3" name="Imagen 2">
            <a:extLst>
              <a:ext uri="{FF2B5EF4-FFF2-40B4-BE49-F238E27FC236}">
                <a16:creationId xmlns:a16="http://schemas.microsoft.com/office/drawing/2014/main" id="{3B7D1121-F101-4CED-A3FC-69CA02ABA275}"/>
              </a:ext>
            </a:extLst>
          </p:cNvPr>
          <p:cNvPicPr>
            <a:picLocks noChangeAspect="1"/>
          </p:cNvPicPr>
          <p:nvPr/>
        </p:nvPicPr>
        <p:blipFill rotWithShape="1">
          <a:blip r:embed="rId2"/>
          <a:srcRect l="19288" t="12200" r="17712" b="3801"/>
          <a:stretch/>
        </p:blipFill>
        <p:spPr>
          <a:xfrm>
            <a:off x="251520" y="152400"/>
            <a:ext cx="8316416" cy="6237312"/>
          </a:xfrm>
          <a:prstGeom prst="rect">
            <a:avLst/>
          </a:prstGeom>
        </p:spPr>
      </p:pic>
      <p:sp>
        <p:nvSpPr>
          <p:cNvPr id="4" name="CuadroTexto 3">
            <a:extLst>
              <a:ext uri="{FF2B5EF4-FFF2-40B4-BE49-F238E27FC236}">
                <a16:creationId xmlns:a16="http://schemas.microsoft.com/office/drawing/2014/main" id="{8DF21E76-26A0-408C-A5F7-4A254FBA278F}"/>
              </a:ext>
            </a:extLst>
          </p:cNvPr>
          <p:cNvSpPr txBox="1"/>
          <p:nvPr/>
        </p:nvSpPr>
        <p:spPr>
          <a:xfrm>
            <a:off x="7020272" y="6465166"/>
            <a:ext cx="2123728" cy="369332"/>
          </a:xfrm>
          <a:prstGeom prst="rect">
            <a:avLst/>
          </a:prstGeom>
          <a:noFill/>
        </p:spPr>
        <p:txBody>
          <a:bodyPr wrap="square" rtlCol="0">
            <a:spAutoFit/>
          </a:bodyPr>
          <a:lstStyle/>
          <a:p>
            <a:r>
              <a:rPr lang="es-AR" dirty="0" err="1"/>
              <a:t>Eyring</a:t>
            </a:r>
            <a:r>
              <a:rPr lang="es-AR" dirty="0"/>
              <a:t> et al. (2016)</a:t>
            </a:r>
          </a:p>
        </p:txBody>
      </p:sp>
    </p:spTree>
    <p:extLst>
      <p:ext uri="{BB962C8B-B14F-4D97-AF65-F5344CB8AC3E}">
        <p14:creationId xmlns:p14="http://schemas.microsoft.com/office/powerpoint/2010/main" val="178948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67D3B0D-64BE-4296-8253-CA21618F3564}"/>
              </a:ext>
            </a:extLst>
          </p:cNvPr>
          <p:cNvSpPr>
            <a:spLocks noGrp="1"/>
          </p:cNvSpPr>
          <p:nvPr>
            <p:ph type="sldNum" sz="quarter" idx="12"/>
          </p:nvPr>
        </p:nvSpPr>
        <p:spPr/>
        <p:txBody>
          <a:bodyPr/>
          <a:lstStyle/>
          <a:p>
            <a:pPr>
              <a:defRPr/>
            </a:pPr>
            <a:fld id="{0ABFD80A-B3D0-471F-BF00-4A85D204B29B}" type="slidenum">
              <a:rPr lang="en-US" smtClean="0"/>
              <a:pPr>
                <a:defRPr/>
              </a:pPr>
              <a:t>19</a:t>
            </a:fld>
            <a:endParaRPr lang="en-US"/>
          </a:p>
        </p:txBody>
      </p:sp>
      <p:pic>
        <p:nvPicPr>
          <p:cNvPr id="3" name="Imagen 2">
            <a:extLst>
              <a:ext uri="{FF2B5EF4-FFF2-40B4-BE49-F238E27FC236}">
                <a16:creationId xmlns:a16="http://schemas.microsoft.com/office/drawing/2014/main" id="{BAAF8B93-65F0-4D37-A507-2425973A09A8}"/>
              </a:ext>
            </a:extLst>
          </p:cNvPr>
          <p:cNvPicPr>
            <a:picLocks noChangeAspect="1"/>
          </p:cNvPicPr>
          <p:nvPr/>
        </p:nvPicPr>
        <p:blipFill rotWithShape="1">
          <a:blip r:embed="rId2"/>
          <a:srcRect l="18500" t="10800" r="17713" b="3801"/>
          <a:stretch/>
        </p:blipFill>
        <p:spPr>
          <a:xfrm>
            <a:off x="539552" y="476672"/>
            <a:ext cx="7840609" cy="5904656"/>
          </a:xfrm>
          <a:prstGeom prst="rect">
            <a:avLst/>
          </a:prstGeom>
        </p:spPr>
      </p:pic>
      <p:sp>
        <p:nvSpPr>
          <p:cNvPr id="4" name="CuadroTexto 3">
            <a:extLst>
              <a:ext uri="{FF2B5EF4-FFF2-40B4-BE49-F238E27FC236}">
                <a16:creationId xmlns:a16="http://schemas.microsoft.com/office/drawing/2014/main" id="{1C497109-13E2-495F-A1D6-740804352E87}"/>
              </a:ext>
            </a:extLst>
          </p:cNvPr>
          <p:cNvSpPr txBox="1"/>
          <p:nvPr/>
        </p:nvSpPr>
        <p:spPr>
          <a:xfrm>
            <a:off x="7020272" y="6465166"/>
            <a:ext cx="2123728" cy="369332"/>
          </a:xfrm>
          <a:prstGeom prst="rect">
            <a:avLst/>
          </a:prstGeom>
          <a:noFill/>
        </p:spPr>
        <p:txBody>
          <a:bodyPr wrap="square" rtlCol="0">
            <a:spAutoFit/>
          </a:bodyPr>
          <a:lstStyle/>
          <a:p>
            <a:r>
              <a:rPr lang="es-AR" dirty="0" err="1"/>
              <a:t>Eyring</a:t>
            </a:r>
            <a:r>
              <a:rPr lang="es-AR" dirty="0"/>
              <a:t> et al. (2016)</a:t>
            </a:r>
          </a:p>
        </p:txBody>
      </p:sp>
    </p:spTree>
    <p:extLst>
      <p:ext uri="{BB962C8B-B14F-4D97-AF65-F5344CB8AC3E}">
        <p14:creationId xmlns:p14="http://schemas.microsoft.com/office/powerpoint/2010/main" val="263491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786874" cy="1071546"/>
          </a:xfrm>
        </p:spPr>
        <p:txBody>
          <a:bodyPr/>
          <a:lstStyle/>
          <a:p>
            <a:r>
              <a:rPr lang="es-AR" sz="2800" b="1" dirty="0" err="1">
                <a:solidFill>
                  <a:srgbClr val="FF0000"/>
                </a:solidFill>
              </a:rPr>
              <a:t>Actions</a:t>
            </a:r>
            <a:r>
              <a:rPr lang="es-AR" sz="2800" b="1" dirty="0">
                <a:solidFill>
                  <a:srgbClr val="FF0000"/>
                </a:solidFill>
              </a:rPr>
              <a:t> </a:t>
            </a:r>
            <a:r>
              <a:rPr lang="es-AR" sz="2800" b="1" dirty="0" err="1">
                <a:solidFill>
                  <a:srgbClr val="FF0000"/>
                </a:solidFill>
              </a:rPr>
              <a:t>to</a:t>
            </a:r>
            <a:r>
              <a:rPr lang="es-AR" sz="2800" b="1" dirty="0">
                <a:solidFill>
                  <a:srgbClr val="FF0000"/>
                </a:solidFill>
              </a:rPr>
              <a:t> </a:t>
            </a:r>
            <a:r>
              <a:rPr lang="es-AR" sz="2800" b="1" dirty="0" err="1">
                <a:solidFill>
                  <a:srgbClr val="FF0000"/>
                </a:solidFill>
              </a:rPr>
              <a:t>advance</a:t>
            </a:r>
            <a:r>
              <a:rPr lang="es-AR" sz="2800" b="1" dirty="0">
                <a:solidFill>
                  <a:srgbClr val="FF0000"/>
                </a:solidFill>
              </a:rPr>
              <a:t> </a:t>
            </a:r>
            <a:r>
              <a:rPr lang="es-AR" sz="2800" b="1" dirty="0" err="1">
                <a:solidFill>
                  <a:srgbClr val="FF0000"/>
                </a:solidFill>
              </a:rPr>
              <a:t>on</a:t>
            </a:r>
            <a:r>
              <a:rPr lang="es-AR" sz="2800" b="1" dirty="0">
                <a:solidFill>
                  <a:srgbClr val="FF0000"/>
                </a:solidFill>
              </a:rPr>
              <a:t> </a:t>
            </a:r>
            <a:r>
              <a:rPr lang="es-AR" sz="2800" b="1" dirty="0" err="1">
                <a:solidFill>
                  <a:srgbClr val="FF0000"/>
                </a:solidFill>
              </a:rPr>
              <a:t>intraseasonal</a:t>
            </a:r>
            <a:r>
              <a:rPr lang="es-AR" sz="2800" b="1" dirty="0">
                <a:solidFill>
                  <a:srgbClr val="FF0000"/>
                </a:solidFill>
              </a:rPr>
              <a:t> </a:t>
            </a:r>
            <a:r>
              <a:rPr lang="es-AR" sz="2800" b="1" dirty="0" err="1">
                <a:solidFill>
                  <a:srgbClr val="FF0000"/>
                </a:solidFill>
              </a:rPr>
              <a:t>to</a:t>
            </a:r>
            <a:r>
              <a:rPr lang="es-AR" sz="2800" b="1" dirty="0">
                <a:solidFill>
                  <a:srgbClr val="FF0000"/>
                </a:solidFill>
              </a:rPr>
              <a:t> </a:t>
            </a:r>
            <a:r>
              <a:rPr lang="es-AR" sz="2800" b="1" dirty="0" err="1">
                <a:solidFill>
                  <a:srgbClr val="FF0000"/>
                </a:solidFill>
              </a:rPr>
              <a:t>interannual</a:t>
            </a:r>
            <a:r>
              <a:rPr lang="es-AR" sz="2800" b="1" dirty="0">
                <a:solidFill>
                  <a:srgbClr val="FF0000"/>
                </a:solidFill>
              </a:rPr>
              <a:t> (ISI) </a:t>
            </a:r>
            <a:r>
              <a:rPr lang="es-AR" sz="2800" b="1" dirty="0" err="1">
                <a:solidFill>
                  <a:srgbClr val="FF0000"/>
                </a:solidFill>
              </a:rPr>
              <a:t>predictions</a:t>
            </a:r>
            <a:r>
              <a:rPr lang="es-AR" sz="2800" b="1" dirty="0">
                <a:solidFill>
                  <a:srgbClr val="FF0000"/>
                </a:solidFill>
              </a:rPr>
              <a:t>:</a:t>
            </a:r>
          </a:p>
        </p:txBody>
      </p:sp>
      <p:sp>
        <p:nvSpPr>
          <p:cNvPr id="3" name="2 Marcador de contenido"/>
          <p:cNvSpPr>
            <a:spLocks noGrp="1"/>
          </p:cNvSpPr>
          <p:nvPr>
            <p:ph idx="1"/>
          </p:nvPr>
        </p:nvSpPr>
        <p:spPr>
          <a:xfrm>
            <a:off x="214282" y="1214422"/>
            <a:ext cx="8929718" cy="5429288"/>
          </a:xfrm>
        </p:spPr>
        <p:txBody>
          <a:bodyPr>
            <a:noAutofit/>
          </a:bodyPr>
          <a:lstStyle/>
          <a:p>
            <a:r>
              <a:rPr lang="en-US" sz="2400" b="1" dirty="0">
                <a:solidFill>
                  <a:srgbClr val="0070C0"/>
                </a:solidFill>
              </a:rPr>
              <a:t>Improvements to the Building Blocks of ISI Forecast Systems</a:t>
            </a:r>
          </a:p>
          <a:p>
            <a:pPr lvl="1"/>
            <a:r>
              <a:rPr lang="en-US" sz="1800" dirty="0"/>
              <a:t>Continued development of observations, models, and data assimilation systems. </a:t>
            </a:r>
          </a:p>
          <a:p>
            <a:endParaRPr lang="en-US" sz="2400" b="1" dirty="0">
              <a:solidFill>
                <a:srgbClr val="0070C0"/>
              </a:solidFill>
            </a:endParaRPr>
          </a:p>
          <a:p>
            <a:r>
              <a:rPr lang="en-US" sz="2400" b="1" dirty="0">
                <a:solidFill>
                  <a:srgbClr val="0070C0"/>
                </a:solidFill>
              </a:rPr>
              <a:t>Best Practices</a:t>
            </a:r>
          </a:p>
          <a:p>
            <a:pPr lvl="1"/>
            <a:r>
              <a:rPr lang="en-US" sz="1800" dirty="0"/>
              <a:t>Largely focused on the activities of the operational forecast centers (Public Archives, Verification Metrics, etc.)</a:t>
            </a:r>
          </a:p>
          <a:p>
            <a:pPr lvl="1"/>
            <a:r>
              <a:rPr lang="en-US" sz="1800" dirty="0"/>
              <a:t>Aimed to improve the delivery and dissemination of forecast information for decision makers.</a:t>
            </a:r>
          </a:p>
          <a:p>
            <a:endParaRPr lang="en-US" sz="2400" dirty="0"/>
          </a:p>
          <a:p>
            <a:r>
              <a:rPr lang="en-US" sz="2400" b="1" dirty="0">
                <a:solidFill>
                  <a:srgbClr val="0070C0"/>
                </a:solidFill>
              </a:rPr>
              <a:t>Research for Sources of Predictability</a:t>
            </a:r>
            <a:endParaRPr lang="en-US" sz="2400" dirty="0"/>
          </a:p>
          <a:p>
            <a:pPr lvl="1"/>
            <a:r>
              <a:rPr lang="en-US" sz="1800" dirty="0"/>
              <a:t>Efforts mainly by the research community to investigate unexploited sources of predictability</a:t>
            </a:r>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2</a:t>
            </a:fld>
            <a:endParaRPr lang="en-US"/>
          </a:p>
        </p:txBody>
      </p:sp>
      <p:sp>
        <p:nvSpPr>
          <p:cNvPr id="5" name="4 CuadroTexto"/>
          <p:cNvSpPr txBox="1"/>
          <p:nvPr/>
        </p:nvSpPr>
        <p:spPr>
          <a:xfrm>
            <a:off x="6357950" y="6500834"/>
            <a:ext cx="2786050" cy="276999"/>
          </a:xfrm>
          <a:prstGeom prst="rect">
            <a:avLst/>
          </a:prstGeom>
          <a:noFill/>
        </p:spPr>
        <p:txBody>
          <a:bodyPr wrap="square" rtlCol="0">
            <a:spAutoFit/>
          </a:bodyPr>
          <a:lstStyle/>
          <a:p>
            <a:pPr algn="r"/>
            <a:r>
              <a:rPr lang="en-US" sz="1200" i="1" dirty="0"/>
              <a:t>(National Research Council,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0" y="714356"/>
            <a:ext cx="2714612" cy="59400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“It is </a:t>
            </a:r>
            <a:r>
              <a:rPr kumimoji="0" lang="en-US" sz="2000" b="1" i="0" u="none" strike="noStrike" kern="1200" cap="none" spc="0" normalizeH="0" baseline="0" noProof="0" dirty="0">
                <a:ln>
                  <a:noFill/>
                </a:ln>
                <a:solidFill>
                  <a:prstClr val="black"/>
                </a:solidFill>
                <a:effectLst/>
                <a:uLnTx/>
                <a:uFillTx/>
                <a:latin typeface="Calibri"/>
                <a:ea typeface="+mn-ea"/>
                <a:cs typeface="+mn-cs"/>
              </a:rPr>
              <a:t>extremely likely </a:t>
            </a:r>
            <a:r>
              <a:rPr kumimoji="0" lang="en-US" sz="2000" b="0" i="0" u="none" strike="noStrike" kern="1200" cap="none" spc="0" normalizeH="0" baseline="0" noProof="0" dirty="0">
                <a:ln>
                  <a:noFill/>
                </a:ln>
                <a:solidFill>
                  <a:prstClr val="black"/>
                </a:solidFill>
                <a:effectLst/>
                <a:uLnTx/>
                <a:uFillTx/>
                <a:latin typeface="Calibri"/>
                <a:ea typeface="+mn-ea"/>
                <a:cs typeface="+mn-cs"/>
              </a:rPr>
              <a:t>that </a:t>
            </a:r>
            <a:r>
              <a:rPr kumimoji="0" lang="en-US" sz="2000" b="1" i="0" u="none" strike="noStrike" kern="1200" cap="none" spc="0" normalizeH="0" baseline="0" noProof="0" dirty="0">
                <a:ln>
                  <a:noFill/>
                </a:ln>
                <a:solidFill>
                  <a:prstClr val="black"/>
                </a:solidFill>
                <a:effectLst/>
                <a:uLnTx/>
                <a:uFillTx/>
                <a:latin typeface="Calibri"/>
                <a:ea typeface="+mn-ea"/>
                <a:cs typeface="+mn-cs"/>
              </a:rPr>
              <a:t>more than half of the observed increase in global average surface temperature </a:t>
            </a:r>
            <a:r>
              <a:rPr kumimoji="0" lang="en-US" sz="2000" b="0" i="0" u="none" strike="noStrike" kern="1200" cap="none" spc="0" normalizeH="0" baseline="0" noProof="0" dirty="0">
                <a:ln>
                  <a:noFill/>
                </a:ln>
                <a:solidFill>
                  <a:prstClr val="black"/>
                </a:solidFill>
                <a:effectLst/>
                <a:uLnTx/>
                <a:uFillTx/>
                <a:latin typeface="Calibri"/>
                <a:ea typeface="+mn-ea"/>
                <a:cs typeface="+mn-cs"/>
              </a:rPr>
              <a:t>from 1951 to 2010 </a:t>
            </a:r>
            <a:r>
              <a:rPr kumimoji="0" lang="en-US" sz="2000" b="1" i="0" u="none" strike="noStrike" kern="1200" cap="none" spc="0" normalizeH="0" baseline="0" noProof="0" dirty="0">
                <a:ln>
                  <a:noFill/>
                </a:ln>
                <a:solidFill>
                  <a:prstClr val="black"/>
                </a:solidFill>
                <a:effectLst/>
                <a:uLnTx/>
                <a:uFillTx/>
                <a:latin typeface="Calibri"/>
                <a:ea typeface="+mn-ea"/>
                <a:cs typeface="+mn-cs"/>
              </a:rPr>
              <a:t>was caused by the anthropogenic increase in greenhouse gas concentrations and other anthropogenic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forcings</a:t>
            </a:r>
            <a:r>
              <a:rPr kumimoji="0" lang="en-US" sz="2000" b="1" i="0" u="none" strike="noStrike" kern="1200" cap="none" spc="0" normalizeH="0" baseline="0" noProof="0" dirty="0">
                <a:ln>
                  <a:noFill/>
                </a:ln>
                <a:solidFill>
                  <a:prstClr val="black"/>
                </a:solidFill>
                <a:effectLst/>
                <a:uLnTx/>
                <a:uFillTx/>
                <a:latin typeface="Calibri"/>
                <a:ea typeface="+mn-ea"/>
                <a:cs typeface="+mn-cs"/>
              </a:rPr>
              <a:t> together</a:t>
            </a:r>
            <a:r>
              <a:rPr kumimoji="0" lang="en-US" sz="2000" b="0" i="0" u="none" strike="noStrike" kern="1200" cap="none" spc="0" normalizeH="0" baseline="0" noProof="0" dirty="0">
                <a:ln>
                  <a:noFill/>
                </a:ln>
                <a:solidFill>
                  <a:prstClr val="black"/>
                </a:solidFill>
                <a:effectLst/>
                <a:uLnTx/>
                <a:uFillTx/>
                <a:latin typeface="Calibri"/>
                <a:ea typeface="+mn-ea"/>
                <a:cs typeface="+mn-cs"/>
              </a:rPr>
              <a:t>. The best estimate of the human-induced contribution to warming is similar to the observed warming over this period.”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IPCC-AR5</a:t>
            </a:r>
            <a:endParaRPr kumimoji="0" lang="es-E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2"/>
          <p:cNvPicPr>
            <a:picLocks noChangeAspect="1" noChangeArrowheads="1"/>
          </p:cNvPicPr>
          <p:nvPr/>
        </p:nvPicPr>
        <p:blipFill>
          <a:blip r:embed="rId2"/>
          <a:srcRect l="25135" t="11759" r="26578" b="31965"/>
          <a:stretch>
            <a:fillRect/>
          </a:stretch>
        </p:blipFill>
        <p:spPr bwMode="auto">
          <a:xfrm>
            <a:off x="2714612" y="2643158"/>
            <a:ext cx="6429388" cy="4214842"/>
          </a:xfrm>
          <a:prstGeom prst="rect">
            <a:avLst/>
          </a:prstGeom>
          <a:noFill/>
          <a:ln w="9525">
            <a:noFill/>
            <a:miter lim="800000"/>
            <a:headEnd/>
            <a:tailEnd/>
          </a:ln>
          <a:effectLst/>
        </p:spPr>
      </p:pic>
      <p:grpSp>
        <p:nvGrpSpPr>
          <p:cNvPr id="7" name="6 Grupo"/>
          <p:cNvGrpSpPr/>
          <p:nvPr/>
        </p:nvGrpSpPr>
        <p:grpSpPr>
          <a:xfrm>
            <a:off x="2285984" y="571480"/>
            <a:ext cx="6429388" cy="2038398"/>
            <a:chOff x="2285984" y="571480"/>
            <a:chExt cx="6429388" cy="2038398"/>
          </a:xfrm>
        </p:grpSpPr>
        <p:pic>
          <p:nvPicPr>
            <p:cNvPr id="1026" name="Picture 2"/>
            <p:cNvPicPr>
              <a:picLocks noChangeAspect="1" noChangeArrowheads="1"/>
            </p:cNvPicPr>
            <p:nvPr/>
          </p:nvPicPr>
          <p:blipFill>
            <a:blip r:embed="rId2"/>
            <a:srcRect l="25135" t="68035" r="26578" b="4749"/>
            <a:stretch>
              <a:fillRect/>
            </a:stretch>
          </p:blipFill>
          <p:spPr bwMode="auto">
            <a:xfrm>
              <a:off x="2285984" y="571480"/>
              <a:ext cx="6429388" cy="2038398"/>
            </a:xfrm>
            <a:prstGeom prst="rect">
              <a:avLst/>
            </a:prstGeom>
            <a:noFill/>
            <a:ln w="9525">
              <a:noFill/>
              <a:miter lim="800000"/>
              <a:headEnd/>
              <a:tailEnd/>
            </a:ln>
            <a:effectLst/>
          </p:spPr>
        </p:pic>
        <p:sp>
          <p:nvSpPr>
            <p:cNvPr id="6" name="5 Rectángulo"/>
            <p:cNvSpPr/>
            <p:nvPr/>
          </p:nvSpPr>
          <p:spPr>
            <a:xfrm>
              <a:off x="6357950" y="857232"/>
              <a:ext cx="1928826" cy="121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onstantia"/>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444BCB-6000-4BA3-A60C-C09239947194}"/>
              </a:ext>
            </a:extLst>
          </p:cNvPr>
          <p:cNvSpPr>
            <a:spLocks noGrp="1"/>
          </p:cNvSpPr>
          <p:nvPr>
            <p:ph type="sldNum" sz="quarter" idx="12"/>
          </p:nvPr>
        </p:nvSpPr>
        <p:spPr/>
        <p:txBody>
          <a:bodyPr/>
          <a:lstStyle/>
          <a:p>
            <a:pPr>
              <a:defRPr/>
            </a:pPr>
            <a:fld id="{0ABFD80A-B3D0-471F-BF00-4A85D204B29B}" type="slidenum">
              <a:rPr lang="en-US" smtClean="0"/>
              <a:pPr>
                <a:defRPr/>
              </a:pPr>
              <a:t>21</a:t>
            </a:fld>
            <a:endParaRPr lang="en-US"/>
          </a:p>
        </p:txBody>
      </p:sp>
      <p:pic>
        <p:nvPicPr>
          <p:cNvPr id="5" name="Imagen 4">
            <a:extLst>
              <a:ext uri="{FF2B5EF4-FFF2-40B4-BE49-F238E27FC236}">
                <a16:creationId xmlns:a16="http://schemas.microsoft.com/office/drawing/2014/main" id="{BB487C9D-B2E0-4263-9EE5-1BD70A65C8D2}"/>
              </a:ext>
            </a:extLst>
          </p:cNvPr>
          <p:cNvPicPr>
            <a:picLocks noChangeAspect="1"/>
          </p:cNvPicPr>
          <p:nvPr/>
        </p:nvPicPr>
        <p:blipFill>
          <a:blip r:embed="rId2"/>
          <a:stretch>
            <a:fillRect/>
          </a:stretch>
        </p:blipFill>
        <p:spPr>
          <a:xfrm>
            <a:off x="0" y="384042"/>
            <a:ext cx="6097653" cy="6089915"/>
          </a:xfrm>
          <a:prstGeom prst="rect">
            <a:avLst/>
          </a:prstGeom>
        </p:spPr>
      </p:pic>
      <p:sp>
        <p:nvSpPr>
          <p:cNvPr id="6" name="CuadroTexto 5">
            <a:extLst>
              <a:ext uri="{FF2B5EF4-FFF2-40B4-BE49-F238E27FC236}">
                <a16:creationId xmlns:a16="http://schemas.microsoft.com/office/drawing/2014/main" id="{4A83CB8B-D3DF-4C78-BA61-BAC37281306F}"/>
              </a:ext>
            </a:extLst>
          </p:cNvPr>
          <p:cNvSpPr txBox="1"/>
          <p:nvPr/>
        </p:nvSpPr>
        <p:spPr>
          <a:xfrm>
            <a:off x="7020272" y="6495725"/>
            <a:ext cx="2123728" cy="369332"/>
          </a:xfrm>
          <a:prstGeom prst="rect">
            <a:avLst/>
          </a:prstGeom>
          <a:noFill/>
        </p:spPr>
        <p:txBody>
          <a:bodyPr wrap="square" rtlCol="0">
            <a:spAutoFit/>
          </a:bodyPr>
          <a:lstStyle/>
          <a:p>
            <a:r>
              <a:rPr lang="es-AR" dirty="0" err="1"/>
              <a:t>Eyring</a:t>
            </a:r>
            <a:r>
              <a:rPr lang="es-AR" dirty="0"/>
              <a:t> et al. (2016)</a:t>
            </a:r>
          </a:p>
        </p:txBody>
      </p:sp>
      <p:sp>
        <p:nvSpPr>
          <p:cNvPr id="7" name="CuadroTexto 6">
            <a:extLst>
              <a:ext uri="{FF2B5EF4-FFF2-40B4-BE49-F238E27FC236}">
                <a16:creationId xmlns:a16="http://schemas.microsoft.com/office/drawing/2014/main" id="{0D41216E-0172-4784-8F1C-CAAF1C6AD23D}"/>
              </a:ext>
            </a:extLst>
          </p:cNvPr>
          <p:cNvSpPr txBox="1"/>
          <p:nvPr/>
        </p:nvSpPr>
        <p:spPr>
          <a:xfrm>
            <a:off x="6395120" y="1874727"/>
            <a:ext cx="2520280" cy="3108543"/>
          </a:xfrm>
          <a:prstGeom prst="rect">
            <a:avLst/>
          </a:prstGeom>
          <a:noFill/>
        </p:spPr>
        <p:txBody>
          <a:bodyPr wrap="square" rtlCol="0">
            <a:spAutoFit/>
          </a:bodyPr>
          <a:lstStyle/>
          <a:p>
            <a:r>
              <a:rPr lang="en-US" sz="1400" dirty="0"/>
              <a:t>The inner ring and surrounding white text involve standardized functions</a:t>
            </a:r>
          </a:p>
          <a:p>
            <a:r>
              <a:rPr lang="en-US" sz="1400" dirty="0"/>
              <a:t>of all CMIP experiments and the CMIP6 historical</a:t>
            </a:r>
          </a:p>
          <a:p>
            <a:r>
              <a:rPr lang="en-US" sz="1400" dirty="0"/>
              <a:t>simulation. </a:t>
            </a:r>
          </a:p>
          <a:p>
            <a:endParaRPr lang="en-US" sz="1400" dirty="0"/>
          </a:p>
          <a:p>
            <a:r>
              <a:rPr lang="en-US" sz="1400" dirty="0"/>
              <a:t>The middle ring shows science topics that are addressed by the CMIP6-Endorsed MIPs (21),</a:t>
            </a:r>
          </a:p>
          <a:p>
            <a:endParaRPr lang="en-US" sz="1400" dirty="0"/>
          </a:p>
          <a:p>
            <a:r>
              <a:rPr lang="en-US" sz="1400" dirty="0"/>
              <a:t>Outer ring display MIP topics shown in the outer ring. </a:t>
            </a:r>
            <a:endParaRPr lang="es-AR" sz="1400" dirty="0"/>
          </a:p>
        </p:txBody>
      </p:sp>
      <p:sp>
        <p:nvSpPr>
          <p:cNvPr id="8" name="CuadroTexto 7">
            <a:extLst>
              <a:ext uri="{FF2B5EF4-FFF2-40B4-BE49-F238E27FC236}">
                <a16:creationId xmlns:a16="http://schemas.microsoft.com/office/drawing/2014/main" id="{B72F08C6-5927-4DAC-8A31-1AFB9AD9EAA4}"/>
              </a:ext>
            </a:extLst>
          </p:cNvPr>
          <p:cNvSpPr txBox="1"/>
          <p:nvPr/>
        </p:nvSpPr>
        <p:spPr>
          <a:xfrm>
            <a:off x="107504" y="152400"/>
            <a:ext cx="7920880" cy="461665"/>
          </a:xfrm>
          <a:prstGeom prst="rect">
            <a:avLst/>
          </a:prstGeom>
          <a:noFill/>
        </p:spPr>
        <p:txBody>
          <a:bodyPr wrap="square" rtlCol="0">
            <a:spAutoFit/>
          </a:bodyPr>
          <a:lstStyle/>
          <a:p>
            <a:pPr algn="ctr"/>
            <a:r>
              <a:rPr lang="en-US" sz="2400" b="1" dirty="0">
                <a:solidFill>
                  <a:srgbClr val="FF0000"/>
                </a:solidFill>
              </a:rPr>
              <a:t>Schematic of the CMIP/CMIP6 experiment design</a:t>
            </a:r>
            <a:endParaRPr lang="es-AR" sz="2400" b="1" dirty="0">
              <a:solidFill>
                <a:srgbClr val="FF0000"/>
              </a:solidFill>
            </a:endParaRPr>
          </a:p>
        </p:txBody>
      </p:sp>
    </p:spTree>
    <p:extLst>
      <p:ext uri="{BB962C8B-B14F-4D97-AF65-F5344CB8AC3E}">
        <p14:creationId xmlns:p14="http://schemas.microsoft.com/office/powerpoint/2010/main" val="3118692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11A1CEE-8706-412D-9736-7FA03D79A2D8}"/>
              </a:ext>
            </a:extLst>
          </p:cNvPr>
          <p:cNvSpPr>
            <a:spLocks noGrp="1"/>
          </p:cNvSpPr>
          <p:nvPr>
            <p:ph type="sldNum" sz="quarter" idx="12"/>
          </p:nvPr>
        </p:nvSpPr>
        <p:spPr/>
        <p:txBody>
          <a:bodyPr/>
          <a:lstStyle/>
          <a:p>
            <a:pPr>
              <a:defRPr/>
            </a:pPr>
            <a:fld id="{0ABFD80A-B3D0-471F-BF00-4A85D204B29B}" type="slidenum">
              <a:rPr lang="en-US" smtClean="0"/>
              <a:pPr>
                <a:defRPr/>
              </a:pPr>
              <a:t>22</a:t>
            </a:fld>
            <a:endParaRPr lang="en-US"/>
          </a:p>
        </p:txBody>
      </p:sp>
      <p:pic>
        <p:nvPicPr>
          <p:cNvPr id="3" name="Imagen 2">
            <a:extLst>
              <a:ext uri="{FF2B5EF4-FFF2-40B4-BE49-F238E27FC236}">
                <a16:creationId xmlns:a16="http://schemas.microsoft.com/office/drawing/2014/main" id="{D29BFC63-677B-4238-A856-226A91096CB4}"/>
              </a:ext>
            </a:extLst>
          </p:cNvPr>
          <p:cNvPicPr>
            <a:picLocks noChangeAspect="1"/>
          </p:cNvPicPr>
          <p:nvPr/>
        </p:nvPicPr>
        <p:blipFill rotWithShape="1">
          <a:blip r:embed="rId2"/>
          <a:srcRect l="21950" t="12200" r="20726" b="37863"/>
          <a:stretch/>
        </p:blipFill>
        <p:spPr>
          <a:xfrm>
            <a:off x="259291" y="620688"/>
            <a:ext cx="8685088" cy="4255693"/>
          </a:xfrm>
          <a:prstGeom prst="rect">
            <a:avLst/>
          </a:prstGeom>
        </p:spPr>
      </p:pic>
      <p:sp>
        <p:nvSpPr>
          <p:cNvPr id="4" name="CuadroTexto 3">
            <a:extLst>
              <a:ext uri="{FF2B5EF4-FFF2-40B4-BE49-F238E27FC236}">
                <a16:creationId xmlns:a16="http://schemas.microsoft.com/office/drawing/2014/main" id="{B4A007F0-FE7C-461B-8C12-B3DCD376356E}"/>
              </a:ext>
            </a:extLst>
          </p:cNvPr>
          <p:cNvSpPr txBox="1"/>
          <p:nvPr/>
        </p:nvSpPr>
        <p:spPr>
          <a:xfrm>
            <a:off x="7020272" y="6465166"/>
            <a:ext cx="2123728" cy="369332"/>
          </a:xfrm>
          <a:prstGeom prst="rect">
            <a:avLst/>
          </a:prstGeom>
          <a:noFill/>
        </p:spPr>
        <p:txBody>
          <a:bodyPr wrap="square" rtlCol="0">
            <a:spAutoFit/>
          </a:bodyPr>
          <a:lstStyle/>
          <a:p>
            <a:r>
              <a:rPr lang="es-AR" dirty="0" err="1"/>
              <a:t>Eyring</a:t>
            </a:r>
            <a:r>
              <a:rPr lang="es-AR" dirty="0"/>
              <a:t> et al. (2016)</a:t>
            </a:r>
          </a:p>
        </p:txBody>
      </p:sp>
    </p:spTree>
    <p:extLst>
      <p:ext uri="{BB962C8B-B14F-4D97-AF65-F5344CB8AC3E}">
        <p14:creationId xmlns:p14="http://schemas.microsoft.com/office/powerpoint/2010/main" val="2950620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52400"/>
            <a:ext cx="8229600" cy="1143000"/>
          </a:xfrm>
        </p:spPr>
        <p:txBody>
          <a:bodyPr/>
          <a:lstStyle/>
          <a:p>
            <a:r>
              <a:rPr lang="en-US" sz="3600" dirty="0">
                <a:solidFill>
                  <a:srgbClr val="FF0000"/>
                </a:solidFill>
              </a:rPr>
              <a:t>ISI Predictability associated with Teleconnections</a:t>
            </a:r>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23</a:t>
            </a:fld>
            <a:endParaRPr lang="en-US"/>
          </a:p>
        </p:txBody>
      </p:sp>
      <p:pic>
        <p:nvPicPr>
          <p:cNvPr id="5122" name="Picture 2"/>
          <p:cNvPicPr>
            <a:picLocks noChangeAspect="1" noChangeArrowheads="1"/>
          </p:cNvPicPr>
          <p:nvPr/>
        </p:nvPicPr>
        <p:blipFill>
          <a:blip r:embed="rId3"/>
          <a:srcRect/>
          <a:stretch>
            <a:fillRect/>
          </a:stretch>
        </p:blipFill>
        <p:spPr bwMode="auto">
          <a:xfrm>
            <a:off x="852487" y="1692276"/>
            <a:ext cx="7439025" cy="4629150"/>
          </a:xfrm>
          <a:prstGeom prst="rect">
            <a:avLst/>
          </a:prstGeom>
          <a:noFill/>
          <a:ln w="9525">
            <a:noFill/>
            <a:miter lim="800000"/>
            <a:headEnd/>
            <a:tailEnd/>
          </a:ln>
          <a:effectLst/>
        </p:spPr>
      </p:pic>
      <p:sp>
        <p:nvSpPr>
          <p:cNvPr id="8" name="7 CuadroTexto"/>
          <p:cNvSpPr txBox="1"/>
          <p:nvPr/>
        </p:nvSpPr>
        <p:spPr>
          <a:xfrm>
            <a:off x="6429356" y="6488668"/>
            <a:ext cx="2714644" cy="276999"/>
          </a:xfrm>
          <a:prstGeom prst="rect">
            <a:avLst/>
          </a:prstGeom>
          <a:noFill/>
        </p:spPr>
        <p:txBody>
          <a:bodyPr wrap="square" rtlCol="0">
            <a:spAutoFit/>
          </a:bodyPr>
          <a:lstStyle/>
          <a:p>
            <a:pPr algn="r"/>
            <a:r>
              <a:rPr lang="en-US" sz="1200" i="1" dirty="0"/>
              <a:t>Alexander et al. (2003)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z="2800" b="1" dirty="0">
                <a:solidFill>
                  <a:srgbClr val="FF0000"/>
                </a:solidFill>
              </a:rPr>
              <a:t>How predictable is the </a:t>
            </a:r>
            <a:r>
              <a:rPr lang="en-US" sz="2800" b="1" dirty="0" err="1">
                <a:solidFill>
                  <a:srgbClr val="FF0000"/>
                </a:solidFill>
              </a:rPr>
              <a:t>tropospheric</a:t>
            </a:r>
            <a:r>
              <a:rPr lang="en-US" sz="2800" b="1" dirty="0">
                <a:solidFill>
                  <a:srgbClr val="FF0000"/>
                </a:solidFill>
              </a:rPr>
              <a:t> circulation at both hemispheres on seasonal timescales?</a:t>
            </a:r>
          </a:p>
        </p:txBody>
      </p:sp>
      <p:sp>
        <p:nvSpPr>
          <p:cNvPr id="3" name="2 Marcador de contenido"/>
          <p:cNvSpPr>
            <a:spLocks noGrp="1"/>
          </p:cNvSpPr>
          <p:nvPr>
            <p:ph idx="1"/>
          </p:nvPr>
        </p:nvSpPr>
        <p:spPr>
          <a:xfrm>
            <a:off x="214282" y="1643050"/>
            <a:ext cx="8686800" cy="4525963"/>
          </a:xfrm>
        </p:spPr>
        <p:txBody>
          <a:bodyPr/>
          <a:lstStyle/>
          <a:p>
            <a:r>
              <a:rPr lang="en-US" sz="2400" dirty="0">
                <a:solidFill>
                  <a:srgbClr val="0070C0"/>
                </a:solidFill>
              </a:rPr>
              <a:t>Goal: Assess the ability of coupled models in predicting the leading patterns of circulation variability and quantify its role on determining current levels of predictability.</a:t>
            </a:r>
          </a:p>
          <a:p>
            <a:endParaRPr lang="en-US" sz="2800" dirty="0">
              <a:solidFill>
                <a:srgbClr val="0070C0"/>
              </a:solidFill>
            </a:endParaRPr>
          </a:p>
          <a:p>
            <a:pPr lvl="1"/>
            <a:r>
              <a:rPr lang="en-US" sz="2000" dirty="0"/>
              <a:t>Lee et al. (2011, Climate Dynamics) for the Northern Hemisphere</a:t>
            </a:r>
          </a:p>
          <a:p>
            <a:pPr lvl="1"/>
            <a:endParaRPr lang="en-US" sz="2000" dirty="0"/>
          </a:p>
          <a:p>
            <a:pPr lvl="1"/>
            <a:r>
              <a:rPr lang="en-US" sz="2000" dirty="0"/>
              <a:t>Osman, and Vera (2019, submitted to J. of Climate) for the Southern Hemisphere</a:t>
            </a:r>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229600" cy="1143000"/>
          </a:xfrm>
        </p:spPr>
        <p:txBody>
          <a:bodyPr/>
          <a:lstStyle/>
          <a:p>
            <a:r>
              <a:rPr lang="en-US" sz="3600" b="1" dirty="0">
                <a:solidFill>
                  <a:srgbClr val="FF0000"/>
                </a:solidFill>
              </a:rPr>
              <a:t>Predictability of the JJA circulation in the NH (Lee et al. 2011)</a:t>
            </a:r>
          </a:p>
        </p:txBody>
      </p:sp>
      <p:sp>
        <p:nvSpPr>
          <p:cNvPr id="3" name="2 Marcador de contenido"/>
          <p:cNvSpPr>
            <a:spLocks noGrp="1"/>
          </p:cNvSpPr>
          <p:nvPr>
            <p:ph idx="1"/>
          </p:nvPr>
        </p:nvSpPr>
        <p:spPr>
          <a:xfrm>
            <a:off x="0" y="1285860"/>
            <a:ext cx="8929718" cy="4572032"/>
          </a:xfrm>
        </p:spPr>
        <p:txBody>
          <a:bodyPr>
            <a:normAutofit fontScale="85000" lnSpcReduction="10000"/>
          </a:bodyPr>
          <a:lstStyle/>
          <a:p>
            <a:r>
              <a:rPr lang="en-US" sz="2600" dirty="0"/>
              <a:t>Multi-model, multi-member ensemble (MME) strategy.</a:t>
            </a:r>
          </a:p>
          <a:p>
            <a:endParaRPr lang="en-US" sz="2600" dirty="0"/>
          </a:p>
          <a:p>
            <a:r>
              <a:rPr lang="en-US" sz="2600" dirty="0"/>
              <a:t>3 Global Ocean-Atmosphere Coupled Models (CAWCR, GFDL (CM2.1), NCEP (CFS) (10 members each)</a:t>
            </a:r>
          </a:p>
          <a:p>
            <a:endParaRPr lang="en-US" sz="2600" dirty="0"/>
          </a:p>
          <a:p>
            <a:r>
              <a:rPr lang="en-US" sz="2600" dirty="0"/>
              <a:t>Target season, JJA, with 6 consecutive initial months from January (5-month </a:t>
            </a:r>
            <a:r>
              <a:rPr lang="en-US" sz="2600" dirty="0" err="1"/>
              <a:t>fcst</a:t>
            </a:r>
            <a:r>
              <a:rPr lang="en-US" sz="2600" dirty="0"/>
              <a:t> lead) to June (o-month </a:t>
            </a:r>
            <a:r>
              <a:rPr lang="en-US" sz="2600" dirty="0" err="1"/>
              <a:t>fcst</a:t>
            </a:r>
            <a:r>
              <a:rPr lang="en-US" sz="2600" dirty="0"/>
              <a:t> lead). (period: 1981-2005)</a:t>
            </a:r>
          </a:p>
          <a:p>
            <a:endParaRPr lang="en-US" sz="2600" dirty="0"/>
          </a:p>
          <a:p>
            <a:pPr indent="252095" algn="just">
              <a:lnSpc>
                <a:spcPct val="150000"/>
              </a:lnSpc>
              <a:spcBef>
                <a:spcPts val="600"/>
              </a:spcBef>
              <a:spcAft>
                <a:spcPts val="0"/>
              </a:spcAft>
              <a:tabLst>
                <a:tab pos="457200" algn="l"/>
              </a:tabLst>
            </a:pPr>
            <a:r>
              <a:rPr lang="en-US" sz="2600" dirty="0"/>
              <a:t>Forecast quality measures: Temporal correlation coefficient (TCC) skill and anomaly pattern correlation coefficient (PCC) skill. </a:t>
            </a:r>
            <a:r>
              <a:rPr lang="en-US" sz="2600" dirty="0">
                <a:sym typeface="Wingdings" pitchFamily="2" charset="2"/>
              </a:rPr>
              <a:t> </a:t>
            </a:r>
            <a:r>
              <a:rPr lang="en-US" sz="2600" dirty="0">
                <a:solidFill>
                  <a:srgbClr val="000000"/>
                </a:solidFill>
                <a:latin typeface="Times New Roman"/>
                <a:ea typeface="Arial"/>
              </a:rPr>
              <a:t> </a:t>
            </a:r>
            <a:endParaRPr lang="es-ES" sz="3100" dirty="0">
              <a:solidFill>
                <a:srgbClr val="000000"/>
              </a:solidFill>
              <a:ea typeface="Arial"/>
            </a:endParaRPr>
          </a:p>
          <a:p>
            <a:endParaRPr lang="en-US" dirty="0"/>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25</a:t>
            </a:fld>
            <a:endParaRPr lang="en-US"/>
          </a:p>
        </p:txBody>
      </p:sp>
      <p:pic>
        <p:nvPicPr>
          <p:cNvPr id="6146" name="Picture 2"/>
          <p:cNvPicPr>
            <a:picLocks noChangeAspect="1" noChangeArrowheads="1"/>
          </p:cNvPicPr>
          <p:nvPr/>
        </p:nvPicPr>
        <p:blipFill>
          <a:blip r:embed="rId3"/>
          <a:srcRect l="60060" t="61148" r="29092" b="36500"/>
          <a:stretch>
            <a:fillRect/>
          </a:stretch>
        </p:blipFill>
        <p:spPr bwMode="auto">
          <a:xfrm>
            <a:off x="928662" y="5214950"/>
            <a:ext cx="2928958" cy="357190"/>
          </a:xfrm>
          <a:prstGeom prst="rect">
            <a:avLst/>
          </a:prstGeom>
          <a:noFill/>
          <a:ln w="9525">
            <a:noFill/>
            <a:miter lim="800000"/>
            <a:headEnd/>
            <a:tailEnd/>
          </a:ln>
          <a:effectLst/>
        </p:spPr>
      </p:pic>
      <p:sp>
        <p:nvSpPr>
          <p:cNvPr id="6" name="5 CuadroTexto"/>
          <p:cNvSpPr txBox="1"/>
          <p:nvPr/>
        </p:nvSpPr>
        <p:spPr>
          <a:xfrm>
            <a:off x="6357950" y="6500834"/>
            <a:ext cx="2786050" cy="276999"/>
          </a:xfrm>
          <a:prstGeom prst="rect">
            <a:avLst/>
          </a:prstGeom>
          <a:noFill/>
        </p:spPr>
        <p:txBody>
          <a:bodyPr wrap="square" rtlCol="0">
            <a:spAutoFit/>
          </a:bodyPr>
          <a:lstStyle/>
          <a:p>
            <a:pPr algn="r"/>
            <a:r>
              <a:rPr lang="en-US" sz="1200" i="1" dirty="0"/>
              <a:t>(Lee et al., 2011)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26</a:t>
            </a:fld>
            <a:endParaRPr lang="en-US"/>
          </a:p>
        </p:txBody>
      </p:sp>
      <p:pic>
        <p:nvPicPr>
          <p:cNvPr id="7170" name="Picture 2"/>
          <p:cNvPicPr>
            <a:picLocks noChangeAspect="1" noChangeArrowheads="1"/>
          </p:cNvPicPr>
          <p:nvPr/>
        </p:nvPicPr>
        <p:blipFill>
          <a:blip r:embed="rId3"/>
          <a:srcRect l="49609" t="14111" r="7726" b="13569"/>
          <a:stretch>
            <a:fillRect/>
          </a:stretch>
        </p:blipFill>
        <p:spPr bwMode="auto">
          <a:xfrm>
            <a:off x="2000232" y="357165"/>
            <a:ext cx="6643734" cy="6334723"/>
          </a:xfrm>
          <a:prstGeom prst="rect">
            <a:avLst/>
          </a:prstGeom>
          <a:noFill/>
          <a:ln w="9525">
            <a:noFill/>
            <a:miter lim="800000"/>
            <a:headEnd/>
            <a:tailEnd/>
          </a:ln>
          <a:effectLst/>
        </p:spPr>
      </p:pic>
      <p:sp>
        <p:nvSpPr>
          <p:cNvPr id="6" name="5 CuadroTexto"/>
          <p:cNvSpPr txBox="1"/>
          <p:nvPr/>
        </p:nvSpPr>
        <p:spPr>
          <a:xfrm>
            <a:off x="214282" y="1285860"/>
            <a:ext cx="1857388" cy="2862322"/>
          </a:xfrm>
          <a:prstGeom prst="rect">
            <a:avLst/>
          </a:prstGeom>
          <a:noFill/>
        </p:spPr>
        <p:txBody>
          <a:bodyPr wrap="square" rtlCol="0">
            <a:spAutoFit/>
          </a:bodyPr>
          <a:lstStyle/>
          <a:p>
            <a:pPr algn="ctr"/>
            <a:r>
              <a:rPr lang="en-US" sz="2000" dirty="0"/>
              <a:t>Standard deviation of JJA </a:t>
            </a:r>
            <a:r>
              <a:rPr lang="en-US" sz="2000" dirty="0" err="1"/>
              <a:t>geopotential</a:t>
            </a:r>
            <a:r>
              <a:rPr lang="en-US" sz="2000" dirty="0"/>
              <a:t> height (shading) and zonal wind (contour) at 200 </a:t>
            </a:r>
            <a:r>
              <a:rPr lang="en-US" sz="2000" dirty="0" err="1"/>
              <a:t>hPa</a:t>
            </a:r>
            <a:endParaRPr lang="en-US" sz="2000" dirty="0"/>
          </a:p>
        </p:txBody>
      </p:sp>
      <p:sp>
        <p:nvSpPr>
          <p:cNvPr id="5" name="4 CuadroTexto"/>
          <p:cNvSpPr txBox="1"/>
          <p:nvPr/>
        </p:nvSpPr>
        <p:spPr>
          <a:xfrm>
            <a:off x="6357950" y="6581025"/>
            <a:ext cx="2786050" cy="276999"/>
          </a:xfrm>
          <a:prstGeom prst="rect">
            <a:avLst/>
          </a:prstGeom>
          <a:noFill/>
        </p:spPr>
        <p:txBody>
          <a:bodyPr wrap="square" rtlCol="0">
            <a:spAutoFit/>
          </a:bodyPr>
          <a:lstStyle/>
          <a:p>
            <a:pPr algn="r"/>
            <a:r>
              <a:rPr lang="en-US" sz="1200" i="1" dirty="0"/>
              <a:t>(Lee et al., 2011)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27</a:t>
            </a:fld>
            <a:endParaRPr lang="en-US"/>
          </a:p>
        </p:txBody>
      </p:sp>
      <p:pic>
        <p:nvPicPr>
          <p:cNvPr id="9218" name="Picture 2"/>
          <p:cNvPicPr>
            <a:picLocks noChangeAspect="1" noChangeArrowheads="1"/>
          </p:cNvPicPr>
          <p:nvPr/>
        </p:nvPicPr>
        <p:blipFill>
          <a:blip r:embed="rId3"/>
          <a:srcRect l="37703" t="15875" r="19633" b="25917"/>
          <a:stretch>
            <a:fillRect/>
          </a:stretch>
        </p:blipFill>
        <p:spPr bwMode="auto">
          <a:xfrm>
            <a:off x="2714612" y="642917"/>
            <a:ext cx="5786478" cy="4440785"/>
          </a:xfrm>
          <a:prstGeom prst="rect">
            <a:avLst/>
          </a:prstGeom>
          <a:noFill/>
          <a:ln w="9525">
            <a:noFill/>
            <a:miter lim="800000"/>
            <a:headEnd/>
            <a:tailEnd/>
          </a:ln>
          <a:effectLst/>
        </p:spPr>
      </p:pic>
      <p:sp>
        <p:nvSpPr>
          <p:cNvPr id="6" name="5 CuadroTexto"/>
          <p:cNvSpPr txBox="1"/>
          <p:nvPr/>
        </p:nvSpPr>
        <p:spPr>
          <a:xfrm>
            <a:off x="0" y="857232"/>
            <a:ext cx="2571768" cy="4093428"/>
          </a:xfrm>
          <a:prstGeom prst="rect">
            <a:avLst/>
          </a:prstGeom>
          <a:noFill/>
        </p:spPr>
        <p:txBody>
          <a:bodyPr wrap="square" rtlCol="0">
            <a:spAutoFit/>
          </a:bodyPr>
          <a:lstStyle/>
          <a:p>
            <a:pPr algn="ctr"/>
            <a:r>
              <a:rPr lang="en-US" sz="2000" dirty="0"/>
              <a:t>Spatial patterns of the EOF1 and EOF2 of</a:t>
            </a:r>
          </a:p>
          <a:p>
            <a:pPr algn="ctr"/>
            <a:r>
              <a:rPr lang="en-US" sz="2000" dirty="0"/>
              <a:t>200-hPa GPH anomalies</a:t>
            </a:r>
          </a:p>
          <a:p>
            <a:pPr algn="ctr"/>
            <a:r>
              <a:rPr lang="en-US" sz="2000" dirty="0"/>
              <a:t>obtained from observation</a:t>
            </a:r>
          </a:p>
          <a:p>
            <a:pPr algn="ctr"/>
            <a:r>
              <a:rPr lang="en-US" sz="2000" dirty="0"/>
              <a:t>and 4-coupled modes’</a:t>
            </a:r>
          </a:p>
          <a:p>
            <a:pPr algn="ctr"/>
            <a:r>
              <a:rPr lang="en-US" sz="2000" dirty="0"/>
              <a:t>MME prediction and the corresponding principal components (PCs)</a:t>
            </a:r>
          </a:p>
        </p:txBody>
      </p:sp>
      <p:pic>
        <p:nvPicPr>
          <p:cNvPr id="9219" name="Picture 3"/>
          <p:cNvPicPr>
            <a:picLocks noChangeAspect="1" noChangeArrowheads="1"/>
          </p:cNvPicPr>
          <p:nvPr/>
        </p:nvPicPr>
        <p:blipFill>
          <a:blip r:embed="rId4"/>
          <a:srcRect l="76786" t="30159" r="5357" b="57142"/>
          <a:stretch>
            <a:fillRect/>
          </a:stretch>
        </p:blipFill>
        <p:spPr bwMode="auto">
          <a:xfrm>
            <a:off x="4857752" y="5214950"/>
            <a:ext cx="3429024" cy="1371609"/>
          </a:xfrm>
          <a:prstGeom prst="rect">
            <a:avLst/>
          </a:prstGeom>
          <a:noFill/>
          <a:ln w="9525">
            <a:noFill/>
            <a:miter lim="800000"/>
            <a:headEnd/>
            <a:tailEnd/>
          </a:ln>
          <a:effectLst/>
        </p:spPr>
      </p:pic>
      <p:sp>
        <p:nvSpPr>
          <p:cNvPr id="7" name="6 CuadroTexto"/>
          <p:cNvSpPr txBox="1"/>
          <p:nvPr/>
        </p:nvSpPr>
        <p:spPr>
          <a:xfrm>
            <a:off x="6357950" y="6581001"/>
            <a:ext cx="2786050" cy="276999"/>
          </a:xfrm>
          <a:prstGeom prst="rect">
            <a:avLst/>
          </a:prstGeom>
          <a:noFill/>
        </p:spPr>
        <p:txBody>
          <a:bodyPr wrap="square" rtlCol="0">
            <a:spAutoFit/>
          </a:bodyPr>
          <a:lstStyle/>
          <a:p>
            <a:pPr algn="r"/>
            <a:r>
              <a:rPr lang="en-US" sz="1200" i="1" dirty="0"/>
              <a:t>(Lee et al., 2011)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28</a:t>
            </a:fld>
            <a:endParaRPr lang="en-US"/>
          </a:p>
        </p:txBody>
      </p:sp>
      <p:sp>
        <p:nvSpPr>
          <p:cNvPr id="5" name="4 CuadroTexto"/>
          <p:cNvSpPr txBox="1"/>
          <p:nvPr/>
        </p:nvSpPr>
        <p:spPr>
          <a:xfrm>
            <a:off x="214282" y="214290"/>
            <a:ext cx="8001056" cy="2893100"/>
          </a:xfrm>
          <a:prstGeom prst="rect">
            <a:avLst/>
          </a:prstGeom>
          <a:noFill/>
        </p:spPr>
        <p:txBody>
          <a:bodyPr wrap="square" rtlCol="0">
            <a:spAutoFit/>
          </a:bodyPr>
          <a:lstStyle/>
          <a:p>
            <a:r>
              <a:rPr lang="en-US" sz="2000" b="1" dirty="0">
                <a:solidFill>
                  <a:srgbClr val="0070C0"/>
                </a:solidFill>
              </a:rPr>
              <a:t>Identification of predictable modes:</a:t>
            </a:r>
          </a:p>
          <a:p>
            <a:endParaRPr lang="en-US" b="1" dirty="0">
              <a:solidFill>
                <a:srgbClr val="0070C0"/>
              </a:solidFill>
            </a:endParaRPr>
          </a:p>
          <a:p>
            <a:pPr marL="342900" indent="-342900">
              <a:buFont typeface="+mj-lt"/>
              <a:buAutoNum type="arabicPeriod"/>
            </a:pPr>
            <a:r>
              <a:rPr lang="en-US" dirty="0"/>
              <a:t>In observation, predictable modes should explain a large part of the total variability and be statistically separated from other higher modes. (%of explained variance)</a:t>
            </a:r>
          </a:p>
          <a:p>
            <a:pPr marL="342900" indent="-342900">
              <a:buFont typeface="+mj-lt"/>
              <a:buAutoNum type="arabicPeriod"/>
            </a:pPr>
            <a:endParaRPr lang="en-US" dirty="0"/>
          </a:p>
          <a:p>
            <a:pPr marL="342900" indent="-342900">
              <a:buFont typeface="+mj-lt"/>
              <a:buAutoNum type="arabicPeriod"/>
            </a:pPr>
            <a:r>
              <a:rPr lang="en-US" dirty="0"/>
              <a:t>The climate prediction models should be capable of predicting these major modes (skill score)</a:t>
            </a:r>
          </a:p>
          <a:p>
            <a:endParaRPr lang="en-US" dirty="0"/>
          </a:p>
          <a:p>
            <a:endParaRPr lang="en-US" dirty="0"/>
          </a:p>
        </p:txBody>
      </p:sp>
      <p:pic>
        <p:nvPicPr>
          <p:cNvPr id="10242" name="Picture 2"/>
          <p:cNvPicPr>
            <a:picLocks noChangeAspect="1" noChangeArrowheads="1"/>
          </p:cNvPicPr>
          <p:nvPr/>
        </p:nvPicPr>
        <p:blipFill>
          <a:blip r:embed="rId3"/>
          <a:srcRect l="52586" t="28222" r="8719" b="11806"/>
          <a:stretch>
            <a:fillRect/>
          </a:stretch>
        </p:blipFill>
        <p:spPr bwMode="auto">
          <a:xfrm>
            <a:off x="642910" y="3071810"/>
            <a:ext cx="4071966" cy="3549919"/>
          </a:xfrm>
          <a:prstGeom prst="rect">
            <a:avLst/>
          </a:prstGeom>
          <a:noFill/>
          <a:ln w="9525">
            <a:noFill/>
            <a:miter lim="800000"/>
            <a:headEnd/>
            <a:tailEnd/>
          </a:ln>
          <a:effectLst/>
        </p:spPr>
      </p:pic>
      <p:sp>
        <p:nvSpPr>
          <p:cNvPr id="7" name="6 CuadroTexto"/>
          <p:cNvSpPr txBox="1"/>
          <p:nvPr/>
        </p:nvSpPr>
        <p:spPr>
          <a:xfrm>
            <a:off x="5000628" y="3714752"/>
            <a:ext cx="3214710" cy="2031325"/>
          </a:xfrm>
          <a:prstGeom prst="rect">
            <a:avLst/>
          </a:prstGeom>
          <a:noFill/>
        </p:spPr>
        <p:txBody>
          <a:bodyPr wrap="square" rtlCol="0">
            <a:spAutoFit/>
          </a:bodyPr>
          <a:lstStyle/>
          <a:p>
            <a:r>
              <a:rPr lang="en-US" dirty="0"/>
              <a:t>The leading two modes of observed 200-hPa GPH in JJA capture about 57% of the total </a:t>
            </a:r>
            <a:r>
              <a:rPr lang="en-US" dirty="0" err="1"/>
              <a:t>interannual</a:t>
            </a:r>
            <a:r>
              <a:rPr lang="en-US" dirty="0"/>
              <a:t> variability and 79.2% of predicted total variability with high forecast skill values</a:t>
            </a:r>
          </a:p>
        </p:txBody>
      </p:sp>
      <p:sp>
        <p:nvSpPr>
          <p:cNvPr id="8" name="7 Elipse"/>
          <p:cNvSpPr/>
          <p:nvPr/>
        </p:nvSpPr>
        <p:spPr>
          <a:xfrm rot="442682">
            <a:off x="3688998" y="3424989"/>
            <a:ext cx="571504" cy="205372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CuadroTexto"/>
          <p:cNvSpPr txBox="1"/>
          <p:nvPr/>
        </p:nvSpPr>
        <p:spPr>
          <a:xfrm>
            <a:off x="6357950" y="6500834"/>
            <a:ext cx="2786050" cy="276999"/>
          </a:xfrm>
          <a:prstGeom prst="rect">
            <a:avLst/>
          </a:prstGeom>
          <a:noFill/>
        </p:spPr>
        <p:txBody>
          <a:bodyPr wrap="square" rtlCol="0">
            <a:spAutoFit/>
          </a:bodyPr>
          <a:lstStyle/>
          <a:p>
            <a:pPr algn="r"/>
            <a:r>
              <a:rPr lang="en-US" sz="1200" i="1" dirty="0"/>
              <a:t>(Lee et al., 2011)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29</a:t>
            </a:fld>
            <a:endParaRPr lang="en-US"/>
          </a:p>
        </p:txBody>
      </p:sp>
      <p:pic>
        <p:nvPicPr>
          <p:cNvPr id="12290" name="Picture 2"/>
          <p:cNvPicPr>
            <a:picLocks noChangeAspect="1" noChangeArrowheads="1"/>
          </p:cNvPicPr>
          <p:nvPr/>
        </p:nvPicPr>
        <p:blipFill>
          <a:blip r:embed="rId3"/>
          <a:srcRect l="19844" t="12347" r="49398" b="24152"/>
          <a:stretch>
            <a:fillRect/>
          </a:stretch>
        </p:blipFill>
        <p:spPr bwMode="auto">
          <a:xfrm>
            <a:off x="2714612" y="357166"/>
            <a:ext cx="5377694" cy="6245064"/>
          </a:xfrm>
          <a:prstGeom prst="rect">
            <a:avLst/>
          </a:prstGeom>
          <a:noFill/>
          <a:ln w="9525">
            <a:noFill/>
            <a:miter lim="800000"/>
            <a:headEnd/>
            <a:tailEnd/>
          </a:ln>
          <a:effectLst/>
        </p:spPr>
      </p:pic>
      <p:sp>
        <p:nvSpPr>
          <p:cNvPr id="7" name="6 CuadroTexto"/>
          <p:cNvSpPr txBox="1"/>
          <p:nvPr/>
        </p:nvSpPr>
        <p:spPr>
          <a:xfrm>
            <a:off x="285720" y="2000240"/>
            <a:ext cx="2286016" cy="2308324"/>
          </a:xfrm>
          <a:prstGeom prst="rect">
            <a:avLst/>
          </a:prstGeom>
          <a:noFill/>
        </p:spPr>
        <p:txBody>
          <a:bodyPr wrap="square" rtlCol="0">
            <a:spAutoFit/>
          </a:bodyPr>
          <a:lstStyle/>
          <a:p>
            <a:pPr algn="ctr"/>
            <a:r>
              <a:rPr lang="en-US" dirty="0"/>
              <a:t>Spatial patterns of the lead-lag correlation coefficients for the seasonal mean SST against the 1</a:t>
            </a:r>
            <a:r>
              <a:rPr lang="en-US" baseline="30000" dirty="0"/>
              <a:t>st</a:t>
            </a:r>
            <a:r>
              <a:rPr lang="en-US" dirty="0"/>
              <a:t> and 2</a:t>
            </a:r>
            <a:r>
              <a:rPr lang="en-US" baseline="30000" dirty="0"/>
              <a:t>nd</a:t>
            </a:r>
            <a:r>
              <a:rPr lang="en-US" dirty="0"/>
              <a:t> PC, obtained from observations. </a:t>
            </a:r>
          </a:p>
        </p:txBody>
      </p:sp>
      <p:sp>
        <p:nvSpPr>
          <p:cNvPr id="5" name="4 CuadroTexto"/>
          <p:cNvSpPr txBox="1"/>
          <p:nvPr/>
        </p:nvSpPr>
        <p:spPr>
          <a:xfrm>
            <a:off x="6357950" y="6500834"/>
            <a:ext cx="2786050" cy="276999"/>
          </a:xfrm>
          <a:prstGeom prst="rect">
            <a:avLst/>
          </a:prstGeom>
          <a:noFill/>
        </p:spPr>
        <p:txBody>
          <a:bodyPr wrap="square" rtlCol="0">
            <a:spAutoFit/>
          </a:bodyPr>
          <a:lstStyle/>
          <a:p>
            <a:pPr algn="r"/>
            <a:r>
              <a:rPr lang="en-US" sz="1200" i="1" dirty="0"/>
              <a:t>(Lee et al., 2011)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2 Marcador de contenido"/>
          <p:cNvSpPr>
            <a:spLocks noGrp="1"/>
          </p:cNvSpPr>
          <p:nvPr>
            <p:ph idx="1"/>
          </p:nvPr>
        </p:nvSpPr>
        <p:spPr>
          <a:xfrm>
            <a:off x="214313" y="1"/>
            <a:ext cx="8686800" cy="1500174"/>
          </a:xfrm>
        </p:spPr>
        <p:txBody>
          <a:bodyPr/>
          <a:lstStyle/>
          <a:p>
            <a:pPr lvl="1" algn="ctr" eaLnBrk="1" hangingPunct="1">
              <a:buFont typeface="Arial" pitchFamily="34" charset="0"/>
              <a:buNone/>
            </a:pPr>
            <a:r>
              <a:rPr lang="en-US" sz="3000" b="1" dirty="0">
                <a:solidFill>
                  <a:srgbClr val="0070C0"/>
                </a:solidFill>
              </a:rPr>
              <a:t>Predictability of the first kind</a:t>
            </a:r>
          </a:p>
          <a:p>
            <a:pPr lvl="2" eaLnBrk="1" hangingPunct="1"/>
            <a:endParaRPr lang="en-US" sz="1800" dirty="0"/>
          </a:p>
          <a:p>
            <a:pPr lvl="2" eaLnBrk="1" hangingPunct="1"/>
            <a:r>
              <a:rPr lang="en-US" sz="1800" dirty="0"/>
              <a:t>Forecasts are highly sensitive to initial conditions, i.e. predictability depends on the state of the system</a:t>
            </a:r>
            <a:endParaRPr lang="es-AR" sz="2900" dirty="0"/>
          </a:p>
        </p:txBody>
      </p:sp>
      <p:pic>
        <p:nvPicPr>
          <p:cNvPr id="9219" name="Picture 2"/>
          <p:cNvPicPr>
            <a:picLocks noChangeAspect="1" noChangeArrowheads="1"/>
          </p:cNvPicPr>
          <p:nvPr/>
        </p:nvPicPr>
        <p:blipFill>
          <a:blip r:embed="rId3"/>
          <a:srcRect l="32813" t="32500" r="35312" b="31667"/>
          <a:stretch>
            <a:fillRect/>
          </a:stretch>
        </p:blipFill>
        <p:spPr bwMode="auto">
          <a:xfrm>
            <a:off x="0" y="1643050"/>
            <a:ext cx="4179887" cy="2643188"/>
          </a:xfrm>
          <a:prstGeom prst="rect">
            <a:avLst/>
          </a:prstGeom>
          <a:noFill/>
          <a:ln w="9525">
            <a:noFill/>
            <a:miter lim="800000"/>
            <a:headEnd/>
            <a:tailEnd/>
          </a:ln>
        </p:spPr>
      </p:pic>
      <p:sp>
        <p:nvSpPr>
          <p:cNvPr id="9220" name="6 CuadroTexto"/>
          <p:cNvSpPr txBox="1">
            <a:spLocks noChangeArrowheads="1"/>
          </p:cNvSpPr>
          <p:nvPr/>
        </p:nvSpPr>
        <p:spPr bwMode="auto">
          <a:xfrm>
            <a:off x="4500562" y="1928802"/>
            <a:ext cx="4500594" cy="1200329"/>
          </a:xfrm>
          <a:prstGeom prst="rect">
            <a:avLst/>
          </a:prstGeom>
          <a:noFill/>
          <a:ln w="9525">
            <a:noFill/>
            <a:miter lim="800000"/>
            <a:headEnd/>
            <a:tailEnd/>
          </a:ln>
        </p:spPr>
        <p:txBody>
          <a:bodyPr wrap="square">
            <a:spAutoFit/>
          </a:bodyPr>
          <a:lstStyle/>
          <a:p>
            <a:pPr>
              <a:buFont typeface="Arial" pitchFamily="34" charset="0"/>
              <a:buChar char="•"/>
            </a:pPr>
            <a:r>
              <a:rPr lang="en-US" dirty="0">
                <a:latin typeface="Calibri" pitchFamily="34" charset="0"/>
              </a:rPr>
              <a:t>The memory of the atmosphere to initial conditions is limited to approximately 10 days</a:t>
            </a:r>
          </a:p>
          <a:p>
            <a:pPr>
              <a:buFont typeface="Arial" pitchFamily="34" charset="0"/>
              <a:buChar char="•"/>
            </a:pPr>
            <a:r>
              <a:rPr lang="en-US" dirty="0">
                <a:latin typeface="Calibri" pitchFamily="34" charset="0"/>
              </a:rPr>
              <a:t>The memory of the oceans to initial conditions can range from months to years</a:t>
            </a:r>
          </a:p>
        </p:txBody>
      </p:sp>
      <p:sp>
        <p:nvSpPr>
          <p:cNvPr id="9221" name="7 CuadroTexto"/>
          <p:cNvSpPr txBox="1">
            <a:spLocks noChangeArrowheads="1"/>
          </p:cNvSpPr>
          <p:nvPr/>
        </p:nvSpPr>
        <p:spPr bwMode="auto">
          <a:xfrm>
            <a:off x="214282" y="4857760"/>
            <a:ext cx="3714750" cy="646331"/>
          </a:xfrm>
          <a:prstGeom prst="rect">
            <a:avLst/>
          </a:prstGeom>
          <a:noFill/>
          <a:ln w="9525">
            <a:noFill/>
            <a:miter lim="800000"/>
            <a:headEnd/>
            <a:tailEnd/>
          </a:ln>
        </p:spPr>
        <p:txBody>
          <a:bodyPr>
            <a:spAutoFit/>
          </a:bodyPr>
          <a:lstStyle/>
          <a:p>
            <a:pPr algn="ctr"/>
            <a:r>
              <a:rPr lang="en-US" dirty="0">
                <a:latin typeface="Calibri" pitchFamily="34" charset="0"/>
              </a:rPr>
              <a:t>Weather prediction works and improves!</a:t>
            </a:r>
          </a:p>
        </p:txBody>
      </p:sp>
      <p:sp>
        <p:nvSpPr>
          <p:cNvPr id="7" name="6 Marcador de número de diapositiva"/>
          <p:cNvSpPr>
            <a:spLocks noGrp="1"/>
          </p:cNvSpPr>
          <p:nvPr>
            <p:ph type="sldNum" sz="quarter" idx="12"/>
          </p:nvPr>
        </p:nvSpPr>
        <p:spPr/>
        <p:txBody>
          <a:bodyPr/>
          <a:lstStyle/>
          <a:p>
            <a:pPr>
              <a:defRPr/>
            </a:pPr>
            <a:fld id="{A6431F50-D497-4C20-87F0-DF3F674A0FEF}" type="slidenum">
              <a:rPr lang="en-US" smtClean="0"/>
              <a:pPr>
                <a:defRPr/>
              </a:pPr>
              <a:t>3</a:t>
            </a:fld>
            <a:endParaRPr lang="en-US"/>
          </a:p>
        </p:txBody>
      </p:sp>
      <p:pic>
        <p:nvPicPr>
          <p:cNvPr id="4098" name="Picture 2"/>
          <p:cNvPicPr>
            <a:picLocks noChangeAspect="1" noChangeArrowheads="1"/>
          </p:cNvPicPr>
          <p:nvPr/>
        </p:nvPicPr>
        <p:blipFill>
          <a:blip r:embed="rId4"/>
          <a:srcRect/>
          <a:stretch>
            <a:fillRect/>
          </a:stretch>
        </p:blipFill>
        <p:spPr bwMode="auto">
          <a:xfrm>
            <a:off x="4071934" y="4017789"/>
            <a:ext cx="4929222" cy="284021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30</a:t>
            </a:fld>
            <a:endParaRPr lang="en-US"/>
          </a:p>
        </p:txBody>
      </p:sp>
      <p:sp>
        <p:nvSpPr>
          <p:cNvPr id="6" name="5 CuadroTexto"/>
          <p:cNvSpPr txBox="1"/>
          <p:nvPr/>
        </p:nvSpPr>
        <p:spPr>
          <a:xfrm>
            <a:off x="285720" y="1857364"/>
            <a:ext cx="1214446" cy="1477328"/>
          </a:xfrm>
          <a:prstGeom prst="rect">
            <a:avLst/>
          </a:prstGeom>
          <a:noFill/>
        </p:spPr>
        <p:txBody>
          <a:bodyPr wrap="square" rtlCol="0">
            <a:spAutoFit/>
          </a:bodyPr>
          <a:lstStyle/>
          <a:p>
            <a:pPr algn="ctr"/>
            <a:r>
              <a:rPr lang="en-US" dirty="0"/>
              <a:t>MME prediction skill for 200-hPa JJA GPH</a:t>
            </a:r>
          </a:p>
        </p:txBody>
      </p:sp>
      <p:sp>
        <p:nvSpPr>
          <p:cNvPr id="8" name="7 CuadroTexto"/>
          <p:cNvSpPr txBox="1"/>
          <p:nvPr/>
        </p:nvSpPr>
        <p:spPr>
          <a:xfrm>
            <a:off x="6429388" y="3500438"/>
            <a:ext cx="1285884" cy="369332"/>
          </a:xfrm>
          <a:prstGeom prst="rect">
            <a:avLst/>
          </a:prstGeom>
          <a:solidFill>
            <a:schemeClr val="accent1"/>
          </a:solidFill>
        </p:spPr>
        <p:txBody>
          <a:bodyPr wrap="square" rtlCol="0">
            <a:spAutoFit/>
          </a:bodyPr>
          <a:lstStyle/>
          <a:p>
            <a:r>
              <a:rPr lang="en-US" dirty="0" err="1"/>
              <a:t>Sacar</a:t>
            </a:r>
            <a:r>
              <a:rPr lang="en-US" dirty="0"/>
              <a:t> </a:t>
            </a:r>
            <a:r>
              <a:rPr lang="en-US" dirty="0" err="1"/>
              <a:t>esto</a:t>
            </a:r>
            <a:endParaRPr lang="en-US" dirty="0"/>
          </a:p>
        </p:txBody>
      </p:sp>
      <p:sp>
        <p:nvSpPr>
          <p:cNvPr id="9" name="8 CuadroTexto"/>
          <p:cNvSpPr txBox="1"/>
          <p:nvPr/>
        </p:nvSpPr>
        <p:spPr>
          <a:xfrm>
            <a:off x="6357950" y="6500834"/>
            <a:ext cx="2786050" cy="276999"/>
          </a:xfrm>
          <a:prstGeom prst="rect">
            <a:avLst/>
          </a:prstGeom>
          <a:noFill/>
        </p:spPr>
        <p:txBody>
          <a:bodyPr wrap="square" rtlCol="0">
            <a:spAutoFit/>
          </a:bodyPr>
          <a:lstStyle/>
          <a:p>
            <a:pPr algn="r"/>
            <a:r>
              <a:rPr lang="en-US" sz="1200" i="1" dirty="0"/>
              <a:t>(Lee et al., 2011)</a:t>
            </a:r>
          </a:p>
        </p:txBody>
      </p:sp>
      <p:grpSp>
        <p:nvGrpSpPr>
          <p:cNvPr id="10" name="9 Grupo"/>
          <p:cNvGrpSpPr/>
          <p:nvPr/>
        </p:nvGrpSpPr>
        <p:grpSpPr>
          <a:xfrm>
            <a:off x="2000232" y="785794"/>
            <a:ext cx="6715172" cy="4357718"/>
            <a:chOff x="2000232" y="785794"/>
            <a:chExt cx="6715172" cy="4357718"/>
          </a:xfrm>
        </p:grpSpPr>
        <p:pic>
          <p:nvPicPr>
            <p:cNvPr id="11266" name="Picture 2"/>
            <p:cNvPicPr>
              <a:picLocks noChangeAspect="1" noChangeArrowheads="1"/>
            </p:cNvPicPr>
            <p:nvPr/>
          </p:nvPicPr>
          <p:blipFill>
            <a:blip r:embed="rId3"/>
            <a:srcRect l="19843" t="22930" r="17648" b="4750"/>
            <a:stretch>
              <a:fillRect/>
            </a:stretch>
          </p:blipFill>
          <p:spPr bwMode="auto">
            <a:xfrm>
              <a:off x="2000232" y="785794"/>
              <a:ext cx="6696006" cy="4357718"/>
            </a:xfrm>
            <a:prstGeom prst="rect">
              <a:avLst/>
            </a:prstGeom>
            <a:noFill/>
            <a:ln w="9525">
              <a:noFill/>
              <a:miter lim="800000"/>
              <a:headEnd/>
              <a:tailEnd/>
            </a:ln>
            <a:effectLst/>
          </p:spPr>
        </p:pic>
        <p:sp>
          <p:nvSpPr>
            <p:cNvPr id="7" name="6 Rectángulo"/>
            <p:cNvSpPr/>
            <p:nvPr/>
          </p:nvSpPr>
          <p:spPr>
            <a:xfrm>
              <a:off x="5286380" y="2857496"/>
              <a:ext cx="3429024" cy="2000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8229600" cy="1143000"/>
          </a:xfrm>
        </p:spPr>
        <p:txBody>
          <a:bodyPr/>
          <a:lstStyle/>
          <a:p>
            <a:r>
              <a:rPr lang="en-US" sz="2800" b="1" dirty="0">
                <a:solidFill>
                  <a:srgbClr val="FF0000"/>
                </a:solidFill>
              </a:rPr>
              <a:t>Predictability of the DJF circulation in the SH </a:t>
            </a:r>
            <a:r>
              <a:rPr lang="en-US" sz="2800" b="1" u="sng" dirty="0">
                <a:solidFill>
                  <a:srgbClr val="FF0000"/>
                </a:solidFill>
              </a:rPr>
              <a:t>extratropics </a:t>
            </a:r>
            <a:br>
              <a:rPr lang="en-US" sz="2800" b="1" u="sng" dirty="0">
                <a:solidFill>
                  <a:srgbClr val="FF0000"/>
                </a:solidFill>
              </a:rPr>
            </a:br>
            <a:r>
              <a:rPr lang="en-US" sz="2800" b="1" dirty="0">
                <a:solidFill>
                  <a:srgbClr val="FF0000"/>
                </a:solidFill>
              </a:rPr>
              <a:t>(Osman and Vera, submitted)</a:t>
            </a:r>
          </a:p>
        </p:txBody>
      </p:sp>
      <p:sp>
        <p:nvSpPr>
          <p:cNvPr id="3" name="2 Marcador de contenido"/>
          <p:cNvSpPr>
            <a:spLocks noGrp="1"/>
          </p:cNvSpPr>
          <p:nvPr>
            <p:ph idx="1"/>
          </p:nvPr>
        </p:nvSpPr>
        <p:spPr>
          <a:xfrm>
            <a:off x="0" y="1571612"/>
            <a:ext cx="8929718" cy="4572032"/>
          </a:xfrm>
        </p:spPr>
        <p:txBody>
          <a:bodyPr>
            <a:normAutofit fontScale="85000" lnSpcReduction="20000"/>
          </a:bodyPr>
          <a:lstStyle/>
          <a:p>
            <a:r>
              <a:rPr lang="en-US" sz="2600" dirty="0"/>
              <a:t>Multi-model, multi-member ensemble (MME) strategy.</a:t>
            </a:r>
          </a:p>
          <a:p>
            <a:endParaRPr lang="en-US" sz="2600" dirty="0"/>
          </a:p>
          <a:p>
            <a:r>
              <a:rPr lang="en-US" sz="2600" dirty="0"/>
              <a:t>11 Global Ocean-Atmosphere Coupled Models (ECMWF,NCEP, CCCMA, JMA/MRI, METFR, AORI/NIES/JAMSTEC, CCCMA) (7-10 members each)</a:t>
            </a:r>
          </a:p>
          <a:p>
            <a:endParaRPr lang="en-US" sz="2600" dirty="0"/>
          </a:p>
          <a:p>
            <a:r>
              <a:rPr lang="en-US" sz="2600" dirty="0"/>
              <a:t>Target season, DJF, with initial months from Nov (1-month </a:t>
            </a:r>
            <a:r>
              <a:rPr lang="en-US" sz="2600" dirty="0" err="1"/>
              <a:t>fcst</a:t>
            </a:r>
            <a:r>
              <a:rPr lang="en-US" sz="2600" dirty="0"/>
              <a:t> lead) (period: 1982-2005)</a:t>
            </a:r>
          </a:p>
          <a:p>
            <a:endParaRPr lang="en-US" sz="2600" dirty="0"/>
          </a:p>
          <a:p>
            <a:pPr indent="252095" algn="just">
              <a:lnSpc>
                <a:spcPct val="150000"/>
              </a:lnSpc>
              <a:spcBef>
                <a:spcPts val="600"/>
              </a:spcBef>
              <a:spcAft>
                <a:spcPts val="0"/>
              </a:spcAft>
              <a:tabLst>
                <a:tab pos="457200" algn="l"/>
              </a:tabLst>
            </a:pPr>
            <a:r>
              <a:rPr lang="en-US" sz="2600" dirty="0"/>
              <a:t>Forecast quality measures: Temporal correlation coefficient (TCC) skill and anomaly pattern correlation coefficient (PCC) skill. </a:t>
            </a:r>
            <a:r>
              <a:rPr lang="en-US" sz="2600" dirty="0">
                <a:sym typeface="Wingdings" pitchFamily="2" charset="2"/>
              </a:rPr>
              <a:t> </a:t>
            </a:r>
            <a:r>
              <a:rPr lang="en-US" sz="2600" dirty="0">
                <a:solidFill>
                  <a:srgbClr val="000000"/>
                </a:solidFill>
                <a:latin typeface="Times New Roman"/>
                <a:ea typeface="Arial"/>
              </a:rPr>
              <a:t> </a:t>
            </a:r>
            <a:endParaRPr lang="es-ES" sz="3100" dirty="0">
              <a:solidFill>
                <a:srgbClr val="000000"/>
              </a:solidFill>
              <a:ea typeface="Arial"/>
            </a:endParaRPr>
          </a:p>
          <a:p>
            <a:endParaRPr lang="en-US" dirty="0"/>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31</a:t>
            </a:fld>
            <a:endParaRPr lang="en-US"/>
          </a:p>
        </p:txBody>
      </p:sp>
      <p:pic>
        <p:nvPicPr>
          <p:cNvPr id="6146" name="Picture 2"/>
          <p:cNvPicPr>
            <a:picLocks noChangeAspect="1" noChangeArrowheads="1"/>
          </p:cNvPicPr>
          <p:nvPr/>
        </p:nvPicPr>
        <p:blipFill>
          <a:blip r:embed="rId3"/>
          <a:srcRect l="60060" t="61148" r="29092" b="36500"/>
          <a:stretch>
            <a:fillRect/>
          </a:stretch>
        </p:blipFill>
        <p:spPr bwMode="auto">
          <a:xfrm>
            <a:off x="928662" y="5214950"/>
            <a:ext cx="2928958" cy="35719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32</a:t>
            </a:fld>
            <a:endParaRPr lang="en-US"/>
          </a:p>
        </p:txBody>
      </p:sp>
      <p:sp>
        <p:nvSpPr>
          <p:cNvPr id="6" name="5 CuadroTexto"/>
          <p:cNvSpPr txBox="1"/>
          <p:nvPr/>
        </p:nvSpPr>
        <p:spPr>
          <a:xfrm>
            <a:off x="0" y="0"/>
            <a:ext cx="9144000" cy="954107"/>
          </a:xfrm>
          <a:prstGeom prst="rect">
            <a:avLst/>
          </a:prstGeom>
          <a:noFill/>
        </p:spPr>
        <p:txBody>
          <a:bodyPr wrap="square" rtlCol="0">
            <a:spAutoFit/>
          </a:bodyPr>
          <a:lstStyle/>
          <a:p>
            <a:pPr algn="ctr"/>
            <a:r>
              <a:rPr lang="en-US" sz="2800" b="1" dirty="0">
                <a:solidFill>
                  <a:srgbClr val="0070C0"/>
                </a:solidFill>
              </a:rPr>
              <a:t>Normalized variance of DJF </a:t>
            </a:r>
            <a:r>
              <a:rPr lang="en-US" sz="2800" b="1" dirty="0" err="1">
                <a:solidFill>
                  <a:srgbClr val="0070C0"/>
                </a:solidFill>
              </a:rPr>
              <a:t>geopotential</a:t>
            </a:r>
            <a:r>
              <a:rPr lang="en-US" sz="2800" b="1" dirty="0">
                <a:solidFill>
                  <a:srgbClr val="0070C0"/>
                </a:solidFill>
              </a:rPr>
              <a:t> height  (GPH) at 200 </a:t>
            </a:r>
            <a:r>
              <a:rPr lang="en-US" sz="2800" b="1" dirty="0" err="1">
                <a:solidFill>
                  <a:srgbClr val="0070C0"/>
                </a:solidFill>
              </a:rPr>
              <a:t>hPa</a:t>
            </a:r>
            <a:endParaRPr lang="en-US" sz="2800" b="1" dirty="0">
              <a:solidFill>
                <a:srgbClr val="0070C0"/>
              </a:solidFill>
            </a:endParaRPr>
          </a:p>
        </p:txBody>
      </p:sp>
      <p:sp>
        <p:nvSpPr>
          <p:cNvPr id="9" name="8 CuadroTexto"/>
          <p:cNvSpPr txBox="1"/>
          <p:nvPr/>
        </p:nvSpPr>
        <p:spPr>
          <a:xfrm>
            <a:off x="3786182" y="1357298"/>
            <a:ext cx="833883" cy="461665"/>
          </a:xfrm>
          <a:prstGeom prst="rect">
            <a:avLst/>
          </a:prstGeom>
          <a:noFill/>
        </p:spPr>
        <p:txBody>
          <a:bodyPr wrap="none" rtlCol="0">
            <a:spAutoFit/>
          </a:bodyPr>
          <a:lstStyle/>
          <a:p>
            <a:r>
              <a:rPr lang="en-US" sz="2400" dirty="0"/>
              <a:t>OBS</a:t>
            </a:r>
          </a:p>
        </p:txBody>
      </p:sp>
      <p:sp>
        <p:nvSpPr>
          <p:cNvPr id="10" name="9 CuadroTexto"/>
          <p:cNvSpPr txBox="1"/>
          <p:nvPr/>
        </p:nvSpPr>
        <p:spPr>
          <a:xfrm>
            <a:off x="3714744" y="3571876"/>
            <a:ext cx="902811" cy="461665"/>
          </a:xfrm>
          <a:prstGeom prst="rect">
            <a:avLst/>
          </a:prstGeom>
          <a:noFill/>
        </p:spPr>
        <p:txBody>
          <a:bodyPr wrap="none" rtlCol="0">
            <a:spAutoFit/>
          </a:bodyPr>
          <a:lstStyle/>
          <a:p>
            <a:r>
              <a:rPr lang="en-US" sz="2400" dirty="0"/>
              <a:t>MME</a:t>
            </a:r>
          </a:p>
        </p:txBody>
      </p:sp>
      <p:pic>
        <p:nvPicPr>
          <p:cNvPr id="12" name="11 Imagen"/>
          <p:cNvPicPr>
            <a:picLocks noChangeAspect="1"/>
          </p:cNvPicPr>
          <p:nvPr/>
        </p:nvPicPr>
        <p:blipFill rotWithShape="1">
          <a:blip r:embed="rId3" cstate="print">
            <a:extLst>
              <a:ext uri="{28A0092B-C50C-407E-A947-70E740481C1C}">
                <a14:useLocalDpi xmlns:a14="http://schemas.microsoft.com/office/drawing/2010/main" val="0"/>
              </a:ext>
            </a:extLst>
          </a:blip>
          <a:srcRect l="8943" t="38251" r="8097" b="37822"/>
          <a:stretch/>
        </p:blipFill>
        <p:spPr>
          <a:xfrm>
            <a:off x="714348" y="1857364"/>
            <a:ext cx="7200000" cy="1557431"/>
          </a:xfrm>
          <a:prstGeom prst="rect">
            <a:avLst/>
          </a:prstGeom>
        </p:spPr>
      </p:pic>
      <p:pic>
        <p:nvPicPr>
          <p:cNvPr id="13" name="12 Imagen"/>
          <p:cNvPicPr>
            <a:picLocks noChangeAspect="1"/>
          </p:cNvPicPr>
          <p:nvPr/>
        </p:nvPicPr>
        <p:blipFill rotWithShape="1">
          <a:blip r:embed="rId4" cstate="print">
            <a:extLst>
              <a:ext uri="{28A0092B-C50C-407E-A947-70E740481C1C}">
                <a14:useLocalDpi xmlns:a14="http://schemas.microsoft.com/office/drawing/2010/main" val="0"/>
              </a:ext>
            </a:extLst>
          </a:blip>
          <a:srcRect l="7783" t="38957" r="8642" b="37456"/>
          <a:stretch/>
        </p:blipFill>
        <p:spPr>
          <a:xfrm>
            <a:off x="586710" y="4048129"/>
            <a:ext cx="7200000" cy="1524011"/>
          </a:xfrm>
          <a:prstGeom prst="rect">
            <a:avLst/>
          </a:prstGeom>
        </p:spPr>
      </p:pic>
      <p:sp>
        <p:nvSpPr>
          <p:cNvPr id="8" name="7 CuadroTexto"/>
          <p:cNvSpPr txBox="1"/>
          <p:nvPr/>
        </p:nvSpPr>
        <p:spPr>
          <a:xfrm>
            <a:off x="6357950" y="6500834"/>
            <a:ext cx="2786050" cy="276999"/>
          </a:xfrm>
          <a:prstGeom prst="rect">
            <a:avLst/>
          </a:prstGeom>
          <a:noFill/>
        </p:spPr>
        <p:txBody>
          <a:bodyPr wrap="square" rtlCol="0">
            <a:spAutoFit/>
          </a:bodyPr>
          <a:lstStyle/>
          <a:p>
            <a:pPr algn="r"/>
            <a:r>
              <a:rPr lang="en-US" sz="1200" i="1" dirty="0"/>
              <a:t>(Osman and Vera, submitted)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77865" y="16808"/>
            <a:ext cx="9052891" cy="572700"/>
          </a:xfrm>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r>
              <a:rPr lang="en-GB" sz="2200" b="1" dirty="0">
                <a:solidFill>
                  <a:srgbClr val="FF0000"/>
                </a:solidFill>
              </a:rPr>
              <a:t>Predictability of the main modes of DJF circulation variability in the SH</a:t>
            </a:r>
            <a:endParaRPr sz="2200" b="1" dirty="0">
              <a:solidFill>
                <a:srgbClr val="FF0000"/>
              </a:solidFill>
            </a:endParaRPr>
          </a:p>
        </p:txBody>
      </p:sp>
      <p:pic>
        <p:nvPicPr>
          <p:cNvPr id="149" name="Google Shape;149;p24"/>
          <p:cNvPicPr preferRelativeResize="0"/>
          <p:nvPr/>
        </p:nvPicPr>
        <p:blipFill rotWithShape="1">
          <a:blip r:embed="rId3">
            <a:alphaModFix/>
          </a:blip>
          <a:srcRect l="13170" t="86653" r="13170"/>
          <a:stretch/>
        </p:blipFill>
        <p:spPr>
          <a:xfrm>
            <a:off x="1376050" y="5726142"/>
            <a:ext cx="3195950" cy="509951"/>
          </a:xfrm>
          <a:prstGeom prst="rect">
            <a:avLst/>
          </a:prstGeom>
          <a:noFill/>
          <a:ln>
            <a:noFill/>
          </a:ln>
        </p:spPr>
      </p:pic>
      <p:grpSp>
        <p:nvGrpSpPr>
          <p:cNvPr id="150" name="Google Shape;150;p24"/>
          <p:cNvGrpSpPr/>
          <p:nvPr/>
        </p:nvGrpSpPr>
        <p:grpSpPr>
          <a:xfrm>
            <a:off x="1259632" y="1445562"/>
            <a:ext cx="3879354" cy="3964559"/>
            <a:chOff x="152400" y="1170125"/>
            <a:chExt cx="3195949" cy="3306626"/>
          </a:xfrm>
        </p:grpSpPr>
        <p:pic>
          <p:nvPicPr>
            <p:cNvPr id="151" name="Google Shape;151;p24"/>
            <p:cNvPicPr preferRelativeResize="0"/>
            <p:nvPr/>
          </p:nvPicPr>
          <p:blipFill rotWithShape="1">
            <a:blip r:embed="rId3">
              <a:alphaModFix/>
            </a:blip>
            <a:srcRect r="49982" b="13464"/>
            <a:stretch/>
          </p:blipFill>
          <p:spPr>
            <a:xfrm>
              <a:off x="152400" y="1170125"/>
              <a:ext cx="2170225" cy="3306626"/>
            </a:xfrm>
            <a:prstGeom prst="rect">
              <a:avLst/>
            </a:prstGeom>
            <a:noFill/>
            <a:ln>
              <a:noFill/>
            </a:ln>
          </p:spPr>
        </p:pic>
        <p:pic>
          <p:nvPicPr>
            <p:cNvPr id="152" name="Google Shape;152;p24"/>
            <p:cNvPicPr preferRelativeResize="0"/>
            <p:nvPr/>
          </p:nvPicPr>
          <p:blipFill rotWithShape="1">
            <a:blip r:embed="rId3">
              <a:alphaModFix/>
            </a:blip>
            <a:srcRect l="75043" b="13464"/>
            <a:stretch/>
          </p:blipFill>
          <p:spPr>
            <a:xfrm>
              <a:off x="2265475" y="1170125"/>
              <a:ext cx="1082874" cy="3306626"/>
            </a:xfrm>
            <a:prstGeom prst="rect">
              <a:avLst/>
            </a:prstGeom>
            <a:noFill/>
            <a:ln>
              <a:noFill/>
            </a:ln>
          </p:spPr>
        </p:pic>
      </p:grpSp>
      <p:pic>
        <p:nvPicPr>
          <p:cNvPr id="153" name="Google Shape;153;p24"/>
          <p:cNvPicPr preferRelativeResize="0"/>
          <p:nvPr/>
        </p:nvPicPr>
        <p:blipFill rotWithShape="1">
          <a:blip r:embed="rId4">
            <a:alphaModFix/>
          </a:blip>
          <a:srcRect l="28069" t="69373" r="23800"/>
          <a:stretch/>
        </p:blipFill>
        <p:spPr>
          <a:xfrm>
            <a:off x="6439048" y="3154097"/>
            <a:ext cx="1328678" cy="1151911"/>
          </a:xfrm>
          <a:prstGeom prst="rect">
            <a:avLst/>
          </a:prstGeom>
          <a:noFill/>
          <a:ln>
            <a:noFill/>
          </a:ln>
        </p:spPr>
      </p:pic>
      <p:pic>
        <p:nvPicPr>
          <p:cNvPr id="154" name="Google Shape;154;p24"/>
          <p:cNvPicPr preferRelativeResize="0"/>
          <p:nvPr/>
        </p:nvPicPr>
        <p:blipFill rotWithShape="1">
          <a:blip r:embed="rId5">
            <a:alphaModFix/>
          </a:blip>
          <a:srcRect l="27411" t="69801" r="25262"/>
          <a:stretch/>
        </p:blipFill>
        <p:spPr>
          <a:xfrm>
            <a:off x="5138975" y="3154088"/>
            <a:ext cx="1328674" cy="1151926"/>
          </a:xfrm>
          <a:prstGeom prst="rect">
            <a:avLst/>
          </a:prstGeom>
          <a:noFill/>
          <a:ln>
            <a:noFill/>
          </a:ln>
        </p:spPr>
      </p:pic>
      <p:pic>
        <p:nvPicPr>
          <p:cNvPr id="155" name="Google Shape;155;p24"/>
          <p:cNvPicPr preferRelativeResize="0"/>
          <p:nvPr/>
        </p:nvPicPr>
        <p:blipFill rotWithShape="1">
          <a:blip r:embed="rId6">
            <a:alphaModFix/>
          </a:blip>
          <a:srcRect l="28642" t="68624" r="22186"/>
          <a:stretch/>
        </p:blipFill>
        <p:spPr>
          <a:xfrm>
            <a:off x="7739125" y="3155348"/>
            <a:ext cx="1328678" cy="1149409"/>
          </a:xfrm>
          <a:prstGeom prst="rect">
            <a:avLst/>
          </a:prstGeom>
          <a:noFill/>
          <a:ln>
            <a:noFill/>
          </a:ln>
        </p:spPr>
      </p:pic>
      <p:sp>
        <p:nvSpPr>
          <p:cNvPr id="156" name="Google Shape;156;p24"/>
          <p:cNvSpPr txBox="1"/>
          <p:nvPr/>
        </p:nvSpPr>
        <p:spPr>
          <a:xfrm>
            <a:off x="35496" y="2217125"/>
            <a:ext cx="1083213" cy="410400"/>
          </a:xfrm>
          <a:prstGeom prst="rect">
            <a:avLst/>
          </a:prstGeom>
          <a:noFill/>
          <a:ln>
            <a:noFill/>
          </a:ln>
        </p:spPr>
        <p:txBody>
          <a:bodyPr spcFirstLastPara="1" wrap="square" lIns="91425" tIns="91425" rIns="91425" bIns="91425" anchor="t" anchorCtr="0">
            <a:noAutofit/>
          </a:bodyPr>
          <a:lstStyle/>
          <a:p>
            <a:r>
              <a:rPr lang="en-GB" dirty="0">
                <a:solidFill>
                  <a:schemeClr val="accent4"/>
                </a:solidFill>
              </a:rPr>
              <a:t>REOF 1</a:t>
            </a:r>
          </a:p>
          <a:p>
            <a:r>
              <a:rPr lang="en-GB" dirty="0">
                <a:solidFill>
                  <a:schemeClr val="accent4"/>
                </a:solidFill>
              </a:rPr>
              <a:t>(SAM)</a:t>
            </a:r>
            <a:endParaRPr dirty="0">
              <a:solidFill>
                <a:schemeClr val="accent4"/>
              </a:solidFill>
            </a:endParaRPr>
          </a:p>
        </p:txBody>
      </p:sp>
      <p:sp>
        <p:nvSpPr>
          <p:cNvPr id="157" name="Google Shape;157;p24"/>
          <p:cNvSpPr txBox="1"/>
          <p:nvPr/>
        </p:nvSpPr>
        <p:spPr>
          <a:xfrm>
            <a:off x="14458" y="3282556"/>
            <a:ext cx="1083213" cy="410400"/>
          </a:xfrm>
          <a:prstGeom prst="rect">
            <a:avLst/>
          </a:prstGeom>
          <a:noFill/>
          <a:ln>
            <a:noFill/>
          </a:ln>
        </p:spPr>
        <p:txBody>
          <a:bodyPr spcFirstLastPara="1" wrap="square" lIns="91425" tIns="91425" rIns="91425" bIns="91425" anchor="t" anchorCtr="0">
            <a:noAutofit/>
          </a:bodyPr>
          <a:lstStyle/>
          <a:p>
            <a:r>
              <a:rPr lang="en-GB" dirty="0">
                <a:solidFill>
                  <a:schemeClr val="accent4"/>
                </a:solidFill>
              </a:rPr>
              <a:t>REOF 2</a:t>
            </a:r>
          </a:p>
          <a:p>
            <a:r>
              <a:rPr lang="en-GB" dirty="0">
                <a:solidFill>
                  <a:schemeClr val="accent4"/>
                </a:solidFill>
              </a:rPr>
              <a:t>(PSA1)</a:t>
            </a:r>
            <a:endParaRPr dirty="0">
              <a:solidFill>
                <a:schemeClr val="accent4"/>
              </a:solidFill>
            </a:endParaRPr>
          </a:p>
        </p:txBody>
      </p:sp>
      <p:sp>
        <p:nvSpPr>
          <p:cNvPr id="158" name="Google Shape;158;p24"/>
          <p:cNvSpPr txBox="1"/>
          <p:nvPr/>
        </p:nvSpPr>
        <p:spPr>
          <a:xfrm>
            <a:off x="91109" y="4450325"/>
            <a:ext cx="1027600" cy="410400"/>
          </a:xfrm>
          <a:prstGeom prst="rect">
            <a:avLst/>
          </a:prstGeom>
          <a:noFill/>
          <a:ln>
            <a:noFill/>
          </a:ln>
        </p:spPr>
        <p:txBody>
          <a:bodyPr spcFirstLastPara="1" wrap="square" lIns="91425" tIns="91425" rIns="91425" bIns="91425" anchor="t" anchorCtr="0">
            <a:noAutofit/>
          </a:bodyPr>
          <a:lstStyle/>
          <a:p>
            <a:r>
              <a:rPr lang="en-GB" dirty="0">
                <a:solidFill>
                  <a:schemeClr val="accent4"/>
                </a:solidFill>
              </a:rPr>
              <a:t>REOF 3</a:t>
            </a:r>
          </a:p>
          <a:p>
            <a:r>
              <a:rPr lang="en-GB" dirty="0">
                <a:solidFill>
                  <a:schemeClr val="accent4"/>
                </a:solidFill>
              </a:rPr>
              <a:t>PSA2</a:t>
            </a:r>
            <a:endParaRPr dirty="0">
              <a:solidFill>
                <a:schemeClr val="accent4"/>
              </a:solidFill>
            </a:endParaRPr>
          </a:p>
        </p:txBody>
      </p:sp>
      <p:sp>
        <p:nvSpPr>
          <p:cNvPr id="159" name="Google Shape;159;p24"/>
          <p:cNvSpPr txBox="1"/>
          <p:nvPr/>
        </p:nvSpPr>
        <p:spPr>
          <a:xfrm>
            <a:off x="1619672" y="935052"/>
            <a:ext cx="630000" cy="352500"/>
          </a:xfrm>
          <a:prstGeom prst="rect">
            <a:avLst/>
          </a:prstGeom>
          <a:noFill/>
          <a:ln>
            <a:noFill/>
          </a:ln>
        </p:spPr>
        <p:txBody>
          <a:bodyPr spcFirstLastPara="1" wrap="square" lIns="91425" tIns="91425" rIns="91425" bIns="91425" anchor="t" anchorCtr="0">
            <a:noAutofit/>
          </a:bodyPr>
          <a:lstStyle/>
          <a:p>
            <a:pPr algn="ctr"/>
            <a:r>
              <a:rPr lang="en-GB" dirty="0" err="1">
                <a:solidFill>
                  <a:schemeClr val="accent4"/>
                </a:solidFill>
              </a:rPr>
              <a:t>Obs</a:t>
            </a:r>
            <a:endParaRPr dirty="0">
              <a:solidFill>
                <a:schemeClr val="accent4"/>
              </a:solidFill>
            </a:endParaRPr>
          </a:p>
        </p:txBody>
      </p:sp>
      <p:sp>
        <p:nvSpPr>
          <p:cNvPr id="160" name="Google Shape;160;p24"/>
          <p:cNvSpPr txBox="1"/>
          <p:nvPr/>
        </p:nvSpPr>
        <p:spPr>
          <a:xfrm>
            <a:off x="2776781" y="968278"/>
            <a:ext cx="1054424" cy="352500"/>
          </a:xfrm>
          <a:prstGeom prst="rect">
            <a:avLst/>
          </a:prstGeom>
          <a:noFill/>
          <a:ln>
            <a:noFill/>
          </a:ln>
        </p:spPr>
        <p:txBody>
          <a:bodyPr spcFirstLastPara="1" wrap="square" lIns="91425" tIns="91425" rIns="91425" bIns="91425" anchor="t" anchorCtr="0">
            <a:noAutofit/>
          </a:bodyPr>
          <a:lstStyle/>
          <a:p>
            <a:pPr algn="ctr"/>
            <a:r>
              <a:rPr lang="en-GB" dirty="0">
                <a:solidFill>
                  <a:schemeClr val="accent4"/>
                </a:solidFill>
              </a:rPr>
              <a:t>MMEM</a:t>
            </a:r>
            <a:endParaRPr dirty="0">
              <a:solidFill>
                <a:schemeClr val="accent4"/>
              </a:solidFill>
            </a:endParaRPr>
          </a:p>
        </p:txBody>
      </p:sp>
      <p:sp>
        <p:nvSpPr>
          <p:cNvPr id="161" name="Google Shape;161;p24"/>
          <p:cNvSpPr txBox="1"/>
          <p:nvPr/>
        </p:nvSpPr>
        <p:spPr>
          <a:xfrm>
            <a:off x="4092150" y="935052"/>
            <a:ext cx="959700" cy="352500"/>
          </a:xfrm>
          <a:prstGeom prst="rect">
            <a:avLst/>
          </a:prstGeom>
          <a:noFill/>
          <a:ln>
            <a:noFill/>
          </a:ln>
        </p:spPr>
        <p:txBody>
          <a:bodyPr spcFirstLastPara="1" wrap="square" lIns="91425" tIns="91425" rIns="91425" bIns="91425" anchor="t" anchorCtr="0">
            <a:noAutofit/>
          </a:bodyPr>
          <a:lstStyle/>
          <a:p>
            <a:pPr algn="ctr"/>
            <a:r>
              <a:rPr lang="en-GB" sz="1200" dirty="0">
                <a:solidFill>
                  <a:schemeClr val="accent4"/>
                </a:solidFill>
              </a:rPr>
              <a:t>Ensemble</a:t>
            </a:r>
            <a:endParaRPr sz="1200" dirty="0">
              <a:solidFill>
                <a:schemeClr val="accent4"/>
              </a:solidFill>
            </a:endParaRPr>
          </a:p>
          <a:p>
            <a:pPr algn="ctr"/>
            <a:r>
              <a:rPr lang="en-GB" sz="1200" dirty="0">
                <a:solidFill>
                  <a:schemeClr val="accent4"/>
                </a:solidFill>
              </a:rPr>
              <a:t>Members</a:t>
            </a:r>
            <a:endParaRPr sz="1200" dirty="0">
              <a:solidFill>
                <a:schemeClr val="accent4"/>
              </a:solidFill>
            </a:endParaRPr>
          </a:p>
        </p:txBody>
      </p:sp>
      <p:sp>
        <p:nvSpPr>
          <p:cNvPr id="162" name="Google Shape;162;p24"/>
          <p:cNvSpPr txBox="1"/>
          <p:nvPr/>
        </p:nvSpPr>
        <p:spPr>
          <a:xfrm>
            <a:off x="77865" y="1044615"/>
            <a:ext cx="1661400" cy="454200"/>
          </a:xfrm>
          <a:prstGeom prst="rect">
            <a:avLst/>
          </a:prstGeom>
          <a:noFill/>
          <a:ln>
            <a:noFill/>
          </a:ln>
        </p:spPr>
        <p:txBody>
          <a:bodyPr spcFirstLastPara="1" wrap="square" lIns="91425" tIns="91425" rIns="91425" bIns="91425" anchor="t" anchorCtr="0">
            <a:noAutofit/>
          </a:bodyPr>
          <a:lstStyle/>
          <a:p>
            <a:r>
              <a:rPr lang="en-GB" sz="1200" dirty="0">
                <a:solidFill>
                  <a:srgbClr val="FF0000"/>
                </a:solidFill>
              </a:rPr>
              <a:t>HGT 200 hPa DJF</a:t>
            </a:r>
            <a:endParaRPr sz="1200" dirty="0">
              <a:solidFill>
                <a:srgbClr val="FF0000"/>
              </a:solidFill>
            </a:endParaRPr>
          </a:p>
        </p:txBody>
      </p:sp>
      <p:sp>
        <p:nvSpPr>
          <p:cNvPr id="163" name="Google Shape;163;p24"/>
          <p:cNvSpPr txBox="1"/>
          <p:nvPr/>
        </p:nvSpPr>
        <p:spPr>
          <a:xfrm>
            <a:off x="5385713" y="2627525"/>
            <a:ext cx="835200" cy="410400"/>
          </a:xfrm>
          <a:prstGeom prst="rect">
            <a:avLst/>
          </a:prstGeom>
          <a:noFill/>
          <a:ln>
            <a:noFill/>
          </a:ln>
        </p:spPr>
        <p:txBody>
          <a:bodyPr spcFirstLastPara="1" wrap="square" lIns="91425" tIns="91425" rIns="91425" bIns="91425" anchor="t" anchorCtr="0">
            <a:noAutofit/>
          </a:bodyPr>
          <a:lstStyle/>
          <a:p>
            <a:r>
              <a:rPr lang="en-GB">
                <a:solidFill>
                  <a:schemeClr val="accent4"/>
                </a:solidFill>
              </a:rPr>
              <a:t>PC 1</a:t>
            </a:r>
            <a:endParaRPr>
              <a:solidFill>
                <a:schemeClr val="accent4"/>
              </a:solidFill>
            </a:endParaRPr>
          </a:p>
        </p:txBody>
      </p:sp>
      <p:sp>
        <p:nvSpPr>
          <p:cNvPr id="164" name="Google Shape;164;p24"/>
          <p:cNvSpPr txBox="1"/>
          <p:nvPr/>
        </p:nvSpPr>
        <p:spPr>
          <a:xfrm>
            <a:off x="6757313" y="2627525"/>
            <a:ext cx="835200" cy="410400"/>
          </a:xfrm>
          <a:prstGeom prst="rect">
            <a:avLst/>
          </a:prstGeom>
          <a:noFill/>
          <a:ln>
            <a:noFill/>
          </a:ln>
        </p:spPr>
        <p:txBody>
          <a:bodyPr spcFirstLastPara="1" wrap="square" lIns="91425" tIns="91425" rIns="91425" bIns="91425" anchor="t" anchorCtr="0">
            <a:noAutofit/>
          </a:bodyPr>
          <a:lstStyle/>
          <a:p>
            <a:r>
              <a:rPr lang="en-GB">
                <a:solidFill>
                  <a:schemeClr val="accent4"/>
                </a:solidFill>
              </a:rPr>
              <a:t>PC 2</a:t>
            </a:r>
            <a:endParaRPr>
              <a:solidFill>
                <a:schemeClr val="accent4"/>
              </a:solidFill>
            </a:endParaRPr>
          </a:p>
        </p:txBody>
      </p:sp>
      <p:sp>
        <p:nvSpPr>
          <p:cNvPr id="165" name="Google Shape;165;p24"/>
          <p:cNvSpPr txBox="1"/>
          <p:nvPr/>
        </p:nvSpPr>
        <p:spPr>
          <a:xfrm>
            <a:off x="8052713" y="2627525"/>
            <a:ext cx="835200" cy="410400"/>
          </a:xfrm>
          <a:prstGeom prst="rect">
            <a:avLst/>
          </a:prstGeom>
          <a:noFill/>
          <a:ln>
            <a:noFill/>
          </a:ln>
        </p:spPr>
        <p:txBody>
          <a:bodyPr spcFirstLastPara="1" wrap="square" lIns="91425" tIns="91425" rIns="91425" bIns="91425" anchor="t" anchorCtr="0">
            <a:noAutofit/>
          </a:bodyPr>
          <a:lstStyle/>
          <a:p>
            <a:r>
              <a:rPr lang="en-GB">
                <a:solidFill>
                  <a:schemeClr val="accent4"/>
                </a:solidFill>
              </a:rPr>
              <a:t>PC 3</a:t>
            </a:r>
            <a:endParaRPr>
              <a:solidFill>
                <a:schemeClr val="accent4"/>
              </a:solidFill>
            </a:endParaRPr>
          </a:p>
        </p:txBody>
      </p:sp>
      <p:sp>
        <p:nvSpPr>
          <p:cNvPr id="166" name="Google Shape;166;p24"/>
          <p:cNvSpPr txBox="1"/>
          <p:nvPr/>
        </p:nvSpPr>
        <p:spPr>
          <a:xfrm>
            <a:off x="6600725" y="5714625"/>
            <a:ext cx="2479800" cy="213000"/>
          </a:xfrm>
          <a:prstGeom prst="rect">
            <a:avLst/>
          </a:prstGeom>
          <a:noFill/>
          <a:ln>
            <a:noFill/>
          </a:ln>
        </p:spPr>
        <p:txBody>
          <a:bodyPr spcFirstLastPara="1" wrap="square" lIns="91425" tIns="91425" rIns="91425" bIns="91425" anchor="t" anchorCtr="0">
            <a:noAutofit/>
          </a:bodyPr>
          <a:lstStyle/>
          <a:p>
            <a:r>
              <a:rPr lang="en-GB" sz="1100" dirty="0">
                <a:solidFill>
                  <a:schemeClr val="accent4"/>
                </a:solidFill>
                <a:latin typeface="Raleway"/>
                <a:ea typeface="Raleway"/>
                <a:cs typeface="Raleway"/>
                <a:sym typeface="Raleway"/>
              </a:rPr>
              <a:t>Osman and Vera (submitted)</a:t>
            </a:r>
            <a:endParaRPr sz="1100" dirty="0">
              <a:solidFill>
                <a:schemeClr val="accent4"/>
              </a:solidFill>
              <a:latin typeface="Raleway"/>
              <a:ea typeface="Raleway"/>
              <a:cs typeface="Raleway"/>
              <a:sym typeface="Raleway"/>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rotWithShape="1">
          <a:blip r:embed="rId3" cstate="print">
            <a:extLst>
              <a:ext uri="{28A0092B-C50C-407E-A947-70E740481C1C}">
                <a14:useLocalDpi xmlns:a14="http://schemas.microsoft.com/office/drawing/2010/main" val="0"/>
              </a:ext>
            </a:extLst>
          </a:blip>
          <a:srcRect l="7581" t="6452" r="8386" b="3871"/>
          <a:stretch/>
        </p:blipFill>
        <p:spPr>
          <a:xfrm>
            <a:off x="285720" y="2612856"/>
            <a:ext cx="4714908" cy="3773736"/>
          </a:xfrm>
          <a:prstGeom prst="rect">
            <a:avLst/>
          </a:prstGeom>
        </p:spPr>
      </p:pic>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34</a:t>
            </a:fld>
            <a:endParaRPr lang="en-US"/>
          </a:p>
        </p:txBody>
      </p:sp>
      <p:sp>
        <p:nvSpPr>
          <p:cNvPr id="5" name="4 CuadroTexto"/>
          <p:cNvSpPr txBox="1"/>
          <p:nvPr/>
        </p:nvSpPr>
        <p:spPr>
          <a:xfrm>
            <a:off x="214282" y="214290"/>
            <a:ext cx="8001056" cy="954107"/>
          </a:xfrm>
          <a:prstGeom prst="rect">
            <a:avLst/>
          </a:prstGeom>
          <a:noFill/>
        </p:spPr>
        <p:txBody>
          <a:bodyPr wrap="square" rtlCol="0">
            <a:spAutoFit/>
          </a:bodyPr>
          <a:lstStyle/>
          <a:p>
            <a:r>
              <a:rPr lang="en-US" sz="2000" b="1" dirty="0">
                <a:solidFill>
                  <a:srgbClr val="0070C0"/>
                </a:solidFill>
              </a:rPr>
              <a:t>Identification of predictable modes:</a:t>
            </a:r>
          </a:p>
          <a:p>
            <a:endParaRPr lang="en-US" b="1" dirty="0">
              <a:solidFill>
                <a:srgbClr val="0070C0"/>
              </a:solidFill>
            </a:endParaRPr>
          </a:p>
          <a:p>
            <a:endParaRPr lang="en-US" dirty="0"/>
          </a:p>
        </p:txBody>
      </p:sp>
      <p:sp>
        <p:nvSpPr>
          <p:cNvPr id="7" name="6 CuadroTexto"/>
          <p:cNvSpPr txBox="1"/>
          <p:nvPr/>
        </p:nvSpPr>
        <p:spPr>
          <a:xfrm>
            <a:off x="5000628" y="3714752"/>
            <a:ext cx="3214710" cy="2031325"/>
          </a:xfrm>
          <a:prstGeom prst="rect">
            <a:avLst/>
          </a:prstGeom>
          <a:noFill/>
        </p:spPr>
        <p:txBody>
          <a:bodyPr wrap="square" rtlCol="0">
            <a:spAutoFit/>
          </a:bodyPr>
          <a:lstStyle/>
          <a:p>
            <a:r>
              <a:rPr lang="en-US" dirty="0"/>
              <a:t>The leading three modes of observed 200-hPa SH GPH in DJF capture about 50% of the total </a:t>
            </a:r>
            <a:r>
              <a:rPr lang="en-US" dirty="0" err="1"/>
              <a:t>interannual</a:t>
            </a:r>
            <a:r>
              <a:rPr lang="en-US" dirty="0"/>
              <a:t> variability and 87% of predicted total variability with moderate to high forecast skill values</a:t>
            </a:r>
          </a:p>
        </p:txBody>
      </p:sp>
      <p:sp>
        <p:nvSpPr>
          <p:cNvPr id="8" name="7 Elipse"/>
          <p:cNvSpPr/>
          <p:nvPr/>
        </p:nvSpPr>
        <p:spPr>
          <a:xfrm rot="442682">
            <a:off x="2897404" y="2864633"/>
            <a:ext cx="1721209" cy="258380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CuadroTexto"/>
          <p:cNvSpPr txBox="1"/>
          <p:nvPr/>
        </p:nvSpPr>
        <p:spPr>
          <a:xfrm>
            <a:off x="6357950" y="6500834"/>
            <a:ext cx="2786050" cy="276999"/>
          </a:xfrm>
          <a:prstGeom prst="rect">
            <a:avLst/>
          </a:prstGeom>
          <a:noFill/>
        </p:spPr>
        <p:txBody>
          <a:bodyPr wrap="square" rtlCol="0">
            <a:spAutoFit/>
          </a:bodyPr>
          <a:lstStyle/>
          <a:p>
            <a:pPr algn="r"/>
            <a:r>
              <a:rPr lang="en-US" sz="1200" i="1" dirty="0"/>
              <a:t>(Osman and Vera, submitted)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35</a:t>
            </a:fld>
            <a:endParaRPr lang="en-US"/>
          </a:p>
        </p:txBody>
      </p:sp>
      <p:pic>
        <p:nvPicPr>
          <p:cNvPr id="15362" name="Picture 2"/>
          <p:cNvPicPr>
            <a:picLocks noChangeAspect="1" noChangeArrowheads="1"/>
          </p:cNvPicPr>
          <p:nvPr/>
        </p:nvPicPr>
        <p:blipFill>
          <a:blip r:embed="rId3"/>
          <a:srcRect l="12898" t="10583" r="62741" b="22389"/>
          <a:stretch>
            <a:fillRect/>
          </a:stretch>
        </p:blipFill>
        <p:spPr bwMode="auto">
          <a:xfrm>
            <a:off x="1329190" y="928670"/>
            <a:ext cx="3600000" cy="5571844"/>
          </a:xfrm>
          <a:prstGeom prst="rect">
            <a:avLst/>
          </a:prstGeom>
          <a:noFill/>
          <a:ln w="9525">
            <a:noFill/>
            <a:miter lim="800000"/>
            <a:headEnd/>
            <a:tailEnd/>
          </a:ln>
          <a:effectLst/>
        </p:spPr>
      </p:pic>
      <p:sp>
        <p:nvSpPr>
          <p:cNvPr id="6" name="5 CuadroTexto"/>
          <p:cNvSpPr txBox="1"/>
          <p:nvPr/>
        </p:nvSpPr>
        <p:spPr>
          <a:xfrm>
            <a:off x="214282" y="2428868"/>
            <a:ext cx="928694" cy="646331"/>
          </a:xfrm>
          <a:prstGeom prst="rect">
            <a:avLst/>
          </a:prstGeom>
          <a:noFill/>
        </p:spPr>
        <p:txBody>
          <a:bodyPr wrap="square" rtlCol="0">
            <a:spAutoFit/>
          </a:bodyPr>
          <a:lstStyle/>
          <a:p>
            <a:r>
              <a:rPr lang="en-US" dirty="0"/>
              <a:t>EOF1</a:t>
            </a:r>
          </a:p>
          <a:p>
            <a:r>
              <a:rPr lang="en-US" dirty="0"/>
              <a:t>(SAM)</a:t>
            </a:r>
          </a:p>
        </p:txBody>
      </p:sp>
      <p:sp>
        <p:nvSpPr>
          <p:cNvPr id="7" name="6 CuadroTexto"/>
          <p:cNvSpPr txBox="1"/>
          <p:nvPr/>
        </p:nvSpPr>
        <p:spPr>
          <a:xfrm>
            <a:off x="214314" y="3782801"/>
            <a:ext cx="928662" cy="646331"/>
          </a:xfrm>
          <a:prstGeom prst="rect">
            <a:avLst/>
          </a:prstGeom>
          <a:noFill/>
        </p:spPr>
        <p:txBody>
          <a:bodyPr wrap="square" rtlCol="0">
            <a:spAutoFit/>
          </a:bodyPr>
          <a:lstStyle/>
          <a:p>
            <a:r>
              <a:rPr lang="en-US" dirty="0"/>
              <a:t>EOF2</a:t>
            </a:r>
          </a:p>
          <a:p>
            <a:r>
              <a:rPr lang="en-US" dirty="0"/>
              <a:t>(PSA1)</a:t>
            </a:r>
          </a:p>
        </p:txBody>
      </p:sp>
      <p:sp>
        <p:nvSpPr>
          <p:cNvPr id="8" name="7 CuadroTexto"/>
          <p:cNvSpPr txBox="1"/>
          <p:nvPr/>
        </p:nvSpPr>
        <p:spPr>
          <a:xfrm>
            <a:off x="142876" y="5211561"/>
            <a:ext cx="1000100" cy="646331"/>
          </a:xfrm>
          <a:prstGeom prst="rect">
            <a:avLst/>
          </a:prstGeom>
          <a:noFill/>
        </p:spPr>
        <p:txBody>
          <a:bodyPr wrap="square" rtlCol="0">
            <a:spAutoFit/>
          </a:bodyPr>
          <a:lstStyle/>
          <a:p>
            <a:r>
              <a:rPr lang="en-US" dirty="0"/>
              <a:t>EOF3</a:t>
            </a:r>
          </a:p>
          <a:p>
            <a:r>
              <a:rPr lang="en-US" dirty="0"/>
              <a:t>(PSA2)</a:t>
            </a:r>
          </a:p>
        </p:txBody>
      </p:sp>
      <p:sp>
        <p:nvSpPr>
          <p:cNvPr id="10" name="9 CuadroTexto"/>
          <p:cNvSpPr txBox="1"/>
          <p:nvPr/>
        </p:nvSpPr>
        <p:spPr>
          <a:xfrm>
            <a:off x="571472" y="142852"/>
            <a:ext cx="7858148" cy="646331"/>
          </a:xfrm>
          <a:prstGeom prst="rect">
            <a:avLst/>
          </a:prstGeom>
          <a:noFill/>
        </p:spPr>
        <p:txBody>
          <a:bodyPr wrap="square" rtlCol="0">
            <a:spAutoFit/>
          </a:bodyPr>
          <a:lstStyle/>
          <a:p>
            <a:pPr algn="ctr"/>
            <a:r>
              <a:rPr lang="en-US" b="1" dirty="0">
                <a:solidFill>
                  <a:srgbClr val="0070C0"/>
                </a:solidFill>
              </a:rPr>
              <a:t>Spatial patterns of the coefficients for the seasonal mean SST against the 1</a:t>
            </a:r>
            <a:r>
              <a:rPr lang="en-US" b="1" baseline="30000" dirty="0">
                <a:solidFill>
                  <a:srgbClr val="0070C0"/>
                </a:solidFill>
              </a:rPr>
              <a:t>st</a:t>
            </a:r>
            <a:r>
              <a:rPr lang="en-US" b="1" dirty="0">
                <a:solidFill>
                  <a:srgbClr val="0070C0"/>
                </a:solidFill>
              </a:rPr>
              <a:t>, 2</a:t>
            </a:r>
            <a:r>
              <a:rPr lang="en-US" b="1" baseline="30000" dirty="0">
                <a:solidFill>
                  <a:srgbClr val="0070C0"/>
                </a:solidFill>
              </a:rPr>
              <a:t>nd</a:t>
            </a:r>
            <a:r>
              <a:rPr lang="en-US" b="1" dirty="0">
                <a:solidFill>
                  <a:srgbClr val="0070C0"/>
                </a:solidFill>
              </a:rPr>
              <a:t>, and 3</a:t>
            </a:r>
            <a:r>
              <a:rPr lang="en-US" b="1" baseline="30000" dirty="0">
                <a:solidFill>
                  <a:srgbClr val="0070C0"/>
                </a:solidFill>
              </a:rPr>
              <a:t>rd</a:t>
            </a:r>
            <a:r>
              <a:rPr lang="en-US" b="1" dirty="0">
                <a:solidFill>
                  <a:srgbClr val="0070C0"/>
                </a:solidFill>
              </a:rPr>
              <a:t> PC, obtained from observations and MME</a:t>
            </a:r>
          </a:p>
        </p:txBody>
      </p:sp>
      <p:pic>
        <p:nvPicPr>
          <p:cNvPr id="9" name="Picture 2"/>
          <p:cNvPicPr>
            <a:picLocks noChangeAspect="1" noChangeArrowheads="1"/>
          </p:cNvPicPr>
          <p:nvPr/>
        </p:nvPicPr>
        <p:blipFill>
          <a:blip r:embed="rId3"/>
          <a:srcRect l="61961" t="10583" r="12687" b="22389"/>
          <a:stretch>
            <a:fillRect/>
          </a:stretch>
        </p:blipFill>
        <p:spPr bwMode="auto">
          <a:xfrm>
            <a:off x="4901090" y="1000108"/>
            <a:ext cx="3600000" cy="5353908"/>
          </a:xfrm>
          <a:prstGeom prst="rect">
            <a:avLst/>
          </a:prstGeom>
          <a:noFill/>
          <a:ln w="9525">
            <a:noFill/>
            <a:miter lim="800000"/>
            <a:headEnd/>
            <a:tailEnd/>
          </a:ln>
          <a:effectLst/>
        </p:spPr>
      </p:pic>
      <p:sp>
        <p:nvSpPr>
          <p:cNvPr id="12" name="9 CuadroTexto">
            <a:extLst>
              <a:ext uri="{FF2B5EF4-FFF2-40B4-BE49-F238E27FC236}">
                <a16:creationId xmlns:a16="http://schemas.microsoft.com/office/drawing/2014/main" id="{F1FEF494-92C0-4B18-8181-983DC96F32DE}"/>
              </a:ext>
            </a:extLst>
          </p:cNvPr>
          <p:cNvSpPr txBox="1"/>
          <p:nvPr/>
        </p:nvSpPr>
        <p:spPr>
          <a:xfrm>
            <a:off x="6357950" y="6500834"/>
            <a:ext cx="2786050" cy="276999"/>
          </a:xfrm>
          <a:prstGeom prst="rect">
            <a:avLst/>
          </a:prstGeom>
          <a:noFill/>
        </p:spPr>
        <p:txBody>
          <a:bodyPr wrap="square" rtlCol="0">
            <a:spAutoFit/>
          </a:bodyPr>
          <a:lstStyle/>
          <a:p>
            <a:pPr algn="r"/>
            <a:r>
              <a:rPr lang="en-US" sz="1200" i="1" dirty="0"/>
              <a:t>(Osman and Vera, submitted)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36</a:t>
            </a:fld>
            <a:endParaRPr lang="en-US"/>
          </a:p>
        </p:txBody>
      </p:sp>
      <p:sp>
        <p:nvSpPr>
          <p:cNvPr id="6" name="5 CuadroTexto"/>
          <p:cNvSpPr txBox="1"/>
          <p:nvPr/>
        </p:nvSpPr>
        <p:spPr>
          <a:xfrm>
            <a:off x="1000100" y="0"/>
            <a:ext cx="7000924" cy="954107"/>
          </a:xfrm>
          <a:prstGeom prst="rect">
            <a:avLst/>
          </a:prstGeom>
          <a:noFill/>
        </p:spPr>
        <p:txBody>
          <a:bodyPr wrap="square" rtlCol="0">
            <a:spAutoFit/>
          </a:bodyPr>
          <a:lstStyle/>
          <a:p>
            <a:pPr algn="ctr"/>
            <a:r>
              <a:rPr lang="en-US" sz="2800" b="1" dirty="0">
                <a:solidFill>
                  <a:srgbClr val="0070C0"/>
                </a:solidFill>
              </a:rPr>
              <a:t>MME prediction skill for 200-hPa SH DJF GPH</a:t>
            </a:r>
          </a:p>
        </p:txBody>
      </p:sp>
      <p:pic>
        <p:nvPicPr>
          <p:cNvPr id="8" name="7 Imagen" descr="rot_r_200_a.jpg"/>
          <p:cNvPicPr>
            <a:picLocks noChangeAspect="1"/>
          </p:cNvPicPr>
          <p:nvPr/>
        </p:nvPicPr>
        <p:blipFill>
          <a:blip r:embed="rId3" cstate="print"/>
          <a:srcRect l="7442" t="38727" r="8222" b="37161"/>
          <a:stretch>
            <a:fillRect/>
          </a:stretch>
        </p:blipFill>
        <p:spPr>
          <a:xfrm>
            <a:off x="586710" y="2000240"/>
            <a:ext cx="7200000" cy="1543843"/>
          </a:xfrm>
          <a:prstGeom prst="rect">
            <a:avLst/>
          </a:prstGeom>
        </p:spPr>
      </p:pic>
      <p:sp>
        <p:nvSpPr>
          <p:cNvPr id="9" name="8 CuadroTexto"/>
          <p:cNvSpPr txBox="1"/>
          <p:nvPr/>
        </p:nvSpPr>
        <p:spPr>
          <a:xfrm>
            <a:off x="2500298" y="1571612"/>
            <a:ext cx="3539751" cy="461665"/>
          </a:xfrm>
          <a:prstGeom prst="rect">
            <a:avLst/>
          </a:prstGeom>
          <a:noFill/>
        </p:spPr>
        <p:txBody>
          <a:bodyPr wrap="none" rtlCol="0">
            <a:spAutoFit/>
          </a:bodyPr>
          <a:lstStyle/>
          <a:p>
            <a:pPr algn="ctr"/>
            <a:r>
              <a:rPr lang="en-US" sz="2400" dirty="0"/>
              <a:t>MME skill with all modes</a:t>
            </a:r>
          </a:p>
        </p:txBody>
      </p:sp>
      <p:pic>
        <p:nvPicPr>
          <p:cNvPr id="10" name="9 Imagen" descr="rot_r_200_b_o1.jpg"/>
          <p:cNvPicPr>
            <a:picLocks noChangeAspect="1"/>
          </p:cNvPicPr>
          <p:nvPr/>
        </p:nvPicPr>
        <p:blipFill>
          <a:blip r:embed="rId4" cstate="print"/>
          <a:srcRect l="7441" t="38222" r="8222" b="37161"/>
          <a:stretch>
            <a:fillRect/>
          </a:stretch>
        </p:blipFill>
        <p:spPr>
          <a:xfrm>
            <a:off x="571472" y="4357694"/>
            <a:ext cx="7200000" cy="1576169"/>
          </a:xfrm>
          <a:prstGeom prst="rect">
            <a:avLst/>
          </a:prstGeom>
        </p:spPr>
      </p:pic>
      <p:sp>
        <p:nvSpPr>
          <p:cNvPr id="11" name="10 CuadroTexto"/>
          <p:cNvSpPr txBox="1"/>
          <p:nvPr/>
        </p:nvSpPr>
        <p:spPr>
          <a:xfrm>
            <a:off x="2571736" y="3857628"/>
            <a:ext cx="3914854" cy="461665"/>
          </a:xfrm>
          <a:prstGeom prst="rect">
            <a:avLst/>
          </a:prstGeom>
          <a:noFill/>
        </p:spPr>
        <p:txBody>
          <a:bodyPr wrap="none" rtlCol="0">
            <a:spAutoFit/>
          </a:bodyPr>
          <a:lstStyle/>
          <a:p>
            <a:r>
              <a:rPr lang="en-US" sz="2400" dirty="0"/>
              <a:t>MME skill with the 3 modes</a:t>
            </a:r>
          </a:p>
        </p:txBody>
      </p:sp>
      <p:sp>
        <p:nvSpPr>
          <p:cNvPr id="13" name="9 CuadroTexto">
            <a:extLst>
              <a:ext uri="{FF2B5EF4-FFF2-40B4-BE49-F238E27FC236}">
                <a16:creationId xmlns:a16="http://schemas.microsoft.com/office/drawing/2014/main" id="{E37C7559-3154-4293-B31E-71018862967A}"/>
              </a:ext>
            </a:extLst>
          </p:cNvPr>
          <p:cNvSpPr txBox="1"/>
          <p:nvPr/>
        </p:nvSpPr>
        <p:spPr>
          <a:xfrm>
            <a:off x="6357950" y="6500834"/>
            <a:ext cx="2786050" cy="276999"/>
          </a:xfrm>
          <a:prstGeom prst="rect">
            <a:avLst/>
          </a:prstGeom>
          <a:noFill/>
        </p:spPr>
        <p:txBody>
          <a:bodyPr wrap="square" rtlCol="0">
            <a:spAutoFit/>
          </a:bodyPr>
          <a:lstStyle/>
          <a:p>
            <a:pPr algn="r"/>
            <a:r>
              <a:rPr lang="en-US" sz="1200" i="1" dirty="0"/>
              <a:t>(Osman and Vera, submitted)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2908" y="277083"/>
            <a:ext cx="9286908" cy="571480"/>
          </a:xfrm>
        </p:spPr>
        <p:txBody>
          <a:bodyPr/>
          <a:lstStyle/>
          <a:p>
            <a:r>
              <a:rPr lang="en-US" sz="2800" b="1" dirty="0">
                <a:solidFill>
                  <a:srgbClr val="FF0000"/>
                </a:solidFill>
              </a:rPr>
              <a:t>Gaps in our knowledge of ISI climate predictability</a:t>
            </a:r>
            <a:br>
              <a:rPr lang="en-US" sz="2800" b="1" dirty="0">
                <a:solidFill>
                  <a:srgbClr val="FF0000"/>
                </a:solidFill>
              </a:rPr>
            </a:br>
            <a:r>
              <a:rPr lang="en-US" sz="2800" b="1" dirty="0">
                <a:solidFill>
                  <a:srgbClr val="FF0000"/>
                </a:solidFill>
              </a:rPr>
              <a:t>that require more research:</a:t>
            </a:r>
          </a:p>
        </p:txBody>
      </p:sp>
      <p:sp>
        <p:nvSpPr>
          <p:cNvPr id="3" name="2 Marcador de contenido"/>
          <p:cNvSpPr>
            <a:spLocks noGrp="1"/>
          </p:cNvSpPr>
          <p:nvPr>
            <p:ph idx="1"/>
          </p:nvPr>
        </p:nvSpPr>
        <p:spPr>
          <a:xfrm>
            <a:off x="142844" y="1071546"/>
            <a:ext cx="8786874" cy="5500702"/>
          </a:xfrm>
        </p:spPr>
        <p:txBody>
          <a:bodyPr>
            <a:normAutofit fontScale="85000" lnSpcReduction="20000"/>
          </a:bodyPr>
          <a:lstStyle/>
          <a:p>
            <a:endParaRPr lang="en-US" sz="2400" dirty="0">
              <a:solidFill>
                <a:schemeClr val="tx1"/>
              </a:solidFill>
              <a:latin typeface="+mn-lt"/>
              <a:ea typeface="+mn-ea"/>
              <a:cs typeface="+mn-cs"/>
            </a:endParaRPr>
          </a:p>
          <a:p>
            <a:r>
              <a:rPr lang="en-US" sz="2400" dirty="0">
                <a:solidFill>
                  <a:schemeClr val="tx1"/>
                </a:solidFill>
                <a:latin typeface="+mn-lt"/>
                <a:ea typeface="+mn-ea"/>
                <a:cs typeface="+mn-cs"/>
              </a:rPr>
              <a:t>We cannot yet claim to have identified all of the sources of predictability in the Earth system. </a:t>
            </a:r>
          </a:p>
          <a:p>
            <a:endParaRPr lang="en-US" sz="2400" dirty="0"/>
          </a:p>
          <a:p>
            <a:r>
              <a:rPr lang="en-US" sz="2400" dirty="0">
                <a:solidFill>
                  <a:schemeClr val="tx1"/>
                </a:solidFill>
                <a:latin typeface="+mn-lt"/>
                <a:ea typeface="+mn-ea"/>
                <a:cs typeface="+mn-cs"/>
              </a:rPr>
              <a:t>For many of the predictability sources we have identified, we cannot claim to understand fully the mechanisms that underlie them. The observational record contains many non-stationary trends that may relate to predictability but are not yet adequately explained</a:t>
            </a:r>
          </a:p>
          <a:p>
            <a:endParaRPr lang="en-US" sz="2400" dirty="0">
              <a:solidFill>
                <a:schemeClr val="tx1"/>
              </a:solidFill>
              <a:latin typeface="+mn-lt"/>
              <a:ea typeface="+mn-ea"/>
              <a:cs typeface="+mn-cs"/>
            </a:endParaRPr>
          </a:p>
          <a:p>
            <a:r>
              <a:rPr lang="en-US" sz="2400" dirty="0">
                <a:solidFill>
                  <a:schemeClr val="tx1"/>
                </a:solidFill>
                <a:latin typeface="+mn-lt"/>
                <a:ea typeface="+mn-ea"/>
                <a:cs typeface="+mn-cs"/>
              </a:rPr>
              <a:t>The models that have been used to evaluate the known sources of predictability and to make forecasts are known to be deficient in many ways. Many key processes associated with predictability occur at spatial scales that cannot be resolved by current models. </a:t>
            </a:r>
          </a:p>
          <a:p>
            <a:endParaRPr lang="en-US" sz="2400" dirty="0"/>
          </a:p>
          <a:p>
            <a:r>
              <a:rPr lang="en-US" sz="2400" dirty="0"/>
              <a:t>Even if the models used were perfect—even if they included and represented accurately all physical and dynamical processes relevant to predictability at adequate spatial and temporal resolution—they would still be limited in their ability to make accurate forecasts by deficiencies in our ability to initialize prognostic fields.</a:t>
            </a:r>
          </a:p>
          <a:p>
            <a:endParaRPr lang="en-US" sz="2400" dirty="0"/>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err="1">
                <a:solidFill>
                  <a:srgbClr val="FF0000"/>
                </a:solidFill>
              </a:rPr>
              <a:t>Important</a:t>
            </a:r>
            <a:r>
              <a:rPr lang="es-AR" dirty="0">
                <a:solidFill>
                  <a:srgbClr val="FF0000"/>
                </a:solidFill>
              </a:rPr>
              <a:t> </a:t>
            </a:r>
            <a:r>
              <a:rPr lang="es-AR" dirty="0" err="1">
                <a:solidFill>
                  <a:srgbClr val="FF0000"/>
                </a:solidFill>
              </a:rPr>
              <a:t>references</a:t>
            </a:r>
            <a:endParaRPr lang="es-AR" dirty="0">
              <a:solidFill>
                <a:srgbClr val="FF0000"/>
              </a:solidFill>
            </a:endParaRPr>
          </a:p>
        </p:txBody>
      </p:sp>
      <p:sp>
        <p:nvSpPr>
          <p:cNvPr id="3" name="2 Marcador de contenido"/>
          <p:cNvSpPr>
            <a:spLocks noGrp="1"/>
          </p:cNvSpPr>
          <p:nvPr>
            <p:ph idx="1"/>
          </p:nvPr>
        </p:nvSpPr>
        <p:spPr>
          <a:xfrm>
            <a:off x="0" y="1214422"/>
            <a:ext cx="8715436" cy="5257800"/>
          </a:xfrm>
        </p:spPr>
        <p:txBody>
          <a:bodyPr>
            <a:normAutofit fontScale="92500" lnSpcReduction="10000"/>
          </a:bodyPr>
          <a:lstStyle/>
          <a:p>
            <a:r>
              <a:rPr lang="en-US" sz="1900" dirty="0"/>
              <a:t>Alexander et al. (2002), The Atmospheric Bridge: The Influence of ENSO </a:t>
            </a:r>
            <a:r>
              <a:rPr lang="en-US" sz="1900" dirty="0" err="1"/>
              <a:t>Teleconnections</a:t>
            </a:r>
            <a:r>
              <a:rPr lang="en-US" sz="1900" dirty="0"/>
              <a:t> on Air–Sea Interaction over the Global Oceans. J. of Climate, 15, 2205-2231</a:t>
            </a:r>
          </a:p>
          <a:p>
            <a:endParaRPr lang="en-US" sz="1900" dirty="0"/>
          </a:p>
          <a:p>
            <a:r>
              <a:rPr lang="en-US" sz="1900" dirty="0"/>
              <a:t>Eyring and co-authors (2016): Overview of the Coupled Model </a:t>
            </a:r>
            <a:r>
              <a:rPr lang="en-US" sz="1900" dirty="0" err="1"/>
              <a:t>Intercomparison</a:t>
            </a:r>
            <a:r>
              <a:rPr lang="en-US" sz="1900" dirty="0"/>
              <a:t> Project Phase 6 (CMIP6) experimental design and organization. </a:t>
            </a:r>
            <a:r>
              <a:rPr lang="it-IT" sz="1900" dirty="0"/>
              <a:t>Geosci. Model Dev., 9, 1937–1958, 2016</a:t>
            </a:r>
            <a:endParaRPr lang="en-US" sz="1900" dirty="0"/>
          </a:p>
          <a:p>
            <a:endParaRPr lang="en-US" sz="1900" dirty="0"/>
          </a:p>
          <a:p>
            <a:r>
              <a:rPr lang="en-US" sz="1900" dirty="0"/>
              <a:t>Lee et al. 2011: How predictable is the northern hemisphere summer upper-</a:t>
            </a:r>
            <a:r>
              <a:rPr lang="en-US" sz="1900" dirty="0" err="1"/>
              <a:t>tropospheric</a:t>
            </a:r>
            <a:r>
              <a:rPr lang="en-US" sz="1900" dirty="0"/>
              <a:t> circulation?. Climate Dynamics, </a:t>
            </a:r>
            <a:r>
              <a:rPr lang="en-US" sz="1700" dirty="0"/>
              <a:t>37:1189–1203 DOI 10.1007/s00382-010-0909-9</a:t>
            </a:r>
            <a:endParaRPr lang="en-US" sz="1900" dirty="0"/>
          </a:p>
          <a:p>
            <a:endParaRPr lang="en-US" sz="1900" dirty="0"/>
          </a:p>
          <a:p>
            <a:r>
              <a:rPr lang="en-US" sz="1900" dirty="0"/>
              <a:t>National Research Council, 2010: </a:t>
            </a:r>
            <a:r>
              <a:rPr lang="en-US" sz="1900" i="1" dirty="0"/>
              <a:t>Assessment of </a:t>
            </a:r>
            <a:r>
              <a:rPr lang="en-US" sz="1900" i="1" dirty="0" err="1"/>
              <a:t>Intraseasonal</a:t>
            </a:r>
            <a:r>
              <a:rPr lang="en-US" sz="1900" i="1" dirty="0"/>
              <a:t> to </a:t>
            </a:r>
            <a:r>
              <a:rPr lang="en-US" sz="1900" i="1" dirty="0" err="1"/>
              <a:t>Interannual</a:t>
            </a:r>
            <a:r>
              <a:rPr lang="en-US" sz="1900" i="1" dirty="0"/>
              <a:t> Climate Prediction and Predictability</a:t>
            </a:r>
            <a:r>
              <a:rPr lang="en-US" sz="1900" dirty="0"/>
              <a:t>. Washington, DC: The National Academies Press, doi:10.17226/12878.</a:t>
            </a:r>
          </a:p>
          <a:p>
            <a:endParaRPr lang="en-US" sz="1900" dirty="0"/>
          </a:p>
          <a:p>
            <a:r>
              <a:rPr lang="en-US" sz="1900" dirty="0" err="1"/>
              <a:t>Osman</a:t>
            </a:r>
            <a:r>
              <a:rPr lang="en-US" sz="1900" dirty="0"/>
              <a:t>, M., C. Vera and F. </a:t>
            </a:r>
            <a:r>
              <a:rPr lang="en-US" sz="1900" dirty="0" err="1"/>
              <a:t>Doblas</a:t>
            </a:r>
            <a:r>
              <a:rPr lang="en-US" sz="1900" dirty="0"/>
              <a:t>-Reyes, 2016: Predictability of leading patterns of seasonal variability in the Southern Hemisphere </a:t>
            </a:r>
            <a:r>
              <a:rPr lang="en-US" sz="1900" dirty="0" err="1"/>
              <a:t>extratropics</a:t>
            </a:r>
            <a:r>
              <a:rPr lang="en-US" sz="1900" dirty="0"/>
              <a:t>. To be submitted to J. of Climate.</a:t>
            </a:r>
            <a:endParaRPr lang="es-AR" sz="1900" dirty="0"/>
          </a:p>
          <a:p>
            <a:endParaRPr lang="en-US" sz="2000" dirty="0"/>
          </a:p>
          <a:p>
            <a:endParaRPr lang="en-US" sz="2000" dirty="0"/>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38</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Marcador de contenido"/>
          <p:cNvSpPr>
            <a:spLocks noGrp="1"/>
          </p:cNvSpPr>
          <p:nvPr>
            <p:ph idx="1"/>
          </p:nvPr>
        </p:nvSpPr>
        <p:spPr>
          <a:xfrm>
            <a:off x="0" y="-71438"/>
            <a:ext cx="8901113" cy="3500438"/>
          </a:xfrm>
        </p:spPr>
        <p:txBody>
          <a:bodyPr/>
          <a:lstStyle/>
          <a:p>
            <a:pPr lvl="1" algn="ctr" eaLnBrk="1" hangingPunct="1">
              <a:buFont typeface="Arial" pitchFamily="34" charset="0"/>
              <a:buNone/>
            </a:pPr>
            <a:r>
              <a:rPr lang="es-AR" sz="3200" dirty="0" err="1">
                <a:solidFill>
                  <a:srgbClr val="0070C0"/>
                </a:solidFill>
              </a:rPr>
              <a:t>Predictability</a:t>
            </a:r>
            <a:r>
              <a:rPr lang="es-AR" sz="3200" dirty="0">
                <a:solidFill>
                  <a:srgbClr val="0070C0"/>
                </a:solidFill>
              </a:rPr>
              <a:t> of </a:t>
            </a:r>
            <a:r>
              <a:rPr lang="es-AR" sz="3200" dirty="0" err="1">
                <a:solidFill>
                  <a:srgbClr val="0070C0"/>
                </a:solidFill>
              </a:rPr>
              <a:t>second</a:t>
            </a:r>
            <a:r>
              <a:rPr lang="es-AR" sz="3200" dirty="0">
                <a:solidFill>
                  <a:srgbClr val="0070C0"/>
                </a:solidFill>
              </a:rPr>
              <a:t> </a:t>
            </a:r>
            <a:r>
              <a:rPr lang="es-AR" sz="3200" dirty="0" err="1">
                <a:solidFill>
                  <a:srgbClr val="0070C0"/>
                </a:solidFill>
              </a:rPr>
              <a:t>kind</a:t>
            </a:r>
            <a:endParaRPr lang="es-AR" sz="3200" dirty="0">
              <a:solidFill>
                <a:srgbClr val="0070C0"/>
              </a:solidFill>
            </a:endParaRPr>
          </a:p>
          <a:p>
            <a:pPr lvl="2" eaLnBrk="1" hangingPunct="1"/>
            <a:endParaRPr lang="en-US" sz="1800" dirty="0"/>
          </a:p>
          <a:p>
            <a:pPr lvl="2" eaLnBrk="1" hangingPunct="1"/>
            <a:endParaRPr lang="en-US" sz="1800" dirty="0"/>
          </a:p>
          <a:p>
            <a:pPr lvl="2" eaLnBrk="1" hangingPunct="1"/>
            <a:endParaRPr lang="en-US" sz="2000" b="1" dirty="0">
              <a:solidFill>
                <a:srgbClr val="00B0F0"/>
              </a:solidFill>
            </a:endParaRPr>
          </a:p>
          <a:p>
            <a:pPr lvl="2" eaLnBrk="1" hangingPunct="1"/>
            <a:r>
              <a:rPr lang="en-US" sz="2000" b="1" dirty="0">
                <a:solidFill>
                  <a:srgbClr val="00B0F0"/>
                </a:solidFill>
              </a:rPr>
              <a:t>Even though individual weather events are not predictable beyond 10 days, “the average weather behavior “ (=climate) may be influenced by boundary conditions for several months and longer.</a:t>
            </a:r>
          </a:p>
        </p:txBody>
      </p:sp>
      <p:pic>
        <p:nvPicPr>
          <p:cNvPr id="10243" name="Picture 2"/>
          <p:cNvPicPr>
            <a:picLocks noChangeAspect="1" noChangeArrowheads="1"/>
          </p:cNvPicPr>
          <p:nvPr/>
        </p:nvPicPr>
        <p:blipFill>
          <a:blip r:embed="rId3"/>
          <a:srcRect l="26720" t="33334" r="43750" b="23334"/>
          <a:stretch>
            <a:fillRect/>
          </a:stretch>
        </p:blipFill>
        <p:spPr bwMode="auto">
          <a:xfrm>
            <a:off x="857250" y="3556000"/>
            <a:ext cx="4000500" cy="3302000"/>
          </a:xfrm>
          <a:prstGeom prst="rect">
            <a:avLst/>
          </a:prstGeom>
          <a:noFill/>
          <a:ln w="9525">
            <a:noFill/>
            <a:miter lim="800000"/>
            <a:headEnd/>
            <a:tailEnd/>
          </a:ln>
        </p:spPr>
      </p:pic>
      <p:sp>
        <p:nvSpPr>
          <p:cNvPr id="5" name="4 Rectángulo"/>
          <p:cNvSpPr/>
          <p:nvPr/>
        </p:nvSpPr>
        <p:spPr>
          <a:xfrm>
            <a:off x="4000500" y="5786438"/>
            <a:ext cx="1428750" cy="1071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6" name="5 CuadroTexto"/>
          <p:cNvSpPr txBox="1"/>
          <p:nvPr/>
        </p:nvSpPr>
        <p:spPr>
          <a:xfrm>
            <a:off x="5429250" y="4143375"/>
            <a:ext cx="3500438" cy="646331"/>
          </a:xfrm>
          <a:prstGeom prst="rect">
            <a:avLst/>
          </a:prstGeom>
          <a:noFill/>
        </p:spPr>
        <p:txBody>
          <a:bodyPr>
            <a:spAutoFit/>
          </a:bodyPr>
          <a:lstStyle/>
          <a:p>
            <a:pPr fontAlgn="auto">
              <a:spcBef>
                <a:spcPts val="0"/>
              </a:spcBef>
              <a:spcAft>
                <a:spcPts val="0"/>
              </a:spcAft>
              <a:defRPr/>
            </a:pPr>
            <a:r>
              <a:rPr lang="en-US" b="1" dirty="0">
                <a:solidFill>
                  <a:schemeClr val="tx2">
                    <a:lumMod val="60000"/>
                    <a:lumOff val="40000"/>
                  </a:schemeClr>
                </a:solidFill>
                <a:latin typeface="+mn-lt"/>
                <a:cs typeface="+mn-cs"/>
              </a:rPr>
              <a:t>EXPERIMENT 1: </a:t>
            </a:r>
            <a:r>
              <a:rPr lang="en-US" b="1" dirty="0">
                <a:latin typeface="+mn-lt"/>
                <a:cs typeface="+mn-cs"/>
              </a:rPr>
              <a:t> </a:t>
            </a:r>
            <a:r>
              <a:rPr lang="en-US" dirty="0">
                <a:latin typeface="+mn-lt"/>
                <a:cs typeface="+mn-cs"/>
              </a:rPr>
              <a:t>no boundary conditions (coincidence)</a:t>
            </a:r>
            <a:endParaRPr lang="en-US" b="1" dirty="0">
              <a:solidFill>
                <a:schemeClr val="tx2">
                  <a:lumMod val="60000"/>
                  <a:lumOff val="40000"/>
                </a:schemeClr>
              </a:solidFill>
              <a:latin typeface="+mn-lt"/>
              <a:cs typeface="+mn-cs"/>
            </a:endParaRPr>
          </a:p>
        </p:txBody>
      </p:sp>
      <p:sp>
        <p:nvSpPr>
          <p:cNvPr id="7" name="6 CuadroTexto"/>
          <p:cNvSpPr txBox="1"/>
          <p:nvPr/>
        </p:nvSpPr>
        <p:spPr>
          <a:xfrm>
            <a:off x="5429250" y="5357813"/>
            <a:ext cx="3500438" cy="923330"/>
          </a:xfrm>
          <a:prstGeom prst="rect">
            <a:avLst/>
          </a:prstGeom>
          <a:noFill/>
        </p:spPr>
        <p:txBody>
          <a:bodyPr>
            <a:spAutoFit/>
          </a:bodyPr>
          <a:lstStyle/>
          <a:p>
            <a:pPr fontAlgn="auto">
              <a:spcBef>
                <a:spcPts val="0"/>
              </a:spcBef>
              <a:spcAft>
                <a:spcPts val="0"/>
              </a:spcAft>
              <a:defRPr/>
            </a:pPr>
            <a:r>
              <a:rPr lang="es-AR" b="1" dirty="0">
                <a:solidFill>
                  <a:srgbClr val="FF0000"/>
                </a:solidFill>
                <a:latin typeface="+mn-lt"/>
                <a:cs typeface="+mn-cs"/>
              </a:rPr>
              <a:t>EXPERIMENT 2:</a:t>
            </a:r>
            <a:r>
              <a:rPr lang="es-AR" b="1" dirty="0">
                <a:solidFill>
                  <a:schemeClr val="tx2">
                    <a:lumMod val="60000"/>
                    <a:lumOff val="40000"/>
                  </a:schemeClr>
                </a:solidFill>
                <a:latin typeface="+mn-lt"/>
                <a:cs typeface="+mn-cs"/>
              </a:rPr>
              <a:t> </a:t>
            </a:r>
            <a:r>
              <a:rPr lang="es-AR" b="1" dirty="0">
                <a:latin typeface="+mn-lt"/>
                <a:cs typeface="+mn-cs"/>
              </a:rPr>
              <a:t> </a:t>
            </a:r>
            <a:r>
              <a:rPr lang="es-AR" b="1" dirty="0" err="1"/>
              <a:t>with</a:t>
            </a:r>
            <a:r>
              <a:rPr lang="es-AR" b="1" dirty="0"/>
              <a:t> </a:t>
            </a:r>
            <a:r>
              <a:rPr lang="es-AR" b="1" dirty="0" err="1"/>
              <a:t>boundary</a:t>
            </a:r>
            <a:r>
              <a:rPr lang="es-AR" b="1" dirty="0"/>
              <a:t> </a:t>
            </a:r>
            <a:r>
              <a:rPr lang="es-AR" b="1" dirty="0" err="1"/>
              <a:t>conditions</a:t>
            </a:r>
            <a:endParaRPr lang="es-AR" dirty="0">
              <a:latin typeface="+mn-lt"/>
              <a:cs typeface="+mn-cs"/>
            </a:endParaRPr>
          </a:p>
          <a:p>
            <a:pPr fontAlgn="auto">
              <a:spcBef>
                <a:spcPts val="0"/>
              </a:spcBef>
              <a:spcAft>
                <a:spcPts val="0"/>
              </a:spcAft>
              <a:defRPr/>
            </a:pPr>
            <a:endParaRPr lang="es-AR" b="1" dirty="0">
              <a:solidFill>
                <a:schemeClr val="tx2">
                  <a:lumMod val="60000"/>
                  <a:lumOff val="40000"/>
                </a:schemeClr>
              </a:solidFill>
              <a:latin typeface="+mn-lt"/>
              <a:cs typeface="+mn-cs"/>
            </a:endParaRPr>
          </a:p>
        </p:txBody>
      </p:sp>
      <p:sp>
        <p:nvSpPr>
          <p:cNvPr id="8" name="7 Marcador de número de diapositiva"/>
          <p:cNvSpPr>
            <a:spLocks noGrp="1"/>
          </p:cNvSpPr>
          <p:nvPr>
            <p:ph type="sldNum" sz="quarter" idx="12"/>
          </p:nvPr>
        </p:nvSpPr>
        <p:spPr/>
        <p:txBody>
          <a:bodyPr/>
          <a:lstStyle/>
          <a:p>
            <a:pPr>
              <a:defRPr/>
            </a:pPr>
            <a:fld id="{9F5E0C75-69AB-4544-A5FE-AC8F8BA9B54D}" type="slidenum">
              <a:rPr lang="en-US" smtClean="0"/>
              <a:pPr>
                <a:defRPr/>
              </a:pPr>
              <a:t>4</a:t>
            </a:fld>
            <a:endParaRPr lang="en-US"/>
          </a:p>
        </p:txBody>
      </p:sp>
      <p:sp>
        <p:nvSpPr>
          <p:cNvPr id="9" name="8 Rectángulo"/>
          <p:cNvSpPr/>
          <p:nvPr/>
        </p:nvSpPr>
        <p:spPr>
          <a:xfrm>
            <a:off x="3643313" y="3500438"/>
            <a:ext cx="1428750" cy="2071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10" name="9 Rectángulo"/>
          <p:cNvSpPr/>
          <p:nvPr/>
        </p:nvSpPr>
        <p:spPr>
          <a:xfrm rot="16200000">
            <a:off x="1839119" y="5125244"/>
            <a:ext cx="857250" cy="2608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AR"/>
          </a:p>
        </p:txBody>
      </p:sp>
      <p:sp>
        <p:nvSpPr>
          <p:cNvPr id="11" name="10 CuadroTexto"/>
          <p:cNvSpPr txBox="1"/>
          <p:nvPr/>
        </p:nvSpPr>
        <p:spPr>
          <a:xfrm>
            <a:off x="6929454" y="6286520"/>
            <a:ext cx="1928826" cy="369332"/>
          </a:xfrm>
          <a:prstGeom prst="rect">
            <a:avLst/>
          </a:prstGeom>
          <a:noFill/>
        </p:spPr>
        <p:txBody>
          <a:bodyPr wrap="square" rtlCol="0">
            <a:spAutoFit/>
          </a:bodyPr>
          <a:lstStyle/>
          <a:p>
            <a:r>
              <a:rPr lang="en-US" dirty="0" err="1"/>
              <a:t>Knutti</a:t>
            </a:r>
            <a:r>
              <a:rPr lang="en-US" dirty="0"/>
              <a:t>, ETH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xit" presetSubtype="0" fill="hold" grpId="0" nodeType="with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uiExpand="1" build="p"/>
      <p:bldP spid="7" grpId="0"/>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857232"/>
          </a:xfrm>
        </p:spPr>
        <p:txBody>
          <a:bodyPr/>
          <a:lstStyle/>
          <a:p>
            <a:r>
              <a:rPr lang="es-AR" sz="3200" b="1" dirty="0" err="1">
                <a:solidFill>
                  <a:srgbClr val="FF0000"/>
                </a:solidFill>
              </a:rPr>
              <a:t>Sources</a:t>
            </a:r>
            <a:r>
              <a:rPr lang="es-AR" sz="3200" b="1" dirty="0">
                <a:solidFill>
                  <a:srgbClr val="FF0000"/>
                </a:solidFill>
              </a:rPr>
              <a:t> of </a:t>
            </a:r>
            <a:r>
              <a:rPr lang="es-AR" sz="3200" b="1" dirty="0" err="1">
                <a:solidFill>
                  <a:srgbClr val="FF0000"/>
                </a:solidFill>
              </a:rPr>
              <a:t>predictability</a:t>
            </a:r>
            <a:r>
              <a:rPr lang="es-AR" sz="3200" b="1" dirty="0">
                <a:solidFill>
                  <a:srgbClr val="FF0000"/>
                </a:solidFill>
              </a:rPr>
              <a:t> </a:t>
            </a:r>
            <a:r>
              <a:rPr lang="es-AR" sz="3200" b="1" dirty="0" err="1">
                <a:solidFill>
                  <a:srgbClr val="FF0000"/>
                </a:solidFill>
              </a:rPr>
              <a:t>on</a:t>
            </a:r>
            <a:r>
              <a:rPr lang="es-AR" sz="3200" b="1" dirty="0">
                <a:solidFill>
                  <a:srgbClr val="FF0000"/>
                </a:solidFill>
              </a:rPr>
              <a:t> ISI </a:t>
            </a:r>
            <a:r>
              <a:rPr lang="es-AR" sz="3200" b="1" dirty="0" err="1">
                <a:solidFill>
                  <a:srgbClr val="FF0000"/>
                </a:solidFill>
              </a:rPr>
              <a:t>timescales</a:t>
            </a:r>
            <a:endParaRPr lang="es-AR" sz="3200" b="1" dirty="0">
              <a:solidFill>
                <a:srgbClr val="FF0000"/>
              </a:solidFill>
            </a:endParaRPr>
          </a:p>
        </p:txBody>
      </p:sp>
      <p:sp>
        <p:nvSpPr>
          <p:cNvPr id="3" name="2 Marcador de contenido"/>
          <p:cNvSpPr>
            <a:spLocks noGrp="1" noChangeAspect="1"/>
          </p:cNvSpPr>
          <p:nvPr>
            <p:ph idx="1"/>
          </p:nvPr>
        </p:nvSpPr>
        <p:spPr>
          <a:xfrm>
            <a:off x="214282" y="1428736"/>
            <a:ext cx="8643998" cy="4929222"/>
          </a:xfrm>
        </p:spPr>
        <p:txBody>
          <a:bodyPr>
            <a:normAutofit lnSpcReduction="10000"/>
          </a:bodyPr>
          <a:lstStyle/>
          <a:p>
            <a:pPr marL="514350" indent="-514350">
              <a:buFont typeface="+mj-lt"/>
              <a:buAutoNum type="arabicPeriod"/>
            </a:pPr>
            <a:r>
              <a:rPr lang="en-US" b="1" dirty="0">
                <a:solidFill>
                  <a:srgbClr val="0070C0"/>
                </a:solidFill>
              </a:rPr>
              <a:t>Inertial Memory</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b="1" dirty="0">
              <a:solidFill>
                <a:srgbClr val="0070C0"/>
              </a:solidFill>
            </a:endParaRPr>
          </a:p>
          <a:p>
            <a:pPr marL="514350" indent="-514350">
              <a:buFont typeface="+mj-lt"/>
              <a:buAutoNum type="arabicPeriod"/>
            </a:pPr>
            <a:r>
              <a:rPr lang="en-US" b="1" dirty="0">
                <a:solidFill>
                  <a:srgbClr val="0070C0"/>
                </a:solidFill>
              </a:rPr>
              <a:t>Patterns of v</a:t>
            </a:r>
            <a:r>
              <a:rPr lang="en-US" b="1" dirty="0">
                <a:solidFill>
                  <a:srgbClr val="0070C0"/>
                </a:solidFill>
                <a:latin typeface="+mn-lt"/>
                <a:ea typeface="+mn-ea"/>
                <a:cs typeface="+mn-cs"/>
              </a:rPr>
              <a:t>ariability</a:t>
            </a:r>
            <a:endParaRPr lang="en-US" dirty="0">
              <a:solidFill>
                <a:schemeClr val="tx1"/>
              </a:solidFill>
              <a:latin typeface="+mn-lt"/>
              <a:ea typeface="+mn-ea"/>
              <a:cs typeface="+mn-cs"/>
            </a:endParaRPr>
          </a:p>
          <a:p>
            <a:pPr marL="457200" indent="-457200">
              <a:buFont typeface="+mj-lt"/>
              <a:buAutoNum type="arabicPeriod"/>
            </a:pPr>
            <a:endParaRPr lang="en-US" b="1" dirty="0">
              <a:solidFill>
                <a:srgbClr val="0070C0"/>
              </a:solidFill>
              <a:latin typeface="+mn-lt"/>
              <a:ea typeface="+mn-ea"/>
              <a:cs typeface="+mn-cs"/>
            </a:endParaRPr>
          </a:p>
          <a:p>
            <a:pPr marL="457200" indent="-457200">
              <a:buFont typeface="+mj-lt"/>
              <a:buAutoNum type="arabicPeriod"/>
            </a:pPr>
            <a:endParaRPr lang="en-US" b="1" dirty="0">
              <a:solidFill>
                <a:srgbClr val="0070C0"/>
              </a:solidFill>
            </a:endParaRPr>
          </a:p>
          <a:p>
            <a:pPr marL="457200" indent="-457200">
              <a:buFont typeface="+mj-lt"/>
              <a:buAutoNum type="arabicPeriod"/>
            </a:pPr>
            <a:endParaRPr lang="en-US" b="1" dirty="0">
              <a:solidFill>
                <a:srgbClr val="0070C0"/>
              </a:solidFill>
              <a:latin typeface="+mn-lt"/>
              <a:ea typeface="+mn-ea"/>
              <a:cs typeface="+mn-cs"/>
            </a:endParaRPr>
          </a:p>
          <a:p>
            <a:pPr marL="457200" indent="-457200">
              <a:buFont typeface="+mj-lt"/>
              <a:buAutoNum type="arabicPeriod"/>
            </a:pPr>
            <a:r>
              <a:rPr lang="en-US" b="1" dirty="0">
                <a:solidFill>
                  <a:srgbClr val="0070C0"/>
                </a:solidFill>
                <a:latin typeface="+mn-lt"/>
                <a:ea typeface="+mn-ea"/>
                <a:cs typeface="+mn-cs"/>
              </a:rPr>
              <a:t>External forcing</a:t>
            </a:r>
            <a:endParaRPr lang="es-AR" sz="2400" dirty="0">
              <a:ea typeface="+mn-ea"/>
              <a:cs typeface="+mn-cs"/>
            </a:endParaRPr>
          </a:p>
          <a:p>
            <a:pPr marL="857250" lvl="1" indent="-457200"/>
            <a:endParaRPr lang="en-US" sz="1600" dirty="0">
              <a:solidFill>
                <a:schemeClr val="tx1"/>
              </a:solidFill>
              <a:latin typeface="+mn-lt"/>
              <a:ea typeface="+mn-ea"/>
              <a:cs typeface="+mn-cs"/>
            </a:endParaRPr>
          </a:p>
          <a:p>
            <a:pPr marL="514350" indent="-514350">
              <a:buNone/>
            </a:pPr>
            <a:endParaRPr lang="en-US" dirty="0"/>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5</a:t>
            </a:fld>
            <a:endParaRPr lang="en-US"/>
          </a:p>
        </p:txBody>
      </p:sp>
      <p:pic>
        <p:nvPicPr>
          <p:cNvPr id="3075" name="Picture 3"/>
          <p:cNvPicPr>
            <a:picLocks noChangeAspect="1" noChangeArrowheads="1"/>
          </p:cNvPicPr>
          <p:nvPr/>
        </p:nvPicPr>
        <p:blipFill>
          <a:blip r:embed="rId3"/>
          <a:srcRect/>
          <a:stretch>
            <a:fillRect/>
          </a:stretch>
        </p:blipFill>
        <p:spPr bwMode="auto">
          <a:xfrm>
            <a:off x="3929058" y="785794"/>
            <a:ext cx="3067050" cy="2271713"/>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4929190" y="3286124"/>
            <a:ext cx="3562350" cy="2076450"/>
          </a:xfrm>
          <a:prstGeom prst="rect">
            <a:avLst/>
          </a:prstGeom>
          <a:noFill/>
          <a:ln w="9525">
            <a:noFill/>
            <a:miter lim="800000"/>
            <a:headEnd/>
            <a:tailEnd/>
          </a:ln>
          <a:effectLst/>
        </p:spPr>
      </p:pic>
      <p:pic>
        <p:nvPicPr>
          <p:cNvPr id="3078" name="Picture 6"/>
          <p:cNvPicPr>
            <a:picLocks noChangeAspect="1" noChangeArrowheads="1"/>
          </p:cNvPicPr>
          <p:nvPr/>
        </p:nvPicPr>
        <p:blipFill>
          <a:blip r:embed="rId5"/>
          <a:srcRect/>
          <a:stretch>
            <a:fillRect/>
          </a:stretch>
        </p:blipFill>
        <p:spPr bwMode="auto">
          <a:xfrm>
            <a:off x="4286248" y="5500702"/>
            <a:ext cx="2757477" cy="1213411"/>
          </a:xfrm>
          <a:prstGeom prst="rect">
            <a:avLst/>
          </a:prstGeom>
          <a:noFill/>
          <a:ln w="9525">
            <a:noFill/>
            <a:miter lim="800000"/>
            <a:headEnd/>
            <a:tailEnd/>
          </a:ln>
          <a:effectLst/>
        </p:spPr>
      </p:pic>
      <p:sp>
        <p:nvSpPr>
          <p:cNvPr id="8" name="7 CuadroTexto"/>
          <p:cNvSpPr txBox="1"/>
          <p:nvPr/>
        </p:nvSpPr>
        <p:spPr>
          <a:xfrm>
            <a:off x="6429420" y="6652463"/>
            <a:ext cx="2786050" cy="276999"/>
          </a:xfrm>
          <a:prstGeom prst="rect">
            <a:avLst/>
          </a:prstGeom>
          <a:noFill/>
        </p:spPr>
        <p:txBody>
          <a:bodyPr wrap="square" rtlCol="0">
            <a:spAutoFit/>
          </a:bodyPr>
          <a:lstStyle/>
          <a:p>
            <a:pPr algn="r"/>
            <a:r>
              <a:rPr lang="en-US" sz="1200" i="1" dirty="0"/>
              <a:t>(National Research Council, 2010)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42918"/>
          </a:xfrm>
        </p:spPr>
        <p:txBody>
          <a:bodyPr/>
          <a:lstStyle/>
          <a:p>
            <a:pPr algn="l"/>
            <a:r>
              <a:rPr lang="es-AR" sz="2400" b="1" dirty="0" err="1">
                <a:solidFill>
                  <a:srgbClr val="FF0000"/>
                </a:solidFill>
              </a:rPr>
              <a:t>Sources</a:t>
            </a:r>
            <a:r>
              <a:rPr lang="es-AR" sz="2400" b="1" dirty="0">
                <a:solidFill>
                  <a:srgbClr val="FF0000"/>
                </a:solidFill>
              </a:rPr>
              <a:t> of </a:t>
            </a:r>
            <a:r>
              <a:rPr lang="es-AR" sz="2400" b="1" dirty="0" err="1">
                <a:solidFill>
                  <a:srgbClr val="FF0000"/>
                </a:solidFill>
              </a:rPr>
              <a:t>predictability</a:t>
            </a:r>
            <a:r>
              <a:rPr lang="es-AR" sz="2400" b="1" dirty="0">
                <a:solidFill>
                  <a:srgbClr val="FF0000"/>
                </a:solidFill>
              </a:rPr>
              <a:t> </a:t>
            </a:r>
            <a:r>
              <a:rPr lang="es-AR" sz="2400" b="1" dirty="0" err="1">
                <a:solidFill>
                  <a:srgbClr val="FF0000"/>
                </a:solidFill>
              </a:rPr>
              <a:t>on</a:t>
            </a:r>
            <a:r>
              <a:rPr lang="es-AR" sz="2400" b="1" dirty="0">
                <a:solidFill>
                  <a:srgbClr val="FF0000"/>
                </a:solidFill>
              </a:rPr>
              <a:t> ISI </a:t>
            </a:r>
            <a:r>
              <a:rPr lang="es-AR" sz="2400" b="1" dirty="0" err="1">
                <a:solidFill>
                  <a:srgbClr val="FF0000"/>
                </a:solidFill>
              </a:rPr>
              <a:t>timescales</a:t>
            </a:r>
            <a:r>
              <a:rPr lang="es-AR" sz="2400" b="1" dirty="0">
                <a:solidFill>
                  <a:srgbClr val="FF0000"/>
                </a:solidFill>
              </a:rPr>
              <a:t>: </a:t>
            </a:r>
            <a:r>
              <a:rPr lang="en-US" sz="2400" b="1" dirty="0">
                <a:solidFill>
                  <a:srgbClr val="0070C0"/>
                </a:solidFill>
              </a:rPr>
              <a:t>Inertial Memory</a:t>
            </a:r>
            <a:endParaRPr lang="es-AR" sz="2400" b="1" dirty="0">
              <a:solidFill>
                <a:srgbClr val="FF0000"/>
              </a:solidFill>
            </a:endParaRPr>
          </a:p>
        </p:txBody>
      </p:sp>
      <p:sp>
        <p:nvSpPr>
          <p:cNvPr id="3" name="2 Marcador de contenido"/>
          <p:cNvSpPr>
            <a:spLocks noGrp="1" noChangeAspect="1"/>
          </p:cNvSpPr>
          <p:nvPr>
            <p:ph idx="1"/>
          </p:nvPr>
        </p:nvSpPr>
        <p:spPr>
          <a:xfrm>
            <a:off x="0" y="500042"/>
            <a:ext cx="8643998" cy="714380"/>
          </a:xfrm>
        </p:spPr>
        <p:txBody>
          <a:bodyPr>
            <a:normAutofit/>
          </a:bodyPr>
          <a:lstStyle/>
          <a:p>
            <a:pPr marL="0" indent="0" algn="ctr">
              <a:buNone/>
            </a:pPr>
            <a:r>
              <a:rPr lang="en-US" sz="1800" dirty="0"/>
              <a:t>Particular variables exhibit inertia or memory in which anomalous conditions can take relatively long periods of time (days to years) to decay:</a:t>
            </a:r>
            <a:endParaRPr lang="en-US" sz="2800" dirty="0"/>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6</a:t>
            </a:fld>
            <a:endParaRPr lang="en-US"/>
          </a:p>
        </p:txBody>
      </p:sp>
      <p:sp>
        <p:nvSpPr>
          <p:cNvPr id="5" name="4 CuadroTexto"/>
          <p:cNvSpPr txBox="1"/>
          <p:nvPr/>
        </p:nvSpPr>
        <p:spPr>
          <a:xfrm>
            <a:off x="6357950" y="6581001"/>
            <a:ext cx="2786050" cy="276999"/>
          </a:xfrm>
          <a:prstGeom prst="rect">
            <a:avLst/>
          </a:prstGeom>
          <a:noFill/>
        </p:spPr>
        <p:txBody>
          <a:bodyPr wrap="square" rtlCol="0">
            <a:spAutoFit/>
          </a:bodyPr>
          <a:lstStyle/>
          <a:p>
            <a:pPr algn="r"/>
            <a:r>
              <a:rPr lang="en-US" sz="1200" i="1" dirty="0"/>
              <a:t>(National Research Council, 2010)</a:t>
            </a:r>
          </a:p>
        </p:txBody>
      </p:sp>
      <p:grpSp>
        <p:nvGrpSpPr>
          <p:cNvPr id="20" name="19 Grupo"/>
          <p:cNvGrpSpPr/>
          <p:nvPr/>
        </p:nvGrpSpPr>
        <p:grpSpPr>
          <a:xfrm>
            <a:off x="71438" y="1214422"/>
            <a:ext cx="3214678" cy="2031325"/>
            <a:chOff x="71438" y="1214422"/>
            <a:chExt cx="3214678" cy="2031325"/>
          </a:xfrm>
        </p:grpSpPr>
        <p:sp>
          <p:nvSpPr>
            <p:cNvPr id="7" name="6 CuadroTexto"/>
            <p:cNvSpPr txBox="1"/>
            <p:nvPr/>
          </p:nvSpPr>
          <p:spPr>
            <a:xfrm>
              <a:off x="71438" y="1214422"/>
              <a:ext cx="3214678" cy="2031325"/>
            </a:xfrm>
            <a:prstGeom prst="rect">
              <a:avLst/>
            </a:prstGeom>
            <a:solidFill>
              <a:srgbClr val="0070C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r>
                <a:rPr lang="en-US" dirty="0">
                  <a:solidFill>
                    <a:schemeClr val="bg1"/>
                  </a:solidFill>
                </a:rPr>
                <a:t>Upper-Ocean heat content</a:t>
              </a:r>
            </a:p>
          </p:txBody>
        </p:sp>
        <p:pic>
          <p:nvPicPr>
            <p:cNvPr id="6" name="Picture 1"/>
            <p:cNvPicPr>
              <a:picLocks/>
            </p:cNvPicPr>
            <p:nvPr/>
          </p:nvPicPr>
          <p:blipFill>
            <a:blip r:embed="rId3"/>
            <a:srcRect l="4315" t="5000" r="6471" b="58333"/>
            <a:stretch>
              <a:fillRect/>
            </a:stretch>
          </p:blipFill>
          <p:spPr bwMode="auto">
            <a:xfrm>
              <a:off x="304792" y="1500174"/>
              <a:ext cx="2767010" cy="1243015"/>
            </a:xfrm>
            <a:prstGeom prst="rect">
              <a:avLst/>
            </a:prstGeom>
            <a:noFill/>
            <a:ln w="9525">
              <a:noFill/>
              <a:miter lim="800000"/>
              <a:headEnd/>
              <a:tailEnd/>
            </a:ln>
          </p:spPr>
        </p:pic>
      </p:grpSp>
      <p:grpSp>
        <p:nvGrpSpPr>
          <p:cNvPr id="21" name="20 Grupo"/>
          <p:cNvGrpSpPr/>
          <p:nvPr/>
        </p:nvGrpSpPr>
        <p:grpSpPr>
          <a:xfrm>
            <a:off x="3571868" y="1214422"/>
            <a:ext cx="2714644" cy="2031325"/>
            <a:chOff x="3571868" y="1214422"/>
            <a:chExt cx="2714644" cy="2031325"/>
          </a:xfrm>
        </p:grpSpPr>
        <p:sp>
          <p:nvSpPr>
            <p:cNvPr id="8" name="7 CuadroTexto"/>
            <p:cNvSpPr txBox="1"/>
            <p:nvPr/>
          </p:nvSpPr>
          <p:spPr>
            <a:xfrm>
              <a:off x="3571868" y="1214422"/>
              <a:ext cx="2714644" cy="2031325"/>
            </a:xfrm>
            <a:prstGeom prst="rect">
              <a:avLst/>
            </a:prstGeom>
            <a:solidFill>
              <a:srgbClr val="66330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pPr algn="ctr"/>
              <a:endParaRPr lang="en-US" dirty="0">
                <a:solidFill>
                  <a:schemeClr val="bg1"/>
                </a:solidFill>
              </a:endParaRPr>
            </a:p>
            <a:p>
              <a:pPr algn="ctr"/>
              <a:r>
                <a:rPr lang="en-US" dirty="0">
                  <a:solidFill>
                    <a:schemeClr val="bg1"/>
                  </a:solidFill>
                </a:rPr>
                <a:t>Soil Moisture</a:t>
              </a:r>
            </a:p>
          </p:txBody>
        </p:sp>
        <p:pic>
          <p:nvPicPr>
            <p:cNvPr id="47106" name="Picture 2" descr="http://www.nature.com/ngeo/journal/v4/n1/images/ngeo1045-f1.jpg"/>
            <p:cNvPicPr>
              <a:picLocks noChangeAspect="1" noChangeArrowheads="1"/>
            </p:cNvPicPr>
            <p:nvPr/>
          </p:nvPicPr>
          <p:blipFill>
            <a:blip r:embed="rId4"/>
            <a:srcRect r="50053"/>
            <a:stretch>
              <a:fillRect/>
            </a:stretch>
          </p:blipFill>
          <p:spPr bwMode="auto">
            <a:xfrm>
              <a:off x="3857620" y="1357298"/>
              <a:ext cx="2286016" cy="1504648"/>
            </a:xfrm>
            <a:prstGeom prst="rect">
              <a:avLst/>
            </a:prstGeom>
            <a:noFill/>
          </p:spPr>
        </p:pic>
      </p:grpSp>
      <p:grpSp>
        <p:nvGrpSpPr>
          <p:cNvPr id="22" name="21 Grupo"/>
          <p:cNvGrpSpPr/>
          <p:nvPr/>
        </p:nvGrpSpPr>
        <p:grpSpPr>
          <a:xfrm>
            <a:off x="6643702" y="1142984"/>
            <a:ext cx="2500298" cy="2308324"/>
            <a:chOff x="6643702" y="1142984"/>
            <a:chExt cx="2500298" cy="2308324"/>
          </a:xfrm>
        </p:grpSpPr>
        <p:sp>
          <p:nvSpPr>
            <p:cNvPr id="10" name="9 CuadroTexto"/>
            <p:cNvSpPr txBox="1"/>
            <p:nvPr/>
          </p:nvSpPr>
          <p:spPr>
            <a:xfrm>
              <a:off x="6643702" y="1142984"/>
              <a:ext cx="2500298" cy="2308324"/>
            </a:xfrm>
            <a:prstGeom prst="rect">
              <a:avLst/>
            </a:prstGeom>
            <a:solidFill>
              <a:schemeClr val="accent5">
                <a:lumMod val="75000"/>
              </a:schemeClr>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pPr algn="ctr"/>
              <a:endParaRPr lang="en-US" dirty="0">
                <a:solidFill>
                  <a:schemeClr val="bg1"/>
                </a:solidFill>
              </a:endParaRPr>
            </a:p>
            <a:p>
              <a:pPr algn="ctr"/>
              <a:endParaRPr lang="en-US" dirty="0">
                <a:solidFill>
                  <a:schemeClr val="bg1"/>
                </a:solidFill>
                <a:effectLst>
                  <a:outerShdw blurRad="38100" dist="38100" dir="2700000" algn="tl">
                    <a:srgbClr val="000000">
                      <a:alpha val="43137"/>
                    </a:srgbClr>
                  </a:outerShdw>
                </a:effectLst>
              </a:endParaRPr>
            </a:p>
            <a:p>
              <a:pPr algn="ctr"/>
              <a:r>
                <a:rPr lang="en-US" dirty="0">
                  <a:solidFill>
                    <a:schemeClr val="bg1"/>
                  </a:solidFill>
                  <a:effectLst>
                    <a:outerShdw blurRad="38100" dist="38100" dir="2700000" algn="tl">
                      <a:srgbClr val="000000">
                        <a:alpha val="43137"/>
                      </a:srgbClr>
                    </a:outerShdw>
                  </a:effectLst>
                </a:rPr>
                <a:t>Snow Cover</a:t>
              </a:r>
            </a:p>
          </p:txBody>
        </p:sp>
        <p:pic>
          <p:nvPicPr>
            <p:cNvPr id="47108" name="Picture 4" descr="https://nsidc.org/sites/nsidc.org/files/images/snow_max_min.jpg"/>
            <p:cNvPicPr>
              <a:picLocks noChangeAspect="1" noChangeArrowheads="1"/>
            </p:cNvPicPr>
            <p:nvPr/>
          </p:nvPicPr>
          <p:blipFill>
            <a:blip r:embed="rId5"/>
            <a:srcRect r="52857"/>
            <a:stretch>
              <a:fillRect/>
            </a:stretch>
          </p:blipFill>
          <p:spPr bwMode="auto">
            <a:xfrm>
              <a:off x="6929454" y="1357298"/>
              <a:ext cx="1857356" cy="1643468"/>
            </a:xfrm>
            <a:prstGeom prst="rect">
              <a:avLst/>
            </a:prstGeom>
            <a:noFill/>
          </p:spPr>
        </p:pic>
      </p:grpSp>
      <p:grpSp>
        <p:nvGrpSpPr>
          <p:cNvPr id="23" name="22 Grupo"/>
          <p:cNvGrpSpPr/>
          <p:nvPr/>
        </p:nvGrpSpPr>
        <p:grpSpPr>
          <a:xfrm>
            <a:off x="71438" y="3286124"/>
            <a:ext cx="2500298" cy="1754326"/>
            <a:chOff x="71438" y="3286124"/>
            <a:chExt cx="2500298" cy="1754326"/>
          </a:xfrm>
        </p:grpSpPr>
        <p:sp>
          <p:nvSpPr>
            <p:cNvPr id="13" name="12 CuadroTexto"/>
            <p:cNvSpPr txBox="1"/>
            <p:nvPr/>
          </p:nvSpPr>
          <p:spPr>
            <a:xfrm>
              <a:off x="71438" y="3286124"/>
              <a:ext cx="2500298" cy="1754326"/>
            </a:xfrm>
            <a:prstGeom prst="rect">
              <a:avLst/>
            </a:prstGeom>
            <a:solidFill>
              <a:srgbClr val="00B05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pPr algn="ctr"/>
              <a:r>
                <a:rPr lang="en-US" dirty="0">
                  <a:solidFill>
                    <a:schemeClr val="bg1"/>
                  </a:solidFill>
                  <a:effectLst>
                    <a:outerShdw blurRad="38100" dist="38100" dir="2700000" algn="tl">
                      <a:srgbClr val="000000">
                        <a:alpha val="43137"/>
                      </a:srgbClr>
                    </a:outerShdw>
                  </a:effectLst>
                </a:rPr>
                <a:t>Vegetation</a:t>
              </a:r>
            </a:p>
          </p:txBody>
        </p:sp>
        <p:pic>
          <p:nvPicPr>
            <p:cNvPr id="47110" name="Picture 6" descr="http://oregonstate.edu/bmm/sites/default/files/education/ATS-FS564_BLT3_massbalance.jpg"/>
            <p:cNvPicPr>
              <a:picLocks noChangeAspect="1" noChangeArrowheads="1"/>
            </p:cNvPicPr>
            <p:nvPr/>
          </p:nvPicPr>
          <p:blipFill>
            <a:blip r:embed="rId6"/>
            <a:srcRect/>
            <a:stretch>
              <a:fillRect/>
            </a:stretch>
          </p:blipFill>
          <p:spPr bwMode="auto">
            <a:xfrm>
              <a:off x="214314" y="3500438"/>
              <a:ext cx="2214546" cy="1077114"/>
            </a:xfrm>
            <a:prstGeom prst="rect">
              <a:avLst/>
            </a:prstGeom>
            <a:noFill/>
          </p:spPr>
        </p:pic>
      </p:grpSp>
      <p:grpSp>
        <p:nvGrpSpPr>
          <p:cNvPr id="24" name="23 Grupo"/>
          <p:cNvGrpSpPr/>
          <p:nvPr/>
        </p:nvGrpSpPr>
        <p:grpSpPr>
          <a:xfrm>
            <a:off x="3143240" y="3357562"/>
            <a:ext cx="2643206" cy="2308324"/>
            <a:chOff x="3143240" y="3357562"/>
            <a:chExt cx="2643206" cy="2308324"/>
          </a:xfrm>
        </p:grpSpPr>
        <p:sp>
          <p:nvSpPr>
            <p:cNvPr id="15" name="14 CuadroTexto"/>
            <p:cNvSpPr txBox="1"/>
            <p:nvPr/>
          </p:nvSpPr>
          <p:spPr>
            <a:xfrm>
              <a:off x="3143240" y="3357562"/>
              <a:ext cx="2643206" cy="2308324"/>
            </a:xfrm>
            <a:prstGeom prst="rect">
              <a:avLst/>
            </a:prstGeom>
            <a:solidFill>
              <a:schemeClr val="accent2">
                <a:lumMod val="75000"/>
              </a:schemeClr>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pPr algn="ctr"/>
              <a:endParaRPr lang="en-US" dirty="0">
                <a:solidFill>
                  <a:schemeClr val="bg1"/>
                </a:solidFill>
              </a:endParaRPr>
            </a:p>
            <a:p>
              <a:pPr algn="ctr"/>
              <a:endParaRPr lang="en-US" dirty="0">
                <a:solidFill>
                  <a:schemeClr val="bg1"/>
                </a:solidFill>
                <a:effectLst>
                  <a:outerShdw blurRad="38100" dist="38100" dir="2700000" algn="tl">
                    <a:srgbClr val="000000">
                      <a:alpha val="43137"/>
                    </a:srgbClr>
                  </a:outerShdw>
                </a:effectLst>
              </a:endParaRPr>
            </a:p>
            <a:p>
              <a:pPr algn="ctr"/>
              <a:r>
                <a:rPr lang="en-US" dirty="0">
                  <a:solidFill>
                    <a:schemeClr val="bg1"/>
                  </a:solidFill>
                  <a:effectLst>
                    <a:outerShdw blurRad="38100" dist="38100" dir="2700000" algn="tl">
                      <a:srgbClr val="000000">
                        <a:alpha val="43137"/>
                      </a:srgbClr>
                    </a:outerShdw>
                  </a:effectLst>
                </a:rPr>
                <a:t>Water Table Variations</a:t>
              </a:r>
            </a:p>
          </p:txBody>
        </p:sp>
        <p:pic>
          <p:nvPicPr>
            <p:cNvPr id="47112" name="Picture 8" descr="http://www.marketoracle.co.uk/images/2016/Mar/water-climate-change-8.png"/>
            <p:cNvPicPr>
              <a:picLocks noChangeAspect="1" noChangeArrowheads="1"/>
            </p:cNvPicPr>
            <p:nvPr/>
          </p:nvPicPr>
          <p:blipFill>
            <a:blip r:embed="rId7"/>
            <a:srcRect/>
            <a:stretch>
              <a:fillRect/>
            </a:stretch>
          </p:blipFill>
          <p:spPr bwMode="auto">
            <a:xfrm>
              <a:off x="3286116" y="3429000"/>
              <a:ext cx="2357454" cy="1680175"/>
            </a:xfrm>
            <a:prstGeom prst="rect">
              <a:avLst/>
            </a:prstGeom>
            <a:noFill/>
          </p:spPr>
        </p:pic>
      </p:grpSp>
      <p:grpSp>
        <p:nvGrpSpPr>
          <p:cNvPr id="25" name="24 Grupo"/>
          <p:cNvGrpSpPr/>
          <p:nvPr/>
        </p:nvGrpSpPr>
        <p:grpSpPr>
          <a:xfrm>
            <a:off x="5929322" y="3714753"/>
            <a:ext cx="3071834" cy="2031325"/>
            <a:chOff x="5929322" y="3714753"/>
            <a:chExt cx="3071834" cy="2031325"/>
          </a:xfrm>
        </p:grpSpPr>
        <p:sp>
          <p:nvSpPr>
            <p:cNvPr id="16" name="15 CuadroTexto"/>
            <p:cNvSpPr txBox="1"/>
            <p:nvPr/>
          </p:nvSpPr>
          <p:spPr>
            <a:xfrm>
              <a:off x="5929322" y="3714753"/>
              <a:ext cx="3071834" cy="2031325"/>
            </a:xfrm>
            <a:prstGeom prst="rect">
              <a:avLst/>
            </a:prstGeom>
            <a:solidFill>
              <a:srgbClr val="FF9933"/>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pPr algn="ctr"/>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Land Heat Content</a:t>
              </a:r>
            </a:p>
          </p:txBody>
        </p:sp>
        <p:pic>
          <p:nvPicPr>
            <p:cNvPr id="17" name="Picture 2" descr="http://www.nature.com/ngeo/journal/v4/n1/images/ngeo1045-f1.jpg"/>
            <p:cNvPicPr>
              <a:picLocks noChangeAspect="1" noChangeArrowheads="1"/>
            </p:cNvPicPr>
            <p:nvPr/>
          </p:nvPicPr>
          <p:blipFill>
            <a:blip r:embed="rId4"/>
            <a:srcRect l="49947" r="106"/>
            <a:stretch>
              <a:fillRect/>
            </a:stretch>
          </p:blipFill>
          <p:spPr bwMode="auto">
            <a:xfrm>
              <a:off x="6429388" y="3857628"/>
              <a:ext cx="2286016" cy="1504648"/>
            </a:xfrm>
            <a:prstGeom prst="rect">
              <a:avLst/>
            </a:prstGeom>
            <a:noFill/>
          </p:spPr>
        </p:pic>
      </p:grpSp>
      <p:grpSp>
        <p:nvGrpSpPr>
          <p:cNvPr id="26" name="25 Grupo"/>
          <p:cNvGrpSpPr/>
          <p:nvPr/>
        </p:nvGrpSpPr>
        <p:grpSpPr>
          <a:xfrm>
            <a:off x="142876" y="5103674"/>
            <a:ext cx="2928926" cy="1477328"/>
            <a:chOff x="142876" y="5103674"/>
            <a:chExt cx="2928926" cy="1477328"/>
          </a:xfrm>
        </p:grpSpPr>
        <p:sp>
          <p:nvSpPr>
            <p:cNvPr id="18" name="17 CuadroTexto"/>
            <p:cNvSpPr txBox="1"/>
            <p:nvPr/>
          </p:nvSpPr>
          <p:spPr>
            <a:xfrm>
              <a:off x="142876" y="5103674"/>
              <a:ext cx="2928926" cy="1477328"/>
            </a:xfrm>
            <a:prstGeom prst="rect">
              <a:avLst/>
            </a:prstGeom>
            <a:solidFill>
              <a:srgbClr val="0099FF"/>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pPr algn="ctr"/>
              <a:r>
                <a:rPr lang="en-US" dirty="0">
                  <a:solidFill>
                    <a:schemeClr val="bg1"/>
                  </a:solidFill>
                  <a:effectLst>
                    <a:outerShdw blurRad="38100" dist="38100" dir="2700000" algn="tl">
                      <a:srgbClr val="000000">
                        <a:alpha val="43137"/>
                      </a:srgbClr>
                    </a:outerShdw>
                  </a:effectLst>
                </a:rPr>
                <a:t>Polar Sea Ice</a:t>
              </a:r>
            </a:p>
          </p:txBody>
        </p:sp>
        <p:pic>
          <p:nvPicPr>
            <p:cNvPr id="47114" name="Picture 10" descr="Resultado de imagen para sea ice air interaction"/>
            <p:cNvPicPr>
              <a:picLocks noChangeAspect="1" noChangeArrowheads="1"/>
            </p:cNvPicPr>
            <p:nvPr/>
          </p:nvPicPr>
          <p:blipFill>
            <a:blip r:embed="rId8"/>
            <a:srcRect b="42934"/>
            <a:stretch>
              <a:fillRect/>
            </a:stretch>
          </p:blipFill>
          <p:spPr bwMode="auto">
            <a:xfrm>
              <a:off x="285720" y="5214950"/>
              <a:ext cx="2609850" cy="1000132"/>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642918"/>
          </a:xfrm>
        </p:spPr>
        <p:txBody>
          <a:bodyPr/>
          <a:lstStyle/>
          <a:p>
            <a:pPr algn="l"/>
            <a:r>
              <a:rPr lang="es-AR" sz="2200" b="1" dirty="0" err="1">
                <a:solidFill>
                  <a:srgbClr val="FF0000"/>
                </a:solidFill>
              </a:rPr>
              <a:t>Sources</a:t>
            </a:r>
            <a:r>
              <a:rPr lang="es-AR" sz="2200" b="1" dirty="0">
                <a:solidFill>
                  <a:srgbClr val="FF0000"/>
                </a:solidFill>
              </a:rPr>
              <a:t> of </a:t>
            </a:r>
            <a:r>
              <a:rPr lang="es-AR" sz="2200" b="1" dirty="0" err="1">
                <a:solidFill>
                  <a:srgbClr val="FF0000"/>
                </a:solidFill>
              </a:rPr>
              <a:t>predictability</a:t>
            </a:r>
            <a:r>
              <a:rPr lang="es-AR" sz="2200" b="1" dirty="0">
                <a:solidFill>
                  <a:srgbClr val="FF0000"/>
                </a:solidFill>
              </a:rPr>
              <a:t> </a:t>
            </a:r>
            <a:r>
              <a:rPr lang="es-AR" sz="2200" b="1" dirty="0" err="1">
                <a:solidFill>
                  <a:srgbClr val="FF0000"/>
                </a:solidFill>
              </a:rPr>
              <a:t>on</a:t>
            </a:r>
            <a:r>
              <a:rPr lang="es-AR" sz="2200" b="1" dirty="0">
                <a:solidFill>
                  <a:srgbClr val="FF0000"/>
                </a:solidFill>
              </a:rPr>
              <a:t> ISI </a:t>
            </a:r>
            <a:r>
              <a:rPr lang="es-AR" sz="2200" b="1" dirty="0" err="1">
                <a:solidFill>
                  <a:srgbClr val="FF0000"/>
                </a:solidFill>
              </a:rPr>
              <a:t>timescales</a:t>
            </a:r>
            <a:r>
              <a:rPr lang="es-AR" sz="2200" b="1" dirty="0">
                <a:solidFill>
                  <a:srgbClr val="FF0000"/>
                </a:solidFill>
              </a:rPr>
              <a:t>: </a:t>
            </a:r>
            <a:r>
              <a:rPr lang="es-AR" sz="2200" b="1" dirty="0" err="1">
                <a:solidFill>
                  <a:srgbClr val="0070C0"/>
                </a:solidFill>
              </a:rPr>
              <a:t>Patterns</a:t>
            </a:r>
            <a:r>
              <a:rPr lang="es-AR" sz="2200" b="1" dirty="0">
                <a:solidFill>
                  <a:srgbClr val="0070C0"/>
                </a:solidFill>
              </a:rPr>
              <a:t> of </a:t>
            </a:r>
            <a:r>
              <a:rPr lang="es-AR" sz="2200" b="1" dirty="0" err="1">
                <a:solidFill>
                  <a:srgbClr val="0070C0"/>
                </a:solidFill>
              </a:rPr>
              <a:t>variability</a:t>
            </a:r>
            <a:endParaRPr lang="es-AR" sz="2200" b="1" dirty="0">
              <a:solidFill>
                <a:srgbClr val="0070C0"/>
              </a:solidFill>
            </a:endParaRPr>
          </a:p>
        </p:txBody>
      </p:sp>
      <p:sp>
        <p:nvSpPr>
          <p:cNvPr id="3" name="2 Marcador de contenido"/>
          <p:cNvSpPr>
            <a:spLocks noGrp="1" noChangeAspect="1"/>
          </p:cNvSpPr>
          <p:nvPr>
            <p:ph idx="1"/>
          </p:nvPr>
        </p:nvSpPr>
        <p:spPr>
          <a:xfrm>
            <a:off x="0" y="642918"/>
            <a:ext cx="8643998" cy="571504"/>
          </a:xfrm>
        </p:spPr>
        <p:txBody>
          <a:bodyPr>
            <a:normAutofit lnSpcReduction="10000"/>
          </a:bodyPr>
          <a:lstStyle/>
          <a:p>
            <a:pPr marL="0" indent="0" algn="ctr">
              <a:buNone/>
            </a:pPr>
            <a:r>
              <a:rPr lang="en-US" sz="1600" dirty="0">
                <a:solidFill>
                  <a:schemeClr val="tx1"/>
                </a:solidFill>
                <a:latin typeface="+mn-lt"/>
                <a:ea typeface="+mn-ea"/>
                <a:cs typeface="+mn-cs"/>
              </a:rPr>
              <a:t>Coupling among processes in the climate system can give rise to characteristic patterns that explain some portion of the spatial and temporal variance exhibited by key climate variables</a:t>
            </a:r>
            <a:endParaRPr lang="en-US" dirty="0"/>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7</a:t>
            </a:fld>
            <a:endParaRPr lang="en-US"/>
          </a:p>
        </p:txBody>
      </p:sp>
      <p:sp>
        <p:nvSpPr>
          <p:cNvPr id="5" name="4 CuadroTexto"/>
          <p:cNvSpPr txBox="1"/>
          <p:nvPr/>
        </p:nvSpPr>
        <p:spPr>
          <a:xfrm>
            <a:off x="6357950" y="6581001"/>
            <a:ext cx="2786050" cy="276999"/>
          </a:xfrm>
          <a:prstGeom prst="rect">
            <a:avLst/>
          </a:prstGeom>
          <a:noFill/>
        </p:spPr>
        <p:txBody>
          <a:bodyPr wrap="square" rtlCol="0">
            <a:spAutoFit/>
          </a:bodyPr>
          <a:lstStyle/>
          <a:p>
            <a:pPr algn="r"/>
            <a:r>
              <a:rPr lang="en-US" sz="1200" i="1" dirty="0"/>
              <a:t>(National Research Council, 2010)</a:t>
            </a:r>
          </a:p>
        </p:txBody>
      </p:sp>
      <p:grpSp>
        <p:nvGrpSpPr>
          <p:cNvPr id="20" name="19 Grupo"/>
          <p:cNvGrpSpPr/>
          <p:nvPr/>
        </p:nvGrpSpPr>
        <p:grpSpPr>
          <a:xfrm>
            <a:off x="71438" y="1214423"/>
            <a:ext cx="2428860" cy="2031325"/>
            <a:chOff x="71438" y="1214423"/>
            <a:chExt cx="2428860" cy="2031325"/>
          </a:xfrm>
        </p:grpSpPr>
        <p:sp>
          <p:nvSpPr>
            <p:cNvPr id="6" name="5 CuadroTexto"/>
            <p:cNvSpPr txBox="1"/>
            <p:nvPr/>
          </p:nvSpPr>
          <p:spPr>
            <a:xfrm>
              <a:off x="71438" y="1214423"/>
              <a:ext cx="2428860" cy="2031325"/>
            </a:xfrm>
            <a:prstGeom prst="rect">
              <a:avLst/>
            </a:prstGeom>
            <a:solidFill>
              <a:srgbClr val="0070C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rPr>
                <a:t>ENSO</a:t>
              </a:r>
            </a:p>
          </p:txBody>
        </p:sp>
        <p:pic>
          <p:nvPicPr>
            <p:cNvPr id="8" name="Picture 2" descr="https://upload.wikimedia.org/wikipedia/commons/thumb/2/2f/ENSO_-_El_Ni%C3%B1o.svg/2000px-ENSO_-_El_Ni%C3%B1o.svg.png"/>
            <p:cNvPicPr>
              <a:picLocks noChangeAspect="1" noChangeArrowheads="1"/>
            </p:cNvPicPr>
            <p:nvPr/>
          </p:nvPicPr>
          <p:blipFill>
            <a:blip r:embed="rId3" cstate="print"/>
            <a:srcRect t="8664"/>
            <a:stretch>
              <a:fillRect/>
            </a:stretch>
          </p:blipFill>
          <p:spPr bwMode="auto">
            <a:xfrm>
              <a:off x="214282" y="1357298"/>
              <a:ext cx="2143140" cy="1506270"/>
            </a:xfrm>
            <a:prstGeom prst="rect">
              <a:avLst/>
            </a:prstGeom>
            <a:solidFill>
              <a:schemeClr val="bg1"/>
            </a:solidFill>
          </p:spPr>
        </p:pic>
      </p:grpSp>
      <p:grpSp>
        <p:nvGrpSpPr>
          <p:cNvPr id="21" name="20 Grupo"/>
          <p:cNvGrpSpPr/>
          <p:nvPr/>
        </p:nvGrpSpPr>
        <p:grpSpPr>
          <a:xfrm>
            <a:off x="2571736" y="1214422"/>
            <a:ext cx="2214578" cy="2071702"/>
            <a:chOff x="2571736" y="1214422"/>
            <a:chExt cx="2214578" cy="2071702"/>
          </a:xfrm>
        </p:grpSpPr>
        <p:sp>
          <p:nvSpPr>
            <p:cNvPr id="9" name="8 CuadroTexto"/>
            <p:cNvSpPr txBox="1"/>
            <p:nvPr/>
          </p:nvSpPr>
          <p:spPr>
            <a:xfrm>
              <a:off x="2571736" y="1214422"/>
              <a:ext cx="2214578" cy="2071702"/>
            </a:xfrm>
            <a:prstGeom prst="rect">
              <a:avLst/>
            </a:prstGeom>
            <a:solidFill>
              <a:srgbClr val="00B05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IOD</a:t>
              </a:r>
            </a:p>
          </p:txBody>
        </p:sp>
        <p:pic>
          <p:nvPicPr>
            <p:cNvPr id="46084" name="Picture 4" descr="https://62e528761d0685343e1c-f3d1b99a743ffa4142d9d7f1978d9686.ssl.cf2.rackcdn.com/files/98018/area14mp/image-20151012-23283-1ew9pf8.png"/>
            <p:cNvPicPr>
              <a:picLocks noChangeAspect="1" noChangeArrowheads="1"/>
            </p:cNvPicPr>
            <p:nvPr/>
          </p:nvPicPr>
          <p:blipFill>
            <a:blip r:embed="rId4"/>
            <a:srcRect l="5953" t="19865" r="6734" b="20540"/>
            <a:stretch>
              <a:fillRect/>
            </a:stretch>
          </p:blipFill>
          <p:spPr bwMode="auto">
            <a:xfrm>
              <a:off x="2786050" y="1571612"/>
              <a:ext cx="1857388" cy="1139761"/>
            </a:xfrm>
            <a:prstGeom prst="rect">
              <a:avLst/>
            </a:prstGeom>
            <a:solidFill>
              <a:schemeClr val="bg1"/>
            </a:solidFill>
          </p:spPr>
        </p:pic>
      </p:grpSp>
      <p:grpSp>
        <p:nvGrpSpPr>
          <p:cNvPr id="22" name="21 Grupo"/>
          <p:cNvGrpSpPr/>
          <p:nvPr/>
        </p:nvGrpSpPr>
        <p:grpSpPr>
          <a:xfrm>
            <a:off x="5000628" y="1214422"/>
            <a:ext cx="1857388" cy="2031325"/>
            <a:chOff x="5000628" y="1214422"/>
            <a:chExt cx="1857388" cy="2031325"/>
          </a:xfrm>
        </p:grpSpPr>
        <p:sp>
          <p:nvSpPr>
            <p:cNvPr id="11" name="10 CuadroTexto"/>
            <p:cNvSpPr txBox="1"/>
            <p:nvPr/>
          </p:nvSpPr>
          <p:spPr>
            <a:xfrm>
              <a:off x="5000628" y="1214422"/>
              <a:ext cx="1857388" cy="2031325"/>
            </a:xfrm>
            <a:prstGeom prst="rect">
              <a:avLst/>
            </a:prstGeom>
            <a:solidFill>
              <a:srgbClr val="FF9933"/>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MJO</a:t>
              </a:r>
            </a:p>
          </p:txBody>
        </p:sp>
        <p:pic>
          <p:nvPicPr>
            <p:cNvPr id="46086" name="Picture 6" descr="https://www.climate.gov/sites/default/files/styles/inline_all/public/MJO_610.png?itok=pssV1Oez"/>
            <p:cNvPicPr>
              <a:picLocks noChangeAspect="1" noChangeArrowheads="1"/>
            </p:cNvPicPr>
            <p:nvPr/>
          </p:nvPicPr>
          <p:blipFill>
            <a:blip r:embed="rId5" cstate="print"/>
            <a:srcRect/>
            <a:stretch>
              <a:fillRect/>
            </a:stretch>
          </p:blipFill>
          <p:spPr bwMode="auto">
            <a:xfrm>
              <a:off x="5143504" y="1571612"/>
              <a:ext cx="1582706" cy="1071570"/>
            </a:xfrm>
            <a:prstGeom prst="rect">
              <a:avLst/>
            </a:prstGeom>
            <a:noFill/>
          </p:spPr>
        </p:pic>
      </p:grpSp>
      <p:grpSp>
        <p:nvGrpSpPr>
          <p:cNvPr id="23" name="22 Grupo"/>
          <p:cNvGrpSpPr/>
          <p:nvPr/>
        </p:nvGrpSpPr>
        <p:grpSpPr>
          <a:xfrm>
            <a:off x="7072298" y="1214422"/>
            <a:ext cx="2071702" cy="2357454"/>
            <a:chOff x="7072298" y="1214422"/>
            <a:chExt cx="2071702" cy="2357454"/>
          </a:xfrm>
        </p:grpSpPr>
        <p:sp>
          <p:nvSpPr>
            <p:cNvPr id="12" name="11 CuadroTexto"/>
            <p:cNvSpPr txBox="1"/>
            <p:nvPr/>
          </p:nvSpPr>
          <p:spPr>
            <a:xfrm>
              <a:off x="7072330" y="1214422"/>
              <a:ext cx="2071670" cy="2357454"/>
            </a:xfrm>
            <a:prstGeom prst="rect">
              <a:avLst/>
            </a:prstGeom>
            <a:solidFill>
              <a:srgbClr val="7030A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Low-Frequency Equatorial Waves</a:t>
              </a:r>
            </a:p>
          </p:txBody>
        </p:sp>
        <p:pic>
          <p:nvPicPr>
            <p:cNvPr id="46087" name="Picture 7"/>
            <p:cNvPicPr>
              <a:picLocks noChangeAspect="1" noChangeArrowheads="1"/>
            </p:cNvPicPr>
            <p:nvPr/>
          </p:nvPicPr>
          <p:blipFill>
            <a:blip r:embed="rId6" cstate="print"/>
            <a:srcRect l="14883" r="13183"/>
            <a:stretch>
              <a:fillRect/>
            </a:stretch>
          </p:blipFill>
          <p:spPr bwMode="auto">
            <a:xfrm>
              <a:off x="7072298" y="1285860"/>
              <a:ext cx="2071702" cy="1620000"/>
            </a:xfrm>
            <a:prstGeom prst="rect">
              <a:avLst/>
            </a:prstGeom>
            <a:noFill/>
            <a:ln w="9525">
              <a:noFill/>
              <a:miter lim="800000"/>
              <a:headEnd/>
              <a:tailEnd/>
            </a:ln>
            <a:effectLst/>
          </p:spPr>
        </p:pic>
      </p:grpSp>
      <p:grpSp>
        <p:nvGrpSpPr>
          <p:cNvPr id="26" name="25 Grupo"/>
          <p:cNvGrpSpPr/>
          <p:nvPr/>
        </p:nvGrpSpPr>
        <p:grpSpPr>
          <a:xfrm>
            <a:off x="5715008" y="3643314"/>
            <a:ext cx="3286148" cy="2585323"/>
            <a:chOff x="5715008" y="3643314"/>
            <a:chExt cx="3286148" cy="2585323"/>
          </a:xfrm>
        </p:grpSpPr>
        <p:sp>
          <p:nvSpPr>
            <p:cNvPr id="15" name="14 CuadroTexto"/>
            <p:cNvSpPr txBox="1"/>
            <p:nvPr/>
          </p:nvSpPr>
          <p:spPr>
            <a:xfrm>
              <a:off x="5715008" y="3643314"/>
              <a:ext cx="3286148" cy="2585323"/>
            </a:xfrm>
            <a:prstGeom prst="rect">
              <a:avLst/>
            </a:prstGeom>
            <a:solidFill>
              <a:srgbClr val="0070C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rPr>
                <a:t>SST and mixed layer feedbacks on </a:t>
              </a:r>
              <a:r>
                <a:rPr lang="en-US" dirty="0" err="1">
                  <a:solidFill>
                    <a:schemeClr val="bg1"/>
                  </a:solidFill>
                </a:rPr>
                <a:t>subseasonal</a:t>
              </a:r>
              <a:r>
                <a:rPr lang="en-US" dirty="0">
                  <a:solidFill>
                    <a:schemeClr val="bg1"/>
                  </a:solidFill>
                </a:rPr>
                <a:t> timescales</a:t>
              </a:r>
            </a:p>
          </p:txBody>
        </p:sp>
        <p:pic>
          <p:nvPicPr>
            <p:cNvPr id="46089" name="Picture 9" descr="http://la.climatologie.free.fr/MJO/mjo.gif"/>
            <p:cNvPicPr>
              <a:picLocks noChangeAspect="1" noChangeArrowheads="1" noCrop="1"/>
            </p:cNvPicPr>
            <p:nvPr/>
          </p:nvPicPr>
          <p:blipFill>
            <a:blip r:embed="rId7"/>
            <a:srcRect/>
            <a:stretch>
              <a:fillRect/>
            </a:stretch>
          </p:blipFill>
          <p:spPr bwMode="auto">
            <a:xfrm>
              <a:off x="5786446" y="4000504"/>
              <a:ext cx="3143240" cy="1116888"/>
            </a:xfrm>
            <a:prstGeom prst="rect">
              <a:avLst/>
            </a:prstGeom>
            <a:noFill/>
          </p:spPr>
        </p:pic>
      </p:grpSp>
      <p:grpSp>
        <p:nvGrpSpPr>
          <p:cNvPr id="24" name="23 Grupo"/>
          <p:cNvGrpSpPr/>
          <p:nvPr/>
        </p:nvGrpSpPr>
        <p:grpSpPr>
          <a:xfrm>
            <a:off x="214282" y="3571876"/>
            <a:ext cx="2214578" cy="2308324"/>
            <a:chOff x="214282" y="3571876"/>
            <a:chExt cx="2214578" cy="2308324"/>
          </a:xfrm>
        </p:grpSpPr>
        <p:sp>
          <p:nvSpPr>
            <p:cNvPr id="17" name="16 CuadroTexto"/>
            <p:cNvSpPr txBox="1"/>
            <p:nvPr/>
          </p:nvSpPr>
          <p:spPr>
            <a:xfrm>
              <a:off x="214282" y="3571876"/>
              <a:ext cx="2214578" cy="2308324"/>
            </a:xfrm>
            <a:prstGeom prst="rect">
              <a:avLst/>
            </a:prstGeom>
            <a:solidFill>
              <a:srgbClr val="66330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Annular Modes (SAM, NAM)</a:t>
              </a:r>
            </a:p>
          </p:txBody>
        </p:sp>
        <p:pic>
          <p:nvPicPr>
            <p:cNvPr id="46091" name="Picture 11" descr="https://www.niwa.co.nz/sites/default/files/imported/__data/assets/image/0020/49421/sam1_large.gif"/>
            <p:cNvPicPr>
              <a:picLocks noChangeAspect="1" noChangeArrowheads="1"/>
            </p:cNvPicPr>
            <p:nvPr/>
          </p:nvPicPr>
          <p:blipFill>
            <a:blip r:embed="rId8"/>
            <a:srcRect/>
            <a:stretch>
              <a:fillRect/>
            </a:stretch>
          </p:blipFill>
          <p:spPr bwMode="auto">
            <a:xfrm>
              <a:off x="428596" y="3714752"/>
              <a:ext cx="1730241" cy="1571636"/>
            </a:xfrm>
            <a:prstGeom prst="rect">
              <a:avLst/>
            </a:prstGeom>
            <a:noFill/>
          </p:spPr>
        </p:pic>
      </p:grpSp>
      <p:grpSp>
        <p:nvGrpSpPr>
          <p:cNvPr id="25" name="24 Grupo"/>
          <p:cNvGrpSpPr/>
          <p:nvPr/>
        </p:nvGrpSpPr>
        <p:grpSpPr>
          <a:xfrm>
            <a:off x="2714612" y="3571876"/>
            <a:ext cx="2643206" cy="2585323"/>
            <a:chOff x="2714612" y="3571876"/>
            <a:chExt cx="2643206" cy="2585323"/>
          </a:xfrm>
        </p:grpSpPr>
        <p:sp>
          <p:nvSpPr>
            <p:cNvPr id="18" name="17 CuadroTexto"/>
            <p:cNvSpPr txBox="1"/>
            <p:nvPr/>
          </p:nvSpPr>
          <p:spPr>
            <a:xfrm>
              <a:off x="2714612" y="3571876"/>
              <a:ext cx="2643206" cy="2585323"/>
            </a:xfrm>
            <a:prstGeom prst="rect">
              <a:avLst/>
            </a:prstGeom>
            <a:solidFill>
              <a:srgbClr val="FF6699"/>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Stratosphere-Troposphere Interaction (QBO)</a:t>
              </a:r>
            </a:p>
          </p:txBody>
        </p:sp>
        <p:pic>
          <p:nvPicPr>
            <p:cNvPr id="46093" name="Picture 13" descr="https://encrypted-tbn2.gstatic.com/images?q=tbn:ANd9GcTOMah3_Hp_8vw6ud6_kS6PyGy6kVyOaXs1KmCydqIe5fMw3dca"/>
            <p:cNvPicPr>
              <a:picLocks noChangeAspect="1" noChangeArrowheads="1"/>
            </p:cNvPicPr>
            <p:nvPr/>
          </p:nvPicPr>
          <p:blipFill>
            <a:blip r:embed="rId9"/>
            <a:srcRect/>
            <a:stretch>
              <a:fillRect/>
            </a:stretch>
          </p:blipFill>
          <p:spPr bwMode="auto">
            <a:xfrm>
              <a:off x="2786050" y="4000504"/>
              <a:ext cx="2492615" cy="1200148"/>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714356"/>
          </a:xfrm>
        </p:spPr>
        <p:txBody>
          <a:bodyPr/>
          <a:lstStyle/>
          <a:p>
            <a:pPr algn="l"/>
            <a:r>
              <a:rPr lang="es-AR" sz="2200" b="1" dirty="0" err="1">
                <a:solidFill>
                  <a:srgbClr val="FF0000"/>
                </a:solidFill>
              </a:rPr>
              <a:t>Sources</a:t>
            </a:r>
            <a:r>
              <a:rPr lang="es-AR" sz="2200" b="1" dirty="0">
                <a:solidFill>
                  <a:srgbClr val="FF0000"/>
                </a:solidFill>
              </a:rPr>
              <a:t> of </a:t>
            </a:r>
            <a:r>
              <a:rPr lang="es-AR" sz="2200" b="1" dirty="0" err="1">
                <a:solidFill>
                  <a:srgbClr val="FF0000"/>
                </a:solidFill>
              </a:rPr>
              <a:t>predictability</a:t>
            </a:r>
            <a:r>
              <a:rPr lang="es-AR" sz="2200" b="1" dirty="0">
                <a:solidFill>
                  <a:srgbClr val="FF0000"/>
                </a:solidFill>
              </a:rPr>
              <a:t> </a:t>
            </a:r>
            <a:r>
              <a:rPr lang="es-AR" sz="2200" b="1" dirty="0" err="1">
                <a:solidFill>
                  <a:srgbClr val="FF0000"/>
                </a:solidFill>
              </a:rPr>
              <a:t>on</a:t>
            </a:r>
            <a:r>
              <a:rPr lang="es-AR" sz="2200" b="1" dirty="0">
                <a:solidFill>
                  <a:srgbClr val="FF0000"/>
                </a:solidFill>
              </a:rPr>
              <a:t> ISI </a:t>
            </a:r>
            <a:r>
              <a:rPr lang="es-AR" sz="2200" b="1" dirty="0" err="1">
                <a:solidFill>
                  <a:srgbClr val="FF0000"/>
                </a:solidFill>
              </a:rPr>
              <a:t>timescales</a:t>
            </a:r>
            <a:r>
              <a:rPr lang="es-AR" sz="2200" b="1" dirty="0">
                <a:solidFill>
                  <a:srgbClr val="FF0000"/>
                </a:solidFill>
              </a:rPr>
              <a:t>: </a:t>
            </a:r>
            <a:r>
              <a:rPr lang="en-US" sz="2200" b="1" dirty="0">
                <a:solidFill>
                  <a:srgbClr val="0070C0"/>
                </a:solidFill>
              </a:rPr>
              <a:t>External forcing</a:t>
            </a:r>
            <a:endParaRPr lang="es-AR" sz="2200" b="1" dirty="0">
              <a:solidFill>
                <a:srgbClr val="FF0000"/>
              </a:solidFill>
            </a:endParaRPr>
          </a:p>
        </p:txBody>
      </p:sp>
      <p:sp>
        <p:nvSpPr>
          <p:cNvPr id="3" name="2 Marcador de contenido"/>
          <p:cNvSpPr>
            <a:spLocks noGrp="1" noChangeAspect="1"/>
          </p:cNvSpPr>
          <p:nvPr>
            <p:ph idx="1"/>
          </p:nvPr>
        </p:nvSpPr>
        <p:spPr>
          <a:xfrm>
            <a:off x="142844" y="1714488"/>
            <a:ext cx="8643998" cy="4000528"/>
          </a:xfrm>
        </p:spPr>
        <p:txBody>
          <a:bodyPr>
            <a:normAutofit/>
          </a:bodyPr>
          <a:lstStyle/>
          <a:p>
            <a:pPr marL="457200" indent="-457200">
              <a:buNone/>
            </a:pPr>
            <a:r>
              <a:rPr lang="en-US" sz="2000" b="1" dirty="0">
                <a:solidFill>
                  <a:srgbClr val="0070C0"/>
                </a:solidFill>
                <a:latin typeface="+mn-lt"/>
                <a:ea typeface="+mn-ea"/>
                <a:cs typeface="+mn-cs"/>
              </a:rPr>
              <a:t> </a:t>
            </a:r>
          </a:p>
          <a:p>
            <a:pPr marL="857250" lvl="1" indent="-457200"/>
            <a:endParaRPr lang="en-US" sz="1600" dirty="0">
              <a:ea typeface="+mn-ea"/>
              <a:cs typeface="+mn-cs"/>
            </a:endParaRPr>
          </a:p>
          <a:p>
            <a:pPr marL="857250" lvl="1" indent="-457200"/>
            <a:endParaRPr lang="es-AR" sz="1600" dirty="0">
              <a:ea typeface="+mn-ea"/>
              <a:cs typeface="+mn-cs"/>
            </a:endParaRPr>
          </a:p>
          <a:p>
            <a:pPr marL="857250" lvl="1" indent="-457200"/>
            <a:endParaRPr lang="en-US" sz="1600" dirty="0">
              <a:solidFill>
                <a:schemeClr val="tx1"/>
              </a:solidFill>
              <a:latin typeface="+mn-lt"/>
              <a:ea typeface="+mn-ea"/>
              <a:cs typeface="+mn-cs"/>
            </a:endParaRPr>
          </a:p>
          <a:p>
            <a:pPr marL="514350" indent="-514350">
              <a:buNone/>
            </a:pPr>
            <a:endParaRPr lang="en-US" dirty="0"/>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8</a:t>
            </a:fld>
            <a:endParaRPr lang="en-US"/>
          </a:p>
        </p:txBody>
      </p:sp>
      <p:sp>
        <p:nvSpPr>
          <p:cNvPr id="5" name="4 CuadroTexto"/>
          <p:cNvSpPr txBox="1"/>
          <p:nvPr/>
        </p:nvSpPr>
        <p:spPr>
          <a:xfrm>
            <a:off x="6357950" y="6500834"/>
            <a:ext cx="2786050" cy="276999"/>
          </a:xfrm>
          <a:prstGeom prst="rect">
            <a:avLst/>
          </a:prstGeom>
          <a:noFill/>
        </p:spPr>
        <p:txBody>
          <a:bodyPr wrap="square" rtlCol="0">
            <a:spAutoFit/>
          </a:bodyPr>
          <a:lstStyle/>
          <a:p>
            <a:pPr algn="r"/>
            <a:r>
              <a:rPr lang="en-US" sz="1200" i="1" dirty="0"/>
              <a:t>(National Research Council, 2010)</a:t>
            </a:r>
          </a:p>
        </p:txBody>
      </p:sp>
      <p:grpSp>
        <p:nvGrpSpPr>
          <p:cNvPr id="17" name="16 Grupo"/>
          <p:cNvGrpSpPr/>
          <p:nvPr/>
        </p:nvGrpSpPr>
        <p:grpSpPr>
          <a:xfrm>
            <a:off x="214282" y="785794"/>
            <a:ext cx="2714644" cy="2031325"/>
            <a:chOff x="214282" y="785794"/>
            <a:chExt cx="2714644" cy="2031325"/>
          </a:xfrm>
        </p:grpSpPr>
        <p:sp>
          <p:nvSpPr>
            <p:cNvPr id="6" name="5 CuadroTexto"/>
            <p:cNvSpPr txBox="1"/>
            <p:nvPr/>
          </p:nvSpPr>
          <p:spPr>
            <a:xfrm>
              <a:off x="214282" y="785794"/>
              <a:ext cx="2714644" cy="2031325"/>
            </a:xfrm>
            <a:prstGeom prst="rect">
              <a:avLst/>
            </a:prstGeom>
            <a:solidFill>
              <a:srgbClr val="FF000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Greenhouse gases</a:t>
              </a:r>
            </a:p>
          </p:txBody>
        </p:sp>
        <p:pic>
          <p:nvPicPr>
            <p:cNvPr id="44034" name="Picture 2" descr="http://image.slidesharecdn.com/evs1-140308053233-phpapp02/95/climate-change-global-warming-greenhouse-gases-ozone-layer-depletion-acid-rain-nuclear-disasters-wasteland-reclamation-waste-management-11-638.jpg?cb=1394256880"/>
            <p:cNvPicPr>
              <a:picLocks noChangeAspect="1" noChangeArrowheads="1"/>
            </p:cNvPicPr>
            <p:nvPr/>
          </p:nvPicPr>
          <p:blipFill>
            <a:blip r:embed="rId3"/>
            <a:srcRect l="10022" t="20355" r="12309" b="9565"/>
            <a:stretch>
              <a:fillRect/>
            </a:stretch>
          </p:blipFill>
          <p:spPr bwMode="auto">
            <a:xfrm>
              <a:off x="500034" y="1000108"/>
              <a:ext cx="2214578" cy="1500198"/>
            </a:xfrm>
            <a:prstGeom prst="rect">
              <a:avLst/>
            </a:prstGeom>
            <a:noFill/>
          </p:spPr>
        </p:pic>
      </p:grpSp>
      <p:grpSp>
        <p:nvGrpSpPr>
          <p:cNvPr id="18" name="17 Grupo"/>
          <p:cNvGrpSpPr/>
          <p:nvPr/>
        </p:nvGrpSpPr>
        <p:grpSpPr>
          <a:xfrm>
            <a:off x="3143240" y="785794"/>
            <a:ext cx="2714644" cy="2031325"/>
            <a:chOff x="3143240" y="785794"/>
            <a:chExt cx="2714644" cy="2031325"/>
          </a:xfrm>
        </p:grpSpPr>
        <p:sp>
          <p:nvSpPr>
            <p:cNvPr id="8" name="7 CuadroTexto"/>
            <p:cNvSpPr txBox="1"/>
            <p:nvPr/>
          </p:nvSpPr>
          <p:spPr>
            <a:xfrm>
              <a:off x="3143240" y="785794"/>
              <a:ext cx="2714644" cy="2031325"/>
            </a:xfrm>
            <a:prstGeom prst="rect">
              <a:avLst/>
            </a:prstGeom>
            <a:solidFill>
              <a:srgbClr val="7030A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Anthropogenic Aerosols</a:t>
              </a:r>
            </a:p>
          </p:txBody>
        </p:sp>
        <p:pic>
          <p:nvPicPr>
            <p:cNvPr id="44036" name="Picture 4" descr="https://str.llnl.gov/str/April03/gifs/Chuangbox1.jpg"/>
            <p:cNvPicPr>
              <a:picLocks noChangeAspect="1" noChangeArrowheads="1"/>
            </p:cNvPicPr>
            <p:nvPr/>
          </p:nvPicPr>
          <p:blipFill>
            <a:blip r:embed="rId4" cstate="print"/>
            <a:srcRect/>
            <a:stretch>
              <a:fillRect/>
            </a:stretch>
          </p:blipFill>
          <p:spPr bwMode="auto">
            <a:xfrm>
              <a:off x="3428992" y="1000108"/>
              <a:ext cx="2105643" cy="1347776"/>
            </a:xfrm>
            <a:prstGeom prst="rect">
              <a:avLst/>
            </a:prstGeom>
            <a:noFill/>
          </p:spPr>
        </p:pic>
      </p:grpSp>
      <p:grpSp>
        <p:nvGrpSpPr>
          <p:cNvPr id="19" name="18 Grupo"/>
          <p:cNvGrpSpPr/>
          <p:nvPr/>
        </p:nvGrpSpPr>
        <p:grpSpPr>
          <a:xfrm>
            <a:off x="6215074" y="785794"/>
            <a:ext cx="2714644" cy="2031325"/>
            <a:chOff x="6215074" y="785794"/>
            <a:chExt cx="2714644" cy="2031325"/>
          </a:xfrm>
        </p:grpSpPr>
        <p:sp>
          <p:nvSpPr>
            <p:cNvPr id="10" name="9 CuadroTexto"/>
            <p:cNvSpPr txBox="1"/>
            <p:nvPr/>
          </p:nvSpPr>
          <p:spPr>
            <a:xfrm>
              <a:off x="6215074" y="785794"/>
              <a:ext cx="2714644" cy="2031325"/>
            </a:xfrm>
            <a:prstGeom prst="rect">
              <a:avLst/>
            </a:prstGeom>
            <a:solidFill>
              <a:srgbClr val="663300"/>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Land use change</a:t>
              </a:r>
            </a:p>
          </p:txBody>
        </p:sp>
        <p:pic>
          <p:nvPicPr>
            <p:cNvPr id="44038" name="Picture 6" descr="http://www.lucideastafrica.org/images/kenya_tanzania.jpg"/>
            <p:cNvPicPr>
              <a:picLocks noChangeAspect="1" noChangeArrowheads="1"/>
            </p:cNvPicPr>
            <p:nvPr/>
          </p:nvPicPr>
          <p:blipFill>
            <a:blip r:embed="rId5"/>
            <a:srcRect/>
            <a:stretch>
              <a:fillRect/>
            </a:stretch>
          </p:blipFill>
          <p:spPr bwMode="auto">
            <a:xfrm>
              <a:off x="6500826" y="928670"/>
              <a:ext cx="2242821" cy="1500198"/>
            </a:xfrm>
            <a:prstGeom prst="rect">
              <a:avLst/>
            </a:prstGeom>
            <a:noFill/>
          </p:spPr>
        </p:pic>
      </p:grpSp>
      <p:grpSp>
        <p:nvGrpSpPr>
          <p:cNvPr id="20" name="19 Grupo"/>
          <p:cNvGrpSpPr/>
          <p:nvPr/>
        </p:nvGrpSpPr>
        <p:grpSpPr>
          <a:xfrm>
            <a:off x="285720" y="3214686"/>
            <a:ext cx="2714644" cy="2308324"/>
            <a:chOff x="285720" y="3214686"/>
            <a:chExt cx="2714644" cy="2308324"/>
          </a:xfrm>
        </p:grpSpPr>
        <p:sp>
          <p:nvSpPr>
            <p:cNvPr id="13" name="12 CuadroTexto"/>
            <p:cNvSpPr txBox="1"/>
            <p:nvPr/>
          </p:nvSpPr>
          <p:spPr>
            <a:xfrm>
              <a:off x="285720" y="3214686"/>
              <a:ext cx="2714644" cy="2308324"/>
            </a:xfrm>
            <a:prstGeom prst="rect">
              <a:avLst/>
            </a:prstGeom>
            <a:solidFill>
              <a:schemeClr val="tx1"/>
            </a:solidFill>
            <a:scene3d>
              <a:camera prst="orthographicFront"/>
              <a:lightRig rig="threePt" dir="t"/>
            </a:scene3d>
            <a:sp3d>
              <a:bevelT/>
            </a:sp3d>
          </p:spPr>
          <p:txBody>
            <a:bodyPr wrap="square" rtlCol="0">
              <a:spAutoFit/>
            </a:bodyPr>
            <a:lstStyle/>
            <a:p>
              <a:endParaRPr lang="en-US" dirty="0"/>
            </a:p>
            <a:p>
              <a:endParaRPr lang="en-US" dirty="0"/>
            </a:p>
            <a:p>
              <a:endParaRPr lang="en-US" dirty="0"/>
            </a:p>
            <a:p>
              <a:endParaRPr lang="en-US" dirty="0"/>
            </a:p>
            <a:p>
              <a:endParaRPr lang="en-US" dirty="0"/>
            </a:p>
            <a:p>
              <a:endParaRPr lang="en-US" dirty="0">
                <a:solidFill>
                  <a:schemeClr val="bg1"/>
                </a:solidFill>
              </a:endParaRPr>
            </a:p>
            <a:p>
              <a:pPr algn="ctr"/>
              <a:r>
                <a:rPr lang="en-US" dirty="0">
                  <a:solidFill>
                    <a:schemeClr val="bg1"/>
                  </a:solidFill>
                  <a:effectLst>
                    <a:outerShdw blurRad="38100" dist="38100" dir="2700000" algn="tl">
                      <a:srgbClr val="000000">
                        <a:alpha val="43137"/>
                      </a:srgbClr>
                    </a:outerShdw>
                  </a:effectLst>
                </a:rPr>
                <a:t>Fluctuations in solar output</a:t>
              </a:r>
            </a:p>
          </p:txBody>
        </p:sp>
        <p:pic>
          <p:nvPicPr>
            <p:cNvPr id="44042" name="Picture 10" descr="http://i.telegraph.co.uk/multimedia/archive/03199/Sun_timelapse_4_3199454c.jpg"/>
            <p:cNvPicPr>
              <a:picLocks noChangeAspect="1" noChangeArrowheads="1"/>
            </p:cNvPicPr>
            <p:nvPr/>
          </p:nvPicPr>
          <p:blipFill>
            <a:blip r:embed="rId6"/>
            <a:srcRect l="13043" r="15217"/>
            <a:stretch>
              <a:fillRect/>
            </a:stretch>
          </p:blipFill>
          <p:spPr bwMode="auto">
            <a:xfrm>
              <a:off x="857224" y="3500438"/>
              <a:ext cx="1500436" cy="1304916"/>
            </a:xfrm>
            <a:prstGeom prst="rect">
              <a:avLst/>
            </a:prstGeom>
            <a:noFill/>
          </p:spPr>
        </p:pic>
      </p:grpSp>
      <p:grpSp>
        <p:nvGrpSpPr>
          <p:cNvPr id="21" name="20 Grupo"/>
          <p:cNvGrpSpPr/>
          <p:nvPr/>
        </p:nvGrpSpPr>
        <p:grpSpPr>
          <a:xfrm>
            <a:off x="3286116" y="3143248"/>
            <a:ext cx="5429288" cy="2585323"/>
            <a:chOff x="3286116" y="3143248"/>
            <a:chExt cx="5429288" cy="2585323"/>
          </a:xfrm>
        </p:grpSpPr>
        <p:sp>
          <p:nvSpPr>
            <p:cNvPr id="15" name="14 CuadroTexto"/>
            <p:cNvSpPr txBox="1"/>
            <p:nvPr/>
          </p:nvSpPr>
          <p:spPr>
            <a:xfrm>
              <a:off x="3286116" y="3143248"/>
              <a:ext cx="5429288" cy="2585323"/>
            </a:xfrm>
            <a:prstGeom prst="rect">
              <a:avLst/>
            </a:prstGeom>
            <a:solidFill>
              <a:srgbClr val="00B050"/>
            </a:solidFill>
            <a:scene3d>
              <a:camera prst="orthographicFront"/>
              <a:lightRig rig="threePt" dir="t"/>
            </a:scene3d>
            <a:sp3d>
              <a:bevelT/>
            </a:sp3d>
          </p:spPr>
          <p:txBody>
            <a:bodyPr wrap="square" rtlCol="0">
              <a:spAutoFit/>
            </a:bodyPr>
            <a:lstStyle/>
            <a:p>
              <a:pPr algn="ctr"/>
              <a:endParaRPr lang="en-US" dirty="0">
                <a:solidFill>
                  <a:schemeClr val="bg1"/>
                </a:solidFill>
                <a:effectLst>
                  <a:outerShdw blurRad="38100" dist="38100" dir="2700000" algn="tl">
                    <a:srgbClr val="000000">
                      <a:alpha val="43137"/>
                    </a:srgbClr>
                  </a:outerShdw>
                </a:effectLst>
              </a:endParaRPr>
            </a:p>
            <a:p>
              <a:pPr algn="ctr"/>
              <a:endParaRPr lang="en-US" dirty="0">
                <a:solidFill>
                  <a:schemeClr val="bg1"/>
                </a:solidFill>
                <a:effectLst>
                  <a:outerShdw blurRad="38100" dist="38100" dir="2700000" algn="tl">
                    <a:srgbClr val="000000">
                      <a:alpha val="43137"/>
                    </a:srgbClr>
                  </a:outerShdw>
                </a:effectLst>
              </a:endParaRPr>
            </a:p>
            <a:p>
              <a:pPr algn="ctr"/>
              <a:endParaRPr lang="en-US" dirty="0">
                <a:solidFill>
                  <a:schemeClr val="bg1"/>
                </a:solidFill>
                <a:effectLst>
                  <a:outerShdw blurRad="38100" dist="38100" dir="2700000" algn="tl">
                    <a:srgbClr val="000000">
                      <a:alpha val="43137"/>
                    </a:srgbClr>
                  </a:outerShdw>
                </a:effectLst>
              </a:endParaRPr>
            </a:p>
            <a:p>
              <a:pPr algn="ctr"/>
              <a:endParaRPr lang="en-US" dirty="0">
                <a:solidFill>
                  <a:schemeClr val="bg1"/>
                </a:solidFill>
                <a:effectLst>
                  <a:outerShdw blurRad="38100" dist="38100" dir="2700000" algn="tl">
                    <a:srgbClr val="000000">
                      <a:alpha val="43137"/>
                    </a:srgbClr>
                  </a:outerShdw>
                </a:effectLst>
              </a:endParaRPr>
            </a:p>
            <a:p>
              <a:pPr algn="ctr"/>
              <a:endParaRPr lang="en-US" dirty="0">
                <a:solidFill>
                  <a:schemeClr val="bg1"/>
                </a:solidFill>
                <a:effectLst>
                  <a:outerShdw blurRad="38100" dist="38100" dir="2700000" algn="tl">
                    <a:srgbClr val="000000">
                      <a:alpha val="43137"/>
                    </a:srgbClr>
                  </a:outerShdw>
                </a:effectLst>
              </a:endParaRPr>
            </a:p>
            <a:p>
              <a:pPr algn="ctr"/>
              <a:endParaRPr lang="en-US" dirty="0">
                <a:solidFill>
                  <a:schemeClr val="bg1"/>
                </a:solidFill>
                <a:effectLst>
                  <a:outerShdw blurRad="38100" dist="38100" dir="2700000" algn="tl">
                    <a:srgbClr val="000000">
                      <a:alpha val="43137"/>
                    </a:srgbClr>
                  </a:outerShdw>
                </a:effectLst>
              </a:endParaRPr>
            </a:p>
            <a:p>
              <a:pPr algn="ctr"/>
              <a:endParaRPr lang="en-US" dirty="0">
                <a:solidFill>
                  <a:schemeClr val="bg1"/>
                </a:solidFill>
                <a:effectLst>
                  <a:outerShdw blurRad="38100" dist="38100" dir="2700000" algn="tl">
                    <a:srgbClr val="000000">
                      <a:alpha val="43137"/>
                    </a:srgbClr>
                  </a:outerShdw>
                </a:effectLst>
              </a:endParaRPr>
            </a:p>
            <a:p>
              <a:pPr algn="ctr"/>
              <a:r>
                <a:rPr lang="en-US" dirty="0">
                  <a:solidFill>
                    <a:schemeClr val="bg1"/>
                  </a:solidFill>
                  <a:effectLst>
                    <a:outerShdw blurRad="38100" dist="38100" dir="2700000" algn="tl">
                      <a:srgbClr val="000000">
                        <a:alpha val="43137"/>
                      </a:srgbClr>
                    </a:outerShdw>
                  </a:effectLst>
                </a:rPr>
                <a:t>Volcanoes and other high-impact modifications of atmospheric composition</a:t>
              </a:r>
            </a:p>
          </p:txBody>
        </p:sp>
        <p:pic>
          <p:nvPicPr>
            <p:cNvPr id="44044" name="Picture 12" descr="http://i.livescience.com/images/i/000/027/830/original/russia-volcano.jpg?1338996689"/>
            <p:cNvPicPr>
              <a:picLocks noChangeAspect="1" noChangeArrowheads="1"/>
            </p:cNvPicPr>
            <p:nvPr/>
          </p:nvPicPr>
          <p:blipFill>
            <a:blip r:embed="rId7"/>
            <a:srcRect/>
            <a:stretch>
              <a:fillRect/>
            </a:stretch>
          </p:blipFill>
          <p:spPr bwMode="auto">
            <a:xfrm flipH="1">
              <a:off x="3428992" y="3500438"/>
              <a:ext cx="2381267" cy="1500198"/>
            </a:xfrm>
            <a:prstGeom prst="rect">
              <a:avLst/>
            </a:prstGeom>
            <a:noFill/>
          </p:spPr>
        </p:pic>
        <p:pic>
          <p:nvPicPr>
            <p:cNvPr id="44046" name="Picture 14" descr="http://www.lagranepoca.com/sites/default/files/imagecache/nodo_fotos/incendio%20valpo%20BlE77CWCUAA7caQ_1.jpg"/>
            <p:cNvPicPr>
              <a:picLocks noChangeAspect="1" noChangeArrowheads="1"/>
            </p:cNvPicPr>
            <p:nvPr/>
          </p:nvPicPr>
          <p:blipFill>
            <a:blip r:embed="rId8"/>
            <a:srcRect/>
            <a:stretch>
              <a:fillRect/>
            </a:stretch>
          </p:blipFill>
          <p:spPr bwMode="auto">
            <a:xfrm>
              <a:off x="6000760" y="3571876"/>
              <a:ext cx="2295498" cy="124369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285720" y="714356"/>
            <a:ext cx="8358246" cy="5868555"/>
          </a:xfrm>
          <a:prstGeom prst="rect">
            <a:avLst/>
          </a:prstGeom>
          <a:noFill/>
          <a:ln w="9525">
            <a:noFill/>
            <a:miter lim="800000"/>
            <a:headEnd/>
            <a:tailEnd/>
          </a:ln>
          <a:effectLst/>
        </p:spPr>
      </p:pic>
      <p:sp>
        <p:nvSpPr>
          <p:cNvPr id="2" name="1 Título"/>
          <p:cNvSpPr>
            <a:spLocks noGrp="1"/>
          </p:cNvSpPr>
          <p:nvPr>
            <p:ph type="title"/>
          </p:nvPr>
        </p:nvSpPr>
        <p:spPr>
          <a:xfrm>
            <a:off x="0" y="0"/>
            <a:ext cx="8686800" cy="857232"/>
          </a:xfrm>
        </p:spPr>
        <p:txBody>
          <a:bodyPr/>
          <a:lstStyle/>
          <a:p>
            <a:r>
              <a:rPr lang="en-US" sz="2400" b="1" dirty="0">
                <a:solidFill>
                  <a:srgbClr val="FF0000"/>
                </a:solidFill>
              </a:rPr>
              <a:t>P</a:t>
            </a:r>
            <a:r>
              <a:rPr lang="en-US" sz="2400" b="1" dirty="0">
                <a:solidFill>
                  <a:srgbClr val="FF0000"/>
                </a:solidFill>
                <a:latin typeface="+mj-lt"/>
                <a:ea typeface="+mj-ea"/>
                <a:cs typeface="+mj-cs"/>
              </a:rPr>
              <a:t>rocesses that affect the climate on ISI timescales can themselves operate on a variety of timescales</a:t>
            </a:r>
            <a:endParaRPr lang="es-AR" sz="2400" b="1" dirty="0">
              <a:solidFill>
                <a:srgbClr val="FF0000"/>
              </a:solidFill>
            </a:endParaRPr>
          </a:p>
        </p:txBody>
      </p:sp>
      <p:sp>
        <p:nvSpPr>
          <p:cNvPr id="4" name="3 Marcador de número de diapositiva"/>
          <p:cNvSpPr>
            <a:spLocks noGrp="1"/>
          </p:cNvSpPr>
          <p:nvPr>
            <p:ph type="sldNum" sz="quarter" idx="12"/>
          </p:nvPr>
        </p:nvSpPr>
        <p:spPr/>
        <p:txBody>
          <a:bodyPr/>
          <a:lstStyle/>
          <a:p>
            <a:pPr>
              <a:defRPr/>
            </a:pPr>
            <a:fld id="{2AA7C03B-F8E3-4621-899C-C0EDC804ACC1}" type="slidenum">
              <a:rPr lang="en-US" smtClean="0"/>
              <a:pPr>
                <a:defRPr/>
              </a:pPr>
              <a:t>9</a:t>
            </a:fld>
            <a:endParaRPr lang="en-US"/>
          </a:p>
        </p:txBody>
      </p:sp>
      <p:sp>
        <p:nvSpPr>
          <p:cNvPr id="7" name="6 CuadroTexto"/>
          <p:cNvSpPr txBox="1"/>
          <p:nvPr/>
        </p:nvSpPr>
        <p:spPr>
          <a:xfrm>
            <a:off x="6357950" y="6581001"/>
            <a:ext cx="2786050" cy="276999"/>
          </a:xfrm>
          <a:prstGeom prst="rect">
            <a:avLst/>
          </a:prstGeom>
          <a:noFill/>
        </p:spPr>
        <p:txBody>
          <a:bodyPr wrap="square" rtlCol="0">
            <a:spAutoFit/>
          </a:bodyPr>
          <a:lstStyle/>
          <a:p>
            <a:pPr algn="r"/>
            <a:r>
              <a:rPr lang="en-US" sz="1200" i="1" dirty="0"/>
              <a:t>(National Research Council, 2010)</a:t>
            </a: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TotalTime>
  <Words>4804</Words>
  <Application>Microsoft Office PowerPoint</Application>
  <PresentationFormat>Presentación en pantalla (4:3)</PresentationFormat>
  <Paragraphs>457</Paragraphs>
  <Slides>38</Slides>
  <Notes>24</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38</vt:i4>
      </vt:variant>
    </vt:vector>
  </HeadingPairs>
  <TitlesOfParts>
    <vt:vector size="46" baseType="lpstr">
      <vt:lpstr>Arial</vt:lpstr>
      <vt:lpstr>Calibri</vt:lpstr>
      <vt:lpstr>Constantia</vt:lpstr>
      <vt:lpstr>Raleway</vt:lpstr>
      <vt:lpstr>Times New Roman</vt:lpstr>
      <vt:lpstr>Wingdings 2</vt:lpstr>
      <vt:lpstr>Diseño predeterminado</vt:lpstr>
      <vt:lpstr>Flujo</vt:lpstr>
      <vt:lpstr>Presentación de PowerPoint</vt:lpstr>
      <vt:lpstr>Actions to advance on intraseasonal to interannual (ISI) predictions:</vt:lpstr>
      <vt:lpstr>Presentación de PowerPoint</vt:lpstr>
      <vt:lpstr>Presentación de PowerPoint</vt:lpstr>
      <vt:lpstr>Sources of predictability on ISI timescales</vt:lpstr>
      <vt:lpstr>Sources of predictability on ISI timescales: Inertial Memory</vt:lpstr>
      <vt:lpstr>Sources of predictability on ISI timescales: Patterns of variability</vt:lpstr>
      <vt:lpstr>Sources of predictability on ISI timescales: External forcing</vt:lpstr>
      <vt:lpstr>Processes that affect the climate on ISI timescales can themselves operate on a variety of timescales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ISI Predictability associated with Teleconnections</vt:lpstr>
      <vt:lpstr>How predictable is the tropospheric circulation at both hemispheres on seasonal timescales?</vt:lpstr>
      <vt:lpstr>Predictability of the JJA circulation in the NH (Lee et al. 2011)</vt:lpstr>
      <vt:lpstr>Presentación de PowerPoint</vt:lpstr>
      <vt:lpstr>Presentación de PowerPoint</vt:lpstr>
      <vt:lpstr>Presentación de PowerPoint</vt:lpstr>
      <vt:lpstr>Presentación de PowerPoint</vt:lpstr>
      <vt:lpstr>Presentación de PowerPoint</vt:lpstr>
      <vt:lpstr>Predictability of the DJF circulation in the SH extratropics  (Osman and Vera, submitted)</vt:lpstr>
      <vt:lpstr>Presentación de PowerPoint</vt:lpstr>
      <vt:lpstr>Predictability of the main modes of DJF circulation variability in the SH</vt:lpstr>
      <vt:lpstr>Presentación de PowerPoint</vt:lpstr>
      <vt:lpstr>Presentación de PowerPoint</vt:lpstr>
      <vt:lpstr>Presentación de PowerPoint</vt:lpstr>
      <vt:lpstr>Gaps in our knowledge of ISI climate predictability that require more research:</vt:lpstr>
      <vt:lpstr>Important 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CAROLINA</dc:creator>
  <cp:lastModifiedBy>Carolina Vera</cp:lastModifiedBy>
  <cp:revision>142</cp:revision>
  <dcterms:created xsi:type="dcterms:W3CDTF">2016-04-18T17:49:05Z</dcterms:created>
  <dcterms:modified xsi:type="dcterms:W3CDTF">2019-04-24T06:33:13Z</dcterms:modified>
</cp:coreProperties>
</file>