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671" r:id="rId2"/>
    <p:sldMasterId id="2147483680" r:id="rId3"/>
    <p:sldMasterId id="2147483689" r:id="rId4"/>
    <p:sldMasterId id="2147483697" r:id="rId5"/>
    <p:sldMasterId id="2147483705" r:id="rId6"/>
    <p:sldMasterId id="2147483713" r:id="rId7"/>
    <p:sldMasterId id="2147483730" r:id="rId8"/>
    <p:sldMasterId id="2147483738" r:id="rId9"/>
    <p:sldMasterId id="2147483746" r:id="rId10"/>
  </p:sldMasterIdLst>
  <p:notesMasterIdLst>
    <p:notesMasterId r:id="rId66"/>
  </p:notesMasterIdLst>
  <p:sldIdLst>
    <p:sldId id="273" r:id="rId11"/>
    <p:sldId id="693" r:id="rId12"/>
    <p:sldId id="694" r:id="rId13"/>
    <p:sldId id="367" r:id="rId14"/>
    <p:sldId id="368" r:id="rId15"/>
    <p:sldId id="373" r:id="rId16"/>
    <p:sldId id="371" r:id="rId17"/>
    <p:sldId id="372" r:id="rId18"/>
    <p:sldId id="692" r:id="rId19"/>
    <p:sldId id="374" r:id="rId20"/>
    <p:sldId id="347" r:id="rId21"/>
    <p:sldId id="362" r:id="rId22"/>
    <p:sldId id="363" r:id="rId23"/>
    <p:sldId id="672" r:id="rId24"/>
    <p:sldId id="660" r:id="rId25"/>
    <p:sldId id="358" r:id="rId26"/>
    <p:sldId id="673" r:id="rId27"/>
    <p:sldId id="662" r:id="rId28"/>
    <p:sldId id="663" r:id="rId29"/>
    <p:sldId id="661" r:id="rId30"/>
    <p:sldId id="669" r:id="rId31"/>
    <p:sldId id="670" r:id="rId32"/>
    <p:sldId id="703" r:id="rId33"/>
    <p:sldId id="704" r:id="rId34"/>
    <p:sldId id="687" r:id="rId35"/>
    <p:sldId id="691" r:id="rId36"/>
    <p:sldId id="328" r:id="rId37"/>
    <p:sldId id="683" r:id="rId38"/>
    <p:sldId id="681" r:id="rId39"/>
    <p:sldId id="682" r:id="rId40"/>
    <p:sldId id="280" r:id="rId41"/>
    <p:sldId id="688" r:id="rId42"/>
    <p:sldId id="281" r:id="rId43"/>
    <p:sldId id="351" r:id="rId44"/>
    <p:sldId id="684" r:id="rId45"/>
    <p:sldId id="378" r:id="rId46"/>
    <p:sldId id="678" r:id="rId47"/>
    <p:sldId id="383" r:id="rId48"/>
    <p:sldId id="384" r:id="rId49"/>
    <p:sldId id="380" r:id="rId50"/>
    <p:sldId id="385" r:id="rId51"/>
    <p:sldId id="679" r:id="rId52"/>
    <p:sldId id="689" r:id="rId53"/>
    <p:sldId id="690" r:id="rId54"/>
    <p:sldId id="695" r:id="rId55"/>
    <p:sldId id="696" r:id="rId56"/>
    <p:sldId id="705" r:id="rId57"/>
    <p:sldId id="697" r:id="rId58"/>
    <p:sldId id="698" r:id="rId59"/>
    <p:sldId id="699" r:id="rId60"/>
    <p:sldId id="700" r:id="rId61"/>
    <p:sldId id="701" r:id="rId62"/>
    <p:sldId id="702" r:id="rId63"/>
    <p:sldId id="686" r:id="rId64"/>
    <p:sldId id="369" r:id="rId6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0026"/>
    <a:srgbClr val="A73F3C"/>
    <a:srgbClr val="000000"/>
    <a:srgbClr val="00B0F0"/>
    <a:srgbClr val="4F81BD"/>
    <a:srgbClr val="5AC5DD"/>
    <a:srgbClr val="ED7D30"/>
    <a:srgbClr val="6A508C"/>
    <a:srgbClr val="82A144"/>
    <a:srgbClr val="DA7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62" autoAdjust="0"/>
    <p:restoredTop sz="72804"/>
  </p:normalViewPr>
  <p:slideViewPr>
    <p:cSldViewPr>
      <p:cViewPr varScale="1">
        <p:scale>
          <a:sx n="67" d="100"/>
          <a:sy n="67" d="100"/>
        </p:scale>
        <p:origin x="192" y="64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33CEEB-0877-874F-85E8-ADDC5F7D084A}" type="doc">
      <dgm:prSet loTypeId="urn:microsoft.com/office/officeart/2005/8/layout/hChevron3" loCatId="" qsTypeId="urn:microsoft.com/office/officeart/2005/8/quickstyle/simple1" qsCatId="simple" csTypeId="urn:microsoft.com/office/officeart/2005/8/colors/colorful1" csCatId="colorful" phldr="1"/>
      <dgm:spPr/>
      <dgm:t>
        <a:bodyPr/>
        <a:lstStyle/>
        <a:p>
          <a:endParaRPr lang="es-ES"/>
        </a:p>
      </dgm:t>
    </dgm:pt>
    <dgm:pt modelId="{B9BA1988-D46B-DC43-9AD1-21F6B53AAF28}">
      <dgm:prSet phldrT="[Texto]" custT="1"/>
      <dgm:spPr/>
      <dgm:t>
        <a:bodyPr/>
        <a:lstStyle/>
        <a:p>
          <a:r>
            <a:rPr lang="en-GB" sz="1600" noProof="0" dirty="0"/>
            <a:t>Past Climate</a:t>
          </a:r>
        </a:p>
      </dgm:t>
    </dgm:pt>
    <dgm:pt modelId="{C90F0644-F9C9-6D40-9E45-E655A399C261}" type="parTrans" cxnId="{2CFD283D-8D4D-3A47-925E-553E8D631650}">
      <dgm:prSet/>
      <dgm:spPr/>
      <dgm:t>
        <a:bodyPr/>
        <a:lstStyle/>
        <a:p>
          <a:endParaRPr lang="en-GB" sz="1600" noProof="0" dirty="0"/>
        </a:p>
      </dgm:t>
    </dgm:pt>
    <dgm:pt modelId="{B6CEC594-0AF3-F648-BAF2-249DE9CF3809}" type="sibTrans" cxnId="{2CFD283D-8D4D-3A47-925E-553E8D631650}">
      <dgm:prSet/>
      <dgm:spPr/>
      <dgm:t>
        <a:bodyPr/>
        <a:lstStyle/>
        <a:p>
          <a:endParaRPr lang="en-GB" sz="1600" noProof="0" dirty="0"/>
        </a:p>
      </dgm:t>
    </dgm:pt>
    <dgm:pt modelId="{A3E4E7A0-1C7D-CA48-8E61-6C7BFCF9A7C7}">
      <dgm:prSet phldrT="[Texto]" custT="1"/>
      <dgm:spPr/>
      <dgm:t>
        <a:bodyPr/>
        <a:lstStyle/>
        <a:p>
          <a:r>
            <a:rPr lang="en-GB" sz="1600" noProof="0" dirty="0"/>
            <a:t>Present Climate</a:t>
          </a:r>
        </a:p>
      </dgm:t>
    </dgm:pt>
    <dgm:pt modelId="{DC066CEC-3A0F-234E-B277-BA4C2C2B7641}" type="parTrans" cxnId="{E94442D2-3472-2841-9A6F-72B7D431EE47}">
      <dgm:prSet/>
      <dgm:spPr/>
      <dgm:t>
        <a:bodyPr/>
        <a:lstStyle/>
        <a:p>
          <a:endParaRPr lang="en-GB" sz="1600" noProof="0" dirty="0"/>
        </a:p>
      </dgm:t>
    </dgm:pt>
    <dgm:pt modelId="{AC95CB42-A9B5-D341-9A00-C3E5334AF8D1}" type="sibTrans" cxnId="{E94442D2-3472-2841-9A6F-72B7D431EE47}">
      <dgm:prSet/>
      <dgm:spPr/>
      <dgm:t>
        <a:bodyPr/>
        <a:lstStyle/>
        <a:p>
          <a:endParaRPr lang="en-GB" sz="1600" noProof="0" dirty="0"/>
        </a:p>
      </dgm:t>
    </dgm:pt>
    <dgm:pt modelId="{E475C936-69F0-2D40-A6CA-3A75A6B3FCFC}">
      <dgm:prSet phldrT="[Texto]" custT="1"/>
      <dgm:spPr/>
      <dgm:t>
        <a:bodyPr/>
        <a:lstStyle/>
        <a:p>
          <a:r>
            <a:rPr lang="en-GB" sz="1600" noProof="0" dirty="0"/>
            <a:t>Future Climate</a:t>
          </a:r>
        </a:p>
      </dgm:t>
    </dgm:pt>
    <dgm:pt modelId="{781BFC82-AB2F-4549-B388-A716BE37D013}" type="parTrans" cxnId="{6F8F8944-9E81-2D4B-A7BB-960DD9776783}">
      <dgm:prSet/>
      <dgm:spPr/>
      <dgm:t>
        <a:bodyPr/>
        <a:lstStyle/>
        <a:p>
          <a:endParaRPr lang="en-GB" sz="1600" noProof="0" dirty="0"/>
        </a:p>
      </dgm:t>
    </dgm:pt>
    <dgm:pt modelId="{0CA48927-52C4-7B44-9C98-CB8ACB8F7664}" type="sibTrans" cxnId="{6F8F8944-9E81-2D4B-A7BB-960DD9776783}">
      <dgm:prSet/>
      <dgm:spPr/>
      <dgm:t>
        <a:bodyPr/>
        <a:lstStyle/>
        <a:p>
          <a:endParaRPr lang="en-GB" sz="1600" noProof="0" dirty="0"/>
        </a:p>
      </dgm:t>
    </dgm:pt>
    <dgm:pt modelId="{2F1D45FD-266B-0344-8CAF-FB914BCB0D88}" type="pres">
      <dgm:prSet presAssocID="{AD33CEEB-0877-874F-85E8-ADDC5F7D084A}" presName="Name0" presStyleCnt="0">
        <dgm:presLayoutVars>
          <dgm:dir/>
          <dgm:resizeHandles val="exact"/>
        </dgm:presLayoutVars>
      </dgm:prSet>
      <dgm:spPr/>
    </dgm:pt>
    <dgm:pt modelId="{B4B7B763-9B03-7A41-8472-380557155B6F}" type="pres">
      <dgm:prSet presAssocID="{B9BA1988-D46B-DC43-9AD1-21F6B53AAF28}" presName="parTxOnly" presStyleLbl="node1" presStyleIdx="0" presStyleCnt="3">
        <dgm:presLayoutVars>
          <dgm:bulletEnabled val="1"/>
        </dgm:presLayoutVars>
      </dgm:prSet>
      <dgm:spPr/>
    </dgm:pt>
    <dgm:pt modelId="{208CA0F6-1E05-B746-9E0D-92BF6692951A}" type="pres">
      <dgm:prSet presAssocID="{B6CEC594-0AF3-F648-BAF2-249DE9CF3809}" presName="parSpace" presStyleCnt="0"/>
      <dgm:spPr/>
    </dgm:pt>
    <dgm:pt modelId="{D22CD15A-90F0-9241-AAE2-5B7FC507017C}" type="pres">
      <dgm:prSet presAssocID="{A3E4E7A0-1C7D-CA48-8E61-6C7BFCF9A7C7}" presName="parTxOnly" presStyleLbl="node1" presStyleIdx="1" presStyleCnt="3" custScaleX="79754" custLinFactNeighborY="2757">
        <dgm:presLayoutVars>
          <dgm:bulletEnabled val="1"/>
        </dgm:presLayoutVars>
      </dgm:prSet>
      <dgm:spPr/>
    </dgm:pt>
    <dgm:pt modelId="{E4E0E59A-93A9-5641-B8A3-8CF9C03769CF}" type="pres">
      <dgm:prSet presAssocID="{AC95CB42-A9B5-D341-9A00-C3E5334AF8D1}" presName="parSpace" presStyleCnt="0"/>
      <dgm:spPr/>
    </dgm:pt>
    <dgm:pt modelId="{DD26DC42-AA1E-F64B-A858-E710D3EDE987}" type="pres">
      <dgm:prSet presAssocID="{E475C936-69F0-2D40-A6CA-3A75A6B3FCFC}" presName="parTxOnly" presStyleLbl="node1" presStyleIdx="2" presStyleCnt="3">
        <dgm:presLayoutVars>
          <dgm:bulletEnabled val="1"/>
        </dgm:presLayoutVars>
      </dgm:prSet>
      <dgm:spPr/>
    </dgm:pt>
  </dgm:ptLst>
  <dgm:cxnLst>
    <dgm:cxn modelId="{49B70018-C4F6-304E-8F49-0046D89B7D17}" type="presOf" srcId="{A3E4E7A0-1C7D-CA48-8E61-6C7BFCF9A7C7}" destId="{D22CD15A-90F0-9241-AAE2-5B7FC507017C}" srcOrd="0" destOrd="0" presId="urn:microsoft.com/office/officeart/2005/8/layout/hChevron3"/>
    <dgm:cxn modelId="{2CFD283D-8D4D-3A47-925E-553E8D631650}" srcId="{AD33CEEB-0877-874F-85E8-ADDC5F7D084A}" destId="{B9BA1988-D46B-DC43-9AD1-21F6B53AAF28}" srcOrd="0" destOrd="0" parTransId="{C90F0644-F9C9-6D40-9E45-E655A399C261}" sibTransId="{B6CEC594-0AF3-F648-BAF2-249DE9CF3809}"/>
    <dgm:cxn modelId="{6F8F8944-9E81-2D4B-A7BB-960DD9776783}" srcId="{AD33CEEB-0877-874F-85E8-ADDC5F7D084A}" destId="{E475C936-69F0-2D40-A6CA-3A75A6B3FCFC}" srcOrd="2" destOrd="0" parTransId="{781BFC82-AB2F-4549-B388-A716BE37D013}" sibTransId="{0CA48927-52C4-7B44-9C98-CB8ACB8F7664}"/>
    <dgm:cxn modelId="{0A5EFCB6-8ED6-3942-AE46-93988D3FAC71}" type="presOf" srcId="{AD33CEEB-0877-874F-85E8-ADDC5F7D084A}" destId="{2F1D45FD-266B-0344-8CAF-FB914BCB0D88}" srcOrd="0" destOrd="0" presId="urn:microsoft.com/office/officeart/2005/8/layout/hChevron3"/>
    <dgm:cxn modelId="{3D8F28C1-B781-964D-B14F-5D29342125B3}" type="presOf" srcId="{E475C936-69F0-2D40-A6CA-3A75A6B3FCFC}" destId="{DD26DC42-AA1E-F64B-A858-E710D3EDE987}" srcOrd="0" destOrd="0" presId="urn:microsoft.com/office/officeart/2005/8/layout/hChevron3"/>
    <dgm:cxn modelId="{E94442D2-3472-2841-9A6F-72B7D431EE47}" srcId="{AD33CEEB-0877-874F-85E8-ADDC5F7D084A}" destId="{A3E4E7A0-1C7D-CA48-8E61-6C7BFCF9A7C7}" srcOrd="1" destOrd="0" parTransId="{DC066CEC-3A0F-234E-B277-BA4C2C2B7641}" sibTransId="{AC95CB42-A9B5-D341-9A00-C3E5334AF8D1}"/>
    <dgm:cxn modelId="{FC66C3EC-BB05-3844-ADB8-BCA4D52B98DB}" type="presOf" srcId="{B9BA1988-D46B-DC43-9AD1-21F6B53AAF28}" destId="{B4B7B763-9B03-7A41-8472-380557155B6F}" srcOrd="0" destOrd="0" presId="urn:microsoft.com/office/officeart/2005/8/layout/hChevron3"/>
    <dgm:cxn modelId="{EC7FE077-F305-6C4F-A8D7-A581C47B56E4}" type="presParOf" srcId="{2F1D45FD-266B-0344-8CAF-FB914BCB0D88}" destId="{B4B7B763-9B03-7A41-8472-380557155B6F}" srcOrd="0" destOrd="0" presId="urn:microsoft.com/office/officeart/2005/8/layout/hChevron3"/>
    <dgm:cxn modelId="{A512E134-09ED-1149-87AD-B523E2F1D44E}" type="presParOf" srcId="{2F1D45FD-266B-0344-8CAF-FB914BCB0D88}" destId="{208CA0F6-1E05-B746-9E0D-92BF6692951A}" srcOrd="1" destOrd="0" presId="urn:microsoft.com/office/officeart/2005/8/layout/hChevron3"/>
    <dgm:cxn modelId="{5B81C06C-3965-0946-AF89-B152F6B81C64}" type="presParOf" srcId="{2F1D45FD-266B-0344-8CAF-FB914BCB0D88}" destId="{D22CD15A-90F0-9241-AAE2-5B7FC507017C}" srcOrd="2" destOrd="0" presId="urn:microsoft.com/office/officeart/2005/8/layout/hChevron3"/>
    <dgm:cxn modelId="{39E176EB-1B63-F740-A46F-E07596C784A4}" type="presParOf" srcId="{2F1D45FD-266B-0344-8CAF-FB914BCB0D88}" destId="{E4E0E59A-93A9-5641-B8A3-8CF9C03769CF}" srcOrd="3" destOrd="0" presId="urn:microsoft.com/office/officeart/2005/8/layout/hChevron3"/>
    <dgm:cxn modelId="{8CA92323-E9F8-D540-A510-93FD30165E42}" type="presParOf" srcId="{2F1D45FD-266B-0344-8CAF-FB914BCB0D88}" destId="{DD26DC42-AA1E-F64B-A858-E710D3EDE987}"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D33CEEB-0877-874F-85E8-ADDC5F7D084A}" type="doc">
      <dgm:prSet loTypeId="urn:microsoft.com/office/officeart/2005/8/layout/hChevron3" loCatId="" qsTypeId="urn:microsoft.com/office/officeart/2005/8/quickstyle/simple1" qsCatId="simple" csTypeId="urn:microsoft.com/office/officeart/2005/8/colors/colorful1" csCatId="colorful" phldr="1"/>
      <dgm:spPr/>
      <dgm:t>
        <a:bodyPr/>
        <a:lstStyle/>
        <a:p>
          <a:endParaRPr lang="es-ES"/>
        </a:p>
      </dgm:t>
    </dgm:pt>
    <dgm:pt modelId="{B9BA1988-D46B-DC43-9AD1-21F6B53AAF28}">
      <dgm:prSet phldrT="[Texto]" custT="1"/>
      <dgm:spPr/>
      <dgm:t>
        <a:bodyPr/>
        <a:lstStyle/>
        <a:p>
          <a:r>
            <a:rPr lang="en-GB" sz="1600" noProof="0" dirty="0"/>
            <a:t>Past Climate</a:t>
          </a:r>
        </a:p>
      </dgm:t>
    </dgm:pt>
    <dgm:pt modelId="{C90F0644-F9C9-6D40-9E45-E655A399C261}" type="parTrans" cxnId="{2CFD283D-8D4D-3A47-925E-553E8D631650}">
      <dgm:prSet/>
      <dgm:spPr/>
      <dgm:t>
        <a:bodyPr/>
        <a:lstStyle/>
        <a:p>
          <a:endParaRPr lang="en-GB" sz="1600" noProof="0" dirty="0"/>
        </a:p>
      </dgm:t>
    </dgm:pt>
    <dgm:pt modelId="{B6CEC594-0AF3-F648-BAF2-249DE9CF3809}" type="sibTrans" cxnId="{2CFD283D-8D4D-3A47-925E-553E8D631650}">
      <dgm:prSet/>
      <dgm:spPr/>
      <dgm:t>
        <a:bodyPr/>
        <a:lstStyle/>
        <a:p>
          <a:endParaRPr lang="en-GB" sz="1600" noProof="0" dirty="0"/>
        </a:p>
      </dgm:t>
    </dgm:pt>
    <dgm:pt modelId="{A3E4E7A0-1C7D-CA48-8E61-6C7BFCF9A7C7}">
      <dgm:prSet phldrT="[Texto]" custT="1"/>
      <dgm:spPr/>
      <dgm:t>
        <a:bodyPr/>
        <a:lstStyle/>
        <a:p>
          <a:r>
            <a:rPr lang="en-GB" sz="1600" noProof="0" dirty="0"/>
            <a:t>Present Climate</a:t>
          </a:r>
        </a:p>
      </dgm:t>
    </dgm:pt>
    <dgm:pt modelId="{DC066CEC-3A0F-234E-B277-BA4C2C2B7641}" type="parTrans" cxnId="{E94442D2-3472-2841-9A6F-72B7D431EE47}">
      <dgm:prSet/>
      <dgm:spPr/>
      <dgm:t>
        <a:bodyPr/>
        <a:lstStyle/>
        <a:p>
          <a:endParaRPr lang="en-GB" sz="1600" noProof="0" dirty="0"/>
        </a:p>
      </dgm:t>
    </dgm:pt>
    <dgm:pt modelId="{AC95CB42-A9B5-D341-9A00-C3E5334AF8D1}" type="sibTrans" cxnId="{E94442D2-3472-2841-9A6F-72B7D431EE47}">
      <dgm:prSet/>
      <dgm:spPr/>
      <dgm:t>
        <a:bodyPr/>
        <a:lstStyle/>
        <a:p>
          <a:endParaRPr lang="en-GB" sz="1600" noProof="0" dirty="0"/>
        </a:p>
      </dgm:t>
    </dgm:pt>
    <dgm:pt modelId="{E475C936-69F0-2D40-A6CA-3A75A6B3FCFC}">
      <dgm:prSet phldrT="[Texto]" custT="1"/>
      <dgm:spPr/>
      <dgm:t>
        <a:bodyPr/>
        <a:lstStyle/>
        <a:p>
          <a:r>
            <a:rPr lang="en-GB" sz="1600" noProof="0" dirty="0"/>
            <a:t>Future Climate</a:t>
          </a:r>
        </a:p>
      </dgm:t>
    </dgm:pt>
    <dgm:pt modelId="{781BFC82-AB2F-4549-B388-A716BE37D013}" type="parTrans" cxnId="{6F8F8944-9E81-2D4B-A7BB-960DD9776783}">
      <dgm:prSet/>
      <dgm:spPr/>
      <dgm:t>
        <a:bodyPr/>
        <a:lstStyle/>
        <a:p>
          <a:endParaRPr lang="en-GB" sz="1600" noProof="0" dirty="0"/>
        </a:p>
      </dgm:t>
    </dgm:pt>
    <dgm:pt modelId="{0CA48927-52C4-7B44-9C98-CB8ACB8F7664}" type="sibTrans" cxnId="{6F8F8944-9E81-2D4B-A7BB-960DD9776783}">
      <dgm:prSet/>
      <dgm:spPr/>
      <dgm:t>
        <a:bodyPr/>
        <a:lstStyle/>
        <a:p>
          <a:endParaRPr lang="en-GB" sz="1600" noProof="0" dirty="0"/>
        </a:p>
      </dgm:t>
    </dgm:pt>
    <dgm:pt modelId="{2F1D45FD-266B-0344-8CAF-FB914BCB0D88}" type="pres">
      <dgm:prSet presAssocID="{AD33CEEB-0877-874F-85E8-ADDC5F7D084A}" presName="Name0" presStyleCnt="0">
        <dgm:presLayoutVars>
          <dgm:dir/>
          <dgm:resizeHandles val="exact"/>
        </dgm:presLayoutVars>
      </dgm:prSet>
      <dgm:spPr/>
    </dgm:pt>
    <dgm:pt modelId="{B4B7B763-9B03-7A41-8472-380557155B6F}" type="pres">
      <dgm:prSet presAssocID="{B9BA1988-D46B-DC43-9AD1-21F6B53AAF28}" presName="parTxOnly" presStyleLbl="node1" presStyleIdx="0" presStyleCnt="3">
        <dgm:presLayoutVars>
          <dgm:bulletEnabled val="1"/>
        </dgm:presLayoutVars>
      </dgm:prSet>
      <dgm:spPr/>
    </dgm:pt>
    <dgm:pt modelId="{208CA0F6-1E05-B746-9E0D-92BF6692951A}" type="pres">
      <dgm:prSet presAssocID="{B6CEC594-0AF3-F648-BAF2-249DE9CF3809}" presName="parSpace" presStyleCnt="0"/>
      <dgm:spPr/>
    </dgm:pt>
    <dgm:pt modelId="{D22CD15A-90F0-9241-AAE2-5B7FC507017C}" type="pres">
      <dgm:prSet presAssocID="{A3E4E7A0-1C7D-CA48-8E61-6C7BFCF9A7C7}" presName="parTxOnly" presStyleLbl="node1" presStyleIdx="1" presStyleCnt="3" custScaleX="79754" custLinFactNeighborY="2757">
        <dgm:presLayoutVars>
          <dgm:bulletEnabled val="1"/>
        </dgm:presLayoutVars>
      </dgm:prSet>
      <dgm:spPr/>
    </dgm:pt>
    <dgm:pt modelId="{E4E0E59A-93A9-5641-B8A3-8CF9C03769CF}" type="pres">
      <dgm:prSet presAssocID="{AC95CB42-A9B5-D341-9A00-C3E5334AF8D1}" presName="parSpace" presStyleCnt="0"/>
      <dgm:spPr/>
    </dgm:pt>
    <dgm:pt modelId="{DD26DC42-AA1E-F64B-A858-E710D3EDE987}" type="pres">
      <dgm:prSet presAssocID="{E475C936-69F0-2D40-A6CA-3A75A6B3FCFC}" presName="parTxOnly" presStyleLbl="node1" presStyleIdx="2" presStyleCnt="3">
        <dgm:presLayoutVars>
          <dgm:bulletEnabled val="1"/>
        </dgm:presLayoutVars>
      </dgm:prSet>
      <dgm:spPr/>
    </dgm:pt>
  </dgm:ptLst>
  <dgm:cxnLst>
    <dgm:cxn modelId="{49B70018-C4F6-304E-8F49-0046D89B7D17}" type="presOf" srcId="{A3E4E7A0-1C7D-CA48-8E61-6C7BFCF9A7C7}" destId="{D22CD15A-90F0-9241-AAE2-5B7FC507017C}" srcOrd="0" destOrd="0" presId="urn:microsoft.com/office/officeart/2005/8/layout/hChevron3"/>
    <dgm:cxn modelId="{2CFD283D-8D4D-3A47-925E-553E8D631650}" srcId="{AD33CEEB-0877-874F-85E8-ADDC5F7D084A}" destId="{B9BA1988-D46B-DC43-9AD1-21F6B53AAF28}" srcOrd="0" destOrd="0" parTransId="{C90F0644-F9C9-6D40-9E45-E655A399C261}" sibTransId="{B6CEC594-0AF3-F648-BAF2-249DE9CF3809}"/>
    <dgm:cxn modelId="{6F8F8944-9E81-2D4B-A7BB-960DD9776783}" srcId="{AD33CEEB-0877-874F-85E8-ADDC5F7D084A}" destId="{E475C936-69F0-2D40-A6CA-3A75A6B3FCFC}" srcOrd="2" destOrd="0" parTransId="{781BFC82-AB2F-4549-B388-A716BE37D013}" sibTransId="{0CA48927-52C4-7B44-9C98-CB8ACB8F7664}"/>
    <dgm:cxn modelId="{0A5EFCB6-8ED6-3942-AE46-93988D3FAC71}" type="presOf" srcId="{AD33CEEB-0877-874F-85E8-ADDC5F7D084A}" destId="{2F1D45FD-266B-0344-8CAF-FB914BCB0D88}" srcOrd="0" destOrd="0" presId="urn:microsoft.com/office/officeart/2005/8/layout/hChevron3"/>
    <dgm:cxn modelId="{3D8F28C1-B781-964D-B14F-5D29342125B3}" type="presOf" srcId="{E475C936-69F0-2D40-A6CA-3A75A6B3FCFC}" destId="{DD26DC42-AA1E-F64B-A858-E710D3EDE987}" srcOrd="0" destOrd="0" presId="urn:microsoft.com/office/officeart/2005/8/layout/hChevron3"/>
    <dgm:cxn modelId="{E94442D2-3472-2841-9A6F-72B7D431EE47}" srcId="{AD33CEEB-0877-874F-85E8-ADDC5F7D084A}" destId="{A3E4E7A0-1C7D-CA48-8E61-6C7BFCF9A7C7}" srcOrd="1" destOrd="0" parTransId="{DC066CEC-3A0F-234E-B277-BA4C2C2B7641}" sibTransId="{AC95CB42-A9B5-D341-9A00-C3E5334AF8D1}"/>
    <dgm:cxn modelId="{FC66C3EC-BB05-3844-ADB8-BCA4D52B98DB}" type="presOf" srcId="{B9BA1988-D46B-DC43-9AD1-21F6B53AAF28}" destId="{B4B7B763-9B03-7A41-8472-380557155B6F}" srcOrd="0" destOrd="0" presId="urn:microsoft.com/office/officeart/2005/8/layout/hChevron3"/>
    <dgm:cxn modelId="{EC7FE077-F305-6C4F-A8D7-A581C47B56E4}" type="presParOf" srcId="{2F1D45FD-266B-0344-8CAF-FB914BCB0D88}" destId="{B4B7B763-9B03-7A41-8472-380557155B6F}" srcOrd="0" destOrd="0" presId="urn:microsoft.com/office/officeart/2005/8/layout/hChevron3"/>
    <dgm:cxn modelId="{A512E134-09ED-1149-87AD-B523E2F1D44E}" type="presParOf" srcId="{2F1D45FD-266B-0344-8CAF-FB914BCB0D88}" destId="{208CA0F6-1E05-B746-9E0D-92BF6692951A}" srcOrd="1" destOrd="0" presId="urn:microsoft.com/office/officeart/2005/8/layout/hChevron3"/>
    <dgm:cxn modelId="{5B81C06C-3965-0946-AF89-B152F6B81C64}" type="presParOf" srcId="{2F1D45FD-266B-0344-8CAF-FB914BCB0D88}" destId="{D22CD15A-90F0-9241-AAE2-5B7FC507017C}" srcOrd="2" destOrd="0" presId="urn:microsoft.com/office/officeart/2005/8/layout/hChevron3"/>
    <dgm:cxn modelId="{39E176EB-1B63-F740-A46F-E07596C784A4}" type="presParOf" srcId="{2F1D45FD-266B-0344-8CAF-FB914BCB0D88}" destId="{E4E0E59A-93A9-5641-B8A3-8CF9C03769CF}" srcOrd="3" destOrd="0" presId="urn:microsoft.com/office/officeart/2005/8/layout/hChevron3"/>
    <dgm:cxn modelId="{8CA92323-E9F8-D540-A510-93FD30165E42}" type="presParOf" srcId="{2F1D45FD-266B-0344-8CAF-FB914BCB0D88}" destId="{DD26DC42-AA1E-F64B-A858-E710D3EDE987}"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914E93A-DD73-364A-A7FB-059ED922738E}" type="doc">
      <dgm:prSet loTypeId="urn:microsoft.com/office/officeart/2005/8/layout/gear1" loCatId="" qsTypeId="urn:microsoft.com/office/officeart/2005/8/quickstyle/simple1" qsCatId="simple" csTypeId="urn:microsoft.com/office/officeart/2005/8/colors/colorful1" csCatId="colorful" phldr="1"/>
      <dgm:spPr/>
      <dgm:t>
        <a:bodyPr/>
        <a:lstStyle/>
        <a:p>
          <a:endParaRPr lang="es-ES"/>
        </a:p>
      </dgm:t>
    </dgm:pt>
    <dgm:pt modelId="{3C00AA1C-BD24-0C4A-A9F4-81C11635180E}">
      <dgm:prSet phldrT="[Texto]"/>
      <dgm:spPr/>
      <dgm:t>
        <a:bodyPr/>
        <a:lstStyle/>
        <a:p>
          <a:r>
            <a:rPr lang="en-GB" noProof="0" dirty="0"/>
            <a:t>Examples</a:t>
          </a:r>
        </a:p>
      </dgm:t>
    </dgm:pt>
    <dgm:pt modelId="{91D04890-A0CC-BA46-8E91-E3F5471CEC8F}" type="parTrans" cxnId="{9D4CEACF-8009-254E-AF15-2205E7D76979}">
      <dgm:prSet/>
      <dgm:spPr/>
      <dgm:t>
        <a:bodyPr/>
        <a:lstStyle/>
        <a:p>
          <a:endParaRPr lang="en-GB" noProof="0" dirty="0"/>
        </a:p>
      </dgm:t>
    </dgm:pt>
    <dgm:pt modelId="{5A3A3F03-7C3D-BE4C-8CA7-06542CFC5F16}" type="sibTrans" cxnId="{9D4CEACF-8009-254E-AF15-2205E7D76979}">
      <dgm:prSet/>
      <dgm:spPr/>
      <dgm:t>
        <a:bodyPr/>
        <a:lstStyle/>
        <a:p>
          <a:endParaRPr lang="en-GB" noProof="0" dirty="0"/>
        </a:p>
      </dgm:t>
    </dgm:pt>
    <dgm:pt modelId="{13327189-B105-2044-BE0A-E063AE87F9A9}">
      <dgm:prSet phldrT="[Texto]"/>
      <dgm:spPr/>
      <dgm:t>
        <a:bodyPr/>
        <a:lstStyle/>
        <a:p>
          <a:r>
            <a:rPr lang="en-GB" noProof="0" dirty="0"/>
            <a:t>Good practices</a:t>
          </a:r>
        </a:p>
      </dgm:t>
    </dgm:pt>
    <dgm:pt modelId="{494B61C2-DE1E-B343-B95E-6A4CC89241B7}" type="parTrans" cxnId="{5FD3A4AC-FC8C-1048-9934-FE4F4486040C}">
      <dgm:prSet/>
      <dgm:spPr/>
      <dgm:t>
        <a:bodyPr/>
        <a:lstStyle/>
        <a:p>
          <a:endParaRPr lang="en-GB" noProof="0" dirty="0"/>
        </a:p>
      </dgm:t>
    </dgm:pt>
    <dgm:pt modelId="{22DFA09E-55E3-F142-AC3D-B0EF195CA2DF}" type="sibTrans" cxnId="{5FD3A4AC-FC8C-1048-9934-FE4F4486040C}">
      <dgm:prSet/>
      <dgm:spPr/>
      <dgm:t>
        <a:bodyPr/>
        <a:lstStyle/>
        <a:p>
          <a:endParaRPr lang="en-GB" noProof="0" dirty="0"/>
        </a:p>
      </dgm:t>
    </dgm:pt>
    <dgm:pt modelId="{3608A6F3-94DD-884C-BC08-12AB9FCCB50E}">
      <dgm:prSet phldrT="[Texto]"/>
      <dgm:spPr/>
      <dgm:t>
        <a:bodyPr/>
        <a:lstStyle/>
        <a:p>
          <a:r>
            <a:rPr lang="en-GB" noProof="0" dirty="0"/>
            <a:t>User needs</a:t>
          </a:r>
        </a:p>
      </dgm:t>
    </dgm:pt>
    <dgm:pt modelId="{691D59F2-7986-884B-927B-54714B48529F}" type="parTrans" cxnId="{159F9FB6-9CE3-3D47-AA8B-7FF7DB73AA09}">
      <dgm:prSet/>
      <dgm:spPr/>
      <dgm:t>
        <a:bodyPr/>
        <a:lstStyle/>
        <a:p>
          <a:endParaRPr lang="en-GB" noProof="0" dirty="0"/>
        </a:p>
      </dgm:t>
    </dgm:pt>
    <dgm:pt modelId="{9C8541A7-61E8-4748-A404-8AF9785705CA}" type="sibTrans" cxnId="{159F9FB6-9CE3-3D47-AA8B-7FF7DB73AA09}">
      <dgm:prSet/>
      <dgm:spPr/>
      <dgm:t>
        <a:bodyPr/>
        <a:lstStyle/>
        <a:p>
          <a:endParaRPr lang="en-GB" noProof="0" dirty="0"/>
        </a:p>
      </dgm:t>
    </dgm:pt>
    <dgm:pt modelId="{46E59FBA-864C-3F4E-ABB4-CC25C0454E4F}">
      <dgm:prSet phldrT="[Texto]"/>
      <dgm:spPr/>
      <dgm:t>
        <a:bodyPr/>
        <a:lstStyle/>
        <a:p>
          <a:endParaRPr lang="en-GB" noProof="0" dirty="0"/>
        </a:p>
      </dgm:t>
    </dgm:pt>
    <dgm:pt modelId="{24E86997-FFD7-384B-A619-63F6D9B0EE04}" type="sibTrans" cxnId="{D9D79C27-3B2E-3143-B5DA-D0E2A997641B}">
      <dgm:prSet/>
      <dgm:spPr/>
      <dgm:t>
        <a:bodyPr/>
        <a:lstStyle/>
        <a:p>
          <a:endParaRPr lang="en-GB" noProof="0" dirty="0"/>
        </a:p>
      </dgm:t>
    </dgm:pt>
    <dgm:pt modelId="{73AE2C17-BDCD-0549-B65F-6B24C887F238}" type="parTrans" cxnId="{D9D79C27-3B2E-3143-B5DA-D0E2A997641B}">
      <dgm:prSet/>
      <dgm:spPr/>
      <dgm:t>
        <a:bodyPr/>
        <a:lstStyle/>
        <a:p>
          <a:endParaRPr lang="en-GB" noProof="0" dirty="0"/>
        </a:p>
      </dgm:t>
    </dgm:pt>
    <dgm:pt modelId="{8943F9DD-7E1B-704D-9104-8737FA467C3B}" type="pres">
      <dgm:prSet presAssocID="{C914E93A-DD73-364A-A7FB-059ED922738E}" presName="composite" presStyleCnt="0">
        <dgm:presLayoutVars>
          <dgm:chMax val="3"/>
          <dgm:animLvl val="lvl"/>
          <dgm:resizeHandles val="exact"/>
        </dgm:presLayoutVars>
      </dgm:prSet>
      <dgm:spPr/>
    </dgm:pt>
    <dgm:pt modelId="{164C7A99-2DA1-0B48-A62F-8F06AB00C3F2}" type="pres">
      <dgm:prSet presAssocID="{3C00AA1C-BD24-0C4A-A9F4-81C11635180E}" presName="gear1" presStyleLbl="node1" presStyleIdx="0" presStyleCnt="3" custLinFactNeighborX="-698">
        <dgm:presLayoutVars>
          <dgm:chMax val="1"/>
          <dgm:bulletEnabled val="1"/>
        </dgm:presLayoutVars>
      </dgm:prSet>
      <dgm:spPr/>
    </dgm:pt>
    <dgm:pt modelId="{1CB0861B-5C05-2B4E-B85B-29F52A1023FB}" type="pres">
      <dgm:prSet presAssocID="{3C00AA1C-BD24-0C4A-A9F4-81C11635180E}" presName="gear1srcNode" presStyleLbl="node1" presStyleIdx="0" presStyleCnt="3"/>
      <dgm:spPr/>
    </dgm:pt>
    <dgm:pt modelId="{0268AC5D-239B-FC4C-B034-10B2A3DF67A0}" type="pres">
      <dgm:prSet presAssocID="{3C00AA1C-BD24-0C4A-A9F4-81C11635180E}" presName="gear1dstNode" presStyleLbl="node1" presStyleIdx="0" presStyleCnt="3"/>
      <dgm:spPr/>
    </dgm:pt>
    <dgm:pt modelId="{E8128606-0B86-E047-8AE8-E57B8E5C2E5F}" type="pres">
      <dgm:prSet presAssocID="{13327189-B105-2044-BE0A-E063AE87F9A9}" presName="gear2" presStyleLbl="node1" presStyleIdx="1" presStyleCnt="3">
        <dgm:presLayoutVars>
          <dgm:chMax val="1"/>
          <dgm:bulletEnabled val="1"/>
        </dgm:presLayoutVars>
      </dgm:prSet>
      <dgm:spPr/>
    </dgm:pt>
    <dgm:pt modelId="{965EE5AE-BE6D-4644-814E-B3DB006551DE}" type="pres">
      <dgm:prSet presAssocID="{13327189-B105-2044-BE0A-E063AE87F9A9}" presName="gear2srcNode" presStyleLbl="node1" presStyleIdx="1" presStyleCnt="3"/>
      <dgm:spPr/>
    </dgm:pt>
    <dgm:pt modelId="{56DFF7E0-332D-4F45-A992-2F20496879EF}" type="pres">
      <dgm:prSet presAssocID="{13327189-B105-2044-BE0A-E063AE87F9A9}" presName="gear2dstNode" presStyleLbl="node1" presStyleIdx="1" presStyleCnt="3"/>
      <dgm:spPr/>
    </dgm:pt>
    <dgm:pt modelId="{3B6D2969-5857-2A49-8A96-FEE1B27EEB7C}" type="pres">
      <dgm:prSet presAssocID="{3608A6F3-94DD-884C-BC08-12AB9FCCB50E}" presName="gear3" presStyleLbl="node1" presStyleIdx="2" presStyleCnt="3"/>
      <dgm:spPr/>
    </dgm:pt>
    <dgm:pt modelId="{90BDE755-9BB2-3241-B652-27134507F8AF}" type="pres">
      <dgm:prSet presAssocID="{3608A6F3-94DD-884C-BC08-12AB9FCCB50E}" presName="gear3tx" presStyleLbl="node1" presStyleIdx="2" presStyleCnt="3">
        <dgm:presLayoutVars>
          <dgm:chMax val="1"/>
          <dgm:bulletEnabled val="1"/>
        </dgm:presLayoutVars>
      </dgm:prSet>
      <dgm:spPr/>
    </dgm:pt>
    <dgm:pt modelId="{F345EAAB-F7D8-7E4F-9A13-474175B8DA2A}" type="pres">
      <dgm:prSet presAssocID="{3608A6F3-94DD-884C-BC08-12AB9FCCB50E}" presName="gear3srcNode" presStyleLbl="node1" presStyleIdx="2" presStyleCnt="3"/>
      <dgm:spPr/>
    </dgm:pt>
    <dgm:pt modelId="{8899A351-018A-F942-ACBC-BBC40CEEBFBF}" type="pres">
      <dgm:prSet presAssocID="{3608A6F3-94DD-884C-BC08-12AB9FCCB50E}" presName="gear3dstNode" presStyleLbl="node1" presStyleIdx="2" presStyleCnt="3"/>
      <dgm:spPr/>
    </dgm:pt>
    <dgm:pt modelId="{2D05398A-CD3D-534F-9B5D-7062E0F32494}" type="pres">
      <dgm:prSet presAssocID="{5A3A3F03-7C3D-BE4C-8CA7-06542CFC5F16}" presName="connector1" presStyleLbl="sibTrans2D1" presStyleIdx="0" presStyleCnt="3"/>
      <dgm:spPr/>
    </dgm:pt>
    <dgm:pt modelId="{3564D8AA-B2AB-7141-87FC-ECC6E294CBF7}" type="pres">
      <dgm:prSet presAssocID="{22DFA09E-55E3-F142-AC3D-B0EF195CA2DF}" presName="connector2" presStyleLbl="sibTrans2D1" presStyleIdx="1" presStyleCnt="3"/>
      <dgm:spPr/>
    </dgm:pt>
    <dgm:pt modelId="{CCF05059-AEA5-3A47-9D27-6B232C39CED7}" type="pres">
      <dgm:prSet presAssocID="{9C8541A7-61E8-4748-A404-8AF9785705CA}" presName="connector3" presStyleLbl="sibTrans2D1" presStyleIdx="2" presStyleCnt="3"/>
      <dgm:spPr/>
    </dgm:pt>
  </dgm:ptLst>
  <dgm:cxnLst>
    <dgm:cxn modelId="{AC073E0E-575B-F946-8F38-D9ED9A8B3F75}" type="presOf" srcId="{3608A6F3-94DD-884C-BC08-12AB9FCCB50E}" destId="{90BDE755-9BB2-3241-B652-27134507F8AF}" srcOrd="1" destOrd="0" presId="urn:microsoft.com/office/officeart/2005/8/layout/gear1"/>
    <dgm:cxn modelId="{889A5313-F8E8-7648-9D1D-ABCB440BDD68}" type="presOf" srcId="{3C00AA1C-BD24-0C4A-A9F4-81C11635180E}" destId="{1CB0861B-5C05-2B4E-B85B-29F52A1023FB}" srcOrd="1" destOrd="0" presId="urn:microsoft.com/office/officeart/2005/8/layout/gear1"/>
    <dgm:cxn modelId="{31DBD51D-F435-C14F-A16B-12A33087AA38}" type="presOf" srcId="{C914E93A-DD73-364A-A7FB-059ED922738E}" destId="{8943F9DD-7E1B-704D-9104-8737FA467C3B}" srcOrd="0" destOrd="0" presId="urn:microsoft.com/office/officeart/2005/8/layout/gear1"/>
    <dgm:cxn modelId="{D9D79C27-3B2E-3143-B5DA-D0E2A997641B}" srcId="{C914E93A-DD73-364A-A7FB-059ED922738E}" destId="{46E59FBA-864C-3F4E-ABB4-CC25C0454E4F}" srcOrd="3" destOrd="0" parTransId="{73AE2C17-BDCD-0549-B65F-6B24C887F238}" sibTransId="{24E86997-FFD7-384B-A619-63F6D9B0EE04}"/>
    <dgm:cxn modelId="{BE511734-9482-9D4D-854E-3212A09E22C9}" type="presOf" srcId="{13327189-B105-2044-BE0A-E063AE87F9A9}" destId="{E8128606-0B86-E047-8AE8-E57B8E5C2E5F}" srcOrd="0" destOrd="0" presId="urn:microsoft.com/office/officeart/2005/8/layout/gear1"/>
    <dgm:cxn modelId="{ECC24E38-D732-4249-939E-609F842FC023}" type="presOf" srcId="{3608A6F3-94DD-884C-BC08-12AB9FCCB50E}" destId="{8899A351-018A-F942-ACBC-BBC40CEEBFBF}" srcOrd="3" destOrd="0" presId="urn:microsoft.com/office/officeart/2005/8/layout/gear1"/>
    <dgm:cxn modelId="{1E9A9051-6A5D-204B-9750-B7AEEF38F024}" type="presOf" srcId="{5A3A3F03-7C3D-BE4C-8CA7-06542CFC5F16}" destId="{2D05398A-CD3D-534F-9B5D-7062E0F32494}" srcOrd="0" destOrd="0" presId="urn:microsoft.com/office/officeart/2005/8/layout/gear1"/>
    <dgm:cxn modelId="{6FE63D63-CB7F-7C40-B1BE-8F2BB40E741F}" type="presOf" srcId="{22DFA09E-55E3-F142-AC3D-B0EF195CA2DF}" destId="{3564D8AA-B2AB-7141-87FC-ECC6E294CBF7}" srcOrd="0" destOrd="0" presId="urn:microsoft.com/office/officeart/2005/8/layout/gear1"/>
    <dgm:cxn modelId="{6E6EBC71-492E-D44B-99DE-DFBEAF07D26C}" type="presOf" srcId="{3608A6F3-94DD-884C-BC08-12AB9FCCB50E}" destId="{3B6D2969-5857-2A49-8A96-FEE1B27EEB7C}" srcOrd="0" destOrd="0" presId="urn:microsoft.com/office/officeart/2005/8/layout/gear1"/>
    <dgm:cxn modelId="{5FD3A4AC-FC8C-1048-9934-FE4F4486040C}" srcId="{C914E93A-DD73-364A-A7FB-059ED922738E}" destId="{13327189-B105-2044-BE0A-E063AE87F9A9}" srcOrd="1" destOrd="0" parTransId="{494B61C2-DE1E-B343-B95E-6A4CC89241B7}" sibTransId="{22DFA09E-55E3-F142-AC3D-B0EF195CA2DF}"/>
    <dgm:cxn modelId="{159F9FB6-9CE3-3D47-AA8B-7FF7DB73AA09}" srcId="{C914E93A-DD73-364A-A7FB-059ED922738E}" destId="{3608A6F3-94DD-884C-BC08-12AB9FCCB50E}" srcOrd="2" destOrd="0" parTransId="{691D59F2-7986-884B-927B-54714B48529F}" sibTransId="{9C8541A7-61E8-4748-A404-8AF9785705CA}"/>
    <dgm:cxn modelId="{6BE7B8BE-0DDB-4E4D-8F1D-F8EDCE1B43EE}" type="presOf" srcId="{13327189-B105-2044-BE0A-E063AE87F9A9}" destId="{56DFF7E0-332D-4F45-A992-2F20496879EF}" srcOrd="2" destOrd="0" presId="urn:microsoft.com/office/officeart/2005/8/layout/gear1"/>
    <dgm:cxn modelId="{40B87BBF-042B-0A4E-932C-52C8F1D07111}" type="presOf" srcId="{9C8541A7-61E8-4748-A404-8AF9785705CA}" destId="{CCF05059-AEA5-3A47-9D27-6B232C39CED7}" srcOrd="0" destOrd="0" presId="urn:microsoft.com/office/officeart/2005/8/layout/gear1"/>
    <dgm:cxn modelId="{ED83AAC7-4A35-DE4A-910D-2E6CFBC702EF}" type="presOf" srcId="{3608A6F3-94DD-884C-BC08-12AB9FCCB50E}" destId="{F345EAAB-F7D8-7E4F-9A13-474175B8DA2A}" srcOrd="2" destOrd="0" presId="urn:microsoft.com/office/officeart/2005/8/layout/gear1"/>
    <dgm:cxn modelId="{9D4CEACF-8009-254E-AF15-2205E7D76979}" srcId="{C914E93A-DD73-364A-A7FB-059ED922738E}" destId="{3C00AA1C-BD24-0C4A-A9F4-81C11635180E}" srcOrd="0" destOrd="0" parTransId="{91D04890-A0CC-BA46-8E91-E3F5471CEC8F}" sibTransId="{5A3A3F03-7C3D-BE4C-8CA7-06542CFC5F16}"/>
    <dgm:cxn modelId="{6B8119D7-17BB-C549-A05B-6BDD9F1275A0}" type="presOf" srcId="{13327189-B105-2044-BE0A-E063AE87F9A9}" destId="{965EE5AE-BE6D-4644-814E-B3DB006551DE}" srcOrd="1" destOrd="0" presId="urn:microsoft.com/office/officeart/2005/8/layout/gear1"/>
    <dgm:cxn modelId="{278E7CF3-3A22-6545-9304-981AD33CECBC}" type="presOf" srcId="{3C00AA1C-BD24-0C4A-A9F4-81C11635180E}" destId="{164C7A99-2DA1-0B48-A62F-8F06AB00C3F2}" srcOrd="0" destOrd="0" presId="urn:microsoft.com/office/officeart/2005/8/layout/gear1"/>
    <dgm:cxn modelId="{094E80FC-D32A-9A43-9A85-12551F3EAEEF}" type="presOf" srcId="{3C00AA1C-BD24-0C4A-A9F4-81C11635180E}" destId="{0268AC5D-239B-FC4C-B034-10B2A3DF67A0}" srcOrd="2" destOrd="0" presId="urn:microsoft.com/office/officeart/2005/8/layout/gear1"/>
    <dgm:cxn modelId="{19ABA32D-6E33-B643-8B54-96B5DE26AC5D}" type="presParOf" srcId="{8943F9DD-7E1B-704D-9104-8737FA467C3B}" destId="{164C7A99-2DA1-0B48-A62F-8F06AB00C3F2}" srcOrd="0" destOrd="0" presId="urn:microsoft.com/office/officeart/2005/8/layout/gear1"/>
    <dgm:cxn modelId="{EE3F21F2-A171-7A41-8844-921354093A74}" type="presParOf" srcId="{8943F9DD-7E1B-704D-9104-8737FA467C3B}" destId="{1CB0861B-5C05-2B4E-B85B-29F52A1023FB}" srcOrd="1" destOrd="0" presId="urn:microsoft.com/office/officeart/2005/8/layout/gear1"/>
    <dgm:cxn modelId="{8BAC8F12-0360-6242-BDCA-C003D5B4B54F}" type="presParOf" srcId="{8943F9DD-7E1B-704D-9104-8737FA467C3B}" destId="{0268AC5D-239B-FC4C-B034-10B2A3DF67A0}" srcOrd="2" destOrd="0" presId="urn:microsoft.com/office/officeart/2005/8/layout/gear1"/>
    <dgm:cxn modelId="{40A9E7E6-EAD1-CA43-BD02-DA3542E30AB8}" type="presParOf" srcId="{8943F9DD-7E1B-704D-9104-8737FA467C3B}" destId="{E8128606-0B86-E047-8AE8-E57B8E5C2E5F}" srcOrd="3" destOrd="0" presId="urn:microsoft.com/office/officeart/2005/8/layout/gear1"/>
    <dgm:cxn modelId="{339055D0-98F4-BA41-9FDB-CAA63B7CB45C}" type="presParOf" srcId="{8943F9DD-7E1B-704D-9104-8737FA467C3B}" destId="{965EE5AE-BE6D-4644-814E-B3DB006551DE}" srcOrd="4" destOrd="0" presId="urn:microsoft.com/office/officeart/2005/8/layout/gear1"/>
    <dgm:cxn modelId="{5097DCC2-6A67-DE41-863E-66CC7FAFFBE0}" type="presParOf" srcId="{8943F9DD-7E1B-704D-9104-8737FA467C3B}" destId="{56DFF7E0-332D-4F45-A992-2F20496879EF}" srcOrd="5" destOrd="0" presId="urn:microsoft.com/office/officeart/2005/8/layout/gear1"/>
    <dgm:cxn modelId="{203814BC-D882-724A-AEF8-F6C7D6069D38}" type="presParOf" srcId="{8943F9DD-7E1B-704D-9104-8737FA467C3B}" destId="{3B6D2969-5857-2A49-8A96-FEE1B27EEB7C}" srcOrd="6" destOrd="0" presId="urn:microsoft.com/office/officeart/2005/8/layout/gear1"/>
    <dgm:cxn modelId="{6C4B8CAD-E561-874E-8FFD-EFA8199ECF61}" type="presParOf" srcId="{8943F9DD-7E1B-704D-9104-8737FA467C3B}" destId="{90BDE755-9BB2-3241-B652-27134507F8AF}" srcOrd="7" destOrd="0" presId="urn:microsoft.com/office/officeart/2005/8/layout/gear1"/>
    <dgm:cxn modelId="{51EAEE2A-1631-404F-95CF-78E360991EC7}" type="presParOf" srcId="{8943F9DD-7E1B-704D-9104-8737FA467C3B}" destId="{F345EAAB-F7D8-7E4F-9A13-474175B8DA2A}" srcOrd="8" destOrd="0" presId="urn:microsoft.com/office/officeart/2005/8/layout/gear1"/>
    <dgm:cxn modelId="{9473D667-0D9B-EA42-8DAA-78CD0B36072F}" type="presParOf" srcId="{8943F9DD-7E1B-704D-9104-8737FA467C3B}" destId="{8899A351-018A-F942-ACBC-BBC40CEEBFBF}" srcOrd="9" destOrd="0" presId="urn:microsoft.com/office/officeart/2005/8/layout/gear1"/>
    <dgm:cxn modelId="{9A2AED76-3F73-C048-BD3C-5F5D275A022B}" type="presParOf" srcId="{8943F9DD-7E1B-704D-9104-8737FA467C3B}" destId="{2D05398A-CD3D-534F-9B5D-7062E0F32494}" srcOrd="10" destOrd="0" presId="urn:microsoft.com/office/officeart/2005/8/layout/gear1"/>
    <dgm:cxn modelId="{1BDDBF60-B47B-444E-B9EA-5F20B5AB1E54}" type="presParOf" srcId="{8943F9DD-7E1B-704D-9104-8737FA467C3B}" destId="{3564D8AA-B2AB-7141-87FC-ECC6E294CBF7}" srcOrd="11" destOrd="0" presId="urn:microsoft.com/office/officeart/2005/8/layout/gear1"/>
    <dgm:cxn modelId="{78A760A6-A7CC-E24A-97F7-8AF660335B71}" type="presParOf" srcId="{8943F9DD-7E1B-704D-9104-8737FA467C3B}" destId="{CCF05059-AEA5-3A47-9D27-6B232C39CED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7B763-9B03-7A41-8472-380557155B6F}">
      <dsp:nvSpPr>
        <dsp:cNvPr id="0" name=""/>
        <dsp:cNvSpPr/>
      </dsp:nvSpPr>
      <dsp:spPr>
        <a:xfrm>
          <a:off x="913" y="0"/>
          <a:ext cx="3114811" cy="53494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noProof="0" dirty="0"/>
            <a:t>Past Climate</a:t>
          </a:r>
        </a:p>
      </dsp:txBody>
      <dsp:txXfrm>
        <a:off x="913" y="0"/>
        <a:ext cx="2981075" cy="534944"/>
      </dsp:txXfrm>
    </dsp:sp>
    <dsp:sp modelId="{D22CD15A-90F0-9241-AAE2-5B7FC507017C}">
      <dsp:nvSpPr>
        <dsp:cNvPr id="0" name=""/>
        <dsp:cNvSpPr/>
      </dsp:nvSpPr>
      <dsp:spPr>
        <a:xfrm>
          <a:off x="2492762" y="0"/>
          <a:ext cx="2484186" cy="534944"/>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noProof="0" dirty="0"/>
            <a:t>Present Climate</a:t>
          </a:r>
        </a:p>
      </dsp:txBody>
      <dsp:txXfrm>
        <a:off x="2760234" y="0"/>
        <a:ext cx="1949242" cy="534944"/>
      </dsp:txXfrm>
    </dsp:sp>
    <dsp:sp modelId="{DD26DC42-AA1E-F64B-A858-E710D3EDE987}">
      <dsp:nvSpPr>
        <dsp:cNvPr id="0" name=""/>
        <dsp:cNvSpPr/>
      </dsp:nvSpPr>
      <dsp:spPr>
        <a:xfrm>
          <a:off x="4353986" y="0"/>
          <a:ext cx="3114811" cy="534944"/>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noProof="0" dirty="0"/>
            <a:t>Future Climate</a:t>
          </a:r>
        </a:p>
      </dsp:txBody>
      <dsp:txXfrm>
        <a:off x="4621458" y="0"/>
        <a:ext cx="2579867" cy="534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7B763-9B03-7A41-8472-380557155B6F}">
      <dsp:nvSpPr>
        <dsp:cNvPr id="0" name=""/>
        <dsp:cNvSpPr/>
      </dsp:nvSpPr>
      <dsp:spPr>
        <a:xfrm>
          <a:off x="913" y="0"/>
          <a:ext cx="3114811" cy="534944"/>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noProof="0" dirty="0"/>
            <a:t>Past Climate</a:t>
          </a:r>
        </a:p>
      </dsp:txBody>
      <dsp:txXfrm>
        <a:off x="913" y="0"/>
        <a:ext cx="2981075" cy="534944"/>
      </dsp:txXfrm>
    </dsp:sp>
    <dsp:sp modelId="{D22CD15A-90F0-9241-AAE2-5B7FC507017C}">
      <dsp:nvSpPr>
        <dsp:cNvPr id="0" name=""/>
        <dsp:cNvSpPr/>
      </dsp:nvSpPr>
      <dsp:spPr>
        <a:xfrm>
          <a:off x="2492762" y="0"/>
          <a:ext cx="2484186" cy="534944"/>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noProof="0" dirty="0"/>
            <a:t>Present Climate</a:t>
          </a:r>
        </a:p>
      </dsp:txBody>
      <dsp:txXfrm>
        <a:off x="2760234" y="0"/>
        <a:ext cx="1949242" cy="534944"/>
      </dsp:txXfrm>
    </dsp:sp>
    <dsp:sp modelId="{DD26DC42-AA1E-F64B-A858-E710D3EDE987}">
      <dsp:nvSpPr>
        <dsp:cNvPr id="0" name=""/>
        <dsp:cNvSpPr/>
      </dsp:nvSpPr>
      <dsp:spPr>
        <a:xfrm>
          <a:off x="4353986" y="0"/>
          <a:ext cx="3114811" cy="534944"/>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noProof="0" dirty="0"/>
            <a:t>Future Climate</a:t>
          </a:r>
        </a:p>
      </dsp:txBody>
      <dsp:txXfrm>
        <a:off x="4621458" y="0"/>
        <a:ext cx="2579867" cy="5349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C7A99-2DA1-0B48-A62F-8F06AB00C3F2}">
      <dsp:nvSpPr>
        <dsp:cNvPr id="0" name=""/>
        <dsp:cNvSpPr/>
      </dsp:nvSpPr>
      <dsp:spPr>
        <a:xfrm>
          <a:off x="2824950" y="1695452"/>
          <a:ext cx="2072220" cy="2072220"/>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noProof="0" dirty="0"/>
            <a:t>Examples</a:t>
          </a:r>
        </a:p>
      </dsp:txBody>
      <dsp:txXfrm>
        <a:off x="3241558" y="2180860"/>
        <a:ext cx="1239004" cy="1065164"/>
      </dsp:txXfrm>
    </dsp:sp>
    <dsp:sp modelId="{E8128606-0B86-E047-8AE8-E57B8E5C2E5F}">
      <dsp:nvSpPr>
        <dsp:cNvPr id="0" name=""/>
        <dsp:cNvSpPr/>
      </dsp:nvSpPr>
      <dsp:spPr>
        <a:xfrm>
          <a:off x="1633758" y="1205655"/>
          <a:ext cx="1507069" cy="1507069"/>
        </a:xfrm>
        <a:prstGeom prst="gear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noProof="0" dirty="0"/>
            <a:t>Good practices</a:t>
          </a:r>
        </a:p>
      </dsp:txBody>
      <dsp:txXfrm>
        <a:off x="2013167" y="1587357"/>
        <a:ext cx="748251" cy="743665"/>
      </dsp:txXfrm>
    </dsp:sp>
    <dsp:sp modelId="{3B6D2969-5857-2A49-8A96-FEE1B27EEB7C}">
      <dsp:nvSpPr>
        <dsp:cNvPr id="0" name=""/>
        <dsp:cNvSpPr/>
      </dsp:nvSpPr>
      <dsp:spPr>
        <a:xfrm rot="20700000">
          <a:off x="2477871" y="165931"/>
          <a:ext cx="1476620" cy="1476620"/>
        </a:xfrm>
        <a:prstGeom prst="gear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noProof="0" dirty="0"/>
            <a:t>User needs</a:t>
          </a:r>
        </a:p>
      </dsp:txBody>
      <dsp:txXfrm rot="-20700000">
        <a:off x="2801737" y="489797"/>
        <a:ext cx="828888" cy="828888"/>
      </dsp:txXfrm>
    </dsp:sp>
    <dsp:sp modelId="{2D05398A-CD3D-534F-9B5D-7062E0F32494}">
      <dsp:nvSpPr>
        <dsp:cNvPr id="0" name=""/>
        <dsp:cNvSpPr/>
      </dsp:nvSpPr>
      <dsp:spPr>
        <a:xfrm>
          <a:off x="2675449" y="1385380"/>
          <a:ext cx="2652441" cy="2652441"/>
        </a:xfrm>
        <a:prstGeom prst="circularArrow">
          <a:avLst>
            <a:gd name="adj1" fmla="val 4688"/>
            <a:gd name="adj2" fmla="val 299029"/>
            <a:gd name="adj3" fmla="val 2505192"/>
            <a:gd name="adj4" fmla="val 15885122"/>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64D8AA-B2AB-7141-87FC-ECC6E294CBF7}">
      <dsp:nvSpPr>
        <dsp:cNvPr id="0" name=""/>
        <dsp:cNvSpPr/>
      </dsp:nvSpPr>
      <dsp:spPr>
        <a:xfrm>
          <a:off x="1366859" y="874028"/>
          <a:ext cx="1927164" cy="1927164"/>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05059-AEA5-3A47-9D27-6B232C39CED7}">
      <dsp:nvSpPr>
        <dsp:cNvPr id="0" name=""/>
        <dsp:cNvSpPr/>
      </dsp:nvSpPr>
      <dsp:spPr>
        <a:xfrm>
          <a:off x="2136314" y="-155673"/>
          <a:ext cx="2077871" cy="2077871"/>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12CD7E-4193-46CB-8698-CB3797083196}" type="datetimeFigureOut">
              <a:rPr lang="en-US" smtClean="0"/>
              <a:t>4/24/19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E37BDE-1E16-4497-8123-4D9E05ECC396}" type="slidenum">
              <a:rPr lang="en-US" smtClean="0"/>
              <a:t>‹Nº›</a:t>
            </a:fld>
            <a:endParaRPr lang="en-US"/>
          </a:p>
        </p:txBody>
      </p:sp>
    </p:spTree>
    <p:extLst>
      <p:ext uri="{BB962C8B-B14F-4D97-AF65-F5344CB8AC3E}">
        <p14:creationId xmlns:p14="http://schemas.microsoft.com/office/powerpoint/2010/main" val="284401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Good afternoon,</a:t>
            </a:r>
          </a:p>
          <a:p>
            <a:endParaRPr lang="en-GB" dirty="0"/>
          </a:p>
          <a:p>
            <a:r>
              <a:rPr lang="en-GB" dirty="0"/>
              <a:t>thanks for the invitation, it is a real pleasure being here with you today.</a:t>
            </a:r>
          </a:p>
          <a:p>
            <a:endParaRPr lang="en-GB" dirty="0"/>
          </a:p>
          <a:p>
            <a:r>
              <a:rPr lang="en-GB" dirty="0"/>
              <a:t>EPR, seasonal forecast team at the </a:t>
            </a:r>
            <a:r>
              <a:rPr lang="en-GB" dirty="0" err="1"/>
              <a:t>CopClimChService</a:t>
            </a:r>
            <a:endParaRPr lang="en-GB"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1</a:t>
            </a:fld>
            <a:endParaRPr lang="en-US"/>
          </a:p>
        </p:txBody>
      </p:sp>
    </p:spTree>
    <p:extLst>
      <p:ext uri="{BB962C8B-B14F-4D97-AF65-F5344CB8AC3E}">
        <p14:creationId xmlns:p14="http://schemas.microsoft.com/office/powerpoint/2010/main" val="3719558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941333"/>
                </a:solidFill>
              </a:rPr>
              <a:t>Explicar</a:t>
            </a:r>
            <a:r>
              <a:rPr lang="en-GB" sz="1200" b="1" dirty="0">
                <a:solidFill>
                  <a:srgbClr val="941333"/>
                </a:solidFill>
              </a:rPr>
              <a:t> “</a:t>
            </a:r>
            <a:r>
              <a:rPr lang="en-GB" sz="1200" b="1" dirty="0" err="1">
                <a:solidFill>
                  <a:srgbClr val="941333"/>
                </a:solidFill>
              </a:rPr>
              <a:t>reanálisis</a:t>
            </a:r>
            <a:r>
              <a:rPr lang="en-GB" sz="1200" b="1" dirty="0">
                <a:solidFill>
                  <a:srgbClr val="941333"/>
                </a:solidFill>
              </a:rPr>
              <a:t>”!!!! (non-exhaustive list of catalogue entries… invite to visit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941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941333"/>
                </a:solidFill>
              </a:rPr>
              <a:t>CATALOGO</a:t>
            </a:r>
          </a:p>
          <a:p>
            <a:pPr marL="342900" indent="-342900">
              <a:buSzPct val="100000"/>
              <a:buFont typeface="Arial"/>
              <a:buChar char="•"/>
              <a:defRPr sz="2000">
                <a:latin typeface="+mn-lt"/>
                <a:ea typeface="+mn-ea"/>
                <a:cs typeface="+mn-cs"/>
                <a:sym typeface="Helvetica"/>
              </a:defRPr>
            </a:pPr>
            <a:r>
              <a:rPr lang="gl-ES" dirty="0"/>
              <a:t>Lista de </a:t>
            </a:r>
            <a:r>
              <a:rPr lang="gl-ES" dirty="0" err="1"/>
              <a:t>productos</a:t>
            </a:r>
            <a:r>
              <a:rPr lang="gl-ES" dirty="0"/>
              <a:t>/datos climáticos</a:t>
            </a:r>
          </a:p>
          <a:p>
            <a:pPr marL="342900" indent="-342900">
              <a:buSzPct val="100000"/>
              <a:buFont typeface="Arial"/>
              <a:buChar char="•"/>
              <a:defRPr sz="2000">
                <a:latin typeface="+mn-lt"/>
                <a:ea typeface="+mn-ea"/>
                <a:cs typeface="+mn-cs"/>
                <a:sym typeface="Helvetica"/>
              </a:defRPr>
            </a:pPr>
            <a:r>
              <a:rPr lang="gl-ES" dirty="0"/>
              <a:t>Descubrir datos, </a:t>
            </a:r>
            <a:r>
              <a:rPr lang="gl-ES" dirty="0" err="1"/>
              <a:t>procesamiento</a:t>
            </a:r>
            <a:r>
              <a:rPr lang="gl-ES" dirty="0"/>
              <a:t>, </a:t>
            </a:r>
            <a:r>
              <a:rPr lang="gl-ES" dirty="0" err="1"/>
              <a:t>busqueda</a:t>
            </a:r>
            <a:r>
              <a:rPr lang="gl-ES" dirty="0"/>
              <a:t> con </a:t>
            </a:r>
            <a:r>
              <a:rPr lang="gl-ES" dirty="0" err="1"/>
              <a:t>flitros</a:t>
            </a:r>
            <a:r>
              <a:rPr lang="gl-ES" dirty="0"/>
              <a:t>, listado completo</a:t>
            </a:r>
          </a:p>
          <a:p>
            <a:pPr marL="342900" indent="-342900">
              <a:buSzPct val="100000"/>
              <a:buFont typeface="Arial"/>
              <a:buChar char="•"/>
              <a:defRPr sz="2000">
                <a:latin typeface="+mn-lt"/>
                <a:ea typeface="+mn-ea"/>
                <a:cs typeface="+mn-cs"/>
                <a:sym typeface="Helvetica"/>
              </a:defRPr>
            </a:pPr>
            <a:r>
              <a:rPr lang="gl-ES" dirty="0" err="1"/>
              <a:t>Cualquiera</a:t>
            </a:r>
            <a:r>
              <a:rPr lang="gl-ES" dirty="0"/>
              <a:t> </a:t>
            </a:r>
            <a:r>
              <a:rPr lang="gl-ES" dirty="0" err="1"/>
              <a:t>puede</a:t>
            </a:r>
            <a:r>
              <a:rPr lang="gl-ES" dirty="0"/>
              <a:t> navegar por el catálogo, pero el </a:t>
            </a:r>
            <a:r>
              <a:rPr lang="gl-ES" dirty="0" err="1"/>
              <a:t>registro</a:t>
            </a:r>
            <a:r>
              <a:rPr lang="gl-ES" dirty="0"/>
              <a:t> es necesario para </a:t>
            </a:r>
            <a:r>
              <a:rPr lang="gl-ES" dirty="0" err="1"/>
              <a:t>descargarlos</a:t>
            </a:r>
            <a:r>
              <a:rPr lang="gl-ES" dirty="0"/>
              <a:t>/</a:t>
            </a:r>
            <a:r>
              <a:rPr lang="gl-ES" dirty="0" err="1"/>
              <a:t>toolbox</a:t>
            </a:r>
            <a:endParaRPr lang="en-GB" sz="1200" b="1" dirty="0">
              <a:solidFill>
                <a:srgbClr val="941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941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941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941333"/>
                </a:solidFill>
              </a:rPr>
              <a:t>BOLETIN MENSUAL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941333"/>
                </a:solidFill>
              </a:rPr>
              <a:t>https://</a:t>
            </a:r>
            <a:r>
              <a:rPr lang="en-GB" sz="1200" b="1" dirty="0" err="1">
                <a:solidFill>
                  <a:srgbClr val="941333"/>
                </a:solidFill>
              </a:rPr>
              <a:t>climate.copernicus.eu</a:t>
            </a:r>
            <a:r>
              <a:rPr lang="en-GB" sz="1200" b="1" dirty="0">
                <a:solidFill>
                  <a:srgbClr val="941333"/>
                </a:solidFill>
              </a:rPr>
              <a:t>/climate-bulletins</a:t>
            </a:r>
            <a:endParaRPr lang="gl-ES" dirty="0"/>
          </a:p>
          <a:p>
            <a:pPr eaLnBrk="1" hangingPunct="1">
              <a:spcBef>
                <a:spcPts val="0"/>
              </a:spcBef>
              <a:spcAft>
                <a:spcPts val="500"/>
              </a:spcAft>
              <a:buClr>
                <a:srgbClr val="751126"/>
              </a:buClr>
              <a:buFont typeface="Wingdings" panose="05000000000000000000" pitchFamily="2" charset="2"/>
              <a:buChar char="Ø"/>
            </a:pPr>
            <a:r>
              <a:rPr lang="en-US" sz="1200" kern="0" dirty="0" err="1">
                <a:solidFill>
                  <a:schemeClr val="tx1"/>
                </a:solidFill>
                <a:latin typeface="Arial" charset="0"/>
                <a:ea typeface="Arial" charset="0"/>
                <a:cs typeface="Arial" charset="0"/>
              </a:rPr>
              <a:t>Publicado</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mensualmente</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en</a:t>
            </a:r>
            <a:r>
              <a:rPr lang="en-US" sz="1200" kern="0" dirty="0">
                <a:solidFill>
                  <a:schemeClr val="tx1"/>
                </a:solidFill>
                <a:latin typeface="Arial" charset="0"/>
                <a:ea typeface="Arial" charset="0"/>
                <a:cs typeface="Arial" charset="0"/>
              </a:rPr>
              <a:t> la web del C3S (4-6 de </a:t>
            </a:r>
            <a:r>
              <a:rPr lang="en-US" sz="1200" kern="0" dirty="0" err="1">
                <a:solidFill>
                  <a:schemeClr val="tx1"/>
                </a:solidFill>
                <a:latin typeface="Arial" charset="0"/>
                <a:ea typeface="Arial" charset="0"/>
                <a:cs typeface="Arial" charset="0"/>
              </a:rPr>
              <a:t>cada</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mes</a:t>
            </a:r>
            <a:r>
              <a:rPr lang="en-US" sz="1200" kern="0" dirty="0">
                <a:solidFill>
                  <a:schemeClr val="tx1"/>
                </a:solidFill>
                <a:latin typeface="Arial" charset="0"/>
                <a:ea typeface="Arial" charset="0"/>
                <a:cs typeface="Arial" charset="0"/>
              </a:rPr>
              <a:t>)</a:t>
            </a:r>
          </a:p>
          <a:p>
            <a:pPr eaLnBrk="1" hangingPunct="1">
              <a:spcAft>
                <a:spcPts val="1933"/>
              </a:spcAft>
              <a:buClr>
                <a:srgbClr val="751126"/>
              </a:buClr>
              <a:buFont typeface="Wingdings" panose="05000000000000000000" pitchFamily="2" charset="2"/>
              <a:buChar char="Ø"/>
            </a:pPr>
            <a:r>
              <a:rPr lang="en-US" sz="1200" kern="0" dirty="0" err="1">
                <a:solidFill>
                  <a:schemeClr val="tx1"/>
                </a:solidFill>
                <a:latin typeface="Arial" charset="0"/>
                <a:ea typeface="Arial" charset="0"/>
                <a:cs typeface="Arial" charset="0"/>
              </a:rPr>
              <a:t>Actualmente</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basado</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en</a:t>
            </a:r>
            <a:r>
              <a:rPr lang="en-US" sz="1200" kern="0" dirty="0">
                <a:solidFill>
                  <a:schemeClr val="tx1"/>
                </a:solidFill>
                <a:latin typeface="Arial" charset="0"/>
                <a:ea typeface="Arial" charset="0"/>
                <a:cs typeface="Arial" charset="0"/>
              </a:rPr>
              <a:t> ERA-Interim</a:t>
            </a:r>
          </a:p>
          <a:p>
            <a:pPr eaLnBrk="1" hangingPunct="1">
              <a:spcAft>
                <a:spcPts val="1933"/>
              </a:spcAft>
              <a:buClr>
                <a:srgbClr val="751126"/>
              </a:buClr>
              <a:buFont typeface="Wingdings" panose="05000000000000000000" pitchFamily="2" charset="2"/>
              <a:buChar char="Ø"/>
            </a:pPr>
            <a:r>
              <a:rPr lang="en-US" sz="1200" kern="0" dirty="0">
                <a:solidFill>
                  <a:schemeClr val="tx1"/>
                </a:solidFill>
                <a:latin typeface="Arial" charset="0"/>
                <a:ea typeface="Arial" charset="0"/>
                <a:cs typeface="Arial" charset="0"/>
              </a:rPr>
              <a:t>M</a:t>
            </a:r>
            <a:r>
              <a:rPr lang="es-ES" sz="1200" kern="0" dirty="0" err="1">
                <a:solidFill>
                  <a:schemeClr val="tx1"/>
                </a:solidFill>
                <a:latin typeface="Arial" charset="0"/>
                <a:ea typeface="Arial" charset="0"/>
                <a:cs typeface="Arial" charset="0"/>
              </a:rPr>
              <a:t>ás</a:t>
            </a:r>
            <a:r>
              <a:rPr lang="es-ES" sz="1200" kern="0" dirty="0">
                <a:solidFill>
                  <a:schemeClr val="tx1"/>
                </a:solidFill>
                <a:latin typeface="Arial" charset="0"/>
                <a:ea typeface="Arial" charset="0"/>
                <a:cs typeface="Arial" charset="0"/>
              </a:rPr>
              <a:t> </a:t>
            </a:r>
            <a:r>
              <a:rPr lang="es-ES" sz="1200" kern="0" dirty="0" err="1">
                <a:solidFill>
                  <a:schemeClr val="tx1"/>
                </a:solidFill>
                <a:latin typeface="Arial" charset="0"/>
                <a:ea typeface="Arial" charset="0"/>
                <a:cs typeface="Arial" charset="0"/>
              </a:rPr>
              <a:t>ECVs</a:t>
            </a:r>
            <a:r>
              <a:rPr lang="es-ES" sz="1200" kern="0" dirty="0">
                <a:solidFill>
                  <a:schemeClr val="tx1"/>
                </a:solidFill>
                <a:latin typeface="Arial" charset="0"/>
                <a:ea typeface="Arial" charset="0"/>
                <a:cs typeface="Arial" charset="0"/>
              </a:rPr>
              <a:t> en los próximos meses. Ahora: </a:t>
            </a:r>
            <a:r>
              <a:rPr lang="es-ES" sz="1200" kern="0" dirty="0" err="1">
                <a:solidFill>
                  <a:schemeClr val="tx1"/>
                </a:solidFill>
                <a:latin typeface="Arial" charset="0"/>
                <a:ea typeface="Arial" charset="0"/>
                <a:cs typeface="Arial" charset="0"/>
              </a:rPr>
              <a:t>temp</a:t>
            </a:r>
            <a:r>
              <a:rPr lang="es-ES" sz="1200" kern="0" dirty="0">
                <a:solidFill>
                  <a:schemeClr val="tx1"/>
                </a:solidFill>
                <a:latin typeface="Arial" charset="0"/>
                <a:ea typeface="Arial" charset="0"/>
                <a:cs typeface="Arial" charset="0"/>
              </a:rPr>
              <a:t>, </a:t>
            </a:r>
            <a:r>
              <a:rPr lang="es-ES" sz="1200" kern="0" dirty="0" err="1">
                <a:solidFill>
                  <a:schemeClr val="tx1"/>
                </a:solidFill>
                <a:latin typeface="Arial" charset="0"/>
                <a:ea typeface="Arial" charset="0"/>
                <a:cs typeface="Arial" charset="0"/>
              </a:rPr>
              <a:t>hidro</a:t>
            </a:r>
            <a:r>
              <a:rPr lang="es-ES" sz="1200" kern="0" dirty="0">
                <a:solidFill>
                  <a:schemeClr val="tx1"/>
                </a:solidFill>
                <a:latin typeface="Arial" charset="0"/>
                <a:ea typeface="Arial" charset="0"/>
                <a:cs typeface="Arial" charset="0"/>
              </a:rPr>
              <a:t>, hielo marino, etc…</a:t>
            </a:r>
            <a:endParaRPr lang="en-US" sz="1200" kern="0" dirty="0">
              <a:solidFill>
                <a:schemeClr val="tx1"/>
              </a:solidFill>
              <a:latin typeface="Arial" charset="0"/>
              <a:ea typeface="Arial" charset="0"/>
              <a:cs typeface="Arial" charset="0"/>
            </a:endParaRPr>
          </a:p>
          <a:p>
            <a:pPr eaLnBrk="1" hangingPunct="1">
              <a:spcAft>
                <a:spcPts val="1933"/>
              </a:spcAft>
              <a:buClr>
                <a:srgbClr val="751126"/>
              </a:buClr>
              <a:buFont typeface="Wingdings" panose="05000000000000000000" pitchFamily="2" charset="2"/>
              <a:buChar char="Ø"/>
            </a:pPr>
            <a:r>
              <a:rPr lang="en-US" sz="1200" kern="0" dirty="0">
                <a:solidFill>
                  <a:schemeClr val="tx1"/>
                </a:solidFill>
                <a:latin typeface="Arial" charset="0"/>
                <a:ea typeface="Arial" charset="0"/>
                <a:cs typeface="Arial" charset="0"/>
              </a:rPr>
              <a:t>‘Estado del </a:t>
            </a:r>
            <a:r>
              <a:rPr lang="en-US" sz="1200" kern="0" dirty="0" err="1">
                <a:solidFill>
                  <a:schemeClr val="tx1"/>
                </a:solidFill>
                <a:latin typeface="Arial" charset="0"/>
                <a:ea typeface="Arial" charset="0"/>
                <a:cs typeface="Arial" charset="0"/>
              </a:rPr>
              <a:t>Clima</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en</a:t>
            </a:r>
            <a:r>
              <a:rPr lang="en-US" sz="1200" kern="0" dirty="0">
                <a:solidFill>
                  <a:schemeClr val="tx1"/>
                </a:solidFill>
                <a:latin typeface="Arial" charset="0"/>
                <a:ea typeface="Arial" charset="0"/>
                <a:cs typeface="Arial" charset="0"/>
              </a:rPr>
              <a:t> Europa</a:t>
            </a:r>
            <a:r>
              <a:rPr lang="es-ES" sz="1200" kern="0" dirty="0">
                <a:solidFill>
                  <a:schemeClr val="tx1"/>
                </a:solidFill>
                <a:latin typeface="Arial" charset="0"/>
                <a:ea typeface="Arial" charset="0"/>
                <a:cs typeface="Arial" charset="0"/>
              </a:rPr>
              <a:t>’ (</a:t>
            </a:r>
            <a:r>
              <a:rPr lang="en-US" sz="1200" kern="0" dirty="0">
                <a:solidFill>
                  <a:schemeClr val="tx1"/>
                </a:solidFill>
                <a:latin typeface="Arial" charset="0"/>
                <a:ea typeface="Arial" charset="0"/>
                <a:cs typeface="Arial" charset="0"/>
              </a:rPr>
              <a:t>‘European State of Climate’)</a:t>
            </a:r>
          </a:p>
          <a:p>
            <a:pPr eaLnBrk="1" hangingPunct="1">
              <a:spcAft>
                <a:spcPts val="1933"/>
              </a:spcAft>
              <a:buClr>
                <a:srgbClr val="751126"/>
              </a:buClr>
              <a:buFont typeface="Wingdings" panose="05000000000000000000" pitchFamily="2" charset="2"/>
              <a:buChar char="Ø"/>
            </a:pPr>
            <a:endParaRPr lang="en-US" sz="1200" kern="0" dirty="0">
              <a:solidFill>
                <a:schemeClr val="tx1"/>
              </a:solidFill>
              <a:latin typeface="Arial" charset="0"/>
              <a:ea typeface="Arial" charset="0"/>
              <a:cs typeface="Arial" charset="0"/>
            </a:endParaRPr>
          </a:p>
          <a:p>
            <a:pPr eaLnBrk="1" hangingPunct="1">
              <a:spcAft>
                <a:spcPts val="1933"/>
              </a:spcAft>
              <a:buClr>
                <a:srgbClr val="751126"/>
              </a:buClr>
              <a:buFont typeface="Wingdings" panose="05000000000000000000" pitchFamily="2" charset="2"/>
              <a:buChar char="Ø"/>
            </a:pPr>
            <a:endParaRPr lang="en-US" sz="1200" kern="0" dirty="0">
              <a:solidFill>
                <a:schemeClr val="tx1"/>
              </a:solidFill>
              <a:latin typeface="Arial" charset="0"/>
              <a:ea typeface="Arial" charset="0"/>
              <a:cs typeface="Arial" charset="0"/>
            </a:endParaRPr>
          </a:p>
          <a:p>
            <a:pPr eaLnBrk="1" hangingPunct="1">
              <a:spcAft>
                <a:spcPts val="1933"/>
              </a:spcAft>
              <a:buClr>
                <a:srgbClr val="751126"/>
              </a:buClr>
              <a:buFont typeface="Wingdings" panose="05000000000000000000" pitchFamily="2" charset="2"/>
              <a:buChar char="Ø"/>
            </a:pPr>
            <a:endParaRPr lang="en-US" sz="1400" kern="0" dirty="0">
              <a:solidFill>
                <a:srgbClr val="C00000"/>
              </a:solidFill>
              <a:latin typeface="Arial" charset="0"/>
              <a:ea typeface="Arial" charset="0"/>
              <a:cs typeface="Arial" charset="0"/>
            </a:endParaRPr>
          </a:p>
          <a:p>
            <a:endParaRPr lang="gl-ES"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14</a:t>
            </a:fld>
            <a:endParaRPr lang="en-US"/>
          </a:p>
        </p:txBody>
      </p:sp>
    </p:spTree>
    <p:extLst>
      <p:ext uri="{BB962C8B-B14F-4D97-AF65-F5344CB8AC3E}">
        <p14:creationId xmlns:p14="http://schemas.microsoft.com/office/powerpoint/2010/main" val="85623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gl-ES"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15</a:t>
            </a:fld>
            <a:endParaRPr lang="en-US"/>
          </a:p>
        </p:txBody>
      </p:sp>
    </p:spTree>
    <p:extLst>
      <p:ext uri="{BB962C8B-B14F-4D97-AF65-F5344CB8AC3E}">
        <p14:creationId xmlns:p14="http://schemas.microsoft.com/office/powerpoint/2010/main" val="268927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gl-ES" dirty="0" err="1"/>
              <a:t>Ejemplo</a:t>
            </a:r>
            <a:r>
              <a:rPr lang="gl-ES" dirty="0"/>
              <a:t> de uno de los </a:t>
            </a:r>
            <a:r>
              <a:rPr lang="gl-ES" dirty="0" err="1"/>
              <a:t>productos</a:t>
            </a:r>
            <a:r>
              <a:rPr lang="gl-ES" dirty="0"/>
              <a:t> insignia del ECMWF </a:t>
            </a:r>
            <a:r>
              <a:rPr lang="gl-ES" dirty="0" err="1"/>
              <a:t>incluido</a:t>
            </a:r>
            <a:r>
              <a:rPr lang="gl-ES" dirty="0"/>
              <a:t> en el C3S</a:t>
            </a:r>
          </a:p>
          <a:p>
            <a:endParaRPr lang="gl-ES" dirty="0"/>
          </a:p>
          <a:p>
            <a:r>
              <a:rPr lang="gl-ES" dirty="0"/>
              <a:t>NOTA:</a:t>
            </a:r>
          </a:p>
          <a:p>
            <a:r>
              <a:rPr lang="gl-ES" dirty="0"/>
              <a:t>“acceso a las </a:t>
            </a:r>
            <a:r>
              <a:rPr lang="gl-ES" dirty="0" err="1"/>
              <a:t>observaciones</a:t>
            </a:r>
            <a:r>
              <a:rPr lang="gl-ES" dirty="0"/>
              <a:t> de ERA5” se </a:t>
            </a:r>
            <a:r>
              <a:rPr lang="gl-ES" dirty="0" err="1"/>
              <a:t>refiere</a:t>
            </a:r>
            <a:r>
              <a:rPr lang="gl-ES" dirty="0"/>
              <a:t> </a:t>
            </a:r>
            <a:r>
              <a:rPr lang="gl-ES" dirty="0" err="1"/>
              <a:t>al</a:t>
            </a:r>
            <a:r>
              <a:rPr lang="gl-ES" dirty="0"/>
              <a:t> acceso a los datos </a:t>
            </a:r>
            <a:r>
              <a:rPr lang="gl-ES" dirty="0" err="1"/>
              <a:t>originales</a:t>
            </a:r>
            <a:r>
              <a:rPr lang="gl-ES" dirty="0"/>
              <a:t> de las </a:t>
            </a:r>
            <a:r>
              <a:rPr lang="gl-ES" dirty="0" err="1"/>
              <a:t>observaciones</a:t>
            </a:r>
            <a:r>
              <a:rPr lang="gl-ES" dirty="0"/>
              <a:t> utilizadas para producir el </a:t>
            </a:r>
            <a:r>
              <a:rPr lang="gl-ES" dirty="0" err="1"/>
              <a:t>reanálisis</a:t>
            </a:r>
            <a:endParaRPr lang="gl-ES" dirty="0"/>
          </a:p>
        </p:txBody>
      </p:sp>
      <p:sp>
        <p:nvSpPr>
          <p:cNvPr id="4" name="Marcador de número de diapositiva 3"/>
          <p:cNvSpPr>
            <a:spLocks noGrp="1"/>
          </p:cNvSpPr>
          <p:nvPr>
            <p:ph type="sldNum" sz="quarter" idx="5"/>
          </p:nvPr>
        </p:nvSpPr>
        <p:spPr/>
        <p:txBody>
          <a:bodyPr/>
          <a:lstStyle/>
          <a:p>
            <a:fld id="{5DB68466-5C5E-F440-9E7F-5FA0914952EC}" type="slidenum">
              <a:rPr lang="gl-ES" smtClean="0"/>
              <a:t>16</a:t>
            </a:fld>
            <a:endParaRPr lang="gl-ES"/>
          </a:p>
        </p:txBody>
      </p:sp>
    </p:spTree>
    <p:extLst>
      <p:ext uri="{BB962C8B-B14F-4D97-AF65-F5344CB8AC3E}">
        <p14:creationId xmlns:p14="http://schemas.microsoft.com/office/powerpoint/2010/main" val="299751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EQC integrated in the CDS data catalogue</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17</a:t>
            </a:fld>
            <a:endParaRPr lang="en-US"/>
          </a:p>
        </p:txBody>
      </p:sp>
    </p:spTree>
    <p:extLst>
      <p:ext uri="{BB962C8B-B14F-4D97-AF65-F5344CB8AC3E}">
        <p14:creationId xmlns:p14="http://schemas.microsoft.com/office/powerpoint/2010/main" val="2127064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gl-ES" dirty="0"/>
              <a:t>Esquema del </a:t>
            </a:r>
            <a:r>
              <a:rPr lang="gl-ES" dirty="0" err="1"/>
              <a:t>Climate</a:t>
            </a:r>
            <a:r>
              <a:rPr lang="gl-ES" dirty="0"/>
              <a:t> Data </a:t>
            </a:r>
            <a:r>
              <a:rPr lang="gl-ES" dirty="0" err="1"/>
              <a:t>Store</a:t>
            </a:r>
            <a:r>
              <a:rPr lang="gl-ES" dirty="0"/>
              <a:t> (punto de acceso único para los datos climáticos del C3S).... More </a:t>
            </a:r>
            <a:r>
              <a:rPr lang="gl-ES" dirty="0" err="1"/>
              <a:t>than</a:t>
            </a:r>
            <a:r>
              <a:rPr lang="gl-ES" dirty="0"/>
              <a:t> </a:t>
            </a:r>
            <a:r>
              <a:rPr lang="gl-ES" dirty="0" err="1"/>
              <a:t>just</a:t>
            </a:r>
            <a:r>
              <a:rPr lang="gl-ES" dirty="0"/>
              <a:t> data</a:t>
            </a:r>
          </a:p>
          <a:p>
            <a:endParaRPr lang="gl-ES" dirty="0"/>
          </a:p>
          <a:p>
            <a:r>
              <a:rPr lang="gl-ES" dirty="0"/>
              <a:t>Desde el abundante </a:t>
            </a:r>
            <a:r>
              <a:rPr lang="gl-ES" dirty="0" err="1"/>
              <a:t>y</a:t>
            </a:r>
            <a:r>
              <a:rPr lang="gl-ES" dirty="0"/>
              <a:t> variado </a:t>
            </a:r>
            <a:r>
              <a:rPr lang="gl-ES" dirty="0" err="1"/>
              <a:t>conjunto</a:t>
            </a:r>
            <a:r>
              <a:rPr lang="gl-ES" dirty="0"/>
              <a:t> de datos a los que da acceso el CDS, hasta los distintos tipos de usuarios del CDS </a:t>
            </a:r>
            <a:r>
              <a:rPr lang="gl-ES" dirty="0" err="1"/>
              <a:t>y</a:t>
            </a:r>
            <a:r>
              <a:rPr lang="gl-ES" dirty="0"/>
              <a:t> de la </a:t>
            </a:r>
            <a:r>
              <a:rPr lang="gl-ES" dirty="0" err="1"/>
              <a:t>Toolbox</a:t>
            </a:r>
            <a:r>
              <a:rPr lang="gl-ES" dirty="0"/>
              <a:t>:</a:t>
            </a:r>
          </a:p>
          <a:p>
            <a:r>
              <a:rPr lang="gl-ES" dirty="0"/>
              <a:t> - </a:t>
            </a:r>
            <a:r>
              <a:rPr lang="gl-ES" dirty="0" err="1"/>
              <a:t>Desarrolladores</a:t>
            </a:r>
            <a:r>
              <a:rPr lang="gl-ES" dirty="0"/>
              <a:t>, utilizando la CDS API para </a:t>
            </a:r>
            <a:r>
              <a:rPr lang="gl-ES" dirty="0" err="1"/>
              <a:t>incluir</a:t>
            </a:r>
            <a:r>
              <a:rPr lang="gl-ES" dirty="0"/>
              <a:t> datos del C3S en </a:t>
            </a:r>
            <a:r>
              <a:rPr lang="gl-ES" dirty="0" err="1"/>
              <a:t>sus</a:t>
            </a:r>
            <a:r>
              <a:rPr lang="gl-ES" dirty="0"/>
              <a:t> </a:t>
            </a:r>
            <a:r>
              <a:rPr lang="gl-ES" dirty="0" err="1"/>
              <a:t>productos</a:t>
            </a:r>
            <a:endParaRPr lang="gl-ES" dirty="0"/>
          </a:p>
          <a:p>
            <a:r>
              <a:rPr lang="gl-ES" dirty="0"/>
              <a:t> - Expertos: programando “</a:t>
            </a:r>
            <a:r>
              <a:rPr lang="gl-ES" dirty="0" err="1"/>
              <a:t>workflows</a:t>
            </a:r>
            <a:r>
              <a:rPr lang="gl-ES" dirty="0"/>
              <a:t>” en </a:t>
            </a:r>
            <a:r>
              <a:rPr lang="gl-ES" dirty="0" err="1"/>
              <a:t>python</a:t>
            </a:r>
            <a:r>
              <a:rPr lang="gl-ES" dirty="0"/>
              <a:t>, usando la CDS </a:t>
            </a:r>
            <a:r>
              <a:rPr lang="gl-ES" dirty="0" err="1"/>
              <a:t>Toolbox</a:t>
            </a:r>
            <a:r>
              <a:rPr lang="gl-ES" dirty="0"/>
              <a:t>, que a partir de los datos del CDS dan lugar a </a:t>
            </a:r>
            <a:r>
              <a:rPr lang="gl-ES" dirty="0" err="1"/>
              <a:t>aplicaciones</a:t>
            </a:r>
            <a:r>
              <a:rPr lang="gl-ES" dirty="0"/>
              <a:t> </a:t>
            </a:r>
            <a:r>
              <a:rPr lang="gl-ES" dirty="0" err="1"/>
              <a:t>web</a:t>
            </a:r>
            <a:r>
              <a:rPr lang="gl-ES" dirty="0"/>
              <a:t> interactivas</a:t>
            </a:r>
          </a:p>
          <a:p>
            <a:r>
              <a:rPr lang="gl-ES" dirty="0"/>
              <a:t> - Usuarios </a:t>
            </a:r>
            <a:r>
              <a:rPr lang="gl-ES" dirty="0" err="1"/>
              <a:t>finales</a:t>
            </a:r>
            <a:r>
              <a:rPr lang="gl-ES" dirty="0"/>
              <a:t> interesados en el acceso a datos </a:t>
            </a:r>
            <a:r>
              <a:rPr lang="gl-ES" dirty="0" err="1"/>
              <a:t>sin</a:t>
            </a:r>
            <a:r>
              <a:rPr lang="gl-ES" dirty="0"/>
              <a:t> procesar: usando la descarga interactiva con los formularios de acceso </a:t>
            </a:r>
            <a:r>
              <a:rPr lang="gl-ES" dirty="0" err="1"/>
              <a:t>al</a:t>
            </a:r>
            <a:r>
              <a:rPr lang="gl-ES" dirty="0"/>
              <a:t> catálogo del CDS, o usando “</a:t>
            </a:r>
            <a:r>
              <a:rPr lang="gl-ES" dirty="0" err="1"/>
              <a:t>programáticamente</a:t>
            </a:r>
            <a:r>
              <a:rPr lang="gl-ES" dirty="0"/>
              <a:t>” el acceso mediante la </a:t>
            </a:r>
            <a:r>
              <a:rPr lang="gl-ES" dirty="0" err="1"/>
              <a:t>interfaz</a:t>
            </a:r>
            <a:r>
              <a:rPr lang="gl-ES" dirty="0"/>
              <a:t> de programación de </a:t>
            </a:r>
            <a:r>
              <a:rPr lang="gl-ES" dirty="0" err="1"/>
              <a:t>aplicaciones</a:t>
            </a:r>
            <a:r>
              <a:rPr lang="gl-ES" dirty="0"/>
              <a:t> (API)</a:t>
            </a:r>
          </a:p>
          <a:p>
            <a:r>
              <a:rPr lang="gl-ES" dirty="0"/>
              <a:t> - Usuarios </a:t>
            </a:r>
            <a:r>
              <a:rPr lang="gl-ES" dirty="0" err="1"/>
              <a:t>finales</a:t>
            </a:r>
            <a:r>
              <a:rPr lang="gl-ES" dirty="0"/>
              <a:t>: </a:t>
            </a:r>
            <a:r>
              <a:rPr lang="gl-ES" dirty="0" err="1"/>
              <a:t>accediendo</a:t>
            </a:r>
            <a:r>
              <a:rPr lang="gl-ES" dirty="0"/>
              <a:t> a </a:t>
            </a:r>
            <a:r>
              <a:rPr lang="gl-ES" dirty="0" err="1"/>
              <a:t>aplicaciones</a:t>
            </a:r>
            <a:r>
              <a:rPr lang="gl-ES" dirty="0"/>
              <a:t> </a:t>
            </a:r>
            <a:r>
              <a:rPr lang="gl-ES" dirty="0" err="1"/>
              <a:t>web</a:t>
            </a:r>
            <a:r>
              <a:rPr lang="gl-ES" dirty="0"/>
              <a:t> (esencialmente gráficos, pero </a:t>
            </a:r>
            <a:r>
              <a:rPr lang="gl-ES" dirty="0" err="1"/>
              <a:t>también</a:t>
            </a:r>
            <a:r>
              <a:rPr lang="gl-ES" dirty="0"/>
              <a:t> </a:t>
            </a:r>
            <a:r>
              <a:rPr lang="gl-ES" dirty="0" err="1"/>
              <a:t>posibilidad</a:t>
            </a:r>
            <a:r>
              <a:rPr lang="gl-ES" dirty="0"/>
              <a:t> de descarga de datos procesados) creadas con la CDS </a:t>
            </a:r>
            <a:r>
              <a:rPr lang="gl-ES" dirty="0" err="1"/>
              <a:t>Toolbox</a:t>
            </a:r>
            <a:r>
              <a:rPr lang="gl-ES" dirty="0"/>
              <a:t> </a:t>
            </a:r>
            <a:r>
              <a:rPr lang="gl-ES" dirty="0" err="1"/>
              <a:t>y</a:t>
            </a:r>
            <a:r>
              <a:rPr lang="gl-ES" dirty="0"/>
              <a:t> </a:t>
            </a:r>
            <a:r>
              <a:rPr lang="gl-ES" dirty="0" err="1"/>
              <a:t>disponibles</a:t>
            </a:r>
            <a:r>
              <a:rPr lang="gl-ES" dirty="0"/>
              <a:t> (en el </a:t>
            </a:r>
            <a:r>
              <a:rPr lang="gl-ES" dirty="0" err="1"/>
              <a:t>fúturo</a:t>
            </a:r>
            <a:r>
              <a:rPr lang="gl-ES" dirty="0"/>
              <a:t>) en el catálogo del CDS, o creadas </a:t>
            </a:r>
            <a:r>
              <a:rPr lang="gl-ES" dirty="0" err="1"/>
              <a:t>esepecíficamente</a:t>
            </a:r>
            <a:r>
              <a:rPr lang="gl-ES" dirty="0"/>
              <a:t> para </a:t>
            </a:r>
            <a:r>
              <a:rPr lang="gl-ES" dirty="0" err="1"/>
              <a:t>ellos</a:t>
            </a:r>
            <a:r>
              <a:rPr lang="gl-ES" dirty="0"/>
              <a:t> (por usuarios “expertos”)</a:t>
            </a:r>
          </a:p>
        </p:txBody>
      </p:sp>
      <p:sp>
        <p:nvSpPr>
          <p:cNvPr id="4" name="Marcador de número de diapositiva 3"/>
          <p:cNvSpPr>
            <a:spLocks noGrp="1"/>
          </p:cNvSpPr>
          <p:nvPr>
            <p:ph type="sldNum" sz="quarter" idx="5"/>
          </p:nvPr>
        </p:nvSpPr>
        <p:spPr/>
        <p:txBody>
          <a:bodyPr/>
          <a:lstStyle/>
          <a:p>
            <a:fld id="{5DB68466-5C5E-F440-9E7F-5FA0914952EC}" type="slidenum">
              <a:rPr lang="gl-ES" smtClean="0"/>
              <a:t>18</a:t>
            </a:fld>
            <a:endParaRPr lang="gl-ES"/>
          </a:p>
        </p:txBody>
      </p:sp>
    </p:spTree>
    <p:extLst>
      <p:ext uri="{BB962C8B-B14F-4D97-AF65-F5344CB8AC3E}">
        <p14:creationId xmlns:p14="http://schemas.microsoft.com/office/powerpoint/2010/main" val="216823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gl-ES"/>
          </a:p>
        </p:txBody>
      </p:sp>
      <p:sp>
        <p:nvSpPr>
          <p:cNvPr id="4" name="Marcador de número de diapositiva 3"/>
          <p:cNvSpPr>
            <a:spLocks noGrp="1"/>
          </p:cNvSpPr>
          <p:nvPr>
            <p:ph type="sldNum" sz="quarter" idx="5"/>
          </p:nvPr>
        </p:nvSpPr>
        <p:spPr/>
        <p:txBody>
          <a:bodyPr/>
          <a:lstStyle/>
          <a:p>
            <a:fld id="{B3E37BDE-1E16-4497-8123-4D9E05ECC396}" type="slidenum">
              <a:rPr lang="en-US" smtClean="0"/>
              <a:t>19</a:t>
            </a:fld>
            <a:endParaRPr lang="en-US"/>
          </a:p>
        </p:txBody>
      </p:sp>
    </p:spTree>
    <p:extLst>
      <p:ext uri="{BB962C8B-B14F-4D97-AF65-F5344CB8AC3E}">
        <p14:creationId xmlns:p14="http://schemas.microsoft.com/office/powerpoint/2010/main" val="405386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gl-ES" dirty="0"/>
              <a:t>El Sistema de Información Sectorial del C3S pretende</a:t>
            </a:r>
          </a:p>
          <a:p>
            <a:pPr marL="228600" indent="-228600">
              <a:buAutoNum type="arabicParenR"/>
            </a:pPr>
            <a:r>
              <a:rPr lang="gl-ES" dirty="0"/>
              <a:t>Proveer </a:t>
            </a:r>
            <a:r>
              <a:rPr lang="gl-ES" b="1" dirty="0" err="1"/>
              <a:t>ejemplos</a:t>
            </a:r>
            <a:r>
              <a:rPr lang="gl-ES" b="1" dirty="0"/>
              <a:t> prácticos </a:t>
            </a:r>
            <a:r>
              <a:rPr lang="gl-ES" dirty="0"/>
              <a:t>de como el C3S en </a:t>
            </a:r>
            <a:r>
              <a:rPr lang="gl-ES" dirty="0" err="1"/>
              <a:t>general</a:t>
            </a:r>
            <a:r>
              <a:rPr lang="gl-ES" dirty="0"/>
              <a:t>, </a:t>
            </a:r>
            <a:r>
              <a:rPr lang="gl-ES" dirty="0" err="1"/>
              <a:t>y</a:t>
            </a:r>
            <a:r>
              <a:rPr lang="gl-ES" dirty="0"/>
              <a:t> el CDS </a:t>
            </a:r>
            <a:r>
              <a:rPr lang="gl-ES" dirty="0" err="1"/>
              <a:t>y</a:t>
            </a:r>
            <a:r>
              <a:rPr lang="gl-ES" dirty="0"/>
              <a:t> </a:t>
            </a:r>
            <a:r>
              <a:rPr lang="gl-ES" dirty="0" err="1"/>
              <a:t>su</a:t>
            </a:r>
            <a:r>
              <a:rPr lang="gl-ES" dirty="0"/>
              <a:t> </a:t>
            </a:r>
            <a:r>
              <a:rPr lang="gl-ES" dirty="0" err="1"/>
              <a:t>Toolbox</a:t>
            </a:r>
            <a:r>
              <a:rPr lang="gl-ES" dirty="0"/>
              <a:t> en particular, </a:t>
            </a:r>
            <a:r>
              <a:rPr lang="gl-ES" dirty="0" err="1"/>
              <a:t>pueden</a:t>
            </a:r>
            <a:r>
              <a:rPr lang="gl-ES" dirty="0"/>
              <a:t> producir información relevante para sectores de </a:t>
            </a:r>
            <a:r>
              <a:rPr lang="gl-ES" dirty="0" err="1"/>
              <a:t>actividad</a:t>
            </a:r>
            <a:r>
              <a:rPr lang="gl-ES" dirty="0"/>
              <a:t> específicos</a:t>
            </a:r>
          </a:p>
          <a:p>
            <a:pPr marL="228600" indent="-228600">
              <a:buAutoNum type="arabicParenR"/>
            </a:pPr>
            <a:r>
              <a:rPr lang="gl-ES" dirty="0"/>
              <a:t>Proveer </a:t>
            </a:r>
            <a:r>
              <a:rPr lang="gl-ES" dirty="0" err="1"/>
              <a:t>ejemplos</a:t>
            </a:r>
            <a:r>
              <a:rPr lang="gl-ES" dirty="0"/>
              <a:t> de </a:t>
            </a:r>
            <a:r>
              <a:rPr lang="gl-ES" b="1" dirty="0" err="1"/>
              <a:t>buenas</a:t>
            </a:r>
            <a:r>
              <a:rPr lang="gl-ES" b="1" dirty="0"/>
              <a:t> prácticas</a:t>
            </a:r>
            <a:r>
              <a:rPr lang="gl-ES" dirty="0"/>
              <a:t>. Los prototipos </a:t>
            </a:r>
            <a:r>
              <a:rPr lang="gl-ES" dirty="0" err="1"/>
              <a:t>desarrollados</a:t>
            </a:r>
            <a:r>
              <a:rPr lang="gl-ES" dirty="0"/>
              <a:t> por los </a:t>
            </a:r>
            <a:r>
              <a:rPr lang="gl-ES" dirty="0" err="1"/>
              <a:t>SISs</a:t>
            </a:r>
            <a:r>
              <a:rPr lang="gl-ES" dirty="0"/>
              <a:t> deben estar </a:t>
            </a:r>
            <a:r>
              <a:rPr lang="gl-ES" dirty="0" err="1"/>
              <a:t>basados</a:t>
            </a:r>
            <a:r>
              <a:rPr lang="gl-ES" dirty="0"/>
              <a:t> en los más altos estándares, para ser </a:t>
            </a:r>
            <a:r>
              <a:rPr lang="gl-ES" dirty="0" err="1"/>
              <a:t>fuente</a:t>
            </a:r>
            <a:r>
              <a:rPr lang="gl-ES" dirty="0"/>
              <a:t> de inspiración para los </a:t>
            </a:r>
            <a:r>
              <a:rPr lang="gl-ES" dirty="0" err="1"/>
              <a:t>desarrolladores</a:t>
            </a:r>
            <a:r>
              <a:rPr lang="gl-ES" dirty="0"/>
              <a:t> </a:t>
            </a:r>
            <a:r>
              <a:rPr lang="gl-ES" dirty="0" err="1"/>
              <a:t>y</a:t>
            </a:r>
            <a:r>
              <a:rPr lang="gl-ES" dirty="0"/>
              <a:t> poder ser considerados como referentes de </a:t>
            </a:r>
            <a:r>
              <a:rPr lang="gl-ES" dirty="0" err="1"/>
              <a:t>calidad</a:t>
            </a:r>
            <a:endParaRPr lang="gl-ES" dirty="0"/>
          </a:p>
          <a:p>
            <a:pPr marL="228600" indent="-228600">
              <a:buAutoNum type="arabicParenR"/>
            </a:pPr>
            <a:r>
              <a:rPr lang="gl-ES" dirty="0"/>
              <a:t>Proveer información de las </a:t>
            </a:r>
            <a:r>
              <a:rPr lang="gl-ES" b="1" dirty="0"/>
              <a:t>necesidades </a:t>
            </a:r>
            <a:r>
              <a:rPr lang="gl-ES" b="1" dirty="0" err="1"/>
              <a:t>reales</a:t>
            </a:r>
            <a:r>
              <a:rPr lang="gl-ES" b="1" dirty="0"/>
              <a:t> de los usuarios</a:t>
            </a:r>
            <a:r>
              <a:rPr lang="gl-ES" dirty="0"/>
              <a:t>. Los prototipos de los </a:t>
            </a:r>
            <a:r>
              <a:rPr lang="gl-ES" dirty="0" err="1"/>
              <a:t>SISs</a:t>
            </a:r>
            <a:r>
              <a:rPr lang="gl-ES" dirty="0"/>
              <a:t> </a:t>
            </a:r>
            <a:r>
              <a:rPr lang="gl-ES" dirty="0" err="1"/>
              <a:t>ponen</a:t>
            </a:r>
            <a:r>
              <a:rPr lang="gl-ES" dirty="0"/>
              <a:t> a disposición de los usuarios indicadores </a:t>
            </a:r>
            <a:r>
              <a:rPr lang="gl-ES" dirty="0" err="1"/>
              <a:t>y</a:t>
            </a:r>
            <a:r>
              <a:rPr lang="gl-ES" dirty="0"/>
              <a:t> </a:t>
            </a:r>
            <a:r>
              <a:rPr lang="gl-ES" dirty="0" err="1"/>
              <a:t>herramientas</a:t>
            </a:r>
            <a:r>
              <a:rPr lang="gl-ES" dirty="0"/>
              <a:t> relevantes para los diferentes sectores de </a:t>
            </a:r>
            <a:r>
              <a:rPr lang="gl-ES" dirty="0" err="1"/>
              <a:t>actividad</a:t>
            </a:r>
            <a:endParaRPr lang="gl-ES" dirty="0"/>
          </a:p>
          <a:p>
            <a:endParaRPr lang="gl-ES" dirty="0"/>
          </a:p>
        </p:txBody>
      </p:sp>
      <p:sp>
        <p:nvSpPr>
          <p:cNvPr id="4" name="Marcador de número de diapositiva 3"/>
          <p:cNvSpPr>
            <a:spLocks noGrp="1"/>
          </p:cNvSpPr>
          <p:nvPr>
            <p:ph type="sldNum" sz="quarter" idx="5"/>
          </p:nvPr>
        </p:nvSpPr>
        <p:spPr/>
        <p:txBody>
          <a:bodyPr/>
          <a:lstStyle/>
          <a:p>
            <a:fld id="{5DB68466-5C5E-F440-9E7F-5FA0914952EC}" type="slidenum">
              <a:rPr lang="gl-ES" smtClean="0"/>
              <a:t>20</a:t>
            </a:fld>
            <a:endParaRPr lang="gl-ES"/>
          </a:p>
        </p:txBody>
      </p:sp>
    </p:spTree>
    <p:extLst>
      <p:ext uri="{BB962C8B-B14F-4D97-AF65-F5344CB8AC3E}">
        <p14:creationId xmlns:p14="http://schemas.microsoft.com/office/powerpoint/2010/main" val="3399749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22</a:t>
            </a:fld>
            <a:endParaRPr lang="en-US"/>
          </a:p>
        </p:txBody>
      </p:sp>
    </p:spTree>
    <p:extLst>
      <p:ext uri="{BB962C8B-B14F-4D97-AF65-F5344CB8AC3E}">
        <p14:creationId xmlns:p14="http://schemas.microsoft.com/office/powerpoint/2010/main" val="3430481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24</a:t>
            </a:fld>
            <a:endParaRPr lang="en-US"/>
          </a:p>
        </p:txBody>
      </p:sp>
    </p:spTree>
    <p:extLst>
      <p:ext uri="{BB962C8B-B14F-4D97-AF65-F5344CB8AC3E}">
        <p14:creationId xmlns:p14="http://schemas.microsoft.com/office/powerpoint/2010/main" val="172674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25</a:t>
            </a:fld>
            <a:endParaRPr lang="en-US"/>
          </a:p>
        </p:txBody>
      </p:sp>
    </p:spTree>
    <p:extLst>
      <p:ext uri="{BB962C8B-B14F-4D97-AF65-F5344CB8AC3E}">
        <p14:creationId xmlns:p14="http://schemas.microsoft.com/office/powerpoint/2010/main" val="141870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User perspective…</a:t>
            </a:r>
          </a:p>
          <a:p>
            <a:endParaRPr lang="en-GB" dirty="0"/>
          </a:p>
          <a:p>
            <a:r>
              <a:rPr lang="en-GB" dirty="0"/>
              <a:t>… to fit better in a session entitled “</a:t>
            </a:r>
            <a:r>
              <a:rPr lang="en-US" sz="1200" b="1" kern="1200" dirty="0">
                <a:solidFill>
                  <a:schemeClr val="tx1"/>
                </a:solidFill>
                <a:effectLst/>
                <a:latin typeface="+mn-lt"/>
                <a:ea typeface="+mn-ea"/>
                <a:cs typeface="+mn-cs"/>
              </a:rPr>
              <a:t>Recent Advances in Science, Assessments of Weather and Climate Models”</a:t>
            </a:r>
          </a:p>
          <a:p>
            <a:r>
              <a:rPr lang="en-US" sz="1200" b="0" kern="1200" dirty="0">
                <a:solidFill>
                  <a:schemeClr val="tx1"/>
                </a:solidFill>
                <a:effectLst/>
                <a:latin typeface="+mn-lt"/>
                <a:ea typeface="+mn-ea"/>
                <a:cs typeface="+mn-cs"/>
              </a:rPr>
              <a:t>… but trying to link that with the the focus in the way users interact with the service (as we´ll see… C3S is [intends to be] a remarkably user-driven service)</a:t>
            </a:r>
          </a:p>
          <a:p>
            <a:r>
              <a:rPr lang="en-US" sz="1200" b="0" kern="1200" dirty="0">
                <a:solidFill>
                  <a:schemeClr val="tx1"/>
                </a:solidFill>
                <a:effectLst/>
                <a:latin typeface="+mn-lt"/>
                <a:ea typeface="+mn-ea"/>
                <a:cs typeface="+mn-cs"/>
              </a:rPr>
              <a:t>(disclaimer… my role is more technically-focused than scientifically, but I´ll do my best to introduce you and hopefully answer questions should </a:t>
            </a:r>
            <a:r>
              <a:rPr lang="en-US" sz="1200" b="0" kern="1200">
                <a:solidFill>
                  <a:schemeClr val="tx1"/>
                </a:solidFill>
                <a:effectLst/>
                <a:latin typeface="+mn-lt"/>
                <a:ea typeface="+mn-ea"/>
                <a:cs typeface="+mn-cs"/>
              </a:rPr>
              <a:t>there would be any)</a:t>
            </a:r>
            <a:endParaRPr lang="en-GB" b="0"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2</a:t>
            </a:fld>
            <a:endParaRPr lang="en-US"/>
          </a:p>
        </p:txBody>
      </p:sp>
    </p:spTree>
    <p:extLst>
      <p:ext uri="{BB962C8B-B14F-4D97-AF65-F5344CB8AC3E}">
        <p14:creationId xmlns:p14="http://schemas.microsoft.com/office/powerpoint/2010/main" val="803047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C3S Seasonal</a:t>
            </a:r>
          </a:p>
          <a:p>
            <a:endParaRPr lang="en-GB" dirty="0"/>
          </a:p>
          <a:p>
            <a:r>
              <a:rPr lang="en-GB" dirty="0"/>
              <a:t>5 contributors </a:t>
            </a:r>
          </a:p>
          <a:p>
            <a:pPr marL="171450" indent="-171450">
              <a:buFontTx/>
              <a:buChar char="-"/>
            </a:pPr>
            <a:r>
              <a:rPr lang="en-GB" dirty="0"/>
              <a:t>Current: ECMWF, </a:t>
            </a:r>
            <a:r>
              <a:rPr lang="en-GB" dirty="0" err="1"/>
              <a:t>MeteoFrance</a:t>
            </a:r>
            <a:r>
              <a:rPr lang="en-GB" dirty="0"/>
              <a:t>, Met Office</a:t>
            </a:r>
          </a:p>
          <a:p>
            <a:pPr marL="171450" indent="-171450">
              <a:buFontTx/>
              <a:buChar char="-"/>
            </a:pPr>
            <a:r>
              <a:rPr lang="en-GB" dirty="0"/>
              <a:t>Soon (May/June?): DWD, CMCC, update </a:t>
            </a:r>
            <a:r>
              <a:rPr lang="en-GB" dirty="0" err="1"/>
              <a:t>MeteoFrance</a:t>
            </a:r>
            <a:r>
              <a:rPr lang="en-GB" dirty="0"/>
              <a:t> to system6</a:t>
            </a:r>
          </a:p>
          <a:p>
            <a:pPr marL="171450" indent="-171450">
              <a:buFontTx/>
              <a:buChar char="-"/>
            </a:pPr>
            <a:endParaRPr lang="en-GB" dirty="0"/>
          </a:p>
          <a:p>
            <a:pPr marL="0" indent="0">
              <a:buFontTx/>
              <a:buNone/>
            </a:pPr>
            <a:r>
              <a:rPr lang="en-GB" dirty="0"/>
              <a:t>Non-European partners: (not under contract =&gt; tailored bilateral agreements and terms of engagement)</a:t>
            </a:r>
          </a:p>
          <a:p>
            <a:pPr marL="171450" indent="-171450">
              <a:buFontTx/>
              <a:buChar char="-"/>
            </a:pPr>
            <a:r>
              <a:rPr lang="en-GB" dirty="0"/>
              <a:t>NCEP (NOAA), JMA: end of 2018?. Terms under negotiation</a:t>
            </a:r>
          </a:p>
          <a:p>
            <a:pPr marL="171450" indent="-171450">
              <a:buFontTx/>
              <a:buChar char="-"/>
            </a:pPr>
            <a:r>
              <a:rPr lang="en-GB" dirty="0"/>
              <a:t>Also likely BoM, ECCC, but negotiation not yet started</a:t>
            </a:r>
          </a:p>
        </p:txBody>
      </p:sp>
      <p:sp>
        <p:nvSpPr>
          <p:cNvPr id="4" name="Slide Number Placeholder 3"/>
          <p:cNvSpPr>
            <a:spLocks noGrp="1"/>
          </p:cNvSpPr>
          <p:nvPr>
            <p:ph type="sldNum" sz="quarter" idx="10"/>
          </p:nvPr>
        </p:nvSpPr>
        <p:spPr/>
        <p:txBody>
          <a:bodyPr/>
          <a:lstStyle/>
          <a:p>
            <a:fld id="{2D03270C-FB42-C54A-AC71-B4EEB4FA7F12}" type="slidenum">
              <a:rPr lang="en-US" smtClean="0"/>
              <a:pPr/>
              <a:t>27</a:t>
            </a:fld>
            <a:endParaRPr lang="en-US"/>
          </a:p>
        </p:txBody>
      </p:sp>
    </p:spTree>
    <p:extLst>
      <p:ext uri="{BB962C8B-B14F-4D97-AF65-F5344CB8AC3E}">
        <p14:creationId xmlns:p14="http://schemas.microsoft.com/office/powerpoint/2010/main" val="413285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In the CDS</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31</a:t>
            </a:fld>
            <a:endParaRPr lang="en-US"/>
          </a:p>
        </p:txBody>
      </p:sp>
    </p:spTree>
    <p:extLst>
      <p:ext uri="{BB962C8B-B14F-4D97-AF65-F5344CB8AC3E}">
        <p14:creationId xmlns:p14="http://schemas.microsoft.com/office/powerpoint/2010/main" val="2785958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In the CDS</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32</a:t>
            </a:fld>
            <a:endParaRPr lang="en-US"/>
          </a:p>
        </p:txBody>
      </p:sp>
    </p:spTree>
    <p:extLst>
      <p:ext uri="{BB962C8B-B14F-4D97-AF65-F5344CB8AC3E}">
        <p14:creationId xmlns:p14="http://schemas.microsoft.com/office/powerpoint/2010/main" val="2986770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YET </a:t>
            </a:r>
            <a:r>
              <a:rPr lang="en-GB"/>
              <a:t>FULLY OPERATIONAL</a:t>
            </a:r>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t>33</a:t>
            </a:fld>
            <a:endParaRPr lang="en-US"/>
          </a:p>
        </p:txBody>
      </p:sp>
    </p:spTree>
    <p:extLst>
      <p:ext uri="{BB962C8B-B14F-4D97-AF65-F5344CB8AC3E}">
        <p14:creationId xmlns:p14="http://schemas.microsoft.com/office/powerpoint/2010/main" val="1132577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l-ES" dirty="0"/>
          </a:p>
          <a:p>
            <a:endParaRPr lang="en-US" spc="-1" dirty="0">
              <a:solidFill>
                <a:srgbClr val="000000"/>
              </a:solidFill>
              <a:uFill>
                <a:solidFill>
                  <a:srgbClr val="FFFFFF"/>
                </a:solidFill>
              </a:uFill>
            </a:endParaRPr>
          </a:p>
          <a:p>
            <a:r>
              <a:rPr lang="en-GB" dirty="0"/>
              <a:t>Not necessarily in the order they will finally happen, but in the order of priority</a:t>
            </a:r>
          </a:p>
        </p:txBody>
      </p:sp>
      <p:sp>
        <p:nvSpPr>
          <p:cNvPr id="4" name="Slide Number Placeholder 3"/>
          <p:cNvSpPr>
            <a:spLocks noGrp="1"/>
          </p:cNvSpPr>
          <p:nvPr>
            <p:ph type="sldNum" sz="quarter" idx="10"/>
          </p:nvPr>
        </p:nvSpPr>
        <p:spPr/>
        <p:txBody>
          <a:bodyPr/>
          <a:lstStyle/>
          <a:p>
            <a:fld id="{2D03270C-FB42-C54A-AC71-B4EEB4FA7F12}" type="slidenum">
              <a:rPr lang="en-US" smtClean="0"/>
              <a:pPr/>
              <a:t>34</a:t>
            </a:fld>
            <a:endParaRPr lang="en-US"/>
          </a:p>
        </p:txBody>
      </p:sp>
    </p:spTree>
    <p:extLst>
      <p:ext uri="{BB962C8B-B14F-4D97-AF65-F5344CB8AC3E}">
        <p14:creationId xmlns:p14="http://schemas.microsoft.com/office/powerpoint/2010/main" val="4267149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gl-ES" dirty="0"/>
          </a:p>
        </p:txBody>
      </p:sp>
      <p:sp>
        <p:nvSpPr>
          <p:cNvPr id="4" name="Marcador de posición de número de diapositiva 3"/>
          <p:cNvSpPr>
            <a:spLocks noGrp="1"/>
          </p:cNvSpPr>
          <p:nvPr>
            <p:ph type="sldNum" sz="quarter" idx="10"/>
          </p:nvPr>
        </p:nvSpPr>
        <p:spPr/>
        <p:txBody>
          <a:bodyPr/>
          <a:lstStyle/>
          <a:p>
            <a:fld id="{2D03270C-FB42-C54A-AC71-B4EEB4FA7F12}" type="slidenum">
              <a:rPr lang="en-US" smtClean="0"/>
              <a:pPr/>
              <a:t>36</a:t>
            </a:fld>
            <a:endParaRPr lang="en-US"/>
          </a:p>
        </p:txBody>
      </p:sp>
    </p:spTree>
    <p:extLst>
      <p:ext uri="{BB962C8B-B14F-4D97-AF65-F5344CB8AC3E}">
        <p14:creationId xmlns:p14="http://schemas.microsoft.com/office/powerpoint/2010/main" val="2301449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r>
              <a:rPr lang="es-ES" dirty="0" err="1"/>
              <a:t>Maybe</a:t>
            </a:r>
            <a:r>
              <a:rPr lang="es-ES" dirty="0"/>
              <a:t> </a:t>
            </a:r>
            <a:r>
              <a:rPr lang="es-ES" dirty="0" err="1"/>
              <a:t>obvious</a:t>
            </a:r>
            <a:r>
              <a:rPr lang="es-ES" dirty="0"/>
              <a:t> </a:t>
            </a:r>
            <a:r>
              <a:rPr lang="es-ES" dirty="0" err="1"/>
              <a:t>things</a:t>
            </a:r>
            <a:r>
              <a:rPr lang="es-ES" dirty="0"/>
              <a:t> (</a:t>
            </a:r>
            <a:r>
              <a:rPr lang="es-ES" dirty="0" err="1"/>
              <a:t>need</a:t>
            </a:r>
            <a:r>
              <a:rPr lang="es-ES" dirty="0"/>
              <a:t> of </a:t>
            </a:r>
            <a:r>
              <a:rPr lang="es-ES" dirty="0" err="1"/>
              <a:t>bias</a:t>
            </a:r>
            <a:r>
              <a:rPr lang="es-ES" dirty="0"/>
              <a:t> </a:t>
            </a:r>
            <a:r>
              <a:rPr lang="es-ES" dirty="0" err="1"/>
              <a:t>corection</a:t>
            </a:r>
            <a:r>
              <a:rPr lang="es-ES" dirty="0"/>
              <a:t>, </a:t>
            </a:r>
            <a:r>
              <a:rPr lang="es-ES" dirty="0" err="1"/>
              <a:t>etc</a:t>
            </a:r>
            <a:r>
              <a:rPr lang="es-ES" dirty="0"/>
              <a:t>)</a:t>
            </a:r>
            <a:endParaRPr lang="gl-ES" dirty="0"/>
          </a:p>
        </p:txBody>
      </p:sp>
      <p:sp>
        <p:nvSpPr>
          <p:cNvPr id="4" name="Marcador de posición de número de diapositiva 3"/>
          <p:cNvSpPr>
            <a:spLocks noGrp="1"/>
          </p:cNvSpPr>
          <p:nvPr>
            <p:ph type="sldNum" sz="quarter" idx="10"/>
          </p:nvPr>
        </p:nvSpPr>
        <p:spPr/>
        <p:txBody>
          <a:bodyPr/>
          <a:lstStyle/>
          <a:p>
            <a:fld id="{2D03270C-FB42-C54A-AC71-B4EEB4FA7F12}" type="slidenum">
              <a:rPr lang="en-US" smtClean="0"/>
              <a:pPr/>
              <a:t>37</a:t>
            </a:fld>
            <a:endParaRPr lang="en-US"/>
          </a:p>
        </p:txBody>
      </p:sp>
    </p:spTree>
    <p:extLst>
      <p:ext uri="{BB962C8B-B14F-4D97-AF65-F5344CB8AC3E}">
        <p14:creationId xmlns:p14="http://schemas.microsoft.com/office/powerpoint/2010/main" val="875943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r>
              <a:rPr lang="es-ES" dirty="0" err="1"/>
              <a:t>Model</a:t>
            </a:r>
            <a:r>
              <a:rPr lang="es-ES" dirty="0"/>
              <a:t> </a:t>
            </a:r>
            <a:r>
              <a:rPr lang="es-ES" dirty="0" err="1"/>
              <a:t>errors</a:t>
            </a:r>
            <a:r>
              <a:rPr lang="es-ES" dirty="0"/>
              <a:t> </a:t>
            </a:r>
            <a:r>
              <a:rPr lang="es-ES" dirty="0" err="1"/>
              <a:t>grow</a:t>
            </a:r>
            <a:r>
              <a:rPr lang="es-ES" dirty="0"/>
              <a:t> in time</a:t>
            </a:r>
            <a:r>
              <a:rPr lang="gl-ES" dirty="0"/>
              <a:t> =&gt; </a:t>
            </a:r>
            <a:r>
              <a:rPr lang="gl-ES" dirty="0" err="1"/>
              <a:t>Model</a:t>
            </a:r>
            <a:r>
              <a:rPr lang="gl-ES" dirty="0"/>
              <a:t> </a:t>
            </a:r>
            <a:r>
              <a:rPr lang="gl-ES" dirty="0" err="1"/>
              <a:t>is</a:t>
            </a:r>
            <a:r>
              <a:rPr lang="gl-ES" dirty="0"/>
              <a:t> </a:t>
            </a:r>
            <a:r>
              <a:rPr lang="gl-ES" dirty="0" err="1"/>
              <a:t>different</a:t>
            </a:r>
            <a:r>
              <a:rPr lang="gl-ES" dirty="0"/>
              <a:t> to real </a:t>
            </a:r>
            <a:r>
              <a:rPr lang="gl-ES" dirty="0" err="1"/>
              <a:t>world</a:t>
            </a:r>
            <a:endParaRPr lang="gl-ES" dirty="0"/>
          </a:p>
          <a:p>
            <a:endParaRPr lang="es-ES" dirty="0"/>
          </a:p>
          <a:p>
            <a:r>
              <a:rPr lang="es-ES" dirty="0"/>
              <a:t>T</a:t>
            </a:r>
            <a:r>
              <a:rPr lang="gl-ES" dirty="0" err="1"/>
              <a:t>he</a:t>
            </a:r>
            <a:r>
              <a:rPr lang="gl-ES" dirty="0"/>
              <a:t> </a:t>
            </a:r>
            <a:r>
              <a:rPr lang="gl-ES" dirty="0" err="1"/>
              <a:t>differences</a:t>
            </a:r>
            <a:r>
              <a:rPr lang="gl-ES" dirty="0"/>
              <a:t> </a:t>
            </a:r>
            <a:r>
              <a:rPr lang="gl-ES" dirty="0" err="1"/>
              <a:t>could</a:t>
            </a:r>
            <a:r>
              <a:rPr lang="gl-ES" dirty="0"/>
              <a:t> be </a:t>
            </a:r>
            <a:r>
              <a:rPr lang="gl-ES" dirty="0" err="1"/>
              <a:t>systematic</a:t>
            </a:r>
            <a:r>
              <a:rPr lang="gl-ES" dirty="0"/>
              <a:t>, </a:t>
            </a:r>
            <a:r>
              <a:rPr lang="gl-ES" dirty="0" err="1"/>
              <a:t>and</a:t>
            </a:r>
            <a:r>
              <a:rPr lang="gl-ES" dirty="0"/>
              <a:t> </a:t>
            </a:r>
            <a:r>
              <a:rPr lang="gl-ES" dirty="0" err="1"/>
              <a:t>bias</a:t>
            </a:r>
            <a:r>
              <a:rPr lang="gl-ES" dirty="0"/>
              <a:t> </a:t>
            </a:r>
            <a:r>
              <a:rPr lang="gl-ES" dirty="0" err="1"/>
              <a:t>adjustment</a:t>
            </a:r>
            <a:r>
              <a:rPr lang="gl-ES" dirty="0"/>
              <a:t>/</a:t>
            </a:r>
            <a:r>
              <a:rPr lang="gl-ES" dirty="0" err="1"/>
              <a:t>correction</a:t>
            </a:r>
            <a:r>
              <a:rPr lang="gl-ES" dirty="0"/>
              <a:t> </a:t>
            </a:r>
            <a:r>
              <a:rPr lang="gl-ES" dirty="0" err="1"/>
              <a:t>methods</a:t>
            </a:r>
            <a:r>
              <a:rPr lang="gl-ES" dirty="0"/>
              <a:t> can </a:t>
            </a:r>
            <a:r>
              <a:rPr lang="gl-ES" dirty="0" err="1"/>
              <a:t>help</a:t>
            </a:r>
            <a:r>
              <a:rPr lang="gl-ES" dirty="0"/>
              <a:t> </a:t>
            </a:r>
            <a:r>
              <a:rPr lang="gl-ES" dirty="0" err="1"/>
              <a:t>removing</a:t>
            </a:r>
            <a:r>
              <a:rPr lang="gl-ES" dirty="0"/>
              <a:t> </a:t>
            </a:r>
            <a:r>
              <a:rPr lang="gl-ES" dirty="0" err="1"/>
              <a:t>them</a:t>
            </a:r>
            <a:endParaRPr lang="es-ES" dirty="0"/>
          </a:p>
        </p:txBody>
      </p:sp>
      <p:sp>
        <p:nvSpPr>
          <p:cNvPr id="4" name="Marcador de posición de número de diapositiva 3"/>
          <p:cNvSpPr>
            <a:spLocks noGrp="1"/>
          </p:cNvSpPr>
          <p:nvPr>
            <p:ph type="sldNum" sz="quarter" idx="10"/>
          </p:nvPr>
        </p:nvSpPr>
        <p:spPr/>
        <p:txBody>
          <a:bodyPr/>
          <a:lstStyle/>
          <a:p>
            <a:fld id="{2D03270C-FB42-C54A-AC71-B4EEB4FA7F12}" type="slidenum">
              <a:rPr lang="en-US" smtClean="0"/>
              <a:pPr/>
              <a:t>40</a:t>
            </a:fld>
            <a:endParaRPr lang="en-US"/>
          </a:p>
        </p:txBody>
      </p:sp>
    </p:spTree>
    <p:extLst>
      <p:ext uri="{BB962C8B-B14F-4D97-AF65-F5344CB8AC3E}">
        <p14:creationId xmlns:p14="http://schemas.microsoft.com/office/powerpoint/2010/main" val="3772540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r>
              <a:rPr lang="es-ES" dirty="0" err="1"/>
              <a:t>Model</a:t>
            </a:r>
            <a:r>
              <a:rPr lang="es-ES" dirty="0"/>
              <a:t> </a:t>
            </a:r>
            <a:r>
              <a:rPr lang="es-ES" dirty="0" err="1"/>
              <a:t>errors</a:t>
            </a:r>
            <a:r>
              <a:rPr lang="es-ES" dirty="0"/>
              <a:t> </a:t>
            </a:r>
            <a:r>
              <a:rPr lang="es-ES" dirty="0" err="1"/>
              <a:t>grow</a:t>
            </a:r>
            <a:r>
              <a:rPr lang="es-ES" dirty="0"/>
              <a:t> in time</a:t>
            </a:r>
            <a:r>
              <a:rPr lang="gl-ES" dirty="0"/>
              <a:t> =&gt; </a:t>
            </a:r>
            <a:r>
              <a:rPr lang="gl-ES" dirty="0" err="1"/>
              <a:t>Model</a:t>
            </a:r>
            <a:r>
              <a:rPr lang="gl-ES" dirty="0"/>
              <a:t> </a:t>
            </a:r>
            <a:r>
              <a:rPr lang="gl-ES" dirty="0" err="1"/>
              <a:t>is</a:t>
            </a:r>
            <a:r>
              <a:rPr lang="gl-ES" dirty="0"/>
              <a:t> </a:t>
            </a:r>
            <a:r>
              <a:rPr lang="gl-ES" dirty="0" err="1"/>
              <a:t>different</a:t>
            </a:r>
            <a:r>
              <a:rPr lang="gl-ES" dirty="0"/>
              <a:t> to real </a:t>
            </a:r>
            <a:r>
              <a:rPr lang="gl-ES" dirty="0" err="1"/>
              <a:t>world</a:t>
            </a:r>
            <a:endParaRPr lang="gl-ES" dirty="0"/>
          </a:p>
          <a:p>
            <a:endParaRPr lang="es-ES" dirty="0"/>
          </a:p>
          <a:p>
            <a:r>
              <a:rPr lang="es-ES" dirty="0"/>
              <a:t>T</a:t>
            </a:r>
            <a:r>
              <a:rPr lang="gl-ES" dirty="0" err="1"/>
              <a:t>he</a:t>
            </a:r>
            <a:r>
              <a:rPr lang="gl-ES" dirty="0"/>
              <a:t> </a:t>
            </a:r>
            <a:r>
              <a:rPr lang="gl-ES" dirty="0" err="1"/>
              <a:t>differences</a:t>
            </a:r>
            <a:r>
              <a:rPr lang="gl-ES" dirty="0"/>
              <a:t> </a:t>
            </a:r>
            <a:r>
              <a:rPr lang="gl-ES" dirty="0" err="1"/>
              <a:t>could</a:t>
            </a:r>
            <a:r>
              <a:rPr lang="gl-ES" dirty="0"/>
              <a:t> be </a:t>
            </a:r>
            <a:r>
              <a:rPr lang="gl-ES" dirty="0" err="1"/>
              <a:t>systematic</a:t>
            </a:r>
            <a:r>
              <a:rPr lang="gl-ES" dirty="0"/>
              <a:t>, </a:t>
            </a:r>
            <a:r>
              <a:rPr lang="gl-ES" dirty="0" err="1"/>
              <a:t>and</a:t>
            </a:r>
            <a:r>
              <a:rPr lang="gl-ES" dirty="0"/>
              <a:t> </a:t>
            </a:r>
            <a:r>
              <a:rPr lang="gl-ES" dirty="0" err="1"/>
              <a:t>bias</a:t>
            </a:r>
            <a:r>
              <a:rPr lang="gl-ES" dirty="0"/>
              <a:t> </a:t>
            </a:r>
            <a:r>
              <a:rPr lang="gl-ES" dirty="0" err="1"/>
              <a:t>adjustmen</a:t>
            </a:r>
            <a:r>
              <a:rPr lang="gl-ES" dirty="0"/>
              <a:t>/</a:t>
            </a:r>
            <a:r>
              <a:rPr lang="gl-ES" dirty="0" err="1"/>
              <a:t>correction</a:t>
            </a:r>
            <a:r>
              <a:rPr lang="gl-ES" dirty="0"/>
              <a:t> </a:t>
            </a:r>
            <a:r>
              <a:rPr lang="gl-ES" dirty="0" err="1"/>
              <a:t>methods</a:t>
            </a:r>
            <a:r>
              <a:rPr lang="gl-ES" dirty="0"/>
              <a:t> can </a:t>
            </a:r>
            <a:r>
              <a:rPr lang="gl-ES" dirty="0" err="1"/>
              <a:t>help</a:t>
            </a:r>
            <a:r>
              <a:rPr lang="gl-ES" dirty="0"/>
              <a:t> </a:t>
            </a:r>
            <a:r>
              <a:rPr lang="gl-ES" dirty="0" err="1"/>
              <a:t>removing</a:t>
            </a:r>
            <a:r>
              <a:rPr lang="gl-ES" dirty="0"/>
              <a:t> </a:t>
            </a:r>
            <a:r>
              <a:rPr lang="gl-ES" dirty="0" err="1"/>
              <a:t>them</a:t>
            </a:r>
            <a:endParaRPr lang="es-ES" dirty="0"/>
          </a:p>
        </p:txBody>
      </p:sp>
      <p:sp>
        <p:nvSpPr>
          <p:cNvPr id="4" name="Marcador de posición de número de diapositiva 3"/>
          <p:cNvSpPr>
            <a:spLocks noGrp="1"/>
          </p:cNvSpPr>
          <p:nvPr>
            <p:ph type="sldNum" sz="quarter" idx="10"/>
          </p:nvPr>
        </p:nvSpPr>
        <p:spPr/>
        <p:txBody>
          <a:bodyPr/>
          <a:lstStyle/>
          <a:p>
            <a:fld id="{2D03270C-FB42-C54A-AC71-B4EEB4FA7F12}" type="slidenum">
              <a:rPr lang="en-US" smtClean="0"/>
              <a:pPr/>
              <a:t>41</a:t>
            </a:fld>
            <a:endParaRPr lang="en-US"/>
          </a:p>
        </p:txBody>
      </p:sp>
    </p:spTree>
    <p:extLst>
      <p:ext uri="{BB962C8B-B14F-4D97-AF65-F5344CB8AC3E}">
        <p14:creationId xmlns:p14="http://schemas.microsoft.com/office/powerpoint/2010/main" val="3872724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Some of the gaps detected by EQC activity</a:t>
            </a:r>
          </a:p>
          <a:p>
            <a:endParaRPr lang="en-GB" dirty="0"/>
          </a:p>
          <a:p>
            <a:r>
              <a:rPr lang="en-GB" dirty="0"/>
              <a:t>Benefits of BA (remove systematic errors) but alternative postprocessing (e.g. MOS) can improve other aspects (reliability)</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42</a:t>
            </a:fld>
            <a:endParaRPr lang="en-US"/>
          </a:p>
        </p:txBody>
      </p:sp>
    </p:spTree>
    <p:extLst>
      <p:ext uri="{BB962C8B-B14F-4D97-AF65-F5344CB8AC3E}">
        <p14:creationId xmlns:p14="http://schemas.microsoft.com/office/powerpoint/2010/main" val="3047341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2014-2020… about to be defined Copernicus 2.0 (EU Space Regulation)</a:t>
            </a:r>
          </a:p>
          <a:p>
            <a:endParaRPr lang="en-GB"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4</a:t>
            </a:fld>
            <a:endParaRPr lang="en-US"/>
          </a:p>
        </p:txBody>
      </p:sp>
    </p:spTree>
    <p:extLst>
      <p:ext uri="{BB962C8B-B14F-4D97-AF65-F5344CB8AC3E}">
        <p14:creationId xmlns:p14="http://schemas.microsoft.com/office/powerpoint/2010/main" val="3698817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Some of the gaps detected by EQC activity</a:t>
            </a:r>
          </a:p>
          <a:p>
            <a:endParaRPr lang="en-GB" dirty="0"/>
          </a:p>
          <a:p>
            <a:r>
              <a:rPr lang="en-GB" dirty="0"/>
              <a:t>Benefits of BA (remove systematic errors) but alternative postprocessing (e.g. MOS) can improve other aspects (reliability)</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43</a:t>
            </a:fld>
            <a:endParaRPr lang="en-US"/>
          </a:p>
        </p:txBody>
      </p:sp>
    </p:spTree>
    <p:extLst>
      <p:ext uri="{BB962C8B-B14F-4D97-AF65-F5344CB8AC3E}">
        <p14:creationId xmlns:p14="http://schemas.microsoft.com/office/powerpoint/2010/main" val="3728445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45</a:t>
            </a:fld>
            <a:endParaRPr lang="en-US"/>
          </a:p>
        </p:txBody>
      </p:sp>
    </p:spTree>
    <p:extLst>
      <p:ext uri="{BB962C8B-B14F-4D97-AF65-F5344CB8AC3E}">
        <p14:creationId xmlns:p14="http://schemas.microsoft.com/office/powerpoint/2010/main" val="582514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First some naming…. (note about “overloaded” words like “CAL” for calibrated)</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46</a:t>
            </a:fld>
            <a:endParaRPr lang="en-US"/>
          </a:p>
        </p:txBody>
      </p:sp>
    </p:spTree>
    <p:extLst>
      <p:ext uri="{BB962C8B-B14F-4D97-AF65-F5344CB8AC3E}">
        <p14:creationId xmlns:p14="http://schemas.microsoft.com/office/powerpoint/2010/main" val="1925218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Disclaimer…. Some words overloaded meanings… e.g. “CAL” (for calibrated)</a:t>
            </a:r>
          </a:p>
          <a:p>
            <a:endParaRPr lang="en-GB" b="1" dirty="0"/>
          </a:p>
          <a:p>
            <a:r>
              <a:rPr lang="en-GB" b="1" dirty="0"/>
              <a:t>Mention to time scales… monthly-seasonal in general, BA also daily, PP just daily (????)</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47</a:t>
            </a:fld>
            <a:endParaRPr lang="en-US"/>
          </a:p>
        </p:txBody>
      </p:sp>
    </p:spTree>
    <p:extLst>
      <p:ext uri="{BB962C8B-B14F-4D97-AF65-F5344CB8AC3E}">
        <p14:creationId xmlns:p14="http://schemas.microsoft.com/office/powerpoint/2010/main" val="1059390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RC techniques all perform similar</a:t>
            </a:r>
          </a:p>
          <a:p>
            <a:r>
              <a:rPr lang="en-GB" dirty="0"/>
              <a:t>BA techniques show differences: EQM is worse (and more computational costly) than MVA (Fig. 8, </a:t>
            </a:r>
            <a:r>
              <a:rPr lang="en-GB" dirty="0" err="1"/>
              <a:t>Rodri</a:t>
            </a:r>
            <a:r>
              <a:rPr lang="en-GB" dirty="0"/>
              <a:t> </a:t>
            </a:r>
            <a:r>
              <a:rPr lang="en-GB" dirty="0" err="1"/>
              <a:t>ClimDyn</a:t>
            </a:r>
            <a:r>
              <a:rPr lang="en-GB" dirty="0"/>
              <a:t> 2019)</a:t>
            </a:r>
          </a:p>
          <a:p>
            <a:endParaRPr lang="en-GB" dirty="0"/>
          </a:p>
          <a:p>
            <a:r>
              <a:rPr lang="en-GB" dirty="0"/>
              <a:t>Reliability improvement in RC (remember plot a few slides before)</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48</a:t>
            </a:fld>
            <a:endParaRPr lang="en-US"/>
          </a:p>
        </p:txBody>
      </p:sp>
    </p:spTree>
    <p:extLst>
      <p:ext uri="{BB962C8B-B14F-4D97-AF65-F5344CB8AC3E}">
        <p14:creationId xmlns:p14="http://schemas.microsoft.com/office/powerpoint/2010/main" val="1631272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RC techniques all perform similar</a:t>
            </a:r>
          </a:p>
          <a:p>
            <a:r>
              <a:rPr lang="en-GB" dirty="0"/>
              <a:t>BA techniques show differences: EQM is worse (and more computational costly) than MVA (Fig. 8, </a:t>
            </a:r>
            <a:r>
              <a:rPr lang="en-GB" dirty="0" err="1"/>
              <a:t>Rodri</a:t>
            </a:r>
            <a:r>
              <a:rPr lang="en-GB" dirty="0"/>
              <a:t> </a:t>
            </a:r>
            <a:r>
              <a:rPr lang="en-GB" dirty="0" err="1"/>
              <a:t>ClimDyn</a:t>
            </a:r>
            <a:r>
              <a:rPr lang="en-GB" dirty="0"/>
              <a:t> 2019)</a:t>
            </a:r>
          </a:p>
          <a:p>
            <a:endParaRPr lang="en-GB" dirty="0"/>
          </a:p>
          <a:p>
            <a:endParaRPr lang="en-GB" dirty="0"/>
          </a:p>
          <a:p>
            <a:r>
              <a:rPr lang="en-GB" dirty="0"/>
              <a:t>CRPS (continuous), RPS (discrete, multi-category… equivalent to BS in the 2 category case)</a:t>
            </a:r>
          </a:p>
          <a:p>
            <a:endParaRPr lang="en-GB" dirty="0"/>
          </a:p>
          <a:p>
            <a:r>
              <a:rPr lang="en-GB" dirty="0"/>
              <a:t>Reliability improvement in RC (remember plot a few slides before)</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49</a:t>
            </a:fld>
            <a:endParaRPr lang="en-US"/>
          </a:p>
        </p:txBody>
      </p:sp>
    </p:spTree>
    <p:extLst>
      <p:ext uri="{BB962C8B-B14F-4D97-AF65-F5344CB8AC3E}">
        <p14:creationId xmlns:p14="http://schemas.microsoft.com/office/powerpoint/2010/main" val="945688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Observational uncertainty in the tropics…. And also higher skill (so little room for improvement in the models), hence, preferable general recommendation to use BA</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50</a:t>
            </a:fld>
            <a:endParaRPr lang="en-US"/>
          </a:p>
        </p:txBody>
      </p:sp>
    </p:spTree>
    <p:extLst>
      <p:ext uri="{BB962C8B-B14F-4D97-AF65-F5344CB8AC3E}">
        <p14:creationId xmlns:p14="http://schemas.microsoft.com/office/powerpoint/2010/main" val="304403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Temperature</a:t>
            </a:r>
          </a:p>
          <a:p>
            <a:r>
              <a:rPr lang="en-GB" dirty="0"/>
              <a:t>RPS</a:t>
            </a:r>
          </a:p>
          <a:p>
            <a:r>
              <a:rPr lang="en-GB" dirty="0"/>
              <a:t>AUC</a:t>
            </a:r>
          </a:p>
          <a:p>
            <a:endParaRPr lang="en-GB" dirty="0"/>
          </a:p>
          <a:p>
            <a:endParaRPr lang="en-GB" dirty="0"/>
          </a:p>
          <a:p>
            <a:r>
              <a:rPr lang="en-GB" dirty="0" err="1"/>
              <a:t>Precip</a:t>
            </a:r>
            <a:endParaRPr lang="en-GB" dirty="0"/>
          </a:p>
          <a:p>
            <a:r>
              <a:rPr lang="en-GB" dirty="0"/>
              <a:t>RPS</a:t>
            </a:r>
          </a:p>
          <a:p>
            <a:r>
              <a:rPr lang="en-GB" dirty="0"/>
              <a:t>AUC</a:t>
            </a:r>
          </a:p>
          <a:p>
            <a:endParaRPr lang="en-GB" dirty="0"/>
          </a:p>
          <a:p>
            <a:r>
              <a:rPr lang="en-GB" dirty="0"/>
              <a:t>NOTE: ECMWF System4 (because longer </a:t>
            </a:r>
            <a:r>
              <a:rPr lang="en-GB" dirty="0" err="1"/>
              <a:t>hindcast</a:t>
            </a:r>
            <a:r>
              <a:rPr lang="en-GB" dirty="0"/>
              <a:t> and, bigger in size with 51 members, was available… remember importance of  </a:t>
            </a:r>
            <a:r>
              <a:rPr lang="en-GB" dirty="0" err="1"/>
              <a:t>hindcast</a:t>
            </a:r>
            <a:r>
              <a:rPr lang="en-GB" dirty="0"/>
              <a:t> period length)</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51</a:t>
            </a:fld>
            <a:endParaRPr lang="en-US"/>
          </a:p>
        </p:txBody>
      </p:sp>
    </p:spTree>
    <p:extLst>
      <p:ext uri="{BB962C8B-B14F-4D97-AF65-F5344CB8AC3E}">
        <p14:creationId xmlns:p14="http://schemas.microsoft.com/office/powerpoint/2010/main" val="914867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52</a:t>
            </a:fld>
            <a:endParaRPr lang="en-US"/>
          </a:p>
        </p:txBody>
      </p:sp>
    </p:spTree>
    <p:extLst>
      <p:ext uri="{BB962C8B-B14F-4D97-AF65-F5344CB8AC3E}">
        <p14:creationId xmlns:p14="http://schemas.microsoft.com/office/powerpoint/2010/main" val="1257936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gl-ES"/>
          </a:p>
        </p:txBody>
      </p:sp>
      <p:sp>
        <p:nvSpPr>
          <p:cNvPr id="4" name="Marcador de número de diapositiva 3"/>
          <p:cNvSpPr>
            <a:spLocks noGrp="1"/>
          </p:cNvSpPr>
          <p:nvPr>
            <p:ph type="sldNum" sz="quarter" idx="5"/>
          </p:nvPr>
        </p:nvSpPr>
        <p:spPr/>
        <p:txBody>
          <a:bodyPr/>
          <a:lstStyle/>
          <a:p>
            <a:fld id="{B3E37BDE-1E16-4497-8123-4D9E05ECC396}" type="slidenum">
              <a:rPr lang="en-US" smtClean="0"/>
              <a:t>54</a:t>
            </a:fld>
            <a:endParaRPr lang="en-US"/>
          </a:p>
        </p:txBody>
      </p:sp>
    </p:spTree>
    <p:extLst>
      <p:ext uri="{BB962C8B-B14F-4D97-AF65-F5344CB8AC3E}">
        <p14:creationId xmlns:p14="http://schemas.microsoft.com/office/powerpoint/2010/main" val="99158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USER-DRIVEN programme</a:t>
            </a:r>
          </a:p>
          <a:p>
            <a:endParaRPr lang="en-GB"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5</a:t>
            </a:fld>
            <a:endParaRPr lang="en-US"/>
          </a:p>
        </p:txBody>
      </p:sp>
    </p:spTree>
    <p:extLst>
      <p:ext uri="{BB962C8B-B14F-4D97-AF65-F5344CB8AC3E}">
        <p14:creationId xmlns:p14="http://schemas.microsoft.com/office/powerpoint/2010/main" val="3980207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gl-ES"/>
          </a:p>
        </p:txBody>
      </p:sp>
      <p:sp>
        <p:nvSpPr>
          <p:cNvPr id="4" name="Marcador de posición de número de diapositiva 3"/>
          <p:cNvSpPr>
            <a:spLocks noGrp="1"/>
          </p:cNvSpPr>
          <p:nvPr>
            <p:ph type="sldNum" sz="quarter" idx="10"/>
          </p:nvPr>
        </p:nvSpPr>
        <p:spPr/>
        <p:txBody>
          <a:bodyPr/>
          <a:lstStyle/>
          <a:p>
            <a:fld id="{2D03270C-FB42-C54A-AC71-B4EEB4FA7F12}" type="slidenum">
              <a:rPr lang="en-US" smtClean="0"/>
              <a:pPr/>
              <a:t>55</a:t>
            </a:fld>
            <a:endParaRPr lang="en-US"/>
          </a:p>
        </p:txBody>
      </p:sp>
    </p:spTree>
    <p:extLst>
      <p:ext uri="{BB962C8B-B14F-4D97-AF65-F5344CB8AC3E}">
        <p14:creationId xmlns:p14="http://schemas.microsoft.com/office/powerpoint/2010/main" val="212620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Operations</a:t>
            </a:r>
          </a:p>
          <a:p>
            <a:r>
              <a:rPr lang="en-GB" dirty="0"/>
              <a:t>Marine (MERCATOR-OCEAN from 1 May 2015) – </a:t>
            </a:r>
            <a:r>
              <a:rPr lang="en-GB" dirty="0" err="1"/>
              <a:t>ecosistemas</a:t>
            </a:r>
            <a:r>
              <a:rPr lang="en-GB" dirty="0"/>
              <a:t> f</a:t>
            </a:r>
            <a:r>
              <a:rPr lang="es-ES" dirty="0" err="1"/>
              <a:t>ísicos</a:t>
            </a:r>
            <a:r>
              <a:rPr lang="es-ES" dirty="0"/>
              <a:t> océanos (global-regional) – seguridad marina, residuos, </a:t>
            </a:r>
            <a:r>
              <a:rPr lang="es-ES" dirty="0" err="1"/>
              <a:t>meteo</a:t>
            </a:r>
            <a:r>
              <a:rPr lang="es-ES" dirty="0"/>
              <a:t>-clima, </a:t>
            </a:r>
            <a:endParaRPr lang="en-GB" dirty="0"/>
          </a:p>
          <a:p>
            <a:r>
              <a:rPr lang="en-GB" dirty="0"/>
              <a:t>Land (EEA from 1 April 2012, </a:t>
            </a:r>
            <a:r>
              <a:rPr lang="en-GB" dirty="0" err="1"/>
              <a:t>parte</a:t>
            </a:r>
            <a:r>
              <a:rPr lang="en-GB" dirty="0"/>
              <a:t> JRC) – </a:t>
            </a:r>
            <a:r>
              <a:rPr lang="en-GB" dirty="0" err="1"/>
              <a:t>uso</a:t>
            </a:r>
            <a:r>
              <a:rPr lang="en-GB" dirty="0"/>
              <a:t> de </a:t>
            </a:r>
            <a:r>
              <a:rPr lang="en-GB" dirty="0" err="1"/>
              <a:t>suelo</a:t>
            </a:r>
            <a:r>
              <a:rPr lang="en-GB" dirty="0"/>
              <a:t>, </a:t>
            </a:r>
            <a:r>
              <a:rPr lang="en-GB" dirty="0" err="1"/>
              <a:t>cubierta</a:t>
            </a:r>
            <a:r>
              <a:rPr lang="en-GB" dirty="0"/>
              <a:t> </a:t>
            </a:r>
            <a:r>
              <a:rPr lang="en-GB" dirty="0" err="1"/>
              <a:t>terrestre</a:t>
            </a:r>
            <a:r>
              <a:rPr lang="en-GB" dirty="0"/>
              <a:t>, </a:t>
            </a:r>
            <a:r>
              <a:rPr lang="en-GB" dirty="0" err="1"/>
              <a:t>criosfera</a:t>
            </a:r>
            <a:r>
              <a:rPr lang="en-GB" dirty="0"/>
              <a:t>, </a:t>
            </a:r>
            <a:r>
              <a:rPr lang="en-GB" dirty="0" err="1"/>
              <a:t>biogeof</a:t>
            </a:r>
            <a:r>
              <a:rPr lang="es-ES" dirty="0" err="1"/>
              <a:t>ísica</a:t>
            </a:r>
            <a:endParaRPr lang="en-GB" dirty="0"/>
          </a:p>
          <a:p>
            <a:r>
              <a:rPr lang="en-GB" dirty="0"/>
              <a:t>Emergency </a:t>
            </a:r>
            <a:r>
              <a:rPr lang="en-GB" dirty="0" err="1"/>
              <a:t>Mgmt</a:t>
            </a:r>
            <a:r>
              <a:rPr lang="en-GB" dirty="0"/>
              <a:t> (JRC from 1 April 2012) …. </a:t>
            </a:r>
            <a:r>
              <a:rPr lang="en-GB" dirty="0" err="1"/>
              <a:t>Gestio</a:t>
            </a:r>
            <a:r>
              <a:rPr lang="es-ES" dirty="0" err="1"/>
              <a:t>ón</a:t>
            </a:r>
            <a:r>
              <a:rPr lang="es-ES" dirty="0"/>
              <a:t> de emergencias, catástrofes, peligros </a:t>
            </a:r>
            <a:r>
              <a:rPr lang="es-ES" dirty="0" err="1"/>
              <a:t>meteo</a:t>
            </a:r>
            <a:r>
              <a:rPr lang="es-ES" dirty="0"/>
              <a:t>/geofísicos. </a:t>
            </a:r>
            <a:r>
              <a:rPr lang="en-GB" dirty="0"/>
              <a:t> EFAS/</a:t>
            </a:r>
            <a:r>
              <a:rPr lang="en-GB" dirty="0" err="1"/>
              <a:t>GloFAS</a:t>
            </a:r>
            <a:endParaRPr lang="en-GB" dirty="0"/>
          </a:p>
          <a:p>
            <a:r>
              <a:rPr lang="en-GB" dirty="0"/>
              <a:t>Security (FRONTEX, EMSA, </a:t>
            </a:r>
            <a:r>
              <a:rPr lang="en-GB" dirty="0" err="1"/>
              <a:t>EUSatCen</a:t>
            </a:r>
            <a:r>
              <a:rPr lang="en-GB" dirty="0"/>
              <a:t>) – </a:t>
            </a:r>
            <a:r>
              <a:rPr lang="en-GB" dirty="0" err="1"/>
              <a:t>fronteras</a:t>
            </a:r>
            <a:r>
              <a:rPr lang="en-GB" dirty="0"/>
              <a:t>, marina, </a:t>
            </a:r>
            <a:r>
              <a:rPr lang="en-GB" dirty="0" err="1"/>
              <a:t>apoyar</a:t>
            </a:r>
            <a:r>
              <a:rPr lang="en-GB" dirty="0"/>
              <a:t> </a:t>
            </a:r>
            <a:r>
              <a:rPr lang="en-GB" dirty="0" err="1"/>
              <a:t>acci</a:t>
            </a:r>
            <a:r>
              <a:rPr lang="es-ES" dirty="0" err="1"/>
              <a:t>ón</a:t>
            </a:r>
            <a:r>
              <a:rPr lang="es-ES" dirty="0"/>
              <a:t> exterior de la UE</a:t>
            </a:r>
            <a:endParaRPr lang="en-GB" dirty="0"/>
          </a:p>
          <a:p>
            <a:r>
              <a:rPr lang="en-GB" dirty="0"/>
              <a:t>CAMS y C3S </a:t>
            </a:r>
            <a:r>
              <a:rPr lang="en-GB" dirty="0" err="1"/>
              <a:t>veremos</a:t>
            </a:r>
            <a:r>
              <a:rPr lang="en-GB" dirty="0"/>
              <a:t> a </a:t>
            </a:r>
            <a:r>
              <a:rPr lang="en-GB" dirty="0" err="1"/>
              <a:t>continuaci</a:t>
            </a:r>
            <a:r>
              <a:rPr lang="es-ES" dirty="0" err="1"/>
              <a:t>ón</a:t>
            </a:r>
            <a:r>
              <a:rPr lang="es-ES" dirty="0"/>
              <a:t> con más profundidad. Gestionados por ECMWF (también EFAS-</a:t>
            </a:r>
            <a:r>
              <a:rPr lang="es-ES" dirty="0" err="1"/>
              <a:t>GloFAS</a:t>
            </a:r>
            <a:r>
              <a:rPr lang="es-ES" dirty="0"/>
              <a:t>)</a:t>
            </a:r>
          </a:p>
          <a:p>
            <a:r>
              <a:rPr lang="es-ES" dirty="0"/>
              <a:t>CAMS </a:t>
            </a:r>
            <a:r>
              <a:rPr lang="en-GB" dirty="0"/>
              <a:t>at the end of 2015 (ECMWF)</a:t>
            </a:r>
          </a:p>
          <a:p>
            <a:r>
              <a:rPr lang="en-GB" dirty="0"/>
              <a:t>C3S transition from pre-operational to operational</a:t>
            </a:r>
          </a:p>
          <a:p>
            <a:endParaRPr lang="gl-ES" dirty="0"/>
          </a:p>
          <a:p>
            <a:r>
              <a:rPr lang="gl-ES" dirty="0"/>
              <a:t>Una frase de cada servicio (</a:t>
            </a:r>
            <a:r>
              <a:rPr lang="gl-ES" dirty="0" err="1"/>
              <a:t>incluir</a:t>
            </a:r>
            <a:r>
              <a:rPr lang="gl-ES" baseline="0" dirty="0"/>
              <a:t> </a:t>
            </a:r>
            <a:r>
              <a:rPr lang="gl-ES" baseline="0" dirty="0" err="1"/>
              <a:t>quien</a:t>
            </a:r>
            <a:r>
              <a:rPr lang="gl-ES" baseline="0" dirty="0"/>
              <a:t> lo </a:t>
            </a:r>
            <a:r>
              <a:rPr lang="gl-ES" baseline="0" dirty="0" err="1"/>
              <a:t>gestiona</a:t>
            </a:r>
            <a:r>
              <a:rPr lang="gl-ES" baseline="0" dirty="0"/>
              <a:t>)</a:t>
            </a:r>
          </a:p>
          <a:p>
            <a:endParaRPr lang="es-ES" baseline="0" dirty="0"/>
          </a:p>
          <a:p>
            <a:pPr marL="228600" indent="-228600">
              <a:buAutoNum type="alphaLcParenR"/>
            </a:pPr>
            <a:r>
              <a:rPr lang="gl-ES" dirty="0"/>
              <a:t>CAMS, </a:t>
            </a:r>
            <a:r>
              <a:rPr lang="gl-ES" dirty="0" err="1"/>
              <a:t>calidad</a:t>
            </a:r>
            <a:r>
              <a:rPr lang="gl-ES" dirty="0"/>
              <a:t> del aire a escala europea, composición química de la </a:t>
            </a:r>
            <a:r>
              <a:rPr lang="gl-ES" dirty="0" err="1"/>
              <a:t>atmósfera</a:t>
            </a:r>
            <a:r>
              <a:rPr lang="gl-ES" dirty="0"/>
              <a:t> a escala mundial; </a:t>
            </a:r>
          </a:p>
          <a:p>
            <a:pPr marL="228600" indent="-228600">
              <a:buAutoNum type="alphaLcParenR"/>
            </a:pPr>
            <a:endParaRPr lang="gl-ES" dirty="0"/>
          </a:p>
          <a:p>
            <a:pPr marL="228600" indent="-228600">
              <a:buAutoNum type="alphaLcParenR"/>
            </a:pPr>
            <a:r>
              <a:rPr lang="gl-ES" dirty="0" err="1"/>
              <a:t>Vigilancia</a:t>
            </a:r>
            <a:r>
              <a:rPr lang="gl-ES" dirty="0"/>
              <a:t> </a:t>
            </a:r>
            <a:r>
              <a:rPr lang="gl-ES" dirty="0" err="1"/>
              <a:t>marina</a:t>
            </a:r>
            <a:r>
              <a:rPr lang="gl-ES" dirty="0"/>
              <a:t>, </a:t>
            </a:r>
            <a:r>
              <a:rPr lang="gl-ES" dirty="0" err="1"/>
              <a:t>ecosistemasfísicos</a:t>
            </a:r>
            <a:r>
              <a:rPr lang="gl-ES" dirty="0"/>
              <a:t> en los océanos </a:t>
            </a:r>
            <a:r>
              <a:rPr lang="gl-ES" dirty="0" err="1"/>
              <a:t>y</a:t>
            </a:r>
            <a:r>
              <a:rPr lang="gl-ES" dirty="0"/>
              <a:t> mares para el océano a escala mundial </a:t>
            </a:r>
            <a:r>
              <a:rPr lang="gl-ES" dirty="0" err="1"/>
              <a:t>y</a:t>
            </a:r>
            <a:r>
              <a:rPr lang="gl-ES" dirty="0"/>
              <a:t> las zonas </a:t>
            </a:r>
            <a:r>
              <a:rPr lang="gl-ES" dirty="0" err="1"/>
              <a:t>marinas</a:t>
            </a:r>
            <a:r>
              <a:rPr lang="gl-ES" dirty="0"/>
              <a:t> </a:t>
            </a:r>
            <a:r>
              <a:rPr lang="gl-ES" dirty="0" err="1"/>
              <a:t>regionales</a:t>
            </a:r>
            <a:r>
              <a:rPr lang="gl-ES" dirty="0"/>
              <a:t> europeas, </a:t>
            </a:r>
            <a:r>
              <a:rPr lang="gl-ES" dirty="0" err="1"/>
              <a:t>enapoyo</a:t>
            </a:r>
            <a:r>
              <a:rPr lang="gl-ES" dirty="0"/>
              <a:t> de la </a:t>
            </a:r>
            <a:r>
              <a:rPr lang="gl-ES" dirty="0" err="1"/>
              <a:t>seguridad</a:t>
            </a:r>
            <a:r>
              <a:rPr lang="gl-ES" dirty="0"/>
              <a:t> </a:t>
            </a:r>
            <a:r>
              <a:rPr lang="gl-ES" dirty="0" err="1"/>
              <a:t>marina</a:t>
            </a:r>
            <a:r>
              <a:rPr lang="gl-ES" dirty="0"/>
              <a:t>, de la contribución a la </a:t>
            </a:r>
            <a:r>
              <a:rPr lang="gl-ES" dirty="0" err="1"/>
              <a:t>vigilancia</a:t>
            </a:r>
            <a:r>
              <a:rPr lang="gl-ES" dirty="0"/>
              <a:t> de los </a:t>
            </a:r>
            <a:r>
              <a:rPr lang="gl-ES" dirty="0" err="1"/>
              <a:t>movimientos</a:t>
            </a:r>
            <a:r>
              <a:rPr lang="gl-ES" dirty="0"/>
              <a:t> de residuos, del medio </a:t>
            </a:r>
            <a:r>
              <a:rPr lang="gl-ES" dirty="0" err="1"/>
              <a:t>ambientemarino</a:t>
            </a:r>
            <a:r>
              <a:rPr lang="gl-ES" dirty="0"/>
              <a:t>, de las </a:t>
            </a:r>
            <a:r>
              <a:rPr lang="gl-ES" dirty="0" err="1"/>
              <a:t>regiones</a:t>
            </a:r>
            <a:r>
              <a:rPr lang="gl-ES" dirty="0"/>
              <a:t> </a:t>
            </a:r>
            <a:r>
              <a:rPr lang="gl-ES" dirty="0" err="1"/>
              <a:t>costeras</a:t>
            </a:r>
            <a:r>
              <a:rPr lang="gl-ES" dirty="0"/>
              <a:t> </a:t>
            </a:r>
            <a:r>
              <a:rPr lang="gl-ES" dirty="0" err="1"/>
              <a:t>y</a:t>
            </a:r>
            <a:r>
              <a:rPr lang="gl-ES" dirty="0"/>
              <a:t> polares </a:t>
            </a:r>
            <a:r>
              <a:rPr lang="gl-ES" dirty="0" err="1"/>
              <a:t>y</a:t>
            </a:r>
            <a:r>
              <a:rPr lang="gl-ES" dirty="0"/>
              <a:t> de los recursos </a:t>
            </a:r>
            <a:r>
              <a:rPr lang="gl-ES" dirty="0" err="1"/>
              <a:t>marinos</a:t>
            </a:r>
            <a:r>
              <a:rPr lang="gl-ES" dirty="0"/>
              <a:t>, así como de la </a:t>
            </a:r>
            <a:r>
              <a:rPr lang="gl-ES" dirty="0" err="1"/>
              <a:t>predicción</a:t>
            </a:r>
            <a:r>
              <a:rPr lang="gl-ES" dirty="0"/>
              <a:t> </a:t>
            </a:r>
            <a:r>
              <a:rPr lang="gl-ES" dirty="0" err="1"/>
              <a:t>meteorológica</a:t>
            </a:r>
            <a:r>
              <a:rPr lang="gl-ES" dirty="0"/>
              <a:t> </a:t>
            </a:r>
            <a:r>
              <a:rPr lang="gl-ES" dirty="0" err="1"/>
              <a:t>y</a:t>
            </a:r>
            <a:r>
              <a:rPr lang="gl-ES" dirty="0"/>
              <a:t> de </a:t>
            </a:r>
            <a:r>
              <a:rPr lang="gl-ES" dirty="0" err="1"/>
              <a:t>lavigilancia</a:t>
            </a:r>
            <a:r>
              <a:rPr lang="gl-ES" dirty="0"/>
              <a:t> del clima</a:t>
            </a:r>
          </a:p>
          <a:p>
            <a:pPr marL="228600" indent="-228600">
              <a:buAutoNum type="alphaLcParenR"/>
            </a:pPr>
            <a:endParaRPr lang="gl-ES" dirty="0"/>
          </a:p>
          <a:p>
            <a:pPr marL="228600" indent="-228600">
              <a:buAutoNum type="alphaLcParenR"/>
            </a:pPr>
            <a:r>
              <a:rPr lang="gl-ES" dirty="0" err="1"/>
              <a:t>vigilancia</a:t>
            </a:r>
            <a:r>
              <a:rPr lang="gl-ES" dirty="0"/>
              <a:t> terrestre, utilización del </a:t>
            </a:r>
            <a:r>
              <a:rPr lang="gl-ES" dirty="0" err="1"/>
              <a:t>suelo</a:t>
            </a:r>
            <a:r>
              <a:rPr lang="gl-ES" dirty="0"/>
              <a:t> </a:t>
            </a:r>
            <a:r>
              <a:rPr lang="gl-ES" dirty="0" err="1"/>
              <a:t>y</a:t>
            </a:r>
            <a:r>
              <a:rPr lang="gl-ES" dirty="0"/>
              <a:t> la </a:t>
            </a:r>
            <a:r>
              <a:rPr lang="gl-ES" dirty="0" err="1"/>
              <a:t>cubierta</a:t>
            </a:r>
            <a:r>
              <a:rPr lang="gl-ES" dirty="0"/>
              <a:t> </a:t>
            </a:r>
            <a:r>
              <a:rPr lang="gl-ES" dirty="0" err="1"/>
              <a:t>terrestre,la</a:t>
            </a:r>
            <a:r>
              <a:rPr lang="gl-ES" dirty="0"/>
              <a:t> </a:t>
            </a:r>
            <a:r>
              <a:rPr lang="gl-ES" dirty="0" err="1"/>
              <a:t>criosfera</a:t>
            </a:r>
            <a:r>
              <a:rPr lang="gl-ES" dirty="0"/>
              <a:t>, el cambio climático </a:t>
            </a:r>
            <a:r>
              <a:rPr lang="gl-ES" dirty="0" err="1"/>
              <a:t>y</a:t>
            </a:r>
            <a:r>
              <a:rPr lang="gl-ES" dirty="0"/>
              <a:t> las variables </a:t>
            </a:r>
            <a:r>
              <a:rPr lang="gl-ES" dirty="0" err="1"/>
              <a:t>biogeofísicas</a:t>
            </a:r>
            <a:r>
              <a:rPr lang="gl-ES" dirty="0"/>
              <a:t>, con inclusión de </a:t>
            </a:r>
            <a:r>
              <a:rPr lang="gl-ES" dirty="0" err="1"/>
              <a:t>sus</a:t>
            </a:r>
            <a:r>
              <a:rPr lang="gl-ES" dirty="0"/>
              <a:t> dinámicas, en </a:t>
            </a:r>
            <a:r>
              <a:rPr lang="gl-ES" dirty="0" err="1"/>
              <a:t>apoyo</a:t>
            </a:r>
            <a:r>
              <a:rPr lang="gl-ES" dirty="0"/>
              <a:t> de la </a:t>
            </a:r>
            <a:r>
              <a:rPr lang="gl-ES" dirty="0" err="1"/>
              <a:t>vigilanciamedioambiental</a:t>
            </a:r>
            <a:r>
              <a:rPr lang="gl-ES" dirty="0"/>
              <a:t>, desde la escala mundial hasta la local, de la </a:t>
            </a:r>
            <a:r>
              <a:rPr lang="gl-ES" dirty="0" err="1"/>
              <a:t>biodiversidad</a:t>
            </a:r>
            <a:r>
              <a:rPr lang="gl-ES" dirty="0"/>
              <a:t>, el </a:t>
            </a:r>
            <a:r>
              <a:rPr lang="gl-ES" dirty="0" err="1"/>
              <a:t>suelo</a:t>
            </a:r>
            <a:r>
              <a:rPr lang="gl-ES" dirty="0"/>
              <a:t>, las </a:t>
            </a:r>
            <a:r>
              <a:rPr lang="gl-ES" dirty="0" err="1"/>
              <a:t>aguas</a:t>
            </a:r>
            <a:r>
              <a:rPr lang="gl-ES" dirty="0"/>
              <a:t> interiores </a:t>
            </a:r>
            <a:r>
              <a:rPr lang="gl-ES" dirty="0" err="1"/>
              <a:t>y</a:t>
            </a:r>
            <a:r>
              <a:rPr lang="gl-ES" dirty="0"/>
              <a:t> </a:t>
            </a:r>
            <a:r>
              <a:rPr lang="gl-ES" dirty="0" err="1"/>
              <a:t>costeras,los</a:t>
            </a:r>
            <a:r>
              <a:rPr lang="gl-ES" dirty="0"/>
              <a:t> bosques </a:t>
            </a:r>
            <a:r>
              <a:rPr lang="gl-ES" dirty="0" err="1"/>
              <a:t>y</a:t>
            </a:r>
            <a:r>
              <a:rPr lang="gl-ES" dirty="0"/>
              <a:t> la </a:t>
            </a:r>
            <a:r>
              <a:rPr lang="gl-ES" dirty="0" err="1"/>
              <a:t>vegetación</a:t>
            </a:r>
            <a:r>
              <a:rPr lang="gl-ES" dirty="0"/>
              <a:t> </a:t>
            </a:r>
            <a:r>
              <a:rPr lang="gl-ES" dirty="0" err="1"/>
              <a:t>y</a:t>
            </a:r>
            <a:r>
              <a:rPr lang="gl-ES" dirty="0"/>
              <a:t> los recursos </a:t>
            </a:r>
            <a:r>
              <a:rPr lang="gl-ES" dirty="0" err="1"/>
              <a:t>naturales</a:t>
            </a:r>
            <a:r>
              <a:rPr lang="gl-ES" dirty="0"/>
              <a:t>, así como sobre la aplicación, en </a:t>
            </a:r>
            <a:r>
              <a:rPr lang="gl-ES" dirty="0" err="1"/>
              <a:t>general</a:t>
            </a:r>
            <a:r>
              <a:rPr lang="gl-ES" dirty="0"/>
              <a:t>, de las políticas de </a:t>
            </a:r>
            <a:r>
              <a:rPr lang="gl-ES" dirty="0" err="1"/>
              <a:t>medioambiente</a:t>
            </a:r>
            <a:r>
              <a:rPr lang="gl-ES" dirty="0"/>
              <a:t>, agricultura, </a:t>
            </a:r>
            <a:r>
              <a:rPr lang="gl-ES" dirty="0" err="1"/>
              <a:t>desarrollo</a:t>
            </a:r>
            <a:r>
              <a:rPr lang="gl-ES" dirty="0"/>
              <a:t>, </a:t>
            </a:r>
            <a:r>
              <a:rPr lang="gl-ES" dirty="0" err="1"/>
              <a:t>energía</a:t>
            </a:r>
            <a:r>
              <a:rPr lang="gl-ES" dirty="0"/>
              <a:t>, planificación urbana, </a:t>
            </a:r>
            <a:r>
              <a:rPr lang="gl-ES" dirty="0" err="1"/>
              <a:t>infraestructura</a:t>
            </a:r>
            <a:r>
              <a:rPr lang="gl-ES" dirty="0"/>
              <a:t> </a:t>
            </a:r>
            <a:r>
              <a:rPr lang="gl-ES" dirty="0" err="1"/>
              <a:t>y</a:t>
            </a:r>
            <a:r>
              <a:rPr lang="gl-ES" dirty="0"/>
              <a:t> transporte;</a:t>
            </a:r>
          </a:p>
          <a:p>
            <a:pPr marL="228600" indent="-228600">
              <a:buAutoNum type="alphaLcParenR"/>
            </a:pPr>
            <a:endParaRPr lang="gl-ES" dirty="0"/>
          </a:p>
          <a:p>
            <a:pPr marL="228600" indent="-228600">
              <a:buAutoNum type="alphaLcParenR"/>
            </a:pPr>
            <a:r>
              <a:rPr lang="gl-ES" dirty="0"/>
              <a:t>C3S, que facilitará información para aumentar la base de </a:t>
            </a:r>
            <a:r>
              <a:rPr lang="gl-ES" dirty="0" err="1"/>
              <a:t>conocimientos</a:t>
            </a:r>
            <a:r>
              <a:rPr lang="gl-ES" dirty="0"/>
              <a:t> con el </a:t>
            </a:r>
            <a:r>
              <a:rPr lang="gl-ES" dirty="0" err="1"/>
              <a:t>finde</a:t>
            </a:r>
            <a:r>
              <a:rPr lang="gl-ES" dirty="0"/>
              <a:t> </a:t>
            </a:r>
            <a:r>
              <a:rPr lang="gl-ES" dirty="0" err="1"/>
              <a:t>apoyar</a:t>
            </a:r>
            <a:r>
              <a:rPr lang="gl-ES" dirty="0"/>
              <a:t> las políticas de adaptación </a:t>
            </a:r>
            <a:r>
              <a:rPr lang="gl-ES" dirty="0" err="1"/>
              <a:t>y</a:t>
            </a:r>
            <a:r>
              <a:rPr lang="gl-ES" dirty="0"/>
              <a:t> mitigación; en particular, contribuirá </a:t>
            </a:r>
            <a:r>
              <a:rPr lang="gl-ES" dirty="0" err="1"/>
              <a:t>al</a:t>
            </a:r>
            <a:r>
              <a:rPr lang="gl-ES" dirty="0"/>
              <a:t> </a:t>
            </a:r>
            <a:r>
              <a:rPr lang="gl-ES" dirty="0" err="1"/>
              <a:t>suministro</a:t>
            </a:r>
            <a:r>
              <a:rPr lang="gl-ES" dirty="0"/>
              <a:t> de variables climáticas </a:t>
            </a:r>
            <a:r>
              <a:rPr lang="gl-ES" dirty="0" err="1"/>
              <a:t>esenciales</a:t>
            </a:r>
            <a:r>
              <a:rPr lang="gl-ES" dirty="0"/>
              <a:t>, </a:t>
            </a:r>
            <a:r>
              <a:rPr lang="gl-ES" dirty="0" err="1"/>
              <a:t>análisis</a:t>
            </a:r>
            <a:r>
              <a:rPr lang="gl-ES" dirty="0"/>
              <a:t>, </a:t>
            </a:r>
            <a:r>
              <a:rPr lang="gl-ES" dirty="0" err="1"/>
              <a:t>proyecciones</a:t>
            </a:r>
            <a:r>
              <a:rPr lang="gl-ES" dirty="0"/>
              <a:t> e indicadores climáticos a escalas </a:t>
            </a:r>
            <a:r>
              <a:rPr lang="gl-ES" dirty="0" err="1"/>
              <a:t>temporales</a:t>
            </a:r>
            <a:r>
              <a:rPr lang="gl-ES" dirty="0"/>
              <a:t> </a:t>
            </a:r>
            <a:r>
              <a:rPr lang="gl-ES" dirty="0" err="1"/>
              <a:t>y</a:t>
            </a:r>
            <a:r>
              <a:rPr lang="gl-ES" dirty="0"/>
              <a:t> </a:t>
            </a:r>
            <a:r>
              <a:rPr lang="gl-ES" dirty="0" err="1"/>
              <a:t>espaciales</a:t>
            </a:r>
            <a:r>
              <a:rPr lang="gl-ES" dirty="0"/>
              <a:t> pertinentes para las </a:t>
            </a:r>
            <a:r>
              <a:rPr lang="gl-ES" dirty="0" err="1"/>
              <a:t>estrategias</a:t>
            </a:r>
            <a:r>
              <a:rPr lang="gl-ES" dirty="0"/>
              <a:t> de adaptación </a:t>
            </a:r>
            <a:r>
              <a:rPr lang="gl-ES" dirty="0" err="1"/>
              <a:t>y</a:t>
            </a:r>
            <a:r>
              <a:rPr lang="gl-ES" dirty="0"/>
              <a:t> mitigación en los diversos ámbitos </a:t>
            </a:r>
            <a:r>
              <a:rPr lang="gl-ES" dirty="0" err="1"/>
              <a:t>sectoriales</a:t>
            </a:r>
            <a:r>
              <a:rPr lang="gl-ES" dirty="0"/>
              <a:t> </a:t>
            </a:r>
            <a:r>
              <a:rPr lang="gl-ES" dirty="0" err="1"/>
              <a:t>y</a:t>
            </a:r>
            <a:r>
              <a:rPr lang="gl-ES" dirty="0"/>
              <a:t> de </a:t>
            </a:r>
            <a:r>
              <a:rPr lang="gl-ES" dirty="0" err="1"/>
              <a:t>interés</a:t>
            </a:r>
            <a:r>
              <a:rPr lang="gl-ES" dirty="0"/>
              <a:t> social de la Unión; </a:t>
            </a:r>
          </a:p>
          <a:p>
            <a:pPr marL="228600" indent="-228600">
              <a:buAutoNum type="alphaLcParenR"/>
            </a:pPr>
            <a:endParaRPr lang="gl-ES" dirty="0"/>
          </a:p>
          <a:p>
            <a:pPr marL="228600" indent="-228600">
              <a:buAutoNum type="alphaLcParenR"/>
            </a:pPr>
            <a:r>
              <a:rPr lang="gl-ES" dirty="0" err="1"/>
              <a:t>gestión</a:t>
            </a:r>
            <a:r>
              <a:rPr lang="gl-ES" dirty="0"/>
              <a:t> de </a:t>
            </a:r>
            <a:r>
              <a:rPr lang="gl-ES" dirty="0" err="1"/>
              <a:t>emergencias</a:t>
            </a:r>
            <a:r>
              <a:rPr lang="gl-ES" dirty="0"/>
              <a:t>, catástrofes, </a:t>
            </a:r>
            <a:r>
              <a:rPr lang="gl-ES" dirty="0" err="1"/>
              <a:t>incluidos</a:t>
            </a:r>
            <a:r>
              <a:rPr lang="gl-ES" dirty="0"/>
              <a:t> los </a:t>
            </a:r>
            <a:r>
              <a:rPr lang="gl-ES" dirty="0" err="1"/>
              <a:t>peligros</a:t>
            </a:r>
            <a:r>
              <a:rPr lang="gl-ES" dirty="0"/>
              <a:t> de índole </a:t>
            </a:r>
            <a:r>
              <a:rPr lang="gl-ES" dirty="0" err="1"/>
              <a:t>meteorológica</a:t>
            </a:r>
            <a:r>
              <a:rPr lang="gl-ES" dirty="0"/>
              <a:t>, los </a:t>
            </a:r>
            <a:r>
              <a:rPr lang="gl-ES" dirty="0" err="1"/>
              <a:t>peligros</a:t>
            </a:r>
            <a:r>
              <a:rPr lang="gl-ES" dirty="0"/>
              <a:t> </a:t>
            </a:r>
            <a:r>
              <a:rPr lang="gl-ES" dirty="0" err="1"/>
              <a:t>geofísicos</a:t>
            </a:r>
            <a:r>
              <a:rPr lang="gl-ES" dirty="0"/>
              <a:t>, los desastres provocados deliberada o accidentalmente por el </a:t>
            </a:r>
            <a:r>
              <a:rPr lang="gl-ES" dirty="0" err="1"/>
              <a:t>hombre</a:t>
            </a:r>
            <a:r>
              <a:rPr lang="gl-ES" dirty="0"/>
              <a:t> </a:t>
            </a:r>
            <a:r>
              <a:rPr lang="gl-ES" dirty="0" err="1"/>
              <a:t>y</a:t>
            </a:r>
            <a:r>
              <a:rPr lang="gl-ES" dirty="0"/>
              <a:t> </a:t>
            </a:r>
            <a:r>
              <a:rPr lang="gl-ES" dirty="0" err="1"/>
              <a:t>otros</a:t>
            </a:r>
            <a:r>
              <a:rPr lang="gl-ES" dirty="0"/>
              <a:t> desastres humanitarios, así como las actividades de prevención, preparación, </a:t>
            </a:r>
            <a:r>
              <a:rPr lang="gl-ES" dirty="0" err="1"/>
              <a:t>respuesta</a:t>
            </a:r>
            <a:r>
              <a:rPr lang="gl-ES" dirty="0"/>
              <a:t> </a:t>
            </a:r>
            <a:r>
              <a:rPr lang="gl-ES" dirty="0" err="1"/>
              <a:t>y</a:t>
            </a:r>
            <a:r>
              <a:rPr lang="gl-ES" dirty="0"/>
              <a:t> recuperación;</a:t>
            </a:r>
          </a:p>
          <a:p>
            <a:pPr marL="228600" indent="-228600">
              <a:buAutoNum type="alphaLcParenR"/>
            </a:pPr>
            <a:endParaRPr lang="gl-ES" dirty="0"/>
          </a:p>
          <a:p>
            <a:pPr marL="228600" indent="-228600">
              <a:buAutoNum type="alphaLcParenR"/>
            </a:pPr>
            <a:r>
              <a:rPr lang="gl-ES" dirty="0" err="1"/>
              <a:t>seguridad</a:t>
            </a:r>
            <a:r>
              <a:rPr lang="gl-ES" dirty="0"/>
              <a:t>, retos de </a:t>
            </a:r>
            <a:r>
              <a:rPr lang="gl-ES" dirty="0" err="1"/>
              <a:t>seguridad</a:t>
            </a:r>
            <a:r>
              <a:rPr lang="gl-ES" dirty="0"/>
              <a:t> civil de Europa, </a:t>
            </a:r>
            <a:r>
              <a:rPr lang="gl-ES" dirty="0" err="1"/>
              <a:t>vigilancia</a:t>
            </a:r>
            <a:r>
              <a:rPr lang="gl-ES" dirty="0"/>
              <a:t> de las </a:t>
            </a:r>
            <a:r>
              <a:rPr lang="gl-ES" dirty="0" err="1"/>
              <a:t>fronterasy</a:t>
            </a:r>
            <a:r>
              <a:rPr lang="gl-ES" dirty="0"/>
              <a:t> la </a:t>
            </a:r>
            <a:r>
              <a:rPr lang="gl-ES" dirty="0" err="1"/>
              <a:t>vigilancia</a:t>
            </a:r>
            <a:r>
              <a:rPr lang="gl-ES" dirty="0"/>
              <a:t> marítima-, así como a </a:t>
            </a:r>
            <a:r>
              <a:rPr lang="gl-ES" dirty="0" err="1"/>
              <a:t>apoyar</a:t>
            </a:r>
            <a:r>
              <a:rPr lang="gl-ES" dirty="0"/>
              <a:t> la acción exterior de la Unión, Centro de Satélites de la Unión Europea.</a:t>
            </a:r>
            <a:endParaRPr lang="en-GB" dirty="0"/>
          </a:p>
          <a:p>
            <a:endParaRPr lang="en-GB" dirty="0"/>
          </a:p>
          <a:p>
            <a:endParaRPr lang="en-GB"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6</a:t>
            </a:fld>
            <a:endParaRPr lang="en-US"/>
          </a:p>
        </p:txBody>
      </p:sp>
    </p:spTree>
    <p:extLst>
      <p:ext uri="{BB962C8B-B14F-4D97-AF65-F5344CB8AC3E}">
        <p14:creationId xmlns:p14="http://schemas.microsoft.com/office/powerpoint/2010/main" val="2652246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gl-ES" dirty="0" err="1"/>
              <a:t>Hice</a:t>
            </a:r>
            <a:r>
              <a:rPr lang="gl-ES" dirty="0"/>
              <a:t> el </a:t>
            </a:r>
            <a:r>
              <a:rPr lang="gl-ES" dirty="0" err="1"/>
              <a:t>ejercicio</a:t>
            </a:r>
            <a:r>
              <a:rPr lang="gl-ES" dirty="0"/>
              <a:t>... “que pasa si </a:t>
            </a:r>
            <a:r>
              <a:rPr lang="gl-ES" dirty="0" err="1"/>
              <a:t>voy</a:t>
            </a:r>
            <a:r>
              <a:rPr lang="gl-ES" dirty="0"/>
              <a:t> a la </a:t>
            </a:r>
            <a:r>
              <a:rPr lang="gl-ES" dirty="0" err="1"/>
              <a:t>pagina</a:t>
            </a:r>
            <a:r>
              <a:rPr lang="gl-ES" dirty="0"/>
              <a:t> de entrada de la </a:t>
            </a:r>
            <a:r>
              <a:rPr lang="gl-ES" dirty="0" err="1"/>
              <a:t>web</a:t>
            </a:r>
            <a:r>
              <a:rPr lang="gl-ES" dirty="0"/>
              <a:t> del C3S?”</a:t>
            </a:r>
          </a:p>
          <a:p>
            <a:endParaRPr lang="gl-ES" dirty="0"/>
          </a:p>
          <a:p>
            <a:r>
              <a:rPr lang="gl-ES" dirty="0"/>
              <a:t>MISIÓN del C3S</a:t>
            </a:r>
          </a:p>
          <a:p>
            <a:r>
              <a:rPr lang="en-US" sz="1200" dirty="0" err="1"/>
              <a:t>Apoyar</a:t>
            </a:r>
            <a:r>
              <a:rPr lang="en-US" sz="1200" dirty="0"/>
              <a:t> las pol</a:t>
            </a:r>
            <a:r>
              <a:rPr lang="es-ES" sz="1200" dirty="0" err="1"/>
              <a:t>íticas</a:t>
            </a:r>
            <a:r>
              <a:rPr lang="es-ES" sz="1200" dirty="0"/>
              <a:t> Europeas de </a:t>
            </a:r>
            <a:r>
              <a:rPr lang="es-ES" sz="1200" b="1" u="sng" dirty="0"/>
              <a:t>adaptación y mitigación</a:t>
            </a:r>
            <a:r>
              <a:rPr lang="en-US" sz="1200" dirty="0"/>
              <a:t>:</a:t>
            </a:r>
          </a:p>
          <a:p>
            <a:pPr marL="214313" indent="-214313">
              <a:buFont typeface="Arial" charset="0"/>
              <a:buChar char="•"/>
            </a:pPr>
            <a:r>
              <a:rPr lang="en-US" sz="1200" dirty="0" err="1"/>
              <a:t>Siendo</a:t>
            </a:r>
            <a:r>
              <a:rPr lang="en-US" sz="1200" dirty="0"/>
              <a:t> </a:t>
            </a:r>
            <a:r>
              <a:rPr lang="en-US" sz="1200" dirty="0" err="1"/>
              <a:t>una</a:t>
            </a:r>
            <a:r>
              <a:rPr lang="en-US" sz="1200" dirty="0"/>
              <a:t> </a:t>
            </a:r>
            <a:r>
              <a:rPr lang="en-US" sz="1200" b="1" u="sng" dirty="0" err="1"/>
              <a:t>fuente</a:t>
            </a:r>
            <a:r>
              <a:rPr lang="en-US" sz="1200" b="1" u="sng" dirty="0"/>
              <a:t> </a:t>
            </a:r>
            <a:r>
              <a:rPr lang="en-US" sz="1200" b="1" u="sng" dirty="0" err="1"/>
              <a:t>autorizada</a:t>
            </a:r>
            <a:r>
              <a:rPr lang="en-US" sz="1200" b="1" u="sng" dirty="0"/>
              <a:t> </a:t>
            </a:r>
            <a:r>
              <a:rPr lang="en-US" sz="1200" dirty="0"/>
              <a:t>de </a:t>
            </a:r>
            <a:r>
              <a:rPr lang="en-US" sz="1200" dirty="0" err="1"/>
              <a:t>informaci</a:t>
            </a:r>
            <a:r>
              <a:rPr lang="es-ES" sz="1200" dirty="0" err="1"/>
              <a:t>ón</a:t>
            </a:r>
            <a:r>
              <a:rPr lang="es-ES" sz="1200" dirty="0"/>
              <a:t> climática consistente</a:t>
            </a:r>
            <a:endParaRPr lang="en-US" sz="1200" dirty="0"/>
          </a:p>
          <a:p>
            <a:pPr marL="214313" indent="-214313">
              <a:buFont typeface="Arial" charset="0"/>
              <a:buChar char="•"/>
            </a:pPr>
            <a:r>
              <a:rPr lang="en-US" sz="1200" dirty="0" err="1"/>
              <a:t>Construyendo</a:t>
            </a:r>
            <a:r>
              <a:rPr lang="en-US" sz="1200" dirty="0"/>
              <a:t> el </a:t>
            </a:r>
            <a:r>
              <a:rPr lang="en-US" sz="1200" dirty="0" err="1"/>
              <a:t>servicio</a:t>
            </a:r>
            <a:r>
              <a:rPr lang="en-US" sz="1200" dirty="0"/>
              <a:t> </a:t>
            </a:r>
            <a:r>
              <a:rPr lang="en-US" sz="1200" dirty="0" err="1"/>
              <a:t>en</a:t>
            </a:r>
            <a:r>
              <a:rPr lang="en-US" sz="1200" dirty="0"/>
              <a:t> </a:t>
            </a:r>
            <a:r>
              <a:rPr lang="en-US" sz="1200" dirty="0" err="1"/>
              <a:t>torno</a:t>
            </a:r>
            <a:r>
              <a:rPr lang="en-US" sz="1200" dirty="0"/>
              <a:t> a </a:t>
            </a:r>
            <a:r>
              <a:rPr lang="en-US" sz="1200" b="1" u="sng" dirty="0" err="1"/>
              <a:t>capacidades</a:t>
            </a:r>
            <a:r>
              <a:rPr lang="en-US" sz="1200" b="1" u="sng" dirty="0"/>
              <a:t> e </a:t>
            </a:r>
            <a:r>
              <a:rPr lang="en-US" sz="1200" b="1" u="sng" dirty="0" err="1"/>
              <a:t>infraestructuras</a:t>
            </a:r>
            <a:r>
              <a:rPr lang="en-US" sz="1200" b="1" u="sng" dirty="0"/>
              <a:t> </a:t>
            </a:r>
            <a:r>
              <a:rPr lang="en-US" sz="1200" b="1" u="sng" dirty="0" err="1"/>
              <a:t>existentes</a:t>
            </a:r>
            <a:endParaRPr lang="en-US" sz="1200" b="1" u="sng" dirty="0"/>
          </a:p>
          <a:p>
            <a:pPr marL="214313" indent="-214313">
              <a:buFont typeface="Arial" charset="0"/>
              <a:buChar char="•"/>
            </a:pPr>
            <a:r>
              <a:rPr lang="en-US" sz="1200" b="1" u="sng" dirty="0" err="1"/>
              <a:t>Estimulando</a:t>
            </a:r>
            <a:r>
              <a:rPr lang="en-US" sz="1200" b="1" u="sng" dirty="0"/>
              <a:t> el </a:t>
            </a:r>
            <a:r>
              <a:rPr lang="en-US" sz="1200" b="1" u="sng" dirty="0" err="1"/>
              <a:t>mercado</a:t>
            </a:r>
            <a:r>
              <a:rPr lang="en-US" sz="1200" b="1" u="sng" dirty="0"/>
              <a:t> </a:t>
            </a:r>
            <a:r>
              <a:rPr lang="en-US" sz="1200" dirty="0"/>
              <a:t>de </a:t>
            </a:r>
            <a:r>
              <a:rPr lang="en-US" sz="1200" dirty="0" err="1"/>
              <a:t>los</a:t>
            </a:r>
            <a:r>
              <a:rPr lang="en-US" sz="1200" dirty="0"/>
              <a:t> </a:t>
            </a:r>
            <a:r>
              <a:rPr lang="en-US" sz="1200" dirty="0" err="1"/>
              <a:t>servicios</a:t>
            </a:r>
            <a:r>
              <a:rPr lang="en-US" sz="1200" dirty="0"/>
              <a:t> </a:t>
            </a:r>
            <a:r>
              <a:rPr lang="en-US" sz="1200" dirty="0" err="1"/>
              <a:t>clim</a:t>
            </a:r>
            <a:r>
              <a:rPr lang="es-ES" sz="1200" dirty="0"/>
              <a:t>áticos en Europa</a:t>
            </a:r>
            <a:endParaRPr lang="en-US" sz="1200" dirty="0"/>
          </a:p>
          <a:p>
            <a:endParaRPr lang="gl-ES" dirty="0"/>
          </a:p>
          <a:p>
            <a:endParaRPr lang="gl-ES"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10</a:t>
            </a:fld>
            <a:endParaRPr lang="en-US"/>
          </a:p>
        </p:txBody>
      </p:sp>
    </p:spTree>
    <p:extLst>
      <p:ext uri="{BB962C8B-B14F-4D97-AF65-F5344CB8AC3E}">
        <p14:creationId xmlns:p14="http://schemas.microsoft.com/office/powerpoint/2010/main" val="96097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Overview of C3S components. Non-exhaustive schematic view of the interrelationships, and I won</a:t>
            </a:r>
            <a:r>
              <a:rPr lang="es-ES" dirty="0"/>
              <a:t>´t </a:t>
            </a:r>
            <a:r>
              <a:rPr lang="es-ES" dirty="0" err="1"/>
              <a:t>get</a:t>
            </a:r>
            <a:r>
              <a:rPr lang="es-ES" dirty="0"/>
              <a:t> </a:t>
            </a:r>
            <a:r>
              <a:rPr lang="es-ES" dirty="0" err="1"/>
              <a:t>into</a:t>
            </a:r>
            <a:r>
              <a:rPr lang="es-ES" dirty="0"/>
              <a:t> </a:t>
            </a:r>
            <a:r>
              <a:rPr lang="es-ES" dirty="0" err="1"/>
              <a:t>too</a:t>
            </a:r>
            <a:r>
              <a:rPr lang="es-ES" dirty="0"/>
              <a:t> </a:t>
            </a:r>
            <a:r>
              <a:rPr lang="es-ES" dirty="0" err="1"/>
              <a:t>much</a:t>
            </a:r>
            <a:r>
              <a:rPr lang="es-ES" dirty="0"/>
              <a:t> </a:t>
            </a:r>
            <a:r>
              <a:rPr lang="es-ES" dirty="0" err="1"/>
              <a:t>details</a:t>
            </a:r>
            <a:r>
              <a:rPr lang="es-ES" dirty="0"/>
              <a:t> </a:t>
            </a:r>
            <a:r>
              <a:rPr lang="es-ES" dirty="0" err="1"/>
              <a:t>from</a:t>
            </a:r>
            <a:r>
              <a:rPr lang="es-ES" dirty="0"/>
              <a:t> </a:t>
            </a:r>
            <a:r>
              <a:rPr lang="es-ES" dirty="0" err="1"/>
              <a:t>all</a:t>
            </a:r>
            <a:r>
              <a:rPr lang="es-ES" dirty="0"/>
              <a:t> of </a:t>
            </a:r>
            <a:r>
              <a:rPr lang="es-ES" dirty="0" err="1"/>
              <a:t>the</a:t>
            </a:r>
            <a:r>
              <a:rPr lang="es-ES" dirty="0"/>
              <a:t> </a:t>
            </a:r>
            <a:r>
              <a:rPr lang="es-ES" dirty="0" err="1"/>
              <a:t>components</a:t>
            </a:r>
            <a:r>
              <a:rPr lang="en-US" dirty="0"/>
              <a:t>)</a:t>
            </a:r>
          </a:p>
          <a:p>
            <a:endParaRPr lang="en-US" dirty="0"/>
          </a:p>
          <a:p>
            <a:pPr marL="171450" indent="-171450">
              <a:buFontTx/>
              <a:buChar char="-"/>
            </a:pPr>
            <a:r>
              <a:rPr lang="en-US" dirty="0"/>
              <a:t>Users on the base, how do they feed back into the service? In the current stage, EQC</a:t>
            </a:r>
            <a:br>
              <a:rPr lang="en-US" dirty="0"/>
            </a:br>
            <a:endParaRPr lang="en-US" dirty="0"/>
          </a:p>
          <a:p>
            <a:pPr marL="171450" indent="-171450">
              <a:buFontTx/>
              <a:buChar char="-"/>
            </a:pPr>
            <a:r>
              <a:rPr lang="en-US" dirty="0"/>
              <a:t>EQC:</a:t>
            </a:r>
            <a:br>
              <a:rPr lang="en-US" sz="1200" dirty="0">
                <a:solidFill>
                  <a:srgbClr val="344478"/>
                </a:solidFill>
                <a:ea typeface="ヒラギノ角ゴ ProN W3" charset="0"/>
                <a:cs typeface="Verdana" charset="0"/>
              </a:rPr>
            </a:br>
            <a:r>
              <a:rPr lang="en-US" dirty="0"/>
              <a:t>as we will see in a minute, C3S covers different activities, then EQC functions are different projects with an overall shared structure, which on top to integrate the user requirements into the service, are devoted to monitor the quality control procedures for C3S products and services. EQC functions are also in charge of identifying gaps in service provision and ensuring that C3S delivers state-of-the-art climate information to the users. </a:t>
            </a:r>
            <a:br>
              <a:rPr lang="en-US" dirty="0"/>
            </a:br>
            <a:r>
              <a:rPr lang="en-US" dirty="0"/>
              <a:t>By the end of this talk we will have a brief look to some of the outcomes related to this workshop</a:t>
            </a:r>
            <a:r>
              <a:rPr lang="es-ES" dirty="0"/>
              <a:t>´s</a:t>
            </a:r>
            <a:r>
              <a:rPr lang="en-US" dirty="0"/>
              <a:t> topic coming from QA4SEAS, the EQC for C3S seasonal</a:t>
            </a:r>
          </a:p>
          <a:p>
            <a:pPr marL="166158" indent="-166158" defTabSz="844083" eaLnBrk="1" hangingPunct="1">
              <a:spcBef>
                <a:spcPct val="0"/>
              </a:spcBef>
              <a:buClr>
                <a:srgbClr val="751126"/>
              </a:buClr>
              <a:buFontTx/>
              <a:buChar char="•"/>
            </a:pPr>
            <a:endParaRPr lang="en-US" dirty="0"/>
          </a:p>
          <a:p>
            <a:pPr marL="171450" indent="-171450">
              <a:buFontTx/>
              <a:buChar char="-"/>
            </a:pPr>
            <a:r>
              <a:rPr lang="en-US" dirty="0"/>
              <a:t>On the core of the service lies the CDS: the infrastructure that catalogues the contents and offers tools to interact with them. I</a:t>
            </a:r>
            <a:r>
              <a:rPr lang="es-ES" dirty="0"/>
              <a:t>´ll </a:t>
            </a:r>
            <a:r>
              <a:rPr lang="es-ES" dirty="0" err="1"/>
              <a:t>get</a:t>
            </a:r>
            <a:r>
              <a:rPr lang="es-ES" dirty="0"/>
              <a:t> back to </a:t>
            </a:r>
            <a:r>
              <a:rPr lang="es-ES" dirty="0" err="1"/>
              <a:t>it</a:t>
            </a:r>
            <a:r>
              <a:rPr lang="es-ES" dirty="0"/>
              <a:t> a </a:t>
            </a:r>
            <a:r>
              <a:rPr lang="es-ES" dirty="0" err="1"/>
              <a:t>couple</a:t>
            </a:r>
            <a:r>
              <a:rPr lang="es-ES" dirty="0"/>
              <a:t> of times in </a:t>
            </a:r>
            <a:r>
              <a:rPr lang="es-ES" dirty="0" err="1"/>
              <a:t>the</a:t>
            </a:r>
            <a:r>
              <a:rPr lang="es-ES" dirty="0"/>
              <a:t> </a:t>
            </a:r>
            <a:r>
              <a:rPr lang="es-ES" dirty="0" err="1"/>
              <a:t>rest</a:t>
            </a:r>
            <a:r>
              <a:rPr lang="es-ES" dirty="0"/>
              <a:t> of </a:t>
            </a:r>
            <a:r>
              <a:rPr lang="es-ES" dirty="0" err="1"/>
              <a:t>this</a:t>
            </a:r>
            <a:r>
              <a:rPr lang="es-ES" dirty="0"/>
              <a:t> </a:t>
            </a:r>
            <a:r>
              <a:rPr lang="es-ES" dirty="0" err="1"/>
              <a:t>talk</a:t>
            </a:r>
            <a:r>
              <a:rPr lang="es-ES" dirty="0"/>
              <a:t>.</a:t>
            </a:r>
            <a:endParaRPr lang="en-US" dirty="0"/>
          </a:p>
          <a:p>
            <a:pPr marL="171450" indent="-171450">
              <a:buFontTx/>
              <a:buChar char="-"/>
            </a:pPr>
            <a:r>
              <a:rPr lang="en-US" dirty="0"/>
              <a:t>SIS… let</a:t>
            </a:r>
            <a:r>
              <a:rPr lang="es-ES" dirty="0"/>
              <a:t>´s </a:t>
            </a:r>
            <a:r>
              <a:rPr lang="es-ES" dirty="0" err="1"/>
              <a:t>briefly</a:t>
            </a:r>
            <a:r>
              <a:rPr lang="es-ES" dirty="0"/>
              <a:t> introduce </a:t>
            </a:r>
            <a:r>
              <a:rPr lang="es-ES" dirty="0" err="1"/>
              <a:t>it</a:t>
            </a:r>
            <a:r>
              <a:rPr lang="es-ES" dirty="0"/>
              <a:t>, and come back </a:t>
            </a:r>
            <a:r>
              <a:rPr lang="es-ES" dirty="0" err="1"/>
              <a:t>later</a:t>
            </a:r>
            <a:r>
              <a:rPr lang="es-ES" dirty="0"/>
              <a:t> to </a:t>
            </a:r>
            <a:r>
              <a:rPr lang="es-ES" dirty="0" err="1"/>
              <a:t>the</a:t>
            </a:r>
            <a:r>
              <a:rPr lang="es-ES" dirty="0"/>
              <a:t> </a:t>
            </a:r>
            <a:r>
              <a:rPr lang="es-ES" dirty="0" err="1"/>
              <a:t>contents</a:t>
            </a:r>
            <a:endParaRPr lang="en-US" dirty="0"/>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332168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gl-ES" dirty="0"/>
              <a:t>Explica cosas </a:t>
            </a:r>
            <a:r>
              <a:rPr lang="gl-ES" dirty="0" err="1"/>
              <a:t>buenas</a:t>
            </a:r>
            <a:r>
              <a:rPr lang="gl-ES" dirty="0"/>
              <a:t> </a:t>
            </a:r>
            <a:r>
              <a:rPr lang="gl-ES" dirty="0" err="1"/>
              <a:t>y</a:t>
            </a:r>
            <a:r>
              <a:rPr lang="gl-ES" dirty="0"/>
              <a:t> malas (</a:t>
            </a:r>
            <a:r>
              <a:rPr lang="gl-ES" dirty="0" err="1"/>
              <a:t>primeras</a:t>
            </a:r>
            <a:r>
              <a:rPr lang="gl-ES" dirty="0"/>
              <a:t> etapas de servicio... Operativo)</a:t>
            </a:r>
          </a:p>
        </p:txBody>
      </p:sp>
      <p:sp>
        <p:nvSpPr>
          <p:cNvPr id="4" name="Marcador de número de diapositiva 3"/>
          <p:cNvSpPr>
            <a:spLocks noGrp="1"/>
          </p:cNvSpPr>
          <p:nvPr>
            <p:ph type="sldNum" sz="quarter" idx="5"/>
          </p:nvPr>
        </p:nvSpPr>
        <p:spPr/>
        <p:txBody>
          <a:bodyPr/>
          <a:lstStyle/>
          <a:p>
            <a:fld id="{B3E37BDE-1E16-4497-8123-4D9E05ECC396}" type="slidenum">
              <a:rPr lang="en-US" smtClean="0"/>
              <a:t>12</a:t>
            </a:fld>
            <a:endParaRPr lang="en-US"/>
          </a:p>
        </p:txBody>
      </p:sp>
    </p:spTree>
    <p:extLst>
      <p:ext uri="{BB962C8B-B14F-4D97-AF65-F5344CB8AC3E}">
        <p14:creationId xmlns:p14="http://schemas.microsoft.com/office/powerpoint/2010/main" val="1913248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941333"/>
                </a:solidFill>
              </a:rPr>
              <a:t>Explicar</a:t>
            </a:r>
            <a:r>
              <a:rPr lang="en-GB" sz="1200" b="1" dirty="0">
                <a:solidFill>
                  <a:srgbClr val="941333"/>
                </a:solidFill>
              </a:rPr>
              <a:t> “</a:t>
            </a:r>
            <a:r>
              <a:rPr lang="en-GB" sz="1200" b="1" dirty="0" err="1">
                <a:solidFill>
                  <a:srgbClr val="941333"/>
                </a:solidFill>
              </a:rPr>
              <a:t>reanálisis</a:t>
            </a:r>
            <a:r>
              <a:rPr lang="en-GB" sz="1200" b="1" dirty="0">
                <a:solidFill>
                  <a:srgbClr val="941333"/>
                </a:solidFill>
              </a:rPr>
              <a:t>”!!!! (non-exhaustive list of catalogue entries… invite to visit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941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941333"/>
                </a:solidFill>
              </a:rPr>
              <a:t>CATALOGO</a:t>
            </a:r>
          </a:p>
          <a:p>
            <a:pPr marL="342900" indent="-342900">
              <a:buSzPct val="100000"/>
              <a:buFont typeface="Arial"/>
              <a:buChar char="•"/>
              <a:defRPr sz="2000">
                <a:latin typeface="+mn-lt"/>
                <a:ea typeface="+mn-ea"/>
                <a:cs typeface="+mn-cs"/>
                <a:sym typeface="Helvetica"/>
              </a:defRPr>
            </a:pPr>
            <a:r>
              <a:rPr lang="gl-ES" dirty="0"/>
              <a:t>Lista de </a:t>
            </a:r>
            <a:r>
              <a:rPr lang="gl-ES" dirty="0" err="1"/>
              <a:t>productos</a:t>
            </a:r>
            <a:r>
              <a:rPr lang="gl-ES" dirty="0"/>
              <a:t>/datos climáticos</a:t>
            </a:r>
          </a:p>
          <a:p>
            <a:pPr marL="342900" indent="-342900">
              <a:buSzPct val="100000"/>
              <a:buFont typeface="Arial"/>
              <a:buChar char="•"/>
              <a:defRPr sz="2000">
                <a:latin typeface="+mn-lt"/>
                <a:ea typeface="+mn-ea"/>
                <a:cs typeface="+mn-cs"/>
                <a:sym typeface="Helvetica"/>
              </a:defRPr>
            </a:pPr>
            <a:r>
              <a:rPr lang="gl-ES" dirty="0"/>
              <a:t>Descubrir datos, </a:t>
            </a:r>
            <a:r>
              <a:rPr lang="gl-ES" dirty="0" err="1"/>
              <a:t>procesamiento</a:t>
            </a:r>
            <a:r>
              <a:rPr lang="gl-ES" dirty="0"/>
              <a:t>, </a:t>
            </a:r>
            <a:r>
              <a:rPr lang="gl-ES" dirty="0" err="1"/>
              <a:t>busqueda</a:t>
            </a:r>
            <a:r>
              <a:rPr lang="gl-ES" dirty="0"/>
              <a:t> con </a:t>
            </a:r>
            <a:r>
              <a:rPr lang="gl-ES" dirty="0" err="1"/>
              <a:t>flitros</a:t>
            </a:r>
            <a:r>
              <a:rPr lang="gl-ES" dirty="0"/>
              <a:t>, listado completo</a:t>
            </a:r>
          </a:p>
          <a:p>
            <a:pPr marL="342900" indent="-342900">
              <a:buSzPct val="100000"/>
              <a:buFont typeface="Arial"/>
              <a:buChar char="•"/>
              <a:defRPr sz="2000">
                <a:latin typeface="+mn-lt"/>
                <a:ea typeface="+mn-ea"/>
                <a:cs typeface="+mn-cs"/>
                <a:sym typeface="Helvetica"/>
              </a:defRPr>
            </a:pPr>
            <a:r>
              <a:rPr lang="gl-ES" dirty="0" err="1"/>
              <a:t>Cualquiera</a:t>
            </a:r>
            <a:r>
              <a:rPr lang="gl-ES" dirty="0"/>
              <a:t> </a:t>
            </a:r>
            <a:r>
              <a:rPr lang="gl-ES" dirty="0" err="1"/>
              <a:t>puede</a:t>
            </a:r>
            <a:r>
              <a:rPr lang="gl-ES" dirty="0"/>
              <a:t> navegar por el catálogo, pero el </a:t>
            </a:r>
            <a:r>
              <a:rPr lang="gl-ES" dirty="0" err="1"/>
              <a:t>registro</a:t>
            </a:r>
            <a:r>
              <a:rPr lang="gl-ES" dirty="0"/>
              <a:t> es necesario para </a:t>
            </a:r>
            <a:r>
              <a:rPr lang="gl-ES" dirty="0" err="1"/>
              <a:t>descargarlos</a:t>
            </a:r>
            <a:r>
              <a:rPr lang="gl-ES" dirty="0"/>
              <a:t>/</a:t>
            </a:r>
            <a:r>
              <a:rPr lang="gl-ES" dirty="0" err="1"/>
              <a:t>toolbox</a:t>
            </a:r>
            <a:endParaRPr lang="en-GB" sz="1200" b="1" dirty="0">
              <a:solidFill>
                <a:srgbClr val="941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941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94133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941333"/>
                </a:solidFill>
              </a:rPr>
              <a:t>BOLETIN MENSUAL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941333"/>
                </a:solidFill>
              </a:rPr>
              <a:t>https://</a:t>
            </a:r>
            <a:r>
              <a:rPr lang="en-GB" sz="1200" b="1" dirty="0" err="1">
                <a:solidFill>
                  <a:srgbClr val="941333"/>
                </a:solidFill>
              </a:rPr>
              <a:t>climate.copernicus.eu</a:t>
            </a:r>
            <a:r>
              <a:rPr lang="en-GB" sz="1200" b="1" dirty="0">
                <a:solidFill>
                  <a:srgbClr val="941333"/>
                </a:solidFill>
              </a:rPr>
              <a:t>/climate-bulletins</a:t>
            </a:r>
            <a:endParaRPr lang="gl-ES" dirty="0"/>
          </a:p>
          <a:p>
            <a:pPr eaLnBrk="1" hangingPunct="1">
              <a:spcBef>
                <a:spcPts val="0"/>
              </a:spcBef>
              <a:spcAft>
                <a:spcPts val="500"/>
              </a:spcAft>
              <a:buClr>
                <a:srgbClr val="751126"/>
              </a:buClr>
              <a:buFont typeface="Wingdings" panose="05000000000000000000" pitchFamily="2" charset="2"/>
              <a:buChar char="Ø"/>
            </a:pPr>
            <a:r>
              <a:rPr lang="en-US" sz="1200" kern="0" dirty="0" err="1">
                <a:solidFill>
                  <a:schemeClr val="tx1"/>
                </a:solidFill>
                <a:latin typeface="Arial" charset="0"/>
                <a:ea typeface="Arial" charset="0"/>
                <a:cs typeface="Arial" charset="0"/>
              </a:rPr>
              <a:t>Publicado</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mensualmente</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en</a:t>
            </a:r>
            <a:r>
              <a:rPr lang="en-US" sz="1200" kern="0" dirty="0">
                <a:solidFill>
                  <a:schemeClr val="tx1"/>
                </a:solidFill>
                <a:latin typeface="Arial" charset="0"/>
                <a:ea typeface="Arial" charset="0"/>
                <a:cs typeface="Arial" charset="0"/>
              </a:rPr>
              <a:t> la web del C3S (4-6 de </a:t>
            </a:r>
            <a:r>
              <a:rPr lang="en-US" sz="1200" kern="0" dirty="0" err="1">
                <a:solidFill>
                  <a:schemeClr val="tx1"/>
                </a:solidFill>
                <a:latin typeface="Arial" charset="0"/>
                <a:ea typeface="Arial" charset="0"/>
                <a:cs typeface="Arial" charset="0"/>
              </a:rPr>
              <a:t>cada</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mes</a:t>
            </a:r>
            <a:r>
              <a:rPr lang="en-US" sz="1200" kern="0" dirty="0">
                <a:solidFill>
                  <a:schemeClr val="tx1"/>
                </a:solidFill>
                <a:latin typeface="Arial" charset="0"/>
                <a:ea typeface="Arial" charset="0"/>
                <a:cs typeface="Arial" charset="0"/>
              </a:rPr>
              <a:t>)</a:t>
            </a:r>
          </a:p>
          <a:p>
            <a:pPr eaLnBrk="1" hangingPunct="1">
              <a:spcAft>
                <a:spcPts val="1933"/>
              </a:spcAft>
              <a:buClr>
                <a:srgbClr val="751126"/>
              </a:buClr>
              <a:buFont typeface="Wingdings" panose="05000000000000000000" pitchFamily="2" charset="2"/>
              <a:buChar char="Ø"/>
            </a:pPr>
            <a:r>
              <a:rPr lang="en-US" sz="1200" kern="0" dirty="0" err="1">
                <a:solidFill>
                  <a:schemeClr val="tx1"/>
                </a:solidFill>
                <a:latin typeface="Arial" charset="0"/>
                <a:ea typeface="Arial" charset="0"/>
                <a:cs typeface="Arial" charset="0"/>
              </a:rPr>
              <a:t>Actualmente</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basado</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en</a:t>
            </a:r>
            <a:r>
              <a:rPr lang="en-US" sz="1200" kern="0" dirty="0">
                <a:solidFill>
                  <a:schemeClr val="tx1"/>
                </a:solidFill>
                <a:latin typeface="Arial" charset="0"/>
                <a:ea typeface="Arial" charset="0"/>
                <a:cs typeface="Arial" charset="0"/>
              </a:rPr>
              <a:t> ERA-Interim</a:t>
            </a:r>
          </a:p>
          <a:p>
            <a:pPr eaLnBrk="1" hangingPunct="1">
              <a:spcAft>
                <a:spcPts val="1933"/>
              </a:spcAft>
              <a:buClr>
                <a:srgbClr val="751126"/>
              </a:buClr>
              <a:buFont typeface="Wingdings" panose="05000000000000000000" pitchFamily="2" charset="2"/>
              <a:buChar char="Ø"/>
            </a:pPr>
            <a:r>
              <a:rPr lang="en-US" sz="1200" kern="0" dirty="0">
                <a:solidFill>
                  <a:schemeClr val="tx1"/>
                </a:solidFill>
                <a:latin typeface="Arial" charset="0"/>
                <a:ea typeface="Arial" charset="0"/>
                <a:cs typeface="Arial" charset="0"/>
              </a:rPr>
              <a:t>M</a:t>
            </a:r>
            <a:r>
              <a:rPr lang="es-ES" sz="1200" kern="0" dirty="0" err="1">
                <a:solidFill>
                  <a:schemeClr val="tx1"/>
                </a:solidFill>
                <a:latin typeface="Arial" charset="0"/>
                <a:ea typeface="Arial" charset="0"/>
                <a:cs typeface="Arial" charset="0"/>
              </a:rPr>
              <a:t>ás</a:t>
            </a:r>
            <a:r>
              <a:rPr lang="es-ES" sz="1200" kern="0" dirty="0">
                <a:solidFill>
                  <a:schemeClr val="tx1"/>
                </a:solidFill>
                <a:latin typeface="Arial" charset="0"/>
                <a:ea typeface="Arial" charset="0"/>
                <a:cs typeface="Arial" charset="0"/>
              </a:rPr>
              <a:t> </a:t>
            </a:r>
            <a:r>
              <a:rPr lang="es-ES" sz="1200" kern="0" dirty="0" err="1">
                <a:solidFill>
                  <a:schemeClr val="tx1"/>
                </a:solidFill>
                <a:latin typeface="Arial" charset="0"/>
                <a:ea typeface="Arial" charset="0"/>
                <a:cs typeface="Arial" charset="0"/>
              </a:rPr>
              <a:t>ECVs</a:t>
            </a:r>
            <a:r>
              <a:rPr lang="es-ES" sz="1200" kern="0" dirty="0">
                <a:solidFill>
                  <a:schemeClr val="tx1"/>
                </a:solidFill>
                <a:latin typeface="Arial" charset="0"/>
                <a:ea typeface="Arial" charset="0"/>
                <a:cs typeface="Arial" charset="0"/>
              </a:rPr>
              <a:t> en los próximos meses. Ahora: </a:t>
            </a:r>
            <a:r>
              <a:rPr lang="es-ES" sz="1200" kern="0" dirty="0" err="1">
                <a:solidFill>
                  <a:schemeClr val="tx1"/>
                </a:solidFill>
                <a:latin typeface="Arial" charset="0"/>
                <a:ea typeface="Arial" charset="0"/>
                <a:cs typeface="Arial" charset="0"/>
              </a:rPr>
              <a:t>temp</a:t>
            </a:r>
            <a:r>
              <a:rPr lang="es-ES" sz="1200" kern="0" dirty="0">
                <a:solidFill>
                  <a:schemeClr val="tx1"/>
                </a:solidFill>
                <a:latin typeface="Arial" charset="0"/>
                <a:ea typeface="Arial" charset="0"/>
                <a:cs typeface="Arial" charset="0"/>
              </a:rPr>
              <a:t>, </a:t>
            </a:r>
            <a:r>
              <a:rPr lang="es-ES" sz="1200" kern="0" dirty="0" err="1">
                <a:solidFill>
                  <a:schemeClr val="tx1"/>
                </a:solidFill>
                <a:latin typeface="Arial" charset="0"/>
                <a:ea typeface="Arial" charset="0"/>
                <a:cs typeface="Arial" charset="0"/>
              </a:rPr>
              <a:t>hidro</a:t>
            </a:r>
            <a:r>
              <a:rPr lang="es-ES" sz="1200" kern="0" dirty="0">
                <a:solidFill>
                  <a:schemeClr val="tx1"/>
                </a:solidFill>
                <a:latin typeface="Arial" charset="0"/>
                <a:ea typeface="Arial" charset="0"/>
                <a:cs typeface="Arial" charset="0"/>
              </a:rPr>
              <a:t>, hielo marino, etc…</a:t>
            </a:r>
            <a:endParaRPr lang="en-US" sz="1200" kern="0" dirty="0">
              <a:solidFill>
                <a:schemeClr val="tx1"/>
              </a:solidFill>
              <a:latin typeface="Arial" charset="0"/>
              <a:ea typeface="Arial" charset="0"/>
              <a:cs typeface="Arial" charset="0"/>
            </a:endParaRPr>
          </a:p>
          <a:p>
            <a:pPr eaLnBrk="1" hangingPunct="1">
              <a:spcAft>
                <a:spcPts val="1933"/>
              </a:spcAft>
              <a:buClr>
                <a:srgbClr val="751126"/>
              </a:buClr>
              <a:buFont typeface="Wingdings" panose="05000000000000000000" pitchFamily="2" charset="2"/>
              <a:buChar char="Ø"/>
            </a:pPr>
            <a:r>
              <a:rPr lang="en-US" sz="1200" kern="0" dirty="0">
                <a:solidFill>
                  <a:schemeClr val="tx1"/>
                </a:solidFill>
                <a:latin typeface="Arial" charset="0"/>
                <a:ea typeface="Arial" charset="0"/>
                <a:cs typeface="Arial" charset="0"/>
              </a:rPr>
              <a:t>‘Estado del </a:t>
            </a:r>
            <a:r>
              <a:rPr lang="en-US" sz="1200" kern="0" dirty="0" err="1">
                <a:solidFill>
                  <a:schemeClr val="tx1"/>
                </a:solidFill>
                <a:latin typeface="Arial" charset="0"/>
                <a:ea typeface="Arial" charset="0"/>
                <a:cs typeface="Arial" charset="0"/>
              </a:rPr>
              <a:t>Clima</a:t>
            </a:r>
            <a:r>
              <a:rPr lang="en-US" sz="1200" kern="0" dirty="0">
                <a:solidFill>
                  <a:schemeClr val="tx1"/>
                </a:solidFill>
                <a:latin typeface="Arial" charset="0"/>
                <a:ea typeface="Arial" charset="0"/>
                <a:cs typeface="Arial" charset="0"/>
              </a:rPr>
              <a:t> </a:t>
            </a:r>
            <a:r>
              <a:rPr lang="en-US" sz="1200" kern="0" dirty="0" err="1">
                <a:solidFill>
                  <a:schemeClr val="tx1"/>
                </a:solidFill>
                <a:latin typeface="Arial" charset="0"/>
                <a:ea typeface="Arial" charset="0"/>
                <a:cs typeface="Arial" charset="0"/>
              </a:rPr>
              <a:t>en</a:t>
            </a:r>
            <a:r>
              <a:rPr lang="en-US" sz="1200" kern="0" dirty="0">
                <a:solidFill>
                  <a:schemeClr val="tx1"/>
                </a:solidFill>
                <a:latin typeface="Arial" charset="0"/>
                <a:ea typeface="Arial" charset="0"/>
                <a:cs typeface="Arial" charset="0"/>
              </a:rPr>
              <a:t> Europa</a:t>
            </a:r>
            <a:r>
              <a:rPr lang="es-ES" sz="1200" kern="0" dirty="0">
                <a:solidFill>
                  <a:schemeClr val="tx1"/>
                </a:solidFill>
                <a:latin typeface="Arial" charset="0"/>
                <a:ea typeface="Arial" charset="0"/>
                <a:cs typeface="Arial" charset="0"/>
              </a:rPr>
              <a:t>’ (</a:t>
            </a:r>
            <a:r>
              <a:rPr lang="en-US" sz="1200" kern="0" dirty="0">
                <a:solidFill>
                  <a:schemeClr val="tx1"/>
                </a:solidFill>
                <a:latin typeface="Arial" charset="0"/>
                <a:ea typeface="Arial" charset="0"/>
                <a:cs typeface="Arial" charset="0"/>
              </a:rPr>
              <a:t>‘European State of Climate’)</a:t>
            </a:r>
          </a:p>
          <a:p>
            <a:pPr eaLnBrk="1" hangingPunct="1">
              <a:spcAft>
                <a:spcPts val="1933"/>
              </a:spcAft>
              <a:buClr>
                <a:srgbClr val="751126"/>
              </a:buClr>
              <a:buFont typeface="Wingdings" panose="05000000000000000000" pitchFamily="2" charset="2"/>
              <a:buChar char="Ø"/>
            </a:pPr>
            <a:endParaRPr lang="en-US" sz="1200" kern="0" dirty="0">
              <a:solidFill>
                <a:schemeClr val="tx1"/>
              </a:solidFill>
              <a:latin typeface="Arial" charset="0"/>
              <a:ea typeface="Arial" charset="0"/>
              <a:cs typeface="Arial" charset="0"/>
            </a:endParaRPr>
          </a:p>
          <a:p>
            <a:pPr eaLnBrk="1" hangingPunct="1">
              <a:spcAft>
                <a:spcPts val="1933"/>
              </a:spcAft>
              <a:buClr>
                <a:srgbClr val="751126"/>
              </a:buClr>
              <a:buFont typeface="Wingdings" panose="05000000000000000000" pitchFamily="2" charset="2"/>
              <a:buChar char="Ø"/>
            </a:pPr>
            <a:endParaRPr lang="en-US" sz="1200" kern="0" dirty="0">
              <a:solidFill>
                <a:schemeClr val="tx1"/>
              </a:solidFill>
              <a:latin typeface="Arial" charset="0"/>
              <a:ea typeface="Arial" charset="0"/>
              <a:cs typeface="Arial" charset="0"/>
            </a:endParaRPr>
          </a:p>
          <a:p>
            <a:pPr eaLnBrk="1" hangingPunct="1">
              <a:spcAft>
                <a:spcPts val="1933"/>
              </a:spcAft>
              <a:buClr>
                <a:srgbClr val="751126"/>
              </a:buClr>
              <a:buFont typeface="Wingdings" panose="05000000000000000000" pitchFamily="2" charset="2"/>
              <a:buChar char="Ø"/>
            </a:pPr>
            <a:endParaRPr lang="en-US" sz="1400" kern="0" dirty="0">
              <a:solidFill>
                <a:srgbClr val="C00000"/>
              </a:solidFill>
              <a:latin typeface="Arial" charset="0"/>
              <a:ea typeface="Arial" charset="0"/>
              <a:cs typeface="Arial" charset="0"/>
            </a:endParaRPr>
          </a:p>
          <a:p>
            <a:endParaRPr lang="gl-ES" dirty="0"/>
          </a:p>
        </p:txBody>
      </p:sp>
      <p:sp>
        <p:nvSpPr>
          <p:cNvPr id="4" name="Marcador de número de diapositiva 3"/>
          <p:cNvSpPr>
            <a:spLocks noGrp="1"/>
          </p:cNvSpPr>
          <p:nvPr>
            <p:ph type="sldNum" sz="quarter" idx="5"/>
          </p:nvPr>
        </p:nvSpPr>
        <p:spPr/>
        <p:txBody>
          <a:bodyPr/>
          <a:lstStyle/>
          <a:p>
            <a:fld id="{B3E37BDE-1E16-4497-8123-4D9E05ECC396}" type="slidenum">
              <a:rPr lang="en-US" smtClean="0"/>
              <a:t>13</a:t>
            </a:fld>
            <a:endParaRPr lang="en-US"/>
          </a:p>
        </p:txBody>
      </p:sp>
    </p:spTree>
    <p:extLst>
      <p:ext uri="{BB962C8B-B14F-4D97-AF65-F5344CB8AC3E}">
        <p14:creationId xmlns:p14="http://schemas.microsoft.com/office/powerpoint/2010/main" val="159502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5.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6.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Master" Target="../slideMasters/slideMaster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8.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9.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10.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1" name="Rectangle 20"/>
          <p:cNvSpPr/>
          <p:nvPr userDrawn="1"/>
        </p:nvSpPr>
        <p:spPr>
          <a:xfrm>
            <a:off x="-4720" y="0"/>
            <a:ext cx="2084906" cy="516403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21946" y="0"/>
            <a:ext cx="2102132" cy="5184000"/>
          </a:xfrm>
          <a:prstGeom prst="rect">
            <a:avLst/>
          </a:prstGeom>
        </p:spPr>
      </p:pic>
      <p:sp>
        <p:nvSpPr>
          <p:cNvPr id="20" name="Rectangle 19"/>
          <p:cNvSpPr/>
          <p:nvPr userDrawn="1"/>
        </p:nvSpPr>
        <p:spPr>
          <a:xfrm>
            <a:off x="-36512" y="0"/>
            <a:ext cx="2124000" cy="52200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831C91B7-A51E-2A4B-BBC5-88E2AFB0CAB2}"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cxnSp>
        <p:nvCxnSpPr>
          <p:cNvPr id="19" name="Straight Connector 18"/>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80573" y="118278"/>
            <a:ext cx="541005" cy="5410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5803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17" y="-2"/>
            <a:ext cx="2106504" cy="5175269"/>
          </a:xfrm>
          <a:prstGeom prst="rect">
            <a:avLst/>
          </a:prstGeom>
        </p:spPr>
      </p:pic>
      <p:sp>
        <p:nvSpPr>
          <p:cNvPr id="18" name="Rectangle 17"/>
          <p:cNvSpPr/>
          <p:nvPr userDrawn="1"/>
        </p:nvSpPr>
        <p:spPr>
          <a:xfrm>
            <a:off x="-21945" y="-3"/>
            <a:ext cx="2102132" cy="51640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29202"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B73F944D-3664-8F43-9362-B8C368BC4176}"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cxnSp>
        <p:nvCxnSpPr>
          <p:cNvPr id="13" name="Straight Connector 12"/>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35496" y="11557"/>
            <a:ext cx="760200" cy="710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rgbClr val="0B6192"/>
                </a:solidFill>
              </a:rPr>
              <a:t>Marine </a:t>
            </a:r>
          </a:p>
          <a:p>
            <a:pPr algn="ctr"/>
            <a:r>
              <a:rPr lang="es-ES" sz="1000" b="1" dirty="0" err="1">
                <a:solidFill>
                  <a:srgbClr val="0B6192"/>
                </a:solidFill>
              </a:rPr>
              <a:t>Monitoring</a:t>
            </a:r>
            <a:endParaRPr lang="en-US" sz="1000" b="1" dirty="0">
              <a:solidFill>
                <a:srgbClr val="0B6192"/>
              </a:solidFill>
            </a:endParaRPr>
          </a:p>
        </p:txBody>
      </p:sp>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8794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3124200" y="4876006"/>
            <a:ext cx="2895600" cy="273844"/>
          </a:xfrm>
        </p:spPr>
        <p:txBody>
          <a:bodyPr/>
          <a:lstStyle>
            <a:lvl1pPr>
              <a:defRPr>
                <a:solidFill>
                  <a:schemeClr val="bg1">
                    <a:lumMod val="95000"/>
                  </a:schemeClr>
                </a:solidFill>
              </a:defRPr>
            </a:lvl1pPr>
          </a:lstStyle>
          <a:p>
            <a:endParaRPr lang="en-US" dirty="0"/>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bwMode="auto">
          <a:xfrm>
            <a:off x="-36512" y="1322672"/>
            <a:ext cx="2747277" cy="288260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Date Placeholder 3"/>
          <p:cNvSpPr>
            <a:spLocks noGrp="1"/>
          </p:cNvSpPr>
          <p:nvPr>
            <p:ph type="dt" sz="half" idx="10"/>
          </p:nvPr>
        </p:nvSpPr>
        <p:spPr>
          <a:xfrm>
            <a:off x="457200" y="4876006"/>
            <a:ext cx="2133600" cy="273844"/>
          </a:xfrm>
        </p:spPr>
        <p:txBody>
          <a:bodyPr/>
          <a:lstStyle>
            <a:lvl1pPr>
              <a:defRPr>
                <a:solidFill>
                  <a:schemeClr val="bg1">
                    <a:lumMod val="95000"/>
                  </a:schemeClr>
                </a:solidFill>
              </a:defRPr>
            </a:lvl1pPr>
          </a:lstStyle>
          <a:p>
            <a:fld id="{46230B88-4865-DE47-B429-E8CF2AA53D96}" type="datetime1">
              <a:rPr lang="gl-ES" smtClean="0"/>
              <a:t>24/04/19</a:t>
            </a:fld>
            <a:endParaRPr lang="en-US" dirty="0"/>
          </a:p>
        </p:txBody>
      </p:sp>
      <p:pic>
        <p:nvPicPr>
          <p:cNvPr id="13"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279212" y="-20538"/>
            <a:ext cx="1877256" cy="5164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a:xfrm>
            <a:off x="6553200" y="4876006"/>
            <a:ext cx="2133600" cy="273844"/>
          </a:xfrm>
        </p:spPr>
        <p:txBody>
          <a:bodyPr/>
          <a:lstStyle>
            <a:lvl1pPr>
              <a:defRPr>
                <a:solidFill>
                  <a:schemeClr val="bg1">
                    <a:lumMod val="95000"/>
                  </a:schemeClr>
                </a:solidFill>
              </a:defRPr>
            </a:lvl1pPr>
          </a:lstStyle>
          <a:p>
            <a:fld id="{58768E1A-8455-4611-8763-3FA1B747F6B6}" type="slidenum">
              <a:rPr lang="en-US" smtClean="0"/>
              <a:pPr/>
              <a:t>‹Nº›</a:t>
            </a:fld>
            <a:endParaRPr lang="en-US" dirty="0"/>
          </a:p>
        </p:txBody>
      </p:sp>
      <p:sp>
        <p:nvSpPr>
          <p:cNvPr id="15" name="TextBox 14"/>
          <p:cNvSpPr txBox="1"/>
          <p:nvPr userDrawn="1"/>
        </p:nvSpPr>
        <p:spPr>
          <a:xfrm>
            <a:off x="478516" y="3723878"/>
            <a:ext cx="1717220" cy="261610"/>
          </a:xfrm>
          <a:prstGeom prst="rect">
            <a:avLst/>
          </a:prstGeom>
          <a:noFill/>
        </p:spPr>
        <p:txBody>
          <a:bodyPr wrap="square" rtlCol="0">
            <a:spAutoFit/>
          </a:bodyPr>
          <a:lstStyle/>
          <a:p>
            <a:pPr algn="ctr"/>
            <a:r>
              <a:rPr lang="es-ES" sz="1100" b="0" dirty="0">
                <a:solidFill>
                  <a:schemeClr val="bg1"/>
                </a:solidFill>
              </a:rPr>
              <a:t>Marine </a:t>
            </a:r>
            <a:r>
              <a:rPr lang="es-ES" sz="1100" b="0" dirty="0" err="1">
                <a:solidFill>
                  <a:schemeClr val="bg1"/>
                </a:solidFill>
              </a:rPr>
              <a:t>Monitoring</a:t>
            </a:r>
            <a:endParaRPr lang="en-US" sz="1100" b="0" dirty="0">
              <a:solidFill>
                <a:schemeClr val="bg1"/>
              </a:solidFill>
            </a:endParaRPr>
          </a:p>
        </p:txBody>
      </p:sp>
      <p:pic>
        <p:nvPicPr>
          <p:cNvPr id="14" name="Picture 13"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pic>
        <p:nvPicPr>
          <p:cNvPr id="16" name="Picture 15"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17" name="Picture 16"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
        <p:nvSpPr>
          <p:cNvPr id="18"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9"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spTree>
    <p:extLst>
      <p:ext uri="{BB962C8B-B14F-4D97-AF65-F5344CB8AC3E}">
        <p14:creationId xmlns:p14="http://schemas.microsoft.com/office/powerpoint/2010/main" val="1664812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17" y="-92546"/>
            <a:ext cx="2270024" cy="5267814"/>
          </a:xfrm>
          <a:prstGeom prst="rect">
            <a:avLst/>
          </a:prstGeom>
        </p:spPr>
      </p:pic>
      <p:grpSp>
        <p:nvGrpSpPr>
          <p:cNvPr id="16" name="Group 15"/>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878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69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485961FC-788A-784C-B0A2-8BA084713CE5}" type="datetime1">
              <a:rPr lang="gl-ES" smtClean="0"/>
              <a:t>24/04/19</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‹Nº›</a:t>
            </a:fld>
            <a:endParaRPr lang="en-US"/>
          </a:p>
        </p:txBody>
      </p:sp>
      <p:cxnSp>
        <p:nvCxnSpPr>
          <p:cNvPr id="17" name="Straight Connector 16"/>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35496" y="11557"/>
            <a:ext cx="760200" cy="710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2" name="TextBox 2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Tree>
    <p:extLst>
      <p:ext uri="{BB962C8B-B14F-4D97-AF65-F5344CB8AC3E}">
        <p14:creationId xmlns:p14="http://schemas.microsoft.com/office/powerpoint/2010/main" val="183866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17" y="-92546"/>
            <a:ext cx="2270024" cy="5267814"/>
          </a:xfrm>
          <a:prstGeom prst="rect">
            <a:avLst/>
          </a:prstGeom>
        </p:spPr>
      </p:pic>
      <p:grpSp>
        <p:nvGrpSpPr>
          <p:cNvPr id="16" name="Group 15"/>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idx="1"/>
          </p:nvPr>
        </p:nvSpPr>
        <p:spPr>
          <a:xfrm>
            <a:off x="828146"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5972"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541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BDF8AA-83D3-4C4E-8A23-8DA09CE8A1E5}"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cxnSp>
        <p:nvCxnSpPr>
          <p:cNvPr id="14" name="Straight Connector 13"/>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35496" y="11557"/>
            <a:ext cx="760200" cy="710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Tree>
    <p:extLst>
      <p:ext uri="{BB962C8B-B14F-4D97-AF65-F5344CB8AC3E}">
        <p14:creationId xmlns:p14="http://schemas.microsoft.com/office/powerpoint/2010/main" val="3462687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17" y="-92546"/>
            <a:ext cx="2270024" cy="5267814"/>
          </a:xfrm>
          <a:prstGeom prst="rect">
            <a:avLst/>
          </a:prstGeom>
        </p:spPr>
      </p:pic>
      <p:grpSp>
        <p:nvGrpSpPr>
          <p:cNvPr id="14" name="Group 13"/>
          <p:cNvGrpSpPr/>
          <p:nvPr userDrawn="1"/>
        </p:nvGrpSpPr>
        <p:grpSpPr>
          <a:xfrm>
            <a:off x="-30511" y="-92546"/>
            <a:ext cx="2298483" cy="5426174"/>
            <a:chOff x="-140429" y="-46112"/>
            <a:chExt cx="2298483" cy="5282158"/>
          </a:xfrm>
        </p:grpSpPr>
        <p:sp>
          <p:nvSpPr>
            <p:cNvPr id="17" name="Rectangle 16"/>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a:p>
        </p:txBody>
      </p:sp>
      <p:cxnSp>
        <p:nvCxnSpPr>
          <p:cNvPr id="15" name="Straight Connector 14"/>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35496" y="11557"/>
            <a:ext cx="760200" cy="710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3" name="Date Placeholder 2"/>
          <p:cNvSpPr>
            <a:spLocks noGrp="1"/>
          </p:cNvSpPr>
          <p:nvPr>
            <p:ph type="dt" sz="half" idx="10"/>
          </p:nvPr>
        </p:nvSpPr>
        <p:spPr/>
        <p:txBody>
          <a:bodyPr/>
          <a:lstStyle/>
          <a:p>
            <a:fld id="{B621EEC1-C120-574C-BF6D-846A317EA3B1}" type="datetime1">
              <a:rPr lang="gl-ES" smtClean="0"/>
              <a:t>24/04/19</a:t>
            </a:fld>
            <a:endParaRPr lang="en-US"/>
          </a:p>
        </p:txBody>
      </p:sp>
    </p:spTree>
    <p:extLst>
      <p:ext uri="{BB962C8B-B14F-4D97-AF65-F5344CB8AC3E}">
        <p14:creationId xmlns:p14="http://schemas.microsoft.com/office/powerpoint/2010/main" val="1415335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17" y="-92546"/>
            <a:ext cx="2270024" cy="5267814"/>
          </a:xfrm>
          <a:prstGeom prst="rect">
            <a:avLst/>
          </a:prstGeom>
        </p:spPr>
      </p:pic>
      <p:grpSp>
        <p:nvGrpSpPr>
          <p:cNvPr id="18" name="Group 17"/>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userDrawn="1">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userDrawn="1">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‹Nº›</a:t>
            </a:fld>
            <a:endParaRPr lang="en-US"/>
          </a:p>
        </p:txBody>
      </p:sp>
      <p:cxnSp>
        <p:nvCxnSpPr>
          <p:cNvPr id="16" name="Straight Connector 15"/>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35496" y="11557"/>
            <a:ext cx="760200" cy="710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5" name="Date Placeholder 4"/>
          <p:cNvSpPr>
            <a:spLocks noGrp="1"/>
          </p:cNvSpPr>
          <p:nvPr userDrawn="1">
            <p:ph type="dt" sz="half" idx="10"/>
          </p:nvPr>
        </p:nvSpPr>
        <p:spPr/>
        <p:txBody>
          <a:bodyPr/>
          <a:lstStyle/>
          <a:p>
            <a:fld id="{DDF7D3EC-B32B-0544-B905-CA23CA423200}" type="datetime1">
              <a:rPr lang="gl-ES" smtClean="0"/>
              <a:t>24/04/19</a:t>
            </a:fld>
            <a:endParaRPr lang="en-US"/>
          </a:p>
        </p:txBody>
      </p:sp>
    </p:spTree>
    <p:extLst>
      <p:ext uri="{BB962C8B-B14F-4D97-AF65-F5344CB8AC3E}">
        <p14:creationId xmlns:p14="http://schemas.microsoft.com/office/powerpoint/2010/main" val="1987081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userDrawn="1"/>
        </p:nvGrpSpPr>
        <p:grpSpPr>
          <a:xfrm>
            <a:off x="-36512" y="0"/>
            <a:ext cx="2463612" cy="5183078"/>
            <a:chOff x="-4559112" y="-241167"/>
            <a:chExt cx="2463612" cy="5183078"/>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233"/>
            <a:stretch/>
          </p:blipFill>
          <p:spPr bwMode="auto">
            <a:xfrm>
              <a:off x="-4533687" y="-212875"/>
              <a:ext cx="2438187" cy="5154786"/>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Rectangle 19"/>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54273" y="23354"/>
            <a:ext cx="816421" cy="660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userDrawn="1">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876006"/>
            <a:ext cx="2133600" cy="273844"/>
          </a:xfrm>
        </p:spPr>
        <p:txBody>
          <a:bodyPr/>
          <a:lstStyle/>
          <a:p>
            <a:fld id="{21E60B83-42DF-2F46-9530-4B3F19D84C49}" type="datetime1">
              <a:rPr lang="gl-ES" smtClean="0"/>
              <a:t>24/04/19</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22" name="TextBox 21"/>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Tree>
    <p:extLst>
      <p:ext uri="{BB962C8B-B14F-4D97-AF65-F5344CB8AC3E}">
        <p14:creationId xmlns:p14="http://schemas.microsoft.com/office/powerpoint/2010/main" val="3633959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A0C05F36-6033-8942-909B-3F8B123CDD65}"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cxnSp>
        <p:nvCxnSpPr>
          <p:cNvPr id="12" name="Straight Connector 11"/>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54273" y="23354"/>
            <a:ext cx="816421" cy="660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Tree>
    <p:extLst>
      <p:ext uri="{BB962C8B-B14F-4D97-AF65-F5344CB8AC3E}">
        <p14:creationId xmlns:p14="http://schemas.microsoft.com/office/powerpoint/2010/main" val="1987949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25474" y="-4537"/>
            <a:ext cx="9144000" cy="51840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5122" name="Picture 2"/>
          <p:cNvPicPr>
            <a:picLocks noChangeArrowheads="1"/>
          </p:cNvPicPr>
          <p:nvPr userDrawn="1"/>
        </p:nvPicPr>
        <p:blipFill rotWithShape="1">
          <a:blip r:embed="rId2" cstate="email">
            <a:extLst>
              <a:ext uri="{28A0092B-C50C-407E-A947-70E740481C1C}">
                <a14:useLocalDpi xmlns:a14="http://schemas.microsoft.com/office/drawing/2010/main"/>
              </a:ext>
            </a:extLst>
          </a:blip>
          <a:srcRect b="-476"/>
          <a:stretch/>
        </p:blipFill>
        <p:spPr bwMode="auto">
          <a:xfrm>
            <a:off x="7260856" y="-4538"/>
            <a:ext cx="1944000" cy="522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457200" y="4852094"/>
            <a:ext cx="2133600" cy="273844"/>
          </a:xfrm>
        </p:spPr>
        <p:txBody>
          <a:bodyPr/>
          <a:lstStyle>
            <a:lvl1pPr>
              <a:defRPr>
                <a:solidFill>
                  <a:schemeClr val="bg1">
                    <a:lumMod val="95000"/>
                  </a:schemeClr>
                </a:solidFill>
              </a:defRPr>
            </a:lvl1pPr>
          </a:lstStyle>
          <a:p>
            <a:fld id="{E5C6BDE0-C404-AE4C-9406-4C6CAE6066CB}" type="datetime1">
              <a:rPr lang="gl-ES" smtClean="0"/>
              <a:t>24/04/19</a:t>
            </a:fld>
            <a:endParaRPr lang="en-US" dirty="0"/>
          </a:p>
        </p:txBody>
      </p:sp>
      <p:sp>
        <p:nvSpPr>
          <p:cNvPr id="5" name="Footer Placeholder 4"/>
          <p:cNvSpPr>
            <a:spLocks noGrp="1"/>
          </p:cNvSpPr>
          <p:nvPr>
            <p:ph type="ftr" sz="quarter" idx="11"/>
          </p:nvPr>
        </p:nvSpPr>
        <p:spPr>
          <a:xfrm>
            <a:off x="3124200" y="4852094"/>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52094"/>
            <a:ext cx="2133600" cy="273844"/>
          </a:xfrm>
        </p:spPr>
        <p:txBody>
          <a:bodyPr/>
          <a:lstStyle>
            <a:lvl1pPr>
              <a:defRPr>
                <a:solidFill>
                  <a:schemeClr val="bg1">
                    <a:lumMod val="95000"/>
                  </a:schemeClr>
                </a:solidFill>
              </a:defRPr>
            </a:lvl1pPr>
          </a:lstStyle>
          <a:p>
            <a:fld id="{58768E1A-8455-4611-8763-3FA1B747F6B6}" type="slidenum">
              <a:rPr lang="en-US" smtClean="0"/>
              <a:pPr/>
              <a:t>‹Nº›</a:t>
            </a:fld>
            <a:endParaRPr lang="en-US"/>
          </a:p>
        </p:txBody>
      </p:sp>
      <p:pic>
        <p:nvPicPr>
          <p:cNvPr id="7170" name="Picture 2" descr="S:\F15015_Copernicus\3_Work\330_Work-in-process\SC4_BackgroundMat\PPT\item Copernicus\Icon-01.png"/>
          <p:cNvPicPr>
            <a:picLocks noChangeAspect="1" noChangeArrowheads="1"/>
          </p:cNvPicPr>
          <p:nvPr userDrawn="1"/>
        </p:nvPicPr>
        <p:blipFill rotWithShape="1">
          <a:blip r:embed="rId3" cstate="email">
            <a:biLevel thresh="50000"/>
            <a:extLst>
              <a:ext uri="{28A0092B-C50C-407E-A947-70E740481C1C}">
                <a14:useLocalDpi xmlns:a14="http://schemas.microsoft.com/office/drawing/2010/main"/>
              </a:ext>
            </a:extLst>
          </a:blip>
          <a:srcRect/>
          <a:stretch/>
        </p:blipFill>
        <p:spPr bwMode="auto">
          <a:xfrm>
            <a:off x="217873" y="1470422"/>
            <a:ext cx="2409911" cy="2525672"/>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userDrawn="1"/>
        </p:nvSpPr>
        <p:spPr>
          <a:xfrm>
            <a:off x="261033" y="3363838"/>
            <a:ext cx="2189088" cy="261610"/>
          </a:xfrm>
          <a:prstGeom prst="rect">
            <a:avLst/>
          </a:prstGeom>
          <a:noFill/>
        </p:spPr>
        <p:txBody>
          <a:bodyPr wrap="square" rtlCol="0">
            <a:spAutoFit/>
          </a:bodyPr>
          <a:lstStyle/>
          <a:p>
            <a:pPr algn="ctr"/>
            <a:r>
              <a:rPr lang="es-ES" sz="1100" b="0" dirty="0" err="1">
                <a:solidFill>
                  <a:schemeClr val="bg1"/>
                </a:solidFill>
              </a:rPr>
              <a:t>Land</a:t>
            </a:r>
            <a:r>
              <a:rPr lang="es-ES" sz="1100" b="0" dirty="0">
                <a:solidFill>
                  <a:schemeClr val="bg1"/>
                </a:solidFill>
              </a:rPr>
              <a:t> </a:t>
            </a:r>
            <a:r>
              <a:rPr lang="es-ES" sz="1100" b="0" dirty="0" err="1">
                <a:solidFill>
                  <a:schemeClr val="bg1"/>
                </a:solidFill>
              </a:rPr>
              <a:t>Monitoring</a:t>
            </a:r>
            <a:endParaRPr lang="en-US" sz="1100" b="0" dirty="0">
              <a:solidFill>
                <a:schemeClr val="bg1"/>
              </a:solidFill>
            </a:endParaRPr>
          </a:p>
        </p:txBody>
      </p:sp>
      <p:pic>
        <p:nvPicPr>
          <p:cNvPr id="14" name="Picture 13"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pic>
        <p:nvPicPr>
          <p:cNvPr id="15" name="Picture 14"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16" name="Picture 15"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
        <p:nvSpPr>
          <p:cNvPr id="18"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9"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spTree>
    <p:extLst>
      <p:ext uri="{BB962C8B-B14F-4D97-AF65-F5344CB8AC3E}">
        <p14:creationId xmlns:p14="http://schemas.microsoft.com/office/powerpoint/2010/main" val="1664812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0" name="Group 19"/>
          <p:cNvGrpSpPr/>
          <p:nvPr userDrawn="1"/>
        </p:nvGrpSpPr>
        <p:grpSpPr>
          <a:xfrm>
            <a:off x="-36512" y="0"/>
            <a:ext cx="2463612" cy="5183078"/>
            <a:chOff x="-4559112" y="-241167"/>
            <a:chExt cx="2463612" cy="5183078"/>
          </a:xfrm>
        </p:grpSpPr>
        <p:pic>
          <p:nvPicPr>
            <p:cNvPr id="24" name="Picture 2" descr="S:\F15015_Copernicus\3_Work\330_Work-in-process\SC4_BackgroundMat\Visual_ID\Photos\Land_ThinkstockPhotos-544457560.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233"/>
            <a:stretch/>
          </p:blipFill>
          <p:spPr bwMode="auto">
            <a:xfrm>
              <a:off x="-4533687" y="-212875"/>
              <a:ext cx="2438187" cy="5154786"/>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Rectangle 25"/>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75A329D-02BB-8B48-A8CF-7A9C77A6B0EB}"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54273" y="23354"/>
            <a:ext cx="816421" cy="660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9" name="TextBox 28"/>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66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A032FB58-40B8-6043-B207-E89E0354948A}"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13"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1" name="Straight Connector 10"/>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94873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4FD88A-FF4F-554C-9607-2604D958FB89}"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54273" y="23354"/>
            <a:ext cx="816421" cy="660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1" name="TextBox 20"/>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Tree>
    <p:extLst>
      <p:ext uri="{BB962C8B-B14F-4D97-AF65-F5344CB8AC3E}">
        <p14:creationId xmlns:p14="http://schemas.microsoft.com/office/powerpoint/2010/main" val="3462687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3" name="Group 12"/>
          <p:cNvGrpSpPr/>
          <p:nvPr userDrawn="1"/>
        </p:nvGrpSpPr>
        <p:grpSpPr>
          <a:xfrm>
            <a:off x="-36512" y="0"/>
            <a:ext cx="2463612" cy="5183078"/>
            <a:chOff x="-4559112" y="-241167"/>
            <a:chExt cx="2463612" cy="5183078"/>
          </a:xfrm>
        </p:grpSpPr>
        <p:pic>
          <p:nvPicPr>
            <p:cNvPr id="15" name="Picture 2" descr="S:\F15015_Copernicus\3_Work\330_Work-in-process\SC4_BackgroundMat\Visual_ID\Photos\Land_ThinkstockPhotos-544457560.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233"/>
            <a:stretch/>
          </p:blipFill>
          <p:spPr bwMode="auto">
            <a:xfrm>
              <a:off x="-4533687" y="-212875"/>
              <a:ext cx="2438187" cy="5154786"/>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ctangle 18"/>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54273" y="23354"/>
            <a:ext cx="816421" cy="660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sp>
        <p:nvSpPr>
          <p:cNvPr id="3" name="Date Placeholder 2"/>
          <p:cNvSpPr>
            <a:spLocks noGrp="1"/>
          </p:cNvSpPr>
          <p:nvPr>
            <p:ph type="dt" sz="half" idx="10"/>
          </p:nvPr>
        </p:nvSpPr>
        <p:spPr/>
        <p:txBody>
          <a:bodyPr/>
          <a:lstStyle/>
          <a:p>
            <a:fld id="{F412BC65-78CE-4B42-B2A7-86D839175BCE}" type="datetime1">
              <a:rPr lang="gl-ES" smtClean="0"/>
              <a:t>24/04/19</a:t>
            </a:fld>
            <a:endParaRPr lang="en-US"/>
          </a:p>
        </p:txBody>
      </p:sp>
    </p:spTree>
    <p:extLst>
      <p:ext uri="{BB962C8B-B14F-4D97-AF65-F5344CB8AC3E}">
        <p14:creationId xmlns:p14="http://schemas.microsoft.com/office/powerpoint/2010/main" val="141533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5" name="Group 14"/>
          <p:cNvGrpSpPr/>
          <p:nvPr userDrawn="1"/>
        </p:nvGrpSpPr>
        <p:grpSpPr>
          <a:xfrm>
            <a:off x="-36512" y="0"/>
            <a:ext cx="2463612" cy="5183078"/>
            <a:chOff x="-4559112" y="-241167"/>
            <a:chExt cx="2463612" cy="5183078"/>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233"/>
            <a:stretch/>
          </p:blipFill>
          <p:spPr bwMode="auto">
            <a:xfrm>
              <a:off x="-4533687" y="-212875"/>
              <a:ext cx="2438187" cy="5154786"/>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Rectangle 19"/>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6512" y="614834"/>
            <a:ext cx="979264" cy="430887"/>
          </a:xfrm>
          <a:prstGeom prst="rect">
            <a:avLst/>
          </a:prstGeom>
          <a:noFill/>
        </p:spPr>
        <p:txBody>
          <a:bodyPr wrap="square" rtlCol="0">
            <a:spAutoFit/>
          </a:bodyPr>
          <a:lstStyle/>
          <a:p>
            <a:pPr algn="ctr"/>
            <a:r>
              <a:rPr lang="es-ES" sz="1100" b="0" dirty="0" err="1">
                <a:solidFill>
                  <a:srgbClr val="B0BF27"/>
                </a:solidFill>
              </a:rPr>
              <a:t>Land</a:t>
            </a:r>
            <a:r>
              <a:rPr lang="es-ES" sz="1100" b="0" dirty="0">
                <a:solidFill>
                  <a:srgbClr val="B0BF27"/>
                </a:solidFill>
              </a:rPr>
              <a:t> </a:t>
            </a:r>
            <a:r>
              <a:rPr lang="es-ES" sz="1100" b="0" dirty="0" err="1">
                <a:solidFill>
                  <a:srgbClr val="B0BF27"/>
                </a:solidFill>
              </a:rPr>
              <a:t>Monitoring</a:t>
            </a:r>
            <a:endParaRPr lang="en-US" sz="1100" b="0" dirty="0">
              <a:solidFill>
                <a:srgbClr val="B0BF27"/>
              </a:solidFill>
            </a:endParaRPr>
          </a:p>
        </p:txBody>
      </p:sp>
      <p:pic>
        <p:nvPicPr>
          <p:cNvPr id="1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54273" y="23354"/>
            <a:ext cx="816421" cy="660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fld id="{007ECC9A-75F8-F043-9F6B-05A8D1B6760C}" type="datetime1">
              <a:rPr lang="gl-ES" smtClean="0"/>
              <a:t>24/04/19</a:t>
            </a:fld>
            <a:endParaRPr lang="en-US"/>
          </a:p>
        </p:txBody>
      </p:sp>
    </p:spTree>
    <p:extLst>
      <p:ext uri="{BB962C8B-B14F-4D97-AF65-F5344CB8AC3E}">
        <p14:creationId xmlns:p14="http://schemas.microsoft.com/office/powerpoint/2010/main" val="1987081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C:\Users\Designer\Desktop\PRESENTATION COPERNICUS\FOTO5.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1678" y="-36863"/>
            <a:ext cx="2415629" cy="521124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userDrawn="1">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pic>
        <p:nvPicPr>
          <p:cNvPr id="22"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9029" y="65605"/>
            <a:ext cx="803761" cy="622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50000"/>
                  </a:schemeClr>
                </a:solidFill>
              </a:rPr>
              <a:t>Emergency</a:t>
            </a:r>
            <a:endParaRPr lang="es-ES" sz="1100" b="0" dirty="0">
              <a:solidFill>
                <a:schemeClr val="accent6">
                  <a:lumMod val="50000"/>
                </a:schemeClr>
              </a:solidFill>
            </a:endParaRPr>
          </a:p>
          <a:p>
            <a:pPr algn="ctr"/>
            <a:r>
              <a:rPr lang="es-ES" sz="1100" b="0" dirty="0">
                <a:solidFill>
                  <a:schemeClr val="accent6">
                    <a:lumMod val="50000"/>
                  </a:schemeClr>
                </a:solidFill>
              </a:rPr>
              <a:t>Management</a:t>
            </a:r>
            <a:endParaRPr lang="en-US" sz="1100" b="0" dirty="0">
              <a:solidFill>
                <a:schemeClr val="accent6">
                  <a:lumMod val="50000"/>
                </a:schemeClr>
              </a:solidFill>
            </a:endParaRPr>
          </a:p>
        </p:txBody>
      </p:sp>
      <p:sp>
        <p:nvSpPr>
          <p:cNvPr id="4" name="Date Placeholder 3"/>
          <p:cNvSpPr>
            <a:spLocks noGrp="1"/>
          </p:cNvSpPr>
          <p:nvPr userDrawn="1">
            <p:ph type="dt" sz="half" idx="10"/>
          </p:nvPr>
        </p:nvSpPr>
        <p:spPr>
          <a:xfrm>
            <a:off x="457200" y="4876006"/>
            <a:ext cx="2133600" cy="273844"/>
          </a:xfrm>
        </p:spPr>
        <p:txBody>
          <a:bodyPr/>
          <a:lstStyle/>
          <a:p>
            <a:fld id="{AB7BD11A-8178-8842-8CD0-3431F2439E31}" type="datetime1">
              <a:rPr lang="gl-ES" smtClean="0"/>
              <a:t>24/04/19</a:t>
            </a:fld>
            <a:endParaRPr lang="en-US"/>
          </a:p>
        </p:txBody>
      </p:sp>
    </p:spTree>
    <p:extLst>
      <p:ext uri="{BB962C8B-B14F-4D97-AF65-F5344CB8AC3E}">
        <p14:creationId xmlns:p14="http://schemas.microsoft.com/office/powerpoint/2010/main" val="2164316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38E7C160-D88C-B04F-BC26-9D53D0CDDFC6}"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10"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1"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09029" y="65605"/>
            <a:ext cx="803761" cy="622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75000"/>
                  </a:schemeClr>
                </a:solidFill>
              </a:rPr>
              <a:t>Emergency</a:t>
            </a:r>
            <a:endParaRPr lang="es-ES" sz="1100" b="0" dirty="0">
              <a:solidFill>
                <a:schemeClr val="accent6">
                  <a:lumMod val="75000"/>
                </a:schemeClr>
              </a:solidFill>
            </a:endParaRPr>
          </a:p>
          <a:p>
            <a:pPr algn="ctr"/>
            <a:r>
              <a:rPr lang="es-ES" sz="1100" b="0" dirty="0">
                <a:solidFill>
                  <a:schemeClr val="accent6">
                    <a:lumMod val="75000"/>
                  </a:schemeClr>
                </a:solidFill>
              </a:rPr>
              <a:t>Management</a:t>
            </a:r>
            <a:endParaRPr lang="en-US" sz="1100" b="0" dirty="0">
              <a:solidFill>
                <a:schemeClr val="accent6">
                  <a:lumMod val="75000"/>
                </a:schemeClr>
              </a:solidFill>
            </a:endParaRPr>
          </a:p>
        </p:txBody>
      </p:sp>
    </p:spTree>
    <p:extLst>
      <p:ext uri="{BB962C8B-B14F-4D97-AF65-F5344CB8AC3E}">
        <p14:creationId xmlns:p14="http://schemas.microsoft.com/office/powerpoint/2010/main" val="171272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840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C:\Users\Designer\Desktop\PRESENTATION COPERNICUS\foto3.jpg"/>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272164" y="0"/>
            <a:ext cx="1980000" cy="5220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Date Placeholder 3"/>
          <p:cNvSpPr>
            <a:spLocks noGrp="1"/>
          </p:cNvSpPr>
          <p:nvPr>
            <p:ph type="dt" sz="half" idx="10"/>
          </p:nvPr>
        </p:nvSpPr>
        <p:spPr>
          <a:xfrm>
            <a:off x="457200" y="4876006"/>
            <a:ext cx="2133600" cy="273844"/>
          </a:xfrm>
        </p:spPr>
        <p:txBody>
          <a:bodyPr/>
          <a:lstStyle>
            <a:lvl1pPr>
              <a:defRPr>
                <a:solidFill>
                  <a:schemeClr val="bg1">
                    <a:lumMod val="95000"/>
                  </a:schemeClr>
                </a:solidFill>
              </a:defRPr>
            </a:lvl1pPr>
          </a:lstStyle>
          <a:p>
            <a:fld id="{CD3A808C-7108-F34E-93BB-0834133C8603}" type="datetime1">
              <a:rPr lang="gl-ES" smtClean="0"/>
              <a:t>24/04/19</a:t>
            </a:fld>
            <a:endParaRPr lang="en-US" dirty="0"/>
          </a:p>
        </p:txBody>
      </p:sp>
      <p:sp>
        <p:nvSpPr>
          <p:cNvPr id="5" name="Footer Placeholder 4"/>
          <p:cNvSpPr>
            <a:spLocks noGrp="1"/>
          </p:cNvSpPr>
          <p:nvPr>
            <p:ph type="ftr" sz="quarter" idx="11"/>
          </p:nvPr>
        </p:nvSpPr>
        <p:spPr>
          <a:xfrm>
            <a:off x="3124200" y="4876006"/>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lvl1pPr>
              <a:defRPr>
                <a:solidFill>
                  <a:schemeClr val="bg1">
                    <a:lumMod val="95000"/>
                  </a:schemeClr>
                </a:solidFill>
              </a:defRPr>
            </a:lvl1pPr>
          </a:lstStyle>
          <a:p>
            <a:fld id="{58768E1A-8455-4611-8763-3FA1B747F6B6}" type="slidenum">
              <a:rPr lang="en-US" smtClean="0"/>
              <a:pPr/>
              <a:t>‹Nº›</a:t>
            </a:fld>
            <a:endParaRPr lang="en-US"/>
          </a:p>
        </p:txBody>
      </p:sp>
      <p:pic>
        <p:nvPicPr>
          <p:cNvPr id="8194" name="Picture 2" descr="S:\F15015_Copernicus\3_Work\330_Work-in-process\SC4_BackgroundMat\PPT\item Copernicus\Icon-01.png"/>
          <p:cNvPicPr>
            <a:picLocks noChangeAspect="1" noChangeArrowheads="1"/>
          </p:cNvPicPr>
          <p:nvPr userDrawn="1"/>
        </p:nvPicPr>
        <p:blipFill rotWithShape="1">
          <a:blip r:embed="rId3" cstate="email">
            <a:biLevel thresh="50000"/>
            <a:extLst>
              <a:ext uri="{28A0092B-C50C-407E-A947-70E740481C1C}">
                <a14:useLocalDpi xmlns:a14="http://schemas.microsoft.com/office/drawing/2010/main"/>
              </a:ext>
            </a:extLst>
          </a:blip>
          <a:srcRect/>
          <a:stretch/>
        </p:blipFill>
        <p:spPr bwMode="auto">
          <a:xfrm>
            <a:off x="459036" y="1288306"/>
            <a:ext cx="2454145" cy="2611302"/>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b="0" dirty="0" err="1">
                <a:solidFill>
                  <a:schemeClr val="bg1"/>
                </a:solidFill>
              </a:rPr>
              <a:t>Emergency</a:t>
            </a:r>
            <a:r>
              <a:rPr lang="es-ES" sz="1100" b="0" baseline="0" dirty="0">
                <a:solidFill>
                  <a:schemeClr val="bg1"/>
                </a:solidFill>
              </a:rPr>
              <a:t> </a:t>
            </a:r>
            <a:r>
              <a:rPr lang="es-ES" sz="1100" b="0" dirty="0">
                <a:solidFill>
                  <a:schemeClr val="bg1"/>
                </a:solidFill>
              </a:rPr>
              <a:t>Management</a:t>
            </a:r>
            <a:endParaRPr lang="en-US" sz="1100" b="0" dirty="0">
              <a:solidFill>
                <a:schemeClr val="bg1"/>
              </a:solidFill>
            </a:endParaRPr>
          </a:p>
        </p:txBody>
      </p:sp>
      <p:pic>
        <p:nvPicPr>
          <p:cNvPr id="14" name="Picture 13"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pic>
        <p:nvPicPr>
          <p:cNvPr id="15" name="Picture 14"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16" name="Picture 15"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
        <p:nvSpPr>
          <p:cNvPr id="17"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8"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spTree>
    <p:extLst>
      <p:ext uri="{BB962C8B-B14F-4D97-AF65-F5344CB8AC3E}">
        <p14:creationId xmlns:p14="http://schemas.microsoft.com/office/powerpoint/2010/main" val="1876593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2" descr="C:\Users\Designer\Desktop\PRESENTATION COPERNICUS\FOTO5.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1678" y="-36863"/>
            <a:ext cx="2415629" cy="521124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98FA398-E916-DD4D-8A5A-A58A25C2C522}"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sp>
        <p:nvSpPr>
          <p:cNvPr id="15"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6"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9029" y="65605"/>
            <a:ext cx="803761" cy="622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50000"/>
                  </a:schemeClr>
                </a:solidFill>
              </a:rPr>
              <a:t>Emergency</a:t>
            </a:r>
            <a:endParaRPr lang="es-ES" sz="1100" b="0" dirty="0">
              <a:solidFill>
                <a:schemeClr val="accent6">
                  <a:lumMod val="50000"/>
                </a:schemeClr>
              </a:solidFill>
            </a:endParaRPr>
          </a:p>
          <a:p>
            <a:pPr algn="ctr"/>
            <a:r>
              <a:rPr lang="es-ES" sz="1100" b="0" dirty="0">
                <a:solidFill>
                  <a:schemeClr val="accent6">
                    <a:lumMod val="50000"/>
                  </a:schemeClr>
                </a:solidFill>
              </a:rPr>
              <a:t>Management</a:t>
            </a:r>
            <a:endParaRPr lang="en-US" sz="1100" b="0" dirty="0">
              <a:solidFill>
                <a:schemeClr val="accent6">
                  <a:lumMod val="50000"/>
                </a:schemeClr>
              </a:solidFill>
            </a:endParaRPr>
          </a:p>
        </p:txBody>
      </p:sp>
    </p:spTree>
    <p:extLst>
      <p:ext uri="{BB962C8B-B14F-4D97-AF65-F5344CB8AC3E}">
        <p14:creationId xmlns:p14="http://schemas.microsoft.com/office/powerpoint/2010/main" val="3925266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88AD9-DD12-624D-8EAA-C2CF577F4777}"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1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09029" y="65605"/>
            <a:ext cx="803761" cy="622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75000"/>
                  </a:schemeClr>
                </a:solidFill>
              </a:rPr>
              <a:t>Emergency</a:t>
            </a:r>
            <a:endParaRPr lang="es-ES" sz="1100" b="0" dirty="0">
              <a:solidFill>
                <a:schemeClr val="accent6">
                  <a:lumMod val="75000"/>
                </a:schemeClr>
              </a:solidFill>
            </a:endParaRPr>
          </a:p>
          <a:p>
            <a:pPr algn="ctr"/>
            <a:r>
              <a:rPr lang="es-ES" sz="1100" b="0" dirty="0">
                <a:solidFill>
                  <a:schemeClr val="accent6">
                    <a:lumMod val="75000"/>
                  </a:schemeClr>
                </a:solidFill>
              </a:rPr>
              <a:t>Management</a:t>
            </a:r>
            <a:endParaRPr lang="en-US" sz="1100" b="0" dirty="0">
              <a:solidFill>
                <a:schemeClr val="accent6">
                  <a:lumMod val="75000"/>
                </a:schemeClr>
              </a:solidFill>
            </a:endParaRPr>
          </a:p>
        </p:txBody>
      </p:sp>
    </p:spTree>
    <p:extLst>
      <p:ext uri="{BB962C8B-B14F-4D97-AF65-F5344CB8AC3E}">
        <p14:creationId xmlns:p14="http://schemas.microsoft.com/office/powerpoint/2010/main" val="774891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2" descr="C:\Users\Designer\Desktop\PRESENTATION COPERNICUS\FOTO5.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1678" y="-36863"/>
            <a:ext cx="2415629" cy="521124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pic>
        <p:nvPicPr>
          <p:cNvPr id="22"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9029" y="65605"/>
            <a:ext cx="803761" cy="622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50000"/>
                  </a:schemeClr>
                </a:solidFill>
              </a:rPr>
              <a:t>Emergency</a:t>
            </a:r>
            <a:endParaRPr lang="es-ES" sz="1100" b="0" dirty="0">
              <a:solidFill>
                <a:schemeClr val="accent6">
                  <a:lumMod val="50000"/>
                </a:schemeClr>
              </a:solidFill>
            </a:endParaRPr>
          </a:p>
          <a:p>
            <a:pPr algn="ctr"/>
            <a:r>
              <a:rPr lang="es-ES" sz="1100" b="0" dirty="0">
                <a:solidFill>
                  <a:schemeClr val="accent6">
                    <a:lumMod val="50000"/>
                  </a:schemeClr>
                </a:solidFill>
              </a:rPr>
              <a:t>Management</a:t>
            </a:r>
            <a:endParaRPr lang="en-US" sz="1100" b="0" dirty="0">
              <a:solidFill>
                <a:schemeClr val="accent6">
                  <a:lumMod val="50000"/>
                </a:schemeClr>
              </a:solidFill>
            </a:endParaRPr>
          </a:p>
        </p:txBody>
      </p:sp>
      <p:sp>
        <p:nvSpPr>
          <p:cNvPr id="3" name="Date Placeholder 2"/>
          <p:cNvSpPr>
            <a:spLocks noGrp="1"/>
          </p:cNvSpPr>
          <p:nvPr>
            <p:ph type="dt" sz="half" idx="10"/>
          </p:nvPr>
        </p:nvSpPr>
        <p:spPr/>
        <p:txBody>
          <a:bodyPr/>
          <a:lstStyle/>
          <a:p>
            <a:fld id="{FAEEFCAA-82C3-4349-A3C9-14CE9A9A6EF0}" type="datetime1">
              <a:rPr lang="gl-ES" smtClean="0"/>
              <a:t>24/04/19</a:t>
            </a:fld>
            <a:endParaRPr lang="en-US"/>
          </a:p>
        </p:txBody>
      </p:sp>
    </p:spTree>
    <p:extLst>
      <p:ext uri="{BB962C8B-B14F-4D97-AF65-F5344CB8AC3E}">
        <p14:creationId xmlns:p14="http://schemas.microsoft.com/office/powerpoint/2010/main" val="1338227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2" descr="C:\Users\Designer\Desktop\PRESENTATION COPERNICUS\FOTO5.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21678" y="-36863"/>
            <a:ext cx="2415629" cy="521124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FAF71AE-ECD1-AF4B-BBC7-9F87ADCE4D93}"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pic>
        <p:nvPicPr>
          <p:cNvPr id="16"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9029" y="65605"/>
            <a:ext cx="803761" cy="622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06"/>
            <a:ext cx="1022649" cy="430887"/>
          </a:xfrm>
          <a:prstGeom prst="rect">
            <a:avLst/>
          </a:prstGeom>
          <a:noFill/>
          <a:ln>
            <a:noFill/>
          </a:ln>
        </p:spPr>
        <p:txBody>
          <a:bodyPr wrap="square" rtlCol="0">
            <a:spAutoFit/>
          </a:bodyPr>
          <a:lstStyle/>
          <a:p>
            <a:pPr algn="ctr"/>
            <a:r>
              <a:rPr lang="es-ES" sz="1100" b="0" dirty="0" err="1">
                <a:solidFill>
                  <a:schemeClr val="accent6">
                    <a:lumMod val="50000"/>
                  </a:schemeClr>
                </a:solidFill>
              </a:rPr>
              <a:t>Emergency</a:t>
            </a:r>
            <a:endParaRPr lang="es-ES" sz="1100" b="0" dirty="0">
              <a:solidFill>
                <a:schemeClr val="accent6">
                  <a:lumMod val="50000"/>
                </a:schemeClr>
              </a:solidFill>
            </a:endParaRPr>
          </a:p>
          <a:p>
            <a:pPr algn="ctr"/>
            <a:r>
              <a:rPr lang="es-ES" sz="1100" b="0" dirty="0">
                <a:solidFill>
                  <a:schemeClr val="accent6">
                    <a:lumMod val="50000"/>
                  </a:schemeClr>
                </a:solidFill>
              </a:rPr>
              <a:t>Management</a:t>
            </a:r>
            <a:endParaRPr lang="en-US" sz="1100" b="0" dirty="0">
              <a:solidFill>
                <a:schemeClr val="accent6">
                  <a:lumMod val="50000"/>
                </a:schemeClr>
              </a:solidFill>
            </a:endParaRPr>
          </a:p>
        </p:txBody>
      </p:sp>
    </p:spTree>
    <p:extLst>
      <p:ext uri="{BB962C8B-B14F-4D97-AF65-F5344CB8AC3E}">
        <p14:creationId xmlns:p14="http://schemas.microsoft.com/office/powerpoint/2010/main" val="129369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23604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23596" y="251"/>
            <a:ext cx="1958012" cy="5256000"/>
          </a:xfrm>
          <a:prstGeom prst="rect">
            <a:avLst/>
          </a:prstGeom>
        </p:spPr>
      </p:pic>
      <p:sp>
        <p:nvSpPr>
          <p:cNvPr id="16" name="Rectangle 15"/>
          <p:cNvSpPr/>
          <p:nvPr userDrawn="1"/>
        </p:nvSpPr>
        <p:spPr>
          <a:xfrm>
            <a:off x="7164288" y="0"/>
            <a:ext cx="1728192" cy="5292000"/>
          </a:xfrm>
          <a:prstGeom prst="rect">
            <a:avLst/>
          </a:prstGeom>
          <a:gradFill flip="none" rotWithShape="1">
            <a:gsLst>
              <a:gs pos="4000">
                <a:schemeClr val="accent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876006"/>
            <a:ext cx="2133600" cy="273844"/>
          </a:xfrm>
        </p:spPr>
        <p:txBody>
          <a:bodyPr/>
          <a:lstStyle>
            <a:lvl1pPr>
              <a:defRPr>
                <a:solidFill>
                  <a:schemeClr val="bg1">
                    <a:lumMod val="95000"/>
                  </a:schemeClr>
                </a:solidFill>
              </a:defRPr>
            </a:lvl1pPr>
          </a:lstStyle>
          <a:p>
            <a:fld id="{5E031D97-ECC9-7046-95F2-965F119E7E41}" type="datetime1">
              <a:rPr lang="gl-ES" smtClean="0"/>
              <a:t>24/04/19</a:t>
            </a:fld>
            <a:endParaRPr lang="en-US" dirty="0"/>
          </a:p>
        </p:txBody>
      </p:sp>
      <p:sp>
        <p:nvSpPr>
          <p:cNvPr id="5" name="Footer Placeholder 4"/>
          <p:cNvSpPr>
            <a:spLocks noGrp="1"/>
          </p:cNvSpPr>
          <p:nvPr>
            <p:ph type="ftr" sz="quarter" idx="11"/>
          </p:nvPr>
        </p:nvSpPr>
        <p:spPr>
          <a:xfrm>
            <a:off x="3124200" y="4876006"/>
            <a:ext cx="2895600" cy="273844"/>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553200" y="4876006"/>
            <a:ext cx="2133600" cy="273844"/>
          </a:xfrm>
        </p:spPr>
        <p:txBody>
          <a:bodyPr/>
          <a:lstStyle>
            <a:lvl1pPr>
              <a:defRPr>
                <a:solidFill>
                  <a:schemeClr val="bg1">
                    <a:lumMod val="95000"/>
                  </a:schemeClr>
                </a:solidFill>
              </a:defRPr>
            </a:lvl1pPr>
          </a:lstStyle>
          <a:p>
            <a:fld id="{58768E1A-8455-4611-8763-3FA1B747F6B6}" type="slidenum">
              <a:rPr lang="en-US" smtClean="0"/>
              <a:pPr/>
              <a:t>‹Nº›</a:t>
            </a:fld>
            <a:endParaRPr lang="en-US" dirty="0"/>
          </a:p>
        </p:txBody>
      </p:sp>
      <p:pic>
        <p:nvPicPr>
          <p:cNvPr id="17" name="Picture 3" descr="S:\F15015_Copernicus\3_Work\330_Work-in-process\Logos_icons\User Uptake_blanc-0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966" y="902657"/>
            <a:ext cx="2821221" cy="282122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userDrawn="1"/>
        </p:nvSpPr>
        <p:spPr>
          <a:xfrm>
            <a:off x="723496" y="3723878"/>
            <a:ext cx="1440160" cy="261610"/>
          </a:xfrm>
          <a:prstGeom prst="rect">
            <a:avLst/>
          </a:prstGeom>
          <a:noFill/>
        </p:spPr>
        <p:txBody>
          <a:bodyPr wrap="square" rtlCol="0">
            <a:spAutoFit/>
          </a:bodyPr>
          <a:lstStyle/>
          <a:p>
            <a:pPr algn="ctr"/>
            <a:r>
              <a:rPr lang="es-ES" sz="1100" b="0" dirty="0">
                <a:solidFill>
                  <a:schemeClr val="bg1"/>
                </a:solidFill>
              </a:rPr>
              <a:t>Data Access</a:t>
            </a:r>
            <a:endParaRPr lang="en-US" sz="1100" b="0" dirty="0">
              <a:solidFill>
                <a:schemeClr val="bg1"/>
              </a:solidFill>
            </a:endParaRPr>
          </a:p>
        </p:txBody>
      </p:sp>
      <p:pic>
        <p:nvPicPr>
          <p:cNvPr id="15" name="Picture 14"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sp>
        <p:nvSpPr>
          <p:cNvPr id="23"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4"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pic>
        <p:nvPicPr>
          <p:cNvPr id="2" name="Picture 1"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3" name="Picture 2"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Tree>
    <p:extLst>
      <p:ext uri="{BB962C8B-B14F-4D97-AF65-F5344CB8AC3E}">
        <p14:creationId xmlns:p14="http://schemas.microsoft.com/office/powerpoint/2010/main" val="1011157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40429" y="-46112"/>
            <a:ext cx="2298483" cy="5282158"/>
            <a:chOff x="-140429" y="-46112"/>
            <a:chExt cx="2298483" cy="5282158"/>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876006"/>
            <a:ext cx="2133600" cy="273844"/>
          </a:xfrm>
        </p:spPr>
        <p:txBody>
          <a:bodyPr/>
          <a:lstStyle/>
          <a:p>
            <a:fld id="{8EC90F71-DC7C-B548-AB52-A39A0CC0F132}" type="datetime1">
              <a:rPr lang="gl-ES" smtClean="0"/>
              <a:t>24/04/19</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3253" y="42236"/>
            <a:ext cx="693115" cy="652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777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40429" y="-46112"/>
            <a:ext cx="2298483" cy="5282158"/>
            <a:chOff x="-140429" y="-46112"/>
            <a:chExt cx="2298483" cy="5282158"/>
          </a:xfrm>
        </p:grpSpPr>
        <p:pic>
          <p:nvPicPr>
            <p:cNvPr id="1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FE54BE32-4DA5-8442-B658-EBD8FD5B0440}"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13"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3253" y="42236"/>
            <a:ext cx="693115" cy="652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880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306278" y="0"/>
            <a:ext cx="1848396" cy="5143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457200" y="4876006"/>
            <a:ext cx="2133600" cy="273844"/>
          </a:xfrm>
        </p:spPr>
        <p:txBody>
          <a:bodyPr/>
          <a:lstStyle>
            <a:lvl1pPr>
              <a:defRPr>
                <a:solidFill>
                  <a:schemeClr val="bg1">
                    <a:lumMod val="95000"/>
                  </a:schemeClr>
                </a:solidFill>
              </a:defRPr>
            </a:lvl1pPr>
          </a:lstStyle>
          <a:p>
            <a:fld id="{73E9AAF4-0CFC-7A42-A1AF-1D702A59D1C6}" type="datetime1">
              <a:rPr lang="gl-ES" smtClean="0"/>
              <a:t>24/04/19</a:t>
            </a:fld>
            <a:endParaRPr lang="en-US" dirty="0"/>
          </a:p>
        </p:txBody>
      </p:sp>
      <p:sp>
        <p:nvSpPr>
          <p:cNvPr id="5" name="Footer Placeholder 4"/>
          <p:cNvSpPr>
            <a:spLocks noGrp="1"/>
          </p:cNvSpPr>
          <p:nvPr>
            <p:ph type="ftr" sz="quarter" idx="11"/>
          </p:nvPr>
        </p:nvSpPr>
        <p:spPr>
          <a:xfrm>
            <a:off x="3124200" y="4876006"/>
            <a:ext cx="2895600" cy="273844"/>
          </a:xfrm>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a:xfrm>
            <a:off x="6553200" y="4876006"/>
            <a:ext cx="2133600" cy="273844"/>
          </a:xfrm>
        </p:spPr>
        <p:txBody>
          <a:bodyPr/>
          <a:lstStyle>
            <a:lvl1pPr>
              <a:defRPr>
                <a:solidFill>
                  <a:schemeClr val="bg1">
                    <a:lumMod val="95000"/>
                  </a:schemeClr>
                </a:solidFill>
              </a:defRPr>
            </a:lvl1pPr>
          </a:lstStyle>
          <a:p>
            <a:fld id="{58768E1A-8455-4611-8763-3FA1B747F6B6}" type="slidenum">
              <a:rPr lang="en-US" smtClean="0"/>
              <a:pPr/>
              <a:t>‹Nº›</a:t>
            </a:fld>
            <a:endParaRPr lang="en-US"/>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email">
            <a:biLevel thresh="50000"/>
            <a:extLst>
              <a:ext uri="{28A0092B-C50C-407E-A947-70E740481C1C}">
                <a14:useLocalDpi xmlns:a14="http://schemas.microsoft.com/office/drawing/2010/main"/>
              </a:ext>
            </a:extLst>
          </a:blip>
          <a:srcRect/>
          <a:stretch/>
        </p:blipFill>
        <p:spPr bwMode="auto">
          <a:xfrm>
            <a:off x="323528" y="1491630"/>
            <a:ext cx="2088232" cy="2448901"/>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userDrawn="1"/>
        </p:nvSpPr>
        <p:spPr>
          <a:xfrm>
            <a:off x="204713" y="3507854"/>
            <a:ext cx="2361726" cy="261610"/>
          </a:xfrm>
          <a:prstGeom prst="rect">
            <a:avLst/>
          </a:prstGeom>
          <a:noFill/>
          <a:ln>
            <a:noFill/>
          </a:ln>
        </p:spPr>
        <p:txBody>
          <a:bodyPr wrap="square" rtlCol="0">
            <a:spAutoFit/>
          </a:bodyPr>
          <a:lstStyle/>
          <a:p>
            <a:pPr algn="ctr"/>
            <a:r>
              <a:rPr lang="es-ES" sz="1100" b="0" dirty="0" err="1">
                <a:solidFill>
                  <a:schemeClr val="bg1"/>
                </a:solidFill>
              </a:rPr>
              <a:t>Atmosphere</a:t>
            </a:r>
            <a:r>
              <a:rPr lang="es-ES" sz="1100" b="0" baseline="0" dirty="0">
                <a:solidFill>
                  <a:schemeClr val="bg1"/>
                </a:solidFill>
              </a:rPr>
              <a:t> </a:t>
            </a:r>
            <a:r>
              <a:rPr lang="es-ES" sz="1100" b="0" dirty="0" err="1">
                <a:solidFill>
                  <a:schemeClr val="bg1"/>
                </a:solidFill>
              </a:rPr>
              <a:t>Monitoring</a:t>
            </a:r>
            <a:endParaRPr lang="en-US" sz="1100" b="0" dirty="0">
              <a:solidFill>
                <a:schemeClr val="bg1"/>
              </a:solidFill>
            </a:endParaRPr>
          </a:p>
        </p:txBody>
      </p:sp>
      <p:pic>
        <p:nvPicPr>
          <p:cNvPr id="18" name="Picture 17"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pic>
        <p:nvPicPr>
          <p:cNvPr id="19" name="Picture 18"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20" name="Picture 19"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
        <p:nvSpPr>
          <p:cNvPr id="26"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spTree>
    <p:extLst>
      <p:ext uri="{BB962C8B-B14F-4D97-AF65-F5344CB8AC3E}">
        <p14:creationId xmlns:p14="http://schemas.microsoft.com/office/powerpoint/2010/main" val="2893805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4" name="Picture 2"/>
          <p:cNvPicPr>
            <a:picLocks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2700" y="0"/>
            <a:ext cx="2266574" cy="5184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ectangle 29"/>
          <p:cNvSpPr/>
          <p:nvPr userDrawn="1"/>
        </p:nvSpPr>
        <p:spPr>
          <a:xfrm>
            <a:off x="-25648" y="-1"/>
            <a:ext cx="2266574" cy="51840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0" y="0"/>
            <a:ext cx="2298483" cy="5184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a:xfrm>
            <a:off x="457200" y="4876006"/>
            <a:ext cx="2133600" cy="273844"/>
          </a:xfrm>
        </p:spPr>
        <p:txBody>
          <a:bodyPr/>
          <a:lstStyle/>
          <a:p>
            <a:fld id="{90CFFA11-AF57-F847-9C98-20CE75E01A29}" type="datetime1">
              <a:rPr lang="gl-ES" smtClean="0"/>
              <a:t>24/04/19</a:t>
            </a:fld>
            <a:endParaRPr lang="en-US"/>
          </a:p>
        </p:txBody>
      </p:sp>
      <p:sp>
        <p:nvSpPr>
          <p:cNvPr id="6" name="Footer Placeholder 5"/>
          <p:cNvSpPr>
            <a:spLocks noGrp="1"/>
          </p:cNvSpPr>
          <p:nvPr userDrawn="1">
            <p:ph type="ftr" sz="quarter" idx="11"/>
          </p:nvPr>
        </p:nvSpPr>
        <p:spPr>
          <a:xfrm>
            <a:off x="3124200" y="4876006"/>
            <a:ext cx="2895600" cy="273844"/>
          </a:xfrm>
        </p:spPr>
        <p:txBody>
          <a:bodyPr/>
          <a:lstStyle/>
          <a:p>
            <a:endParaRPr lang="en-US"/>
          </a:p>
        </p:txBody>
      </p:sp>
      <p:sp>
        <p:nvSpPr>
          <p:cNvPr id="7" name="Slide Number Placeholder 6"/>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15"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3253" y="42236"/>
            <a:ext cx="693115" cy="652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282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40429" y="-46112"/>
            <a:ext cx="2298483" cy="5282158"/>
            <a:chOff x="-140429" y="-46112"/>
            <a:chExt cx="2298483" cy="5282158"/>
          </a:xfrm>
        </p:grpSpPr>
        <p:pic>
          <p:nvPicPr>
            <p:cNvPr id="1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1BAEB2-12F5-D34F-A4B4-5DD6391CF85F}"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sp>
        <p:nvSpPr>
          <p:cNvPr id="14"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3253" y="42236"/>
            <a:ext cx="693115" cy="652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235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40429" y="-46112"/>
            <a:ext cx="2298483" cy="5282158"/>
            <a:chOff x="-140429" y="-46112"/>
            <a:chExt cx="2298483" cy="5282158"/>
          </a:xfrm>
        </p:grpSpPr>
        <p:pic>
          <p:nvPicPr>
            <p:cNvPr id="30"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Date Placeholder 2"/>
          <p:cNvSpPr>
            <a:spLocks noGrp="1"/>
          </p:cNvSpPr>
          <p:nvPr userDrawn="1">
            <p:ph type="dt" sz="half" idx="10"/>
          </p:nvPr>
        </p:nvSpPr>
        <p:spPr/>
        <p:txBody>
          <a:bodyPr/>
          <a:lstStyle/>
          <a:p>
            <a:fld id="{046FB8EA-98E0-3143-B948-58F3C1E277DA}" type="datetime1">
              <a:rPr lang="gl-ES" smtClean="0"/>
              <a:t>24/04/19</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‹Nº›</a:t>
            </a:fld>
            <a:endParaRPr lang="en-US"/>
          </a:p>
        </p:txBody>
      </p:sp>
      <p:sp>
        <p:nvSpPr>
          <p:cNvPr id="18"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3253" y="42236"/>
            <a:ext cx="693115" cy="652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48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40429" y="-46112"/>
            <a:ext cx="2298483" cy="5282158"/>
            <a:chOff x="-140429" y="-46112"/>
            <a:chExt cx="2298483" cy="5282158"/>
          </a:xfrm>
        </p:grpSpPr>
        <p:pic>
          <p:nvPicPr>
            <p:cNvPr id="2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08520" y="-46112"/>
              <a:ext cx="2266574" cy="5189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7C464DE-3945-6745-BDEF-F47C8EA61A96}"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dirty="0" err="1">
                <a:solidFill>
                  <a:schemeClr val="accent5">
                    <a:lumMod val="75000"/>
                  </a:schemeClr>
                </a:solidFill>
              </a:rPr>
              <a:t>Atmosphere</a:t>
            </a:r>
            <a:endParaRPr lang="es-ES" sz="1100" b="0" dirty="0">
              <a:solidFill>
                <a:schemeClr val="accent5">
                  <a:lumMod val="75000"/>
                </a:schemeClr>
              </a:solidFill>
            </a:endParaRPr>
          </a:p>
          <a:p>
            <a:pPr algn="ctr"/>
            <a:r>
              <a:rPr lang="es-ES" sz="1100" b="0" dirty="0" err="1">
                <a:solidFill>
                  <a:schemeClr val="accent5">
                    <a:lumMod val="75000"/>
                  </a:schemeClr>
                </a:solidFill>
              </a:rPr>
              <a:t>Monitoring</a:t>
            </a:r>
            <a:endParaRPr lang="en-US" sz="1100"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3253" y="42236"/>
            <a:ext cx="693115" cy="652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482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4" name="Picture 2" descr="S:\F15015_Copernicus\3_Work\330_Work-in-process\SC4_BackgroundMat\Visual_ID\Photos\Climate_change_ThinkstockPhotos-147656737.jpg"/>
          <p:cNvPicPr>
            <a:picLocks noChangeArrowheads="1"/>
          </p:cNvPicPr>
          <p:nvPr userDrawn="1"/>
        </p:nvPicPr>
        <p:blipFill rotWithShape="1">
          <a:blip r:embed="rId2" cstate="email">
            <a:extLst>
              <a:ext uri="{28A0092B-C50C-407E-A947-70E740481C1C}">
                <a14:useLocalDpi xmlns:a14="http://schemas.microsoft.com/office/drawing/2010/main"/>
              </a:ext>
            </a:extLst>
          </a:blip>
          <a:srcRect b="-69"/>
          <a:stretch/>
        </p:blipFill>
        <p:spPr bwMode="auto">
          <a:xfrm>
            <a:off x="0" y="-45910"/>
            <a:ext cx="2350852" cy="5220000"/>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Rectangle 34"/>
          <p:cNvSpPr/>
          <p:nvPr userDrawn="1"/>
        </p:nvSpPr>
        <p:spPr>
          <a:xfrm>
            <a:off x="-108520" y="-53200"/>
            <a:ext cx="2483768" cy="507322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0" y="-38100"/>
            <a:ext cx="2350852" cy="4842098"/>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876006"/>
            <a:ext cx="2133600" cy="273844"/>
          </a:xfrm>
        </p:spPr>
        <p:txBody>
          <a:bodyPr/>
          <a:lstStyle/>
          <a:p>
            <a:fld id="{8BF513F1-2CA8-0049-BEB0-BA2198B1B768}" type="datetime1">
              <a:rPr lang="gl-ES" smtClean="0"/>
              <a:t>24/04/19</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44"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92966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876006"/>
            <a:ext cx="2133600" cy="273844"/>
          </a:xfrm>
        </p:spPr>
        <p:txBody>
          <a:bodyPr/>
          <a:lstStyle/>
          <a:p>
            <a:fld id="{E663CD21-9CE3-0F44-94EC-588FEEA2495B}" type="datetime1">
              <a:rPr lang="gl-ES" smtClean="0"/>
              <a:t>24/04/19</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17"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6454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p:cNvSpPr/>
          <p:nvPr userDrawn="1"/>
        </p:nvSpPr>
        <p:spPr>
          <a:xfrm>
            <a:off x="0" y="0"/>
            <a:ext cx="9144000" cy="5184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218"/>
          <a:stretch/>
        </p:blipFill>
        <p:spPr bwMode="auto">
          <a:xfrm>
            <a:off x="7291387" y="-11269"/>
            <a:ext cx="1873569" cy="522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457200" y="4877494"/>
            <a:ext cx="2133600" cy="273844"/>
          </a:xfrm>
        </p:spPr>
        <p:txBody>
          <a:bodyPr/>
          <a:lstStyle>
            <a:lvl1pPr>
              <a:defRPr>
                <a:solidFill>
                  <a:schemeClr val="bg1">
                    <a:lumMod val="95000"/>
                  </a:schemeClr>
                </a:solidFill>
              </a:defRPr>
            </a:lvl1pPr>
          </a:lstStyle>
          <a:p>
            <a:fld id="{55BDBF8A-0C09-1F4A-A1F8-B85C5C7BB057}" type="datetime1">
              <a:rPr lang="gl-ES" smtClean="0"/>
              <a:t>24/04/19</a:t>
            </a:fld>
            <a:endParaRPr lang="en-US" dirty="0"/>
          </a:p>
        </p:txBody>
      </p:sp>
      <p:sp>
        <p:nvSpPr>
          <p:cNvPr id="5" name="Footer Placeholder 4"/>
          <p:cNvSpPr>
            <a:spLocks noGrp="1"/>
          </p:cNvSpPr>
          <p:nvPr>
            <p:ph type="ftr" sz="quarter" idx="11"/>
          </p:nvPr>
        </p:nvSpPr>
        <p:spPr>
          <a:xfrm>
            <a:off x="3124200" y="4877494"/>
            <a:ext cx="2895600" cy="273844"/>
          </a:xfrm>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a:xfrm>
            <a:off x="6553200" y="4877494"/>
            <a:ext cx="2133600" cy="273844"/>
          </a:xfrm>
        </p:spPr>
        <p:txBody>
          <a:bodyPr/>
          <a:lstStyle>
            <a:lvl1pPr>
              <a:defRPr>
                <a:solidFill>
                  <a:schemeClr val="bg1">
                    <a:lumMod val="95000"/>
                  </a:schemeClr>
                </a:solidFill>
              </a:defRPr>
            </a:lvl1pPr>
          </a:lstStyle>
          <a:p>
            <a:fld id="{58768E1A-8455-4611-8763-3FA1B747F6B6}" type="slidenum">
              <a:rPr lang="en-US" smtClean="0"/>
              <a:pPr/>
              <a:t>‹Nº›</a:t>
            </a:fld>
            <a:endParaRPr lang="en-US" dirty="0"/>
          </a:p>
        </p:txBody>
      </p:sp>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b="0" dirty="0" err="1">
                <a:solidFill>
                  <a:schemeClr val="bg1"/>
                </a:solidFill>
              </a:rPr>
              <a:t>Climate</a:t>
            </a:r>
            <a:r>
              <a:rPr lang="es-ES" sz="1100" b="0" baseline="0" dirty="0">
                <a:solidFill>
                  <a:schemeClr val="bg1"/>
                </a:solidFill>
              </a:rPr>
              <a:t> </a:t>
            </a:r>
            <a:r>
              <a:rPr lang="es-ES" sz="1100" b="0" dirty="0" err="1">
                <a:solidFill>
                  <a:schemeClr val="bg1"/>
                </a:solidFill>
              </a:rPr>
              <a:t>Change</a:t>
            </a:r>
            <a:endParaRPr lang="en-US" sz="1100" b="0" dirty="0">
              <a:solidFill>
                <a:schemeClr val="bg1"/>
              </a:solidFill>
            </a:endParaRPr>
          </a:p>
        </p:txBody>
      </p:sp>
      <p:pic>
        <p:nvPicPr>
          <p:cNvPr id="3" name="Picture 2" descr="C3Siconwhite copy.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1560" y="1995686"/>
            <a:ext cx="1374927" cy="1439997"/>
          </a:xfrm>
          <a:prstGeom prst="rect">
            <a:avLst/>
          </a:prstGeom>
        </p:spPr>
      </p:pic>
      <p:pic>
        <p:nvPicPr>
          <p:cNvPr id="18" name="Picture 17"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pic>
        <p:nvPicPr>
          <p:cNvPr id="19" name="Picture 18"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20" name="Picture 19"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
        <p:nvSpPr>
          <p:cNvPr id="21"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spTree>
    <p:extLst>
      <p:ext uri="{BB962C8B-B14F-4D97-AF65-F5344CB8AC3E}">
        <p14:creationId xmlns:p14="http://schemas.microsoft.com/office/powerpoint/2010/main" val="152888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2" name="Picture 2" descr="S:\F15015_Copernicus\3_Work\330_Work-in-process\SC4_BackgroundMat\Visual_ID\Photos\Po_River_Italy.jpg"/>
          <p:cNvPicPr>
            <a:picLocks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10800000">
            <a:off x="-11410" y="-20538"/>
            <a:ext cx="2077082" cy="5183320"/>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ectangle 23"/>
          <p:cNvSpPr/>
          <p:nvPr userDrawn="1"/>
        </p:nvSpPr>
        <p:spPr>
          <a:xfrm>
            <a:off x="-36513" y="-56538"/>
            <a:ext cx="2124000" cy="5220584"/>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36512" y="-19954"/>
            <a:ext cx="2120906" cy="5184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userDrawn="1">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DFAFD4AB-AE46-E946-97F4-1744DC3377EE}" type="datetime1">
              <a:rPr lang="gl-ES" smtClean="0"/>
              <a:t>24/04/19</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‹Nº›</a:t>
            </a:fld>
            <a:endParaRPr lang="en-US"/>
          </a:p>
        </p:txBody>
      </p:sp>
      <p:cxnSp>
        <p:nvCxnSpPr>
          <p:cNvPr id="15" name="Straight Connector 14"/>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userDrawn="1">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80573" y="118278"/>
            <a:ext cx="541005" cy="5410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84329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AEC9C50-C4DC-0C4E-BBB3-DA2CA5F027D5}"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0"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8852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276734-683E-4442-B875-7B534381BEF3}"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2"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59759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2" descr="S:\F15015_Copernicus\3_Work\330_Work-in-process\SC4_BackgroundMat\Visual_ID\Photos\Climate_change_ThinkstockPhotos-147656737.jpg"/>
          <p:cNvPicPr>
            <a:picLocks noChangeArrowheads="1"/>
          </p:cNvPicPr>
          <p:nvPr userDrawn="1"/>
        </p:nvPicPr>
        <p:blipFill rotWithShape="1">
          <a:blip r:embed="rId2" cstate="email">
            <a:extLst>
              <a:ext uri="{28A0092B-C50C-407E-A947-70E740481C1C}">
                <a14:useLocalDpi xmlns:a14="http://schemas.microsoft.com/office/drawing/2010/main"/>
              </a:ext>
            </a:extLst>
          </a:blip>
          <a:srcRect b="-69"/>
          <a:stretch/>
        </p:blipFill>
        <p:spPr bwMode="auto">
          <a:xfrm>
            <a:off x="0" y="-45910"/>
            <a:ext cx="2350852" cy="52200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userDrawn="1"/>
        </p:nvSpPr>
        <p:spPr>
          <a:xfrm>
            <a:off x="-108520" y="-53200"/>
            <a:ext cx="2483768" cy="5256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38100"/>
            <a:ext cx="2350852" cy="5256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A614373A-3579-CC4D-B82D-849DC510A90C}" type="datetime1">
              <a:rPr lang="gl-ES" smtClean="0"/>
              <a:t>24/04/19</a:t>
            </a:fld>
            <a:endParaRPr lang="en-US"/>
          </a:p>
        </p:txBody>
      </p:sp>
      <p:sp>
        <p:nvSpPr>
          <p:cNvPr id="4" name="Footer Placeholder 3"/>
          <p:cNvSpPr>
            <a:spLocks noGrp="1"/>
          </p:cNvSpPr>
          <p:nvPr>
            <p:ph type="ftr" sz="quarter" idx="11"/>
          </p:nvPr>
        </p:nvSpPr>
        <p:spPr>
          <a:xfrm>
            <a:off x="3124200" y="4876006"/>
            <a:ext cx="2895600" cy="273844"/>
          </a:xfrm>
        </p:spPr>
        <p:txBody>
          <a:bodyPr/>
          <a:lstStyle/>
          <a:p>
            <a:endParaRPr lang="en-US" dirty="0"/>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dirty="0"/>
          </a:p>
        </p:txBody>
      </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dirty="0"/>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6"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3" name="Rectángulo 12">
            <a:extLst>
              <a:ext uri="{FF2B5EF4-FFF2-40B4-BE49-F238E27FC236}">
                <a16:creationId xmlns:a16="http://schemas.microsoft.com/office/drawing/2014/main" id="{DADE2124-43AE-9B42-A50D-E3F4EA7E1A42}"/>
              </a:ext>
            </a:extLst>
          </p:cNvPr>
          <p:cNvSpPr/>
          <p:nvPr userDrawn="1"/>
        </p:nvSpPr>
        <p:spPr>
          <a:xfrm>
            <a:off x="5598840" y="4775377"/>
            <a:ext cx="2861592" cy="338554"/>
          </a:xfrm>
          <a:prstGeom prst="rect">
            <a:avLst/>
          </a:prstGeom>
        </p:spPr>
        <p:txBody>
          <a:bodyPr wrap="square">
            <a:spAutoFit/>
          </a:bodyPr>
          <a:lstStyle/>
          <a:p>
            <a:pPr algn="ctr"/>
            <a:r>
              <a:rPr lang="gl-ES" sz="800" dirty="0">
                <a:solidFill>
                  <a:schemeClr val="tx1"/>
                </a:solidFill>
              </a:rPr>
              <a:t>NOAA-USAID </a:t>
            </a:r>
            <a:r>
              <a:rPr lang="gl-ES" sz="800" dirty="0" err="1">
                <a:solidFill>
                  <a:schemeClr val="tx1"/>
                </a:solidFill>
              </a:rPr>
              <a:t>Second</a:t>
            </a:r>
            <a:r>
              <a:rPr lang="gl-ES" sz="800" dirty="0">
                <a:solidFill>
                  <a:schemeClr val="tx1"/>
                </a:solidFill>
              </a:rPr>
              <a:t> </a:t>
            </a:r>
            <a:r>
              <a:rPr lang="gl-ES" sz="800" dirty="0" err="1">
                <a:solidFill>
                  <a:schemeClr val="tx1"/>
                </a:solidFill>
              </a:rPr>
              <a:t>Symposium</a:t>
            </a:r>
            <a:r>
              <a:rPr lang="gl-ES" sz="800" dirty="0">
                <a:solidFill>
                  <a:schemeClr val="tx1"/>
                </a:solidFill>
              </a:rPr>
              <a:t> </a:t>
            </a:r>
            <a:r>
              <a:rPr lang="gl-ES" sz="800" dirty="0" err="1">
                <a:solidFill>
                  <a:schemeClr val="tx1"/>
                </a:solidFill>
              </a:rPr>
              <a:t>on</a:t>
            </a:r>
            <a:r>
              <a:rPr lang="gl-ES" sz="800" dirty="0">
                <a:solidFill>
                  <a:schemeClr val="tx1"/>
                </a:solidFill>
              </a:rPr>
              <a:t> </a:t>
            </a:r>
            <a:r>
              <a:rPr lang="gl-ES" sz="800" dirty="0" err="1">
                <a:solidFill>
                  <a:schemeClr val="tx1"/>
                </a:solidFill>
              </a:rPr>
              <a:t>the</a:t>
            </a:r>
            <a:r>
              <a:rPr lang="gl-ES" sz="800" dirty="0">
                <a:solidFill>
                  <a:schemeClr val="tx1"/>
                </a:solidFill>
              </a:rPr>
              <a:t> Global </a:t>
            </a:r>
            <a:r>
              <a:rPr lang="gl-ES" sz="800" dirty="0" err="1">
                <a:solidFill>
                  <a:schemeClr val="tx1"/>
                </a:solidFill>
              </a:rPr>
              <a:t>Climate</a:t>
            </a:r>
            <a:r>
              <a:rPr lang="gl-ES" sz="800" dirty="0">
                <a:solidFill>
                  <a:schemeClr val="tx1"/>
                </a:solidFill>
              </a:rPr>
              <a:t> </a:t>
            </a:r>
            <a:r>
              <a:rPr lang="gl-ES" sz="800" dirty="0" err="1">
                <a:solidFill>
                  <a:schemeClr val="tx1"/>
                </a:solidFill>
              </a:rPr>
              <a:t>System</a:t>
            </a:r>
            <a:endParaRPr lang="gl-ES" sz="800" dirty="0">
              <a:solidFill>
                <a:schemeClr val="tx1"/>
              </a:solidFill>
            </a:endParaRPr>
          </a:p>
          <a:p>
            <a:pPr algn="ctr"/>
            <a:r>
              <a:rPr lang="gl-ES" sz="800" dirty="0" err="1">
                <a:solidFill>
                  <a:schemeClr val="tx1"/>
                </a:solidFill>
              </a:rPr>
              <a:t>Ankara</a:t>
            </a:r>
            <a:r>
              <a:rPr lang="gl-ES" sz="800" dirty="0">
                <a:solidFill>
                  <a:schemeClr val="tx1"/>
                </a:solidFill>
              </a:rPr>
              <a:t>, </a:t>
            </a:r>
            <a:r>
              <a:rPr lang="gl-ES" sz="800" dirty="0" err="1">
                <a:solidFill>
                  <a:schemeClr val="tx1"/>
                </a:solidFill>
              </a:rPr>
              <a:t>Turkey</a:t>
            </a:r>
            <a:r>
              <a:rPr lang="gl-ES" sz="800" dirty="0">
                <a:solidFill>
                  <a:schemeClr val="tx1"/>
                </a:solidFill>
              </a:rPr>
              <a:t>, 24 – 26 </a:t>
            </a:r>
            <a:r>
              <a:rPr lang="gl-ES" sz="800" dirty="0" err="1">
                <a:solidFill>
                  <a:schemeClr val="tx1"/>
                </a:solidFill>
              </a:rPr>
              <a:t>April</a:t>
            </a:r>
            <a:r>
              <a:rPr lang="gl-ES" sz="800" dirty="0">
                <a:solidFill>
                  <a:schemeClr val="tx1"/>
                </a:solidFill>
              </a:rPr>
              <a:t>, 2019</a:t>
            </a:r>
          </a:p>
        </p:txBody>
      </p:sp>
    </p:spTree>
    <p:extLst>
      <p:ext uri="{BB962C8B-B14F-4D97-AF65-F5344CB8AC3E}">
        <p14:creationId xmlns:p14="http://schemas.microsoft.com/office/powerpoint/2010/main" val="2962605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6" name="Picture 2" descr="S:\F15015_Copernicus\3_Work\330_Work-in-process\SC4_BackgroundMat\Visual_ID\Photos\Climate_change_ThinkstockPhotos-147656737.jpg"/>
          <p:cNvPicPr>
            <a:picLocks noChangeArrowheads="1"/>
          </p:cNvPicPr>
          <p:nvPr userDrawn="1"/>
        </p:nvPicPr>
        <p:blipFill rotWithShape="1">
          <a:blip r:embed="rId2" cstate="email">
            <a:extLst>
              <a:ext uri="{28A0092B-C50C-407E-A947-70E740481C1C}">
                <a14:useLocalDpi xmlns:a14="http://schemas.microsoft.com/office/drawing/2010/main"/>
              </a:ext>
            </a:extLst>
          </a:blip>
          <a:srcRect b="-69"/>
          <a:stretch/>
        </p:blipFill>
        <p:spPr bwMode="auto">
          <a:xfrm>
            <a:off x="0" y="-45910"/>
            <a:ext cx="2350852" cy="522000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6"/>
          <p:cNvSpPr/>
          <p:nvPr userDrawn="1"/>
        </p:nvSpPr>
        <p:spPr>
          <a:xfrm>
            <a:off x="-108520" y="-53200"/>
            <a:ext cx="2483768" cy="525322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38100"/>
            <a:ext cx="2350852" cy="5256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065A946-947B-214F-91D8-22FABD5E93A3}"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b="0" dirty="0" err="1">
                  <a:solidFill>
                    <a:srgbClr val="941333"/>
                  </a:solidFill>
                </a:rPr>
                <a:t>Climate</a:t>
              </a:r>
              <a:endParaRPr lang="es-ES" sz="1100" b="0" dirty="0">
                <a:solidFill>
                  <a:srgbClr val="941333"/>
                </a:solidFill>
              </a:endParaRPr>
            </a:p>
            <a:p>
              <a:r>
                <a:rPr lang="es-ES" sz="1100" b="0" dirty="0" err="1">
                  <a:solidFill>
                    <a:srgbClr val="941333"/>
                  </a:solidFill>
                </a:rPr>
                <a:t>Change</a:t>
              </a:r>
              <a:endParaRPr lang="en-US" sz="1100" b="0" dirty="0">
                <a:solidFill>
                  <a:srgbClr val="941333"/>
                </a:solidFill>
              </a:endParaRPr>
            </a:p>
          </p:txBody>
        </p:sp>
        <p:pic>
          <p:nvPicPr>
            <p:cNvPr id="25"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940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14" name="Group 13"/>
          <p:cNvGrpSpPr/>
          <p:nvPr userDrawn="1"/>
        </p:nvGrpSpPr>
        <p:grpSpPr>
          <a:xfrm>
            <a:off x="0" y="-6146"/>
            <a:ext cx="2590800" cy="5149646"/>
            <a:chOff x="-2988840" y="-681190"/>
            <a:chExt cx="2323579" cy="5195022"/>
          </a:xfrm>
        </p:grpSpPr>
        <p:pic>
          <p:nvPicPr>
            <p:cNvPr id="15" name="Picture 2" descr="S:\F15015_Copernicus\3_Work\330_Work-in-process\SC4_BackgroundMat\Visual_ID\Photos\Climate_change_ThinkstockPhotos-147656737.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Content Placeholder 2"/>
          <p:cNvSpPr>
            <a:spLocks noGrp="1"/>
          </p:cNvSpPr>
          <p:nvPr userDrawn="1">
            <p:ph idx="1"/>
          </p:nvPr>
        </p:nvSpPr>
        <p:spPr>
          <a:xfrm>
            <a:off x="942975" y="699543"/>
            <a:ext cx="7743826" cy="3823073"/>
          </a:xfrm>
          <a:prstGeom prst="rect">
            <a:avLst/>
          </a:prstGeo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867705" y="235007"/>
            <a:ext cx="7819096" cy="277539"/>
          </a:xfrm>
          <a:prstGeom prst="rect">
            <a:avLst/>
          </a:prstGeom>
          <a:solidFill>
            <a:srgbClr val="941333"/>
          </a:solidFill>
        </p:spPr>
        <p:txBody>
          <a:bodyPr>
            <a:noAutofit/>
          </a:bodyPr>
          <a:lstStyle>
            <a:lvl1pPr algn="l">
              <a:defRPr sz="1800" b="0" spc="450" baseline="0">
                <a:solidFill>
                  <a:schemeClr val="bg1"/>
                </a:solidFill>
              </a:defRPr>
            </a:lvl1pPr>
          </a:lstStyle>
          <a:p>
            <a:r>
              <a:rPr lang="en-US" dirty="0"/>
              <a:t>CLICK TO EDIT MASTER TITLE STYLE</a:t>
            </a:r>
          </a:p>
        </p:txBody>
      </p:sp>
      <p:grpSp>
        <p:nvGrpSpPr>
          <p:cNvPr id="12" name="Group 11"/>
          <p:cNvGrpSpPr/>
          <p:nvPr userDrawn="1"/>
        </p:nvGrpSpPr>
        <p:grpSpPr>
          <a:xfrm>
            <a:off x="107505" y="20835"/>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17"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Rectángulo 19">
            <a:extLst>
              <a:ext uri="{FF2B5EF4-FFF2-40B4-BE49-F238E27FC236}">
                <a16:creationId xmlns:a16="http://schemas.microsoft.com/office/drawing/2014/main" id="{2A330D79-ED41-054D-9C32-FB6066924354}"/>
              </a:ext>
            </a:extLst>
          </p:cNvPr>
          <p:cNvSpPr/>
          <p:nvPr userDrawn="1"/>
        </p:nvSpPr>
        <p:spPr>
          <a:xfrm>
            <a:off x="5598840" y="4775377"/>
            <a:ext cx="2861592" cy="338554"/>
          </a:xfrm>
          <a:prstGeom prst="rect">
            <a:avLst/>
          </a:prstGeom>
        </p:spPr>
        <p:txBody>
          <a:bodyPr wrap="square">
            <a:spAutoFit/>
          </a:bodyPr>
          <a:lstStyle/>
          <a:p>
            <a:pPr algn="ctr"/>
            <a:r>
              <a:rPr lang="gl-ES" sz="800" dirty="0">
                <a:solidFill>
                  <a:schemeClr val="tx1"/>
                </a:solidFill>
              </a:rPr>
              <a:t>NOAA-USAID </a:t>
            </a:r>
            <a:r>
              <a:rPr lang="gl-ES" sz="800" dirty="0" err="1">
                <a:solidFill>
                  <a:schemeClr val="tx1"/>
                </a:solidFill>
              </a:rPr>
              <a:t>Second</a:t>
            </a:r>
            <a:r>
              <a:rPr lang="gl-ES" sz="800" dirty="0">
                <a:solidFill>
                  <a:schemeClr val="tx1"/>
                </a:solidFill>
              </a:rPr>
              <a:t> </a:t>
            </a:r>
            <a:r>
              <a:rPr lang="gl-ES" sz="800" dirty="0" err="1">
                <a:solidFill>
                  <a:schemeClr val="tx1"/>
                </a:solidFill>
              </a:rPr>
              <a:t>Symposium</a:t>
            </a:r>
            <a:r>
              <a:rPr lang="gl-ES" sz="800" dirty="0">
                <a:solidFill>
                  <a:schemeClr val="tx1"/>
                </a:solidFill>
              </a:rPr>
              <a:t> </a:t>
            </a:r>
            <a:r>
              <a:rPr lang="gl-ES" sz="800" dirty="0" err="1">
                <a:solidFill>
                  <a:schemeClr val="tx1"/>
                </a:solidFill>
              </a:rPr>
              <a:t>on</a:t>
            </a:r>
            <a:r>
              <a:rPr lang="gl-ES" sz="800" dirty="0">
                <a:solidFill>
                  <a:schemeClr val="tx1"/>
                </a:solidFill>
              </a:rPr>
              <a:t> </a:t>
            </a:r>
            <a:r>
              <a:rPr lang="gl-ES" sz="800" dirty="0" err="1">
                <a:solidFill>
                  <a:schemeClr val="tx1"/>
                </a:solidFill>
              </a:rPr>
              <a:t>the</a:t>
            </a:r>
            <a:r>
              <a:rPr lang="gl-ES" sz="800" dirty="0">
                <a:solidFill>
                  <a:schemeClr val="tx1"/>
                </a:solidFill>
              </a:rPr>
              <a:t> Global </a:t>
            </a:r>
            <a:r>
              <a:rPr lang="gl-ES" sz="800" dirty="0" err="1">
                <a:solidFill>
                  <a:schemeClr val="tx1"/>
                </a:solidFill>
              </a:rPr>
              <a:t>Climate</a:t>
            </a:r>
            <a:r>
              <a:rPr lang="gl-ES" sz="800" dirty="0">
                <a:solidFill>
                  <a:schemeClr val="tx1"/>
                </a:solidFill>
              </a:rPr>
              <a:t> </a:t>
            </a:r>
            <a:r>
              <a:rPr lang="gl-ES" sz="800" dirty="0" err="1">
                <a:solidFill>
                  <a:schemeClr val="tx1"/>
                </a:solidFill>
              </a:rPr>
              <a:t>System</a:t>
            </a:r>
            <a:endParaRPr lang="gl-ES" sz="800" dirty="0">
              <a:solidFill>
                <a:schemeClr val="tx1"/>
              </a:solidFill>
            </a:endParaRPr>
          </a:p>
          <a:p>
            <a:pPr algn="ctr"/>
            <a:r>
              <a:rPr lang="gl-ES" sz="800" dirty="0" err="1">
                <a:solidFill>
                  <a:schemeClr val="tx1"/>
                </a:solidFill>
              </a:rPr>
              <a:t>Ankara</a:t>
            </a:r>
            <a:r>
              <a:rPr lang="gl-ES" sz="800" dirty="0">
                <a:solidFill>
                  <a:schemeClr val="tx1"/>
                </a:solidFill>
              </a:rPr>
              <a:t>, </a:t>
            </a:r>
            <a:r>
              <a:rPr lang="gl-ES" sz="800" dirty="0" err="1">
                <a:solidFill>
                  <a:schemeClr val="tx1"/>
                </a:solidFill>
              </a:rPr>
              <a:t>Turkey</a:t>
            </a:r>
            <a:r>
              <a:rPr lang="gl-ES" sz="800" dirty="0">
                <a:solidFill>
                  <a:schemeClr val="tx1"/>
                </a:solidFill>
              </a:rPr>
              <a:t>, 24 – 26 </a:t>
            </a:r>
            <a:r>
              <a:rPr lang="gl-ES" sz="800" dirty="0" err="1">
                <a:solidFill>
                  <a:schemeClr val="tx1"/>
                </a:solidFill>
              </a:rPr>
              <a:t>April</a:t>
            </a:r>
            <a:r>
              <a:rPr lang="gl-ES" sz="800" dirty="0">
                <a:solidFill>
                  <a:schemeClr val="tx1"/>
                </a:solidFill>
              </a:rPr>
              <a:t>, 2019</a:t>
            </a:r>
          </a:p>
        </p:txBody>
      </p:sp>
    </p:spTree>
    <p:extLst>
      <p:ext uri="{BB962C8B-B14F-4D97-AF65-F5344CB8AC3E}">
        <p14:creationId xmlns:p14="http://schemas.microsoft.com/office/powerpoint/2010/main" val="1885993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tx1"/>
        </a:solidFill>
        <a:effectLst/>
      </p:bgPr>
    </p:bg>
    <p:spTree>
      <p:nvGrpSpPr>
        <p:cNvPr id="1" name=""/>
        <p:cNvGrpSpPr/>
        <p:nvPr/>
      </p:nvGrpSpPr>
      <p:grpSpPr>
        <a:xfrm>
          <a:off x="0" y="0"/>
          <a:ext cx="0" cy="0"/>
          <a:chOff x="0" y="0"/>
          <a:chExt cx="0" cy="0"/>
        </a:xfrm>
      </p:grpSpPr>
      <p:pic>
        <p:nvPicPr>
          <p:cNvPr id="13" name="Picture 12" descr="Copernicus_bckgnd_v3.png"/>
          <p:cNvPicPr>
            <a:picLocks noChangeAspect="1"/>
          </p:cNvPicPr>
          <p:nvPr userDrawn="1"/>
        </p:nvPicPr>
        <p:blipFill>
          <a:blip r:embed="rId2"/>
          <a:stretch>
            <a:fillRect/>
          </a:stretch>
        </p:blipFill>
        <p:spPr>
          <a:xfrm>
            <a:off x="2286000" y="0"/>
            <a:ext cx="6858000" cy="5143500"/>
          </a:xfrm>
          <a:prstGeom prst="rect">
            <a:avLst/>
          </a:prstGeom>
        </p:spPr>
      </p:pic>
      <p:sp>
        <p:nvSpPr>
          <p:cNvPr id="9" name="Text Placeholder 12"/>
          <p:cNvSpPr>
            <a:spLocks noGrp="1"/>
          </p:cNvSpPr>
          <p:nvPr>
            <p:ph type="body" sz="quarter" idx="15" hasCustomPrompt="1"/>
          </p:nvPr>
        </p:nvSpPr>
        <p:spPr>
          <a:xfrm>
            <a:off x="810211" y="810003"/>
            <a:ext cx="4831200" cy="820738"/>
          </a:xfrm>
          <a:prstGeom prst="rect">
            <a:avLst/>
          </a:prstGeom>
        </p:spPr>
        <p:txBody>
          <a:bodyPr vert="horz" wrap="square" lIns="0" tIns="0" rIns="0" bIns="0" anchor="t" anchorCtr="0">
            <a:spAutoFit/>
          </a:bodyPr>
          <a:lstStyle>
            <a:lvl1pPr marL="0" indent="0">
              <a:lnSpc>
                <a:spcPts val="3150"/>
              </a:lnSpc>
              <a:spcBef>
                <a:spcPts val="0"/>
              </a:spcBef>
              <a:buNone/>
              <a:defRPr sz="2700" b="0" baseline="0">
                <a:latin typeface="Verdana"/>
              </a:defRPr>
            </a:lvl1pPr>
          </a:lstStyle>
          <a:p>
            <a:pPr lvl="0"/>
            <a:r>
              <a:rPr lang="en-GB" dirty="0"/>
              <a:t>Information Day</a:t>
            </a:r>
          </a:p>
          <a:p>
            <a:pPr lvl="0"/>
            <a:r>
              <a:rPr lang="en-GB" dirty="0"/>
              <a:t>2 February 2016</a:t>
            </a:r>
          </a:p>
        </p:txBody>
      </p:sp>
      <p:sp>
        <p:nvSpPr>
          <p:cNvPr id="12" name="Text Placeholder 12"/>
          <p:cNvSpPr>
            <a:spLocks noGrp="1"/>
          </p:cNvSpPr>
          <p:nvPr>
            <p:ph type="body" sz="quarter" idx="13" hasCustomPrompt="1"/>
          </p:nvPr>
        </p:nvSpPr>
        <p:spPr>
          <a:xfrm>
            <a:off x="810211" y="2430000"/>
            <a:ext cx="4831200" cy="194925"/>
          </a:xfrm>
          <a:prstGeom prst="rect">
            <a:avLst/>
          </a:prstGeom>
        </p:spPr>
        <p:txBody>
          <a:bodyPr vert="horz" wrap="square" lIns="0" tIns="0" rIns="0" bIns="0">
            <a:spAutoFit/>
          </a:bodyPr>
          <a:lstStyle>
            <a:lvl1pPr marL="0" indent="0">
              <a:lnSpc>
                <a:spcPts val="1500"/>
              </a:lnSpc>
              <a:spcBef>
                <a:spcPts val="0"/>
              </a:spcBef>
              <a:buNone/>
              <a:defRPr sz="1350" b="1" i="0">
                <a:solidFill>
                  <a:srgbClr val="F6BC27"/>
                </a:solidFill>
                <a:latin typeface="Verdana"/>
              </a:defRPr>
            </a:lvl1pPr>
          </a:lstStyle>
          <a:p>
            <a:pPr lvl="0"/>
            <a:r>
              <a:rPr lang="en-GB" dirty="0"/>
              <a:t>Author’s Name</a:t>
            </a:r>
          </a:p>
        </p:txBody>
      </p:sp>
      <p:sp>
        <p:nvSpPr>
          <p:cNvPr id="18" name="Text Placeholder 12"/>
          <p:cNvSpPr>
            <a:spLocks noGrp="1"/>
          </p:cNvSpPr>
          <p:nvPr>
            <p:ph type="body" sz="quarter" idx="16" hasCustomPrompt="1"/>
          </p:nvPr>
        </p:nvSpPr>
        <p:spPr>
          <a:xfrm>
            <a:off x="810211" y="2700000"/>
            <a:ext cx="4831200" cy="162545"/>
          </a:xfrm>
          <a:prstGeom prst="rect">
            <a:avLst/>
          </a:prstGeom>
        </p:spPr>
        <p:txBody>
          <a:bodyPr vert="horz" wrap="square" lIns="0" tIns="0" rIns="0" bIns="0">
            <a:spAutoFit/>
          </a:bodyPr>
          <a:lstStyle>
            <a:lvl1pPr marL="0" indent="0">
              <a:lnSpc>
                <a:spcPts val="1350"/>
              </a:lnSpc>
              <a:spcBef>
                <a:spcPts val="0"/>
              </a:spcBef>
              <a:buNone/>
              <a:defRPr sz="1050">
                <a:latin typeface="Verdana"/>
              </a:defRPr>
            </a:lvl1pPr>
          </a:lstStyle>
          <a:p>
            <a:pPr lvl="0"/>
            <a:r>
              <a:rPr lang="en-GB" dirty="0" err="1"/>
              <a:t>author.name@ecmwf.int</a:t>
            </a:r>
            <a:endParaRPr lang="en-GB" dirty="0"/>
          </a:p>
        </p:txBody>
      </p:sp>
      <p:sp>
        <p:nvSpPr>
          <p:cNvPr id="35" name="TextBox 34"/>
          <p:cNvSpPr txBox="1"/>
          <p:nvPr userDrawn="1"/>
        </p:nvSpPr>
        <p:spPr>
          <a:xfrm>
            <a:off x="2603501" y="-533400"/>
            <a:ext cx="184731" cy="300082"/>
          </a:xfrm>
          <a:prstGeom prst="rect">
            <a:avLst/>
          </a:prstGeom>
          <a:noFill/>
        </p:spPr>
        <p:txBody>
          <a:bodyPr wrap="none" rtlCol="0">
            <a:spAutoFit/>
          </a:bodyPr>
          <a:lstStyle/>
          <a:p>
            <a:endParaRPr lang="en-US" sz="1350"/>
          </a:p>
        </p:txBody>
      </p:sp>
      <p:pic>
        <p:nvPicPr>
          <p:cNvPr id="14" name="Picture 13" descr="ECMWF_Master_Logo_WHITE_nostra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07330" y="4730497"/>
            <a:ext cx="1263600" cy="216041"/>
          </a:xfrm>
          <a:prstGeom prst="rect">
            <a:avLst/>
          </a:prstGeom>
        </p:spPr>
      </p:pic>
      <p:sp>
        <p:nvSpPr>
          <p:cNvPr id="19" name="TextBox 18"/>
          <p:cNvSpPr txBox="1"/>
          <p:nvPr userDrawn="1"/>
        </p:nvSpPr>
        <p:spPr>
          <a:xfrm>
            <a:off x="7456528" y="4549510"/>
            <a:ext cx="1295351" cy="184666"/>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Verdana"/>
                <a:ea typeface="+mn-ea"/>
                <a:cs typeface="+mn-cs"/>
              </a:rPr>
              <a:t>IMPLEMENTED BY</a:t>
            </a:r>
          </a:p>
        </p:txBody>
      </p:sp>
      <p:pic>
        <p:nvPicPr>
          <p:cNvPr id="21" name="Picture 18"/>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098803" y="4494364"/>
            <a:ext cx="1109371" cy="4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64580" y="4436778"/>
            <a:ext cx="857261" cy="598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 name="Picture 19" descr="Copernicus vecto def  Europe's eyes on Earth C and sun in colour.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735130" y="2277033"/>
            <a:ext cx="2035800" cy="741232"/>
          </a:xfrm>
          <a:prstGeom prst="rect">
            <a:avLst/>
          </a:prstGeom>
        </p:spPr>
      </p:pic>
    </p:spTree>
    <p:extLst>
      <p:ext uri="{BB962C8B-B14F-4D97-AF65-F5344CB8AC3E}">
        <p14:creationId xmlns:p14="http://schemas.microsoft.com/office/powerpoint/2010/main" val="3685631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0" name="Group 19"/>
          <p:cNvGrpSpPr/>
          <p:nvPr userDrawn="1"/>
        </p:nvGrpSpPr>
        <p:grpSpPr>
          <a:xfrm>
            <a:off x="-19239" y="-12685"/>
            <a:ext cx="2463883" cy="5176972"/>
            <a:chOff x="-2604708" y="-1040096"/>
            <a:chExt cx="2463883" cy="5176972"/>
          </a:xfrm>
        </p:grpSpPr>
        <p:pic>
          <p:nvPicPr>
            <p:cNvPr id="21" name="Picture 3"/>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2604436" y="-1028650"/>
              <a:ext cx="2002973" cy="51386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Rectangle 21"/>
            <p:cNvSpPr/>
            <p:nvPr userDrawn="1"/>
          </p:nvSpPr>
          <p:spPr>
            <a:xfrm>
              <a:off x="-2604436" y="-1013193"/>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2604708" y="-1040096"/>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876006"/>
            <a:ext cx="2133600" cy="273844"/>
          </a:xfrm>
        </p:spPr>
        <p:txBody>
          <a:bodyPr/>
          <a:lstStyle/>
          <a:p>
            <a:fld id="{221EE63B-6042-4640-B41E-E9791C45525F}" type="datetime1">
              <a:rPr lang="gl-ES" smtClean="0"/>
              <a:t>24/04/19</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cxnSp>
        <p:nvCxnSpPr>
          <p:cNvPr id="17" name="Straight Connector 16"/>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pic>
        <p:nvPicPr>
          <p:cNvPr id="19"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7504" y="-33073"/>
            <a:ext cx="767245" cy="8072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40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2A58758B-8D41-9540-B18C-746AC40B5877}"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13"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578683"/>
                </a:solidFill>
              </a:rPr>
              <a:t>Security</a:t>
            </a:r>
            <a:endParaRPr lang="en-US" sz="1100" b="0" dirty="0">
              <a:solidFill>
                <a:srgbClr val="578683"/>
              </a:solidFill>
            </a:endParaRPr>
          </a:p>
        </p:txBody>
      </p:sp>
      <p:pic>
        <p:nvPicPr>
          <p:cNvPr id="17"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07504" y="-33073"/>
            <a:ext cx="767245" cy="8072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785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0"/>
            <a:ext cx="9144000" cy="5184000"/>
          </a:xfrm>
          <a:prstGeom prst="rect">
            <a:avLst/>
          </a:prstGeom>
          <a:solidFill>
            <a:srgbClr val="578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850606"/>
            <a:ext cx="2133600" cy="273844"/>
          </a:xfrm>
        </p:spPr>
        <p:txBody>
          <a:bodyPr/>
          <a:lstStyle>
            <a:lvl1pPr>
              <a:defRPr>
                <a:solidFill>
                  <a:schemeClr val="bg1">
                    <a:lumMod val="95000"/>
                  </a:schemeClr>
                </a:solidFill>
              </a:defRPr>
            </a:lvl1pPr>
          </a:lstStyle>
          <a:p>
            <a:fld id="{EB56E697-33E8-3942-A492-E2A129CFBCA2}" type="datetime1">
              <a:rPr lang="gl-ES" smtClean="0"/>
              <a:t>24/04/19</a:t>
            </a:fld>
            <a:endParaRPr lang="en-US" dirty="0"/>
          </a:p>
        </p:txBody>
      </p:sp>
      <p:sp>
        <p:nvSpPr>
          <p:cNvPr id="5" name="Footer Placeholder 4"/>
          <p:cNvSpPr>
            <a:spLocks noGrp="1"/>
          </p:cNvSpPr>
          <p:nvPr>
            <p:ph type="ftr" sz="quarter" idx="11"/>
          </p:nvPr>
        </p:nvSpPr>
        <p:spPr>
          <a:xfrm>
            <a:off x="3124200" y="4850606"/>
            <a:ext cx="2895600" cy="273844"/>
          </a:xfrm>
        </p:spPr>
        <p:txBody>
          <a:bodyPr/>
          <a:lstStyle>
            <a:lvl1pPr>
              <a:defRPr>
                <a:solidFill>
                  <a:schemeClr val="bg1">
                    <a:lumMod val="95000"/>
                  </a:schemeClr>
                </a:solidFill>
              </a:defRPr>
            </a:lvl1pPr>
          </a:lstStyle>
          <a:p>
            <a:endParaRPr lang="en-US"/>
          </a:p>
        </p:txBody>
      </p:sp>
      <p:pic>
        <p:nvPicPr>
          <p:cNvPr id="13314" name="Picture 2" descr="S:\F15015_Copernicus\3_Work\330_Work-in-process\SC4_BackgroundMat\PPT\item Copernicus\Icon-01.png"/>
          <p:cNvPicPr>
            <a:picLocks noChangeAspect="1" noChangeArrowheads="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bwMode="auto">
          <a:xfrm>
            <a:off x="449853" y="1937973"/>
            <a:ext cx="2061385" cy="1765738"/>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p:cNvSpPr txBox="1"/>
          <p:nvPr userDrawn="1"/>
        </p:nvSpPr>
        <p:spPr>
          <a:xfrm>
            <a:off x="1018177" y="3710205"/>
            <a:ext cx="1022649" cy="261610"/>
          </a:xfrm>
          <a:prstGeom prst="rect">
            <a:avLst/>
          </a:prstGeom>
          <a:noFill/>
          <a:ln>
            <a:noFill/>
          </a:ln>
        </p:spPr>
        <p:txBody>
          <a:bodyPr wrap="square" rtlCol="0">
            <a:spAutoFit/>
          </a:bodyPr>
          <a:lstStyle/>
          <a:p>
            <a:pPr algn="ctr"/>
            <a:r>
              <a:rPr lang="es-ES" sz="1100" b="0" dirty="0">
                <a:solidFill>
                  <a:schemeClr val="bg1"/>
                </a:solidFill>
              </a:rPr>
              <a:t>Security</a:t>
            </a:r>
            <a:endParaRPr lang="en-US" sz="1100" b="0" dirty="0">
              <a:solidFill>
                <a:schemeClr val="bg1"/>
              </a:solidFill>
            </a:endParaRPr>
          </a:p>
        </p:txBody>
      </p:sp>
      <p:pic>
        <p:nvPicPr>
          <p:cNvPr id="1027" name="Picture 3"/>
          <p:cNvPicPr>
            <a:picLocks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195186" y="0"/>
            <a:ext cx="2016000" cy="522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a:xfrm>
            <a:off x="6553200" y="4850606"/>
            <a:ext cx="2133600" cy="273844"/>
          </a:xfrm>
        </p:spPr>
        <p:txBody>
          <a:bodyPr/>
          <a:lstStyle>
            <a:lvl1pPr>
              <a:defRPr>
                <a:solidFill>
                  <a:schemeClr val="bg1">
                    <a:lumMod val="95000"/>
                  </a:schemeClr>
                </a:solidFill>
              </a:defRPr>
            </a:lvl1pPr>
          </a:lstStyle>
          <a:p>
            <a:fld id="{58768E1A-8455-4611-8763-3FA1B747F6B6}" type="slidenum">
              <a:rPr lang="en-US" smtClean="0"/>
              <a:pPr/>
              <a:t>‹Nº›</a:t>
            </a:fld>
            <a:endParaRPr lang="en-US"/>
          </a:p>
        </p:txBody>
      </p:sp>
      <p:pic>
        <p:nvPicPr>
          <p:cNvPr id="17" name="Picture 16"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pic>
        <p:nvPicPr>
          <p:cNvPr id="19" name="Picture 18"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20" name="Picture 19"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
        <p:nvSpPr>
          <p:cNvPr id="26"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spTree>
    <p:extLst>
      <p:ext uri="{BB962C8B-B14F-4D97-AF65-F5344CB8AC3E}">
        <p14:creationId xmlns:p14="http://schemas.microsoft.com/office/powerpoint/2010/main" val="23863769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 name="Group 1"/>
          <p:cNvGrpSpPr/>
          <p:nvPr userDrawn="1"/>
        </p:nvGrpSpPr>
        <p:grpSpPr>
          <a:xfrm>
            <a:off x="-38100" y="12576"/>
            <a:ext cx="2482389" cy="5170484"/>
            <a:chOff x="9658589" y="-81666"/>
            <a:chExt cx="2482389" cy="5170484"/>
          </a:xfrm>
        </p:grpSpPr>
        <p:pic>
          <p:nvPicPr>
            <p:cNvPr id="16"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9677367" y="-81666"/>
              <a:ext cx="1951417" cy="5162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Rectangle 21"/>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874E0277-E664-4740-ABA8-A39FCAAE933D}" type="datetime1">
              <a:rPr lang="gl-ES" smtClean="0"/>
              <a:t>24/04/19</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‹Nº›</a:t>
            </a:fld>
            <a:endParaRPr lang="en-US"/>
          </a:p>
        </p:txBody>
      </p:sp>
      <p:sp>
        <p:nvSpPr>
          <p:cNvPr id="11"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7504" y="-33073"/>
            <a:ext cx="767245" cy="8072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Tree>
    <p:extLst>
      <p:ext uri="{BB962C8B-B14F-4D97-AF65-F5344CB8AC3E}">
        <p14:creationId xmlns:p14="http://schemas.microsoft.com/office/powerpoint/2010/main" val="3767508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p:cNvSpPr/>
          <p:nvPr userDrawn="1"/>
        </p:nvSpPr>
        <p:spPr>
          <a:xfrm>
            <a:off x="3103" y="-92545"/>
            <a:ext cx="2077083" cy="5256584"/>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720" y="0"/>
            <a:ext cx="2084906" cy="516403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355FCDC4-568D-274E-8AEA-93D171FA7EA7}" type="datetime1">
              <a:rPr lang="gl-ES" smtClean="0"/>
              <a:t>24/04/19</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a:p>
        </p:txBody>
      </p:sp>
    </p:spTree>
    <p:extLst>
      <p:ext uri="{BB962C8B-B14F-4D97-AF65-F5344CB8AC3E}">
        <p14:creationId xmlns:p14="http://schemas.microsoft.com/office/powerpoint/2010/main" val="1583094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798B6-85FC-2D49-8CCA-44E33DA75180}"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sp>
        <p:nvSpPr>
          <p:cNvPr id="14"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578683"/>
                </a:solidFill>
              </a:rPr>
              <a:t>Security</a:t>
            </a:r>
            <a:endParaRPr lang="en-US" sz="1100" b="0" dirty="0">
              <a:solidFill>
                <a:srgbClr val="578683"/>
              </a:solidFill>
            </a:endParaRPr>
          </a:p>
        </p:txBody>
      </p:sp>
      <p:pic>
        <p:nvPicPr>
          <p:cNvPr id="20"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07504" y="-33073"/>
            <a:ext cx="767245" cy="8072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010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38100" y="12576"/>
            <a:ext cx="2482389" cy="5170484"/>
            <a:chOff x="9658589" y="-81666"/>
            <a:chExt cx="2482389" cy="5170484"/>
          </a:xfrm>
        </p:grpSpPr>
        <p:pic>
          <p:nvPicPr>
            <p:cNvPr id="19"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9677367" y="-81666"/>
              <a:ext cx="1951417" cy="5162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Rectangle 19"/>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6FE4AFC5-F6F2-B848-B41F-EAD4C0C0AEE0}" type="datetime1">
              <a:rPr lang="gl-ES" smtClean="0"/>
              <a:t>24/04/19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a:p>
        </p:txBody>
      </p:sp>
      <p:sp>
        <p:nvSpPr>
          <p:cNvPr id="9"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dirty="0"/>
              <a:t>CLICK TO EDIT MASTER TITLE STYLE</a:t>
            </a:r>
          </a:p>
        </p:txBody>
      </p:sp>
      <p:cxnSp>
        <p:nvCxnSpPr>
          <p:cNvPr id="10" name="Straight Connector 9"/>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7504" y="-33073"/>
            <a:ext cx="767245" cy="8072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Tree>
    <p:extLst>
      <p:ext uri="{BB962C8B-B14F-4D97-AF65-F5344CB8AC3E}">
        <p14:creationId xmlns:p14="http://schemas.microsoft.com/office/powerpoint/2010/main" val="3620433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9" name="Group 18"/>
          <p:cNvGrpSpPr/>
          <p:nvPr userDrawn="1"/>
        </p:nvGrpSpPr>
        <p:grpSpPr>
          <a:xfrm>
            <a:off x="-38100" y="12576"/>
            <a:ext cx="2482389" cy="5170484"/>
            <a:chOff x="9658589" y="-81666"/>
            <a:chExt cx="2482389" cy="5170484"/>
          </a:xfrm>
        </p:grpSpPr>
        <p:pic>
          <p:nvPicPr>
            <p:cNvPr id="20"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9677367" y="-81666"/>
              <a:ext cx="1951417" cy="5162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1" name="Rectangle 20"/>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D5ED64C-3E38-B941-A518-C25A3CF08DC4}"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7504" y="-33073"/>
            <a:ext cx="767245" cy="8072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dirty="0">
                <a:solidFill>
                  <a:srgbClr val="2C4442"/>
                </a:solidFill>
              </a:rPr>
              <a:t>Security</a:t>
            </a:r>
            <a:endParaRPr lang="en-US" sz="1100" b="0" dirty="0">
              <a:solidFill>
                <a:srgbClr val="2C4442"/>
              </a:solidFill>
            </a:endParaRPr>
          </a:p>
        </p:txBody>
      </p:sp>
    </p:spTree>
    <p:extLst>
      <p:ext uri="{BB962C8B-B14F-4D97-AF65-F5344CB8AC3E}">
        <p14:creationId xmlns:p14="http://schemas.microsoft.com/office/powerpoint/2010/main" val="3999604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userDrawn="1"/>
        </p:nvGrpSpPr>
        <p:grpSpPr>
          <a:xfrm>
            <a:off x="-34552" y="-19050"/>
            <a:ext cx="2149624" cy="5212283"/>
            <a:chOff x="-5476811" y="-524594"/>
            <a:chExt cx="2149624" cy="5212283"/>
          </a:xfrm>
        </p:grpSpPr>
        <p:pic>
          <p:nvPicPr>
            <p:cNvPr id="1026"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338"/>
            <a:stretch/>
          </p:blipFill>
          <p:spPr bwMode="auto">
            <a:xfrm>
              <a:off x="-5460787" y="-524594"/>
              <a:ext cx="2133600" cy="5193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1" name="Rectangle 20"/>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876006"/>
            <a:ext cx="2133600" cy="273844"/>
          </a:xfrm>
        </p:spPr>
        <p:txBody>
          <a:bodyPr/>
          <a:lstStyle/>
          <a:p>
            <a:fld id="{D59B2F3E-E631-C34F-B73B-92775B15CAB8}" type="datetime1">
              <a:rPr lang="gl-ES" smtClean="0"/>
              <a:t>24/04/19</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sp>
        <p:nvSpPr>
          <p:cNvPr id="17" name="Oval 16"/>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Picture 2" descr="S:\F15015_Copernicus\3_Work\330_Work-in-process\SC4_BackgroundMat\PPT\item Copernicus\Satellite\Satellite\satellite_Artboard 5.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727634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Oval 16"/>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DFC55127-FBE7-6443-933D-E6A3B123FFAD}"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9" name="Straight Connector 1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11" name="Picture 2" descr="S:\F15015_Copernicus\3_Work\330_Work-in-process\SC4_BackgroundMat\PPT\item Copernicus\Satellite\Satellite\satellite_Artboard 5.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761949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64"/>
          <a:stretch/>
        </p:blipFill>
        <p:spPr bwMode="auto">
          <a:xfrm>
            <a:off x="7293990" y="-1"/>
            <a:ext cx="1907999" cy="52812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457200" y="4864794"/>
            <a:ext cx="2133600" cy="273844"/>
          </a:xfrm>
        </p:spPr>
        <p:txBody>
          <a:bodyPr/>
          <a:lstStyle>
            <a:lvl1pPr>
              <a:defRPr>
                <a:solidFill>
                  <a:schemeClr val="bg1"/>
                </a:solidFill>
              </a:defRPr>
            </a:lvl1pPr>
          </a:lstStyle>
          <a:p>
            <a:fld id="{DD50A690-AC10-0346-822B-F627057E0094}" type="datetime1">
              <a:rPr lang="gl-ES" smtClean="0"/>
              <a:t>24/04/19</a:t>
            </a:fld>
            <a:endParaRPr lang="en-US" dirty="0"/>
          </a:p>
        </p:txBody>
      </p:sp>
      <p:sp>
        <p:nvSpPr>
          <p:cNvPr id="5" name="Footer Placeholder 4"/>
          <p:cNvSpPr>
            <a:spLocks noGrp="1"/>
          </p:cNvSpPr>
          <p:nvPr>
            <p:ph type="ftr" sz="quarter" idx="11"/>
          </p:nvPr>
        </p:nvSpPr>
        <p:spPr>
          <a:xfrm>
            <a:off x="3124200" y="4864794"/>
            <a:ext cx="2895600" cy="273844"/>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553200" y="4864794"/>
            <a:ext cx="2133600" cy="273844"/>
          </a:xfrm>
        </p:spPr>
        <p:txBody>
          <a:bodyPr/>
          <a:lstStyle>
            <a:lvl1pPr>
              <a:defRPr>
                <a:solidFill>
                  <a:schemeClr val="bg1"/>
                </a:solidFill>
              </a:defRPr>
            </a:lvl1pPr>
          </a:lstStyle>
          <a:p>
            <a:fld id="{58768E1A-8455-4611-8763-3FA1B747F6B6}" type="slidenum">
              <a:rPr lang="en-US" smtClean="0"/>
              <a:pPr/>
              <a:t>‹Nº›</a:t>
            </a:fld>
            <a:endParaRPr lang="en-US" dirty="0"/>
          </a:p>
        </p:txBody>
      </p:sp>
      <p:pic>
        <p:nvPicPr>
          <p:cNvPr id="10242" name="Picture 2" descr="S:\F15015_Copernicus\3_Work\330_Work-in-process\SC4_BackgroundMat\PPT\item Copernicus\Satellite\Satellite\satellite_Artboard 5.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80531" y="699542"/>
            <a:ext cx="3528396" cy="249476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userDrawn="1"/>
        </p:nvSpPr>
        <p:spPr>
          <a:xfrm>
            <a:off x="683568" y="2332113"/>
            <a:ext cx="1623062" cy="261610"/>
          </a:xfrm>
          <a:prstGeom prst="rect">
            <a:avLst/>
          </a:prstGeom>
          <a:noFill/>
        </p:spPr>
        <p:txBody>
          <a:bodyPr wrap="square" rtlCol="0">
            <a:spAutoFit/>
          </a:bodyPr>
          <a:lstStyle/>
          <a:p>
            <a:pPr algn="ctr"/>
            <a:r>
              <a:rPr lang="es-ES" sz="1100" b="0" dirty="0" err="1">
                <a:solidFill>
                  <a:schemeClr val="bg1"/>
                </a:solidFill>
              </a:rPr>
              <a:t>Space</a:t>
            </a:r>
            <a:r>
              <a:rPr lang="es-ES" sz="1100" b="0" baseline="0" dirty="0">
                <a:solidFill>
                  <a:schemeClr val="bg1"/>
                </a:solidFill>
              </a:rPr>
              <a:t> </a:t>
            </a:r>
            <a:r>
              <a:rPr lang="es-ES" sz="1100" b="0" dirty="0" err="1">
                <a:solidFill>
                  <a:schemeClr val="bg1"/>
                </a:solidFill>
              </a:rPr>
              <a:t>Component</a:t>
            </a:r>
            <a:endParaRPr lang="en-US" sz="1100" b="0" dirty="0">
              <a:solidFill>
                <a:schemeClr val="bg1"/>
              </a:solidFill>
            </a:endParaRPr>
          </a:p>
        </p:txBody>
      </p:sp>
      <p:pic>
        <p:nvPicPr>
          <p:cNvPr id="17" name="Picture 16"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pic>
        <p:nvPicPr>
          <p:cNvPr id="18" name="Picture 17"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19" name="Picture 18"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
        <p:nvSpPr>
          <p:cNvPr id="20"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6"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spTree>
    <p:extLst>
      <p:ext uri="{BB962C8B-B14F-4D97-AF65-F5344CB8AC3E}">
        <p14:creationId xmlns:p14="http://schemas.microsoft.com/office/powerpoint/2010/main" val="853126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2" name="Group 21"/>
          <p:cNvGrpSpPr/>
          <p:nvPr userDrawn="1"/>
        </p:nvGrpSpPr>
        <p:grpSpPr>
          <a:xfrm>
            <a:off x="-34552" y="-19050"/>
            <a:ext cx="2149624" cy="5212283"/>
            <a:chOff x="-5476811" y="-524594"/>
            <a:chExt cx="2149624" cy="5212283"/>
          </a:xfrm>
        </p:grpSpPr>
        <p:pic>
          <p:nvPicPr>
            <p:cNvPr id="24"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338"/>
            <a:stretch/>
          </p:blipFill>
          <p:spPr bwMode="auto">
            <a:xfrm>
              <a:off x="-5460787" y="-524594"/>
              <a:ext cx="2133600" cy="5193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ectangle 24"/>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AD894BD-3C51-0446-9EE0-483A516A2EC7}"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sp>
        <p:nvSpPr>
          <p:cNvPr id="15" name="Oval 14"/>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23" name="Picture 2" descr="S:\F15015_Copernicus\3_Work\330_Work-in-process\SC4_BackgroundMat\PPT\item Copernicus\Satellite\Satellite\satellite_Artboard 5.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08782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00C765-F06F-A346-97F9-9D7A44471299}"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sp>
        <p:nvSpPr>
          <p:cNvPr id="16" name="Oval 15"/>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3" name="Straight Connector 22"/>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14" name="Picture 2" descr="S:\F15015_Copernicus\3_Work\330_Work-in-process\SC4_BackgroundMat\PPT\item Copernicus\Satellite\Satellite\satellite_Artboard 5.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55188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4" name="Group 23"/>
          <p:cNvGrpSpPr/>
          <p:nvPr userDrawn="1"/>
        </p:nvGrpSpPr>
        <p:grpSpPr>
          <a:xfrm>
            <a:off x="-34552" y="-19050"/>
            <a:ext cx="2149624" cy="5212283"/>
            <a:chOff x="-5476811" y="-524594"/>
            <a:chExt cx="2149624" cy="5212283"/>
          </a:xfrm>
        </p:grpSpPr>
        <p:pic>
          <p:nvPicPr>
            <p:cNvPr id="25"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338"/>
            <a:stretch/>
          </p:blipFill>
          <p:spPr bwMode="auto">
            <a:xfrm>
              <a:off x="-5460787" y="-524594"/>
              <a:ext cx="2133600" cy="5193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ectangle 25"/>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114E46FE-63C6-EC4D-9BC0-A2481372958C}" type="datetime1">
              <a:rPr lang="gl-ES" smtClean="0"/>
              <a:t>24/04/19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a:p>
        </p:txBody>
      </p:sp>
      <p:sp>
        <p:nvSpPr>
          <p:cNvPr id="15" name="Oval 14"/>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22" name="Straight Connector 21"/>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21" name="Picture 2" descr="S:\F15015_Copernicus\3_Work\330_Work-in-process\SC4_BackgroundMat\PPT\item Copernicus\Satellite\Satellite\satellite_Artboard 5.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05560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userDrawn="1"/>
        </p:nvGrpSpPr>
        <p:grpSpPr>
          <a:xfrm>
            <a:off x="-34552" y="-19050"/>
            <a:ext cx="2149624" cy="5212283"/>
            <a:chOff x="-5476811" y="-524594"/>
            <a:chExt cx="2149624" cy="5212283"/>
          </a:xfrm>
        </p:grpSpPr>
        <p:pic>
          <p:nvPicPr>
            <p:cNvPr id="25"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338"/>
            <a:stretch/>
          </p:blipFill>
          <p:spPr bwMode="auto">
            <a:xfrm>
              <a:off x="-5460787" y="-524594"/>
              <a:ext cx="2133600" cy="5193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8" name="Rectangle 27"/>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527F22-330A-A54B-B8F8-5BC492E72D94}"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sp>
        <p:nvSpPr>
          <p:cNvPr id="19" name="Oval 18"/>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dirty="0" err="1">
                <a:solidFill>
                  <a:srgbClr val="25408F"/>
                </a:solidFill>
              </a:rPr>
              <a:t>Space</a:t>
            </a:r>
            <a:endParaRPr lang="es-ES" sz="1100" b="0" dirty="0">
              <a:solidFill>
                <a:srgbClr val="25408F"/>
              </a:solidFill>
            </a:endParaRPr>
          </a:p>
          <a:p>
            <a:pPr algn="ctr"/>
            <a:r>
              <a:rPr lang="es-ES" sz="1100" b="0" dirty="0" err="1">
                <a:solidFill>
                  <a:srgbClr val="25408F"/>
                </a:solidFill>
              </a:rPr>
              <a:t>Component</a:t>
            </a:r>
            <a:endParaRPr lang="en-US" sz="1100" b="0" dirty="0">
              <a:solidFill>
                <a:srgbClr val="25408F"/>
              </a:solidFill>
            </a:endParaRPr>
          </a:p>
        </p:txBody>
      </p:sp>
      <p:pic>
        <p:nvPicPr>
          <p:cNvPr id="24" name="Picture 2" descr="S:\F15015_Copernicus\3_Work\330_Work-in-process\SC4_BackgroundMat\PPT\item Copernicus\Satellite\Satellite\satellite_Artboard 5.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9512" y="188402"/>
            <a:ext cx="549227" cy="3883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2918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07251-F1F5-774A-A57A-720145B93838}"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sp>
        <p:nvSpPr>
          <p:cNvPr id="18"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3" name="Straight Connector 12"/>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28156749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428" y="0"/>
            <a:ext cx="2220615" cy="5178579"/>
          </a:xfrm>
          <a:prstGeom prst="rect">
            <a:avLst/>
          </a:prstGeom>
        </p:spPr>
      </p:pic>
      <p:sp>
        <p:nvSpPr>
          <p:cNvPr id="14" name="Rectangle 13"/>
          <p:cNvSpPr/>
          <p:nvPr userDrawn="1"/>
        </p:nvSpPr>
        <p:spPr>
          <a:xfrm>
            <a:off x="-21945" y="-1"/>
            <a:ext cx="2102132" cy="517857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457200" y="4876006"/>
            <a:ext cx="2133600" cy="273844"/>
          </a:xfrm>
        </p:spPr>
        <p:txBody>
          <a:bodyPr/>
          <a:lstStyle/>
          <a:p>
            <a:fld id="{8A1437B6-6F47-DF44-82E2-C7A59D02C0CF}" type="datetime1">
              <a:rPr lang="gl-ES" smtClean="0"/>
              <a:t>24/04/19</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27" name="TextBox 26"/>
          <p:cNvSpPr txBox="1"/>
          <p:nvPr userDrawn="1"/>
        </p:nvSpPr>
        <p:spPr>
          <a:xfrm>
            <a:off x="135837"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2393" y="90699"/>
            <a:ext cx="557871" cy="5578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95931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FC16BE46-7AFE-1D4E-B8C6-6B2F901DB798}"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cxnSp>
        <p:nvCxnSpPr>
          <p:cNvPr id="10" name="Straight Connector 9"/>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4" name="TextBox 13"/>
          <p:cNvSpPr txBox="1"/>
          <p:nvPr userDrawn="1"/>
        </p:nvSpPr>
        <p:spPr>
          <a:xfrm>
            <a:off x="107504"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8" name="Picture 2" descr="S:\F15015_Copernicus\3_Work\330_Work-in-process\Logos_icons\UserUptake_negatif-01-0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393" y="90699"/>
            <a:ext cx="557871" cy="5578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1507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874316" y="-92546"/>
            <a:ext cx="2666236" cy="5258917"/>
          </a:xfrm>
          <a:prstGeom prst="rect">
            <a:avLst/>
          </a:prstGeom>
          <a:noFill/>
          <a:ln>
            <a:noFill/>
          </a:ln>
          <a:scene3d>
            <a:camera prst="orthographicFront">
              <a:rot lat="0" lon="10800000" rev="0"/>
            </a:camera>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Rectangle 14"/>
          <p:cNvSpPr/>
          <p:nvPr userDrawn="1"/>
        </p:nvSpPr>
        <p:spPr>
          <a:xfrm>
            <a:off x="6802308" y="-2655"/>
            <a:ext cx="2810252" cy="5169026"/>
          </a:xfrm>
          <a:prstGeom prst="rect">
            <a:avLst/>
          </a:prstGeom>
          <a:gradFill flip="none" rotWithShape="1">
            <a:gsLst>
              <a:gs pos="4000">
                <a:schemeClr val="accent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854798"/>
            <a:ext cx="2133600" cy="273844"/>
          </a:xfrm>
        </p:spPr>
        <p:txBody>
          <a:bodyPr/>
          <a:lstStyle>
            <a:lvl1pPr>
              <a:defRPr>
                <a:solidFill>
                  <a:schemeClr val="bg1">
                    <a:lumMod val="95000"/>
                  </a:schemeClr>
                </a:solidFill>
              </a:defRPr>
            </a:lvl1pPr>
          </a:lstStyle>
          <a:p>
            <a:fld id="{5341A5E6-58FF-7748-8B4A-128C53FFE770}" type="datetime1">
              <a:rPr lang="gl-ES" smtClean="0"/>
              <a:t>24/04/19</a:t>
            </a:fld>
            <a:endParaRPr lang="en-US" dirty="0"/>
          </a:p>
        </p:txBody>
      </p:sp>
      <p:sp>
        <p:nvSpPr>
          <p:cNvPr id="5" name="Footer Placeholder 4"/>
          <p:cNvSpPr>
            <a:spLocks noGrp="1"/>
          </p:cNvSpPr>
          <p:nvPr>
            <p:ph type="ftr" sz="quarter" idx="11"/>
          </p:nvPr>
        </p:nvSpPr>
        <p:spPr>
          <a:xfrm>
            <a:off x="3124200" y="4854798"/>
            <a:ext cx="2895600" cy="273844"/>
          </a:xfrm>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a:xfrm>
            <a:off x="6553200" y="4854798"/>
            <a:ext cx="2133600" cy="273844"/>
          </a:xfrm>
        </p:spPr>
        <p:txBody>
          <a:bodyPr/>
          <a:lstStyle>
            <a:lvl1pPr>
              <a:defRPr>
                <a:solidFill>
                  <a:schemeClr val="bg1">
                    <a:lumMod val="95000"/>
                  </a:schemeClr>
                </a:solidFill>
              </a:defRPr>
            </a:lvl1pPr>
          </a:lstStyle>
          <a:p>
            <a:fld id="{58768E1A-8455-4611-8763-3FA1B747F6B6}" type="slidenum">
              <a:rPr lang="en-US" smtClean="0"/>
              <a:pPr/>
              <a:t>‹Nº›</a:t>
            </a:fld>
            <a:endParaRPr lang="en-US" dirty="0"/>
          </a:p>
        </p:txBody>
      </p:sp>
      <p:pic>
        <p:nvPicPr>
          <p:cNvPr id="2053" name="Picture 5" descr="S:\F15015_Copernicus\3_Work\330_Work-in-process\Logos_icons\UserUptake_blanc-01-01.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902355"/>
            <a:ext cx="2990300" cy="299030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userDrawn="1"/>
        </p:nvSpPr>
        <p:spPr>
          <a:xfrm>
            <a:off x="556872" y="3363838"/>
            <a:ext cx="1440160" cy="261610"/>
          </a:xfrm>
          <a:prstGeom prst="rect">
            <a:avLst/>
          </a:prstGeom>
          <a:noFill/>
        </p:spPr>
        <p:txBody>
          <a:bodyPr wrap="square" rtlCol="0">
            <a:spAutoFit/>
          </a:bodyPr>
          <a:lstStyle/>
          <a:p>
            <a:pPr algn="ctr"/>
            <a:r>
              <a:rPr lang="es-ES" sz="1100" b="0" dirty="0" err="1">
                <a:solidFill>
                  <a:schemeClr val="bg1"/>
                </a:solidFill>
              </a:rPr>
              <a:t>User</a:t>
            </a:r>
            <a:r>
              <a:rPr lang="es-ES" sz="1100" b="0" dirty="0">
                <a:solidFill>
                  <a:schemeClr val="bg1"/>
                </a:solidFill>
              </a:rPr>
              <a:t> </a:t>
            </a:r>
            <a:r>
              <a:rPr lang="es-ES" sz="1100" b="0" dirty="0" err="1">
                <a:solidFill>
                  <a:schemeClr val="bg1"/>
                </a:solidFill>
              </a:rPr>
              <a:t>Uptake</a:t>
            </a:r>
            <a:endParaRPr lang="en-US" sz="1100" b="0" dirty="0">
              <a:solidFill>
                <a:schemeClr val="bg1"/>
              </a:solidFill>
            </a:endParaRPr>
          </a:p>
        </p:txBody>
      </p:sp>
      <p:pic>
        <p:nvPicPr>
          <p:cNvPr id="19" name="Picture 18"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pic>
        <p:nvPicPr>
          <p:cNvPr id="20" name="Picture 19"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21" name="Picture 20"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
        <p:nvSpPr>
          <p:cNvPr id="27"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8"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spTree>
    <p:extLst>
      <p:ext uri="{BB962C8B-B14F-4D97-AF65-F5344CB8AC3E}">
        <p14:creationId xmlns:p14="http://schemas.microsoft.com/office/powerpoint/2010/main" val="216712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53628B5-0F62-364A-AC25-AFE9E2307BBC}"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107504"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393" y="90699"/>
            <a:ext cx="557871" cy="5578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29012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FA45FA-60F7-C44F-B273-3D04C09678FE}"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cxnSp>
        <p:nvCxnSpPr>
          <p:cNvPr id="16" name="Straight Connector 15"/>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107504"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7" name="Picture 2" descr="S:\F15015_Copernicus\3_Work\330_Work-in-process\Logos_icons\UserUptake_negatif-01-0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393" y="90699"/>
            <a:ext cx="557871" cy="5578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72000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D5EC71-76CD-C949-8797-BBE535F40462}" type="datetime1">
              <a:rPr lang="gl-ES" smtClean="0"/>
              <a:t>24/04/19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8" name="TextBox 17"/>
          <p:cNvSpPr txBox="1"/>
          <p:nvPr userDrawn="1"/>
        </p:nvSpPr>
        <p:spPr>
          <a:xfrm>
            <a:off x="107504" y="614834"/>
            <a:ext cx="609650" cy="430887"/>
          </a:xfrm>
          <a:prstGeom prst="rect">
            <a:avLst/>
          </a:prstGeom>
          <a:noFill/>
        </p:spPr>
        <p:txBody>
          <a:bodyPr wrap="square" rtlCol="0">
            <a:spAutoFit/>
          </a:bodyPr>
          <a:lstStyle/>
          <a:p>
            <a:pPr algn="ctr"/>
            <a:r>
              <a:rPr lang="es-ES" sz="1100" b="0" dirty="0" err="1">
                <a:solidFill>
                  <a:srgbClr val="25408F"/>
                </a:solidFill>
              </a:rPr>
              <a:t>User</a:t>
            </a:r>
            <a:r>
              <a:rPr lang="es-ES" sz="1100" b="0" dirty="0">
                <a:solidFill>
                  <a:srgbClr val="25408F"/>
                </a:solidFill>
              </a:rPr>
              <a:t> </a:t>
            </a:r>
            <a:r>
              <a:rPr lang="es-ES" sz="1100" b="0" dirty="0" err="1">
                <a:solidFill>
                  <a:srgbClr val="25408F"/>
                </a:solidFill>
              </a:rPr>
              <a:t>Uptake</a:t>
            </a:r>
            <a:endParaRPr lang="en-US" sz="1100" b="0" dirty="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393" y="90699"/>
            <a:ext cx="557871" cy="5578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487443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p:cNvGrpSpPr/>
          <p:nvPr userDrawn="1"/>
        </p:nvGrpSpPr>
        <p:grpSpPr>
          <a:xfrm>
            <a:off x="-36512" y="-20538"/>
            <a:ext cx="2808312" cy="5175913"/>
            <a:chOff x="-3432453" y="-181390"/>
            <a:chExt cx="2622202" cy="5144541"/>
          </a:xfrm>
        </p:grpSpPr>
        <p:pic>
          <p:nvPicPr>
            <p:cNvPr id="26" name="Picture 2" descr="S:\F15015_Copernicus\3_Work\330_Work-in-process\SC4_BackgroundMat\Visual_ID\Photos\InSitu_centro nazionale ricerca itliano.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3426451" y="-181390"/>
              <a:ext cx="2207251" cy="5143499"/>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Rectangle 27"/>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Box 26"/>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18" name="Oval 17"/>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oup 14"/>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p:cNvSpPr>
            <a:spLocks noGrp="1"/>
          </p:cNvSpPr>
          <p:nvPr userDrawn="1">
            <p:ph type="dt" sz="half" idx="10"/>
          </p:nvPr>
        </p:nvSpPr>
        <p:spPr>
          <a:xfrm>
            <a:off x="457200" y="4876006"/>
            <a:ext cx="2133600" cy="273844"/>
          </a:xfrm>
        </p:spPr>
        <p:txBody>
          <a:bodyPr/>
          <a:lstStyle/>
          <a:p>
            <a:fld id="{314E3943-2A6A-CC4C-BA5D-AE28EBBC35F0}" type="datetime1">
              <a:rPr lang="gl-ES" smtClean="0"/>
              <a:t>24/04/19</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spTree>
    <p:extLst>
      <p:ext uri="{BB962C8B-B14F-4D97-AF65-F5344CB8AC3E}">
        <p14:creationId xmlns:p14="http://schemas.microsoft.com/office/powerpoint/2010/main" val="3579734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7" name="Group 26"/>
          <p:cNvGrpSpPr/>
          <p:nvPr userDrawn="1"/>
        </p:nvGrpSpPr>
        <p:grpSpPr>
          <a:xfrm>
            <a:off x="-36512" y="-20538"/>
            <a:ext cx="2808312" cy="5175913"/>
            <a:chOff x="-3432453" y="-181390"/>
            <a:chExt cx="2622202" cy="5144541"/>
          </a:xfrm>
        </p:grpSpPr>
        <p:pic>
          <p:nvPicPr>
            <p:cNvPr id="28" name="Picture 2" descr="S:\F15015_Copernicus\3_Work\330_Work-in-process\SC4_BackgroundMat\Visual_ID\Photos\InSitu_centro nazionale ricerca itliano.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3426451" y="-181390"/>
              <a:ext cx="2207251" cy="5143499"/>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Rectangle 28"/>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4BC55439-EBE4-0444-9F51-F77B65439C6B}" type="datetime1">
              <a:rPr lang="gl-ES" smtClean="0"/>
              <a:t>24/04/19</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‹Nº›</a:t>
            </a:fld>
            <a:endParaRPr lang="en-US"/>
          </a:p>
        </p:txBody>
      </p:sp>
      <p:cxnSp>
        <p:nvCxnSpPr>
          <p:cNvPr id="12" name="Straight Connector 11"/>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19" name="TextBox 18"/>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0" name="Oval 19"/>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10"/>
          <p:cNvGrpSpPr/>
          <p:nvPr userDrawn="1"/>
        </p:nvGrpSpPr>
        <p:grpSpPr>
          <a:xfrm>
            <a:off x="208086" y="159012"/>
            <a:ext cx="436445" cy="450588"/>
            <a:chOff x="-1692696" y="827409"/>
            <a:chExt cx="1728192" cy="1784190"/>
          </a:xfrm>
        </p:grpSpPr>
        <p:pic>
          <p:nvPicPr>
            <p:cNvPr id="13" name="Picture 2"/>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31445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F15015_Copernicus\3_Work\330_Work-in-process\SC4_BackgroundMat\Visual_ID\Photos\InSitu.jpg"/>
          <p:cNvPicPr>
            <a:picLocks noChangeArrowheads="1"/>
          </p:cNvPicPr>
          <p:nvPr userDrawn="1"/>
        </p:nvPicPr>
        <p:blipFill rotWithShape="1">
          <a:blip r:embed="rId2" cstate="email">
            <a:extLst>
              <a:ext uri="{28A0092B-C50C-407E-A947-70E740481C1C}">
                <a14:useLocalDpi xmlns:a14="http://schemas.microsoft.com/office/drawing/2010/main"/>
              </a:ext>
            </a:extLst>
          </a:blip>
          <a:srcRect t="-958"/>
          <a:stretch/>
        </p:blipFill>
        <p:spPr bwMode="auto">
          <a:xfrm>
            <a:off x="7293989" y="-92546"/>
            <a:ext cx="1980000" cy="529199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Date Placeholder 3"/>
          <p:cNvSpPr>
            <a:spLocks noGrp="1"/>
          </p:cNvSpPr>
          <p:nvPr>
            <p:ph type="dt" sz="half" idx="10"/>
          </p:nvPr>
        </p:nvSpPr>
        <p:spPr>
          <a:xfrm>
            <a:off x="457200" y="4854798"/>
            <a:ext cx="2133600" cy="273844"/>
          </a:xfrm>
        </p:spPr>
        <p:txBody>
          <a:bodyPr/>
          <a:lstStyle>
            <a:lvl1pPr>
              <a:defRPr>
                <a:solidFill>
                  <a:schemeClr val="bg1">
                    <a:lumMod val="95000"/>
                  </a:schemeClr>
                </a:solidFill>
              </a:defRPr>
            </a:lvl1pPr>
          </a:lstStyle>
          <a:p>
            <a:fld id="{09216400-F44B-EF42-9F92-EF5C1A914B5C}" type="datetime1">
              <a:rPr lang="gl-ES" smtClean="0"/>
              <a:t>24/04/19</a:t>
            </a:fld>
            <a:endParaRPr lang="en-US" dirty="0"/>
          </a:p>
        </p:txBody>
      </p:sp>
      <p:sp>
        <p:nvSpPr>
          <p:cNvPr id="5" name="Footer Placeholder 4"/>
          <p:cNvSpPr>
            <a:spLocks noGrp="1"/>
          </p:cNvSpPr>
          <p:nvPr>
            <p:ph type="ftr" sz="quarter" idx="11"/>
          </p:nvPr>
        </p:nvSpPr>
        <p:spPr>
          <a:xfrm>
            <a:off x="3124200" y="4854798"/>
            <a:ext cx="2895600" cy="273844"/>
          </a:xfrm>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a:xfrm>
            <a:off x="6553200" y="4854798"/>
            <a:ext cx="2133600" cy="273844"/>
          </a:xfrm>
        </p:spPr>
        <p:txBody>
          <a:bodyPr/>
          <a:lstStyle>
            <a:lvl1pPr>
              <a:defRPr>
                <a:solidFill>
                  <a:schemeClr val="bg1">
                    <a:lumMod val="95000"/>
                  </a:schemeClr>
                </a:solidFill>
              </a:defRPr>
            </a:lvl1pPr>
          </a:lstStyle>
          <a:p>
            <a:fld id="{58768E1A-8455-4611-8763-3FA1B747F6B6}" type="slidenum">
              <a:rPr lang="en-US" smtClean="0"/>
              <a:pPr/>
              <a:t>‹Nº›</a:t>
            </a:fld>
            <a:endParaRPr lang="en-US" dirty="0"/>
          </a:p>
        </p:txBody>
      </p:sp>
      <p:sp>
        <p:nvSpPr>
          <p:cNvPr id="11" name="TextBox 10"/>
          <p:cNvSpPr txBox="1"/>
          <p:nvPr userDrawn="1"/>
        </p:nvSpPr>
        <p:spPr>
          <a:xfrm>
            <a:off x="1130928" y="3462268"/>
            <a:ext cx="609650" cy="261610"/>
          </a:xfrm>
          <a:prstGeom prst="rect">
            <a:avLst/>
          </a:prstGeom>
          <a:noFill/>
        </p:spPr>
        <p:txBody>
          <a:bodyPr wrap="square" rtlCol="0">
            <a:spAutoFit/>
          </a:bodyPr>
          <a:lstStyle/>
          <a:p>
            <a:pPr algn="ctr"/>
            <a:r>
              <a:rPr lang="es-ES" sz="1100" b="0" dirty="0">
                <a:solidFill>
                  <a:schemeClr val="bg1"/>
                </a:solidFill>
              </a:rPr>
              <a:t>In</a:t>
            </a:r>
            <a:r>
              <a:rPr lang="es-ES" sz="1100" b="0" baseline="0" dirty="0">
                <a:solidFill>
                  <a:schemeClr val="bg1"/>
                </a:solidFill>
              </a:rPr>
              <a:t> situ</a:t>
            </a:r>
            <a:endParaRPr lang="en-US" sz="1100" b="0" dirty="0">
              <a:solidFill>
                <a:schemeClr val="bg1"/>
              </a:solidFill>
            </a:endParaRPr>
          </a:p>
        </p:txBody>
      </p:sp>
      <p:grpSp>
        <p:nvGrpSpPr>
          <p:cNvPr id="13" name="Group 12"/>
          <p:cNvGrpSpPr/>
          <p:nvPr userDrawn="1"/>
        </p:nvGrpSpPr>
        <p:grpSpPr>
          <a:xfrm>
            <a:off x="603940" y="1541238"/>
            <a:ext cx="1728192" cy="1784190"/>
            <a:chOff x="-1692696" y="827409"/>
            <a:chExt cx="1728192" cy="1784190"/>
          </a:xfrm>
        </p:grpSpPr>
        <p:pic>
          <p:nvPicPr>
            <p:cNvPr id="2" name="Picture 2"/>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Copernicus white.eps"/>
          <p:cNvPicPr>
            <a:picLocks noChangeAspect="1"/>
          </p:cNvPicPr>
          <p:nvPr userDrawn="1"/>
        </p:nvPicPr>
        <p:blipFill rotWithShape="1">
          <a:blip r:embed="rId4" cstate="email">
            <a:extLst>
              <a:ext uri="{28A0092B-C50C-407E-A947-70E740481C1C}">
                <a14:useLocalDpi xmlns:a14="http://schemas.microsoft.com/office/drawing/2010/main"/>
              </a:ext>
            </a:extLst>
          </a:blip>
          <a:srcRect l="11528" t="29476" r="8802" b="28526"/>
          <a:stretch/>
        </p:blipFill>
        <p:spPr>
          <a:xfrm>
            <a:off x="1547664" y="4522313"/>
            <a:ext cx="868336" cy="324000"/>
          </a:xfrm>
          <a:prstGeom prst="rect">
            <a:avLst/>
          </a:prstGeom>
        </p:spPr>
      </p:pic>
      <p:pic>
        <p:nvPicPr>
          <p:cNvPr id="29" name="Picture 28" descr="logo-ce-horizontal-en-neg-yellow.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7544" y="4515966"/>
            <a:ext cx="954504" cy="251989"/>
          </a:xfrm>
          <a:prstGeom prst="rect">
            <a:avLst/>
          </a:prstGeom>
        </p:spPr>
      </p:pic>
      <p:pic>
        <p:nvPicPr>
          <p:cNvPr id="35" name="Picture 34" descr="ECMWF_Master_Logo_CMYK_nostrapNEG.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55776" y="4594309"/>
            <a:ext cx="1043108" cy="179996"/>
          </a:xfrm>
          <a:prstGeom prst="rect">
            <a:avLst/>
          </a:prstGeom>
        </p:spPr>
      </p:pic>
      <p:sp>
        <p:nvSpPr>
          <p:cNvPr id="36"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dirty="0"/>
              <a:t>Title</a:t>
            </a:r>
          </a:p>
        </p:txBody>
      </p:sp>
    </p:spTree>
    <p:extLst>
      <p:ext uri="{BB962C8B-B14F-4D97-AF65-F5344CB8AC3E}">
        <p14:creationId xmlns:p14="http://schemas.microsoft.com/office/powerpoint/2010/main" val="2231976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9" name="Group 28"/>
          <p:cNvGrpSpPr/>
          <p:nvPr userDrawn="1"/>
        </p:nvGrpSpPr>
        <p:grpSpPr>
          <a:xfrm>
            <a:off x="-36512" y="-20538"/>
            <a:ext cx="2808312" cy="5175913"/>
            <a:chOff x="-3432453" y="-181390"/>
            <a:chExt cx="2622202" cy="5144541"/>
          </a:xfrm>
        </p:grpSpPr>
        <p:pic>
          <p:nvPicPr>
            <p:cNvPr id="30" name="Picture 2" descr="S:\F15015_Copernicus\3_Work\330_Work-in-process\SC4_BackgroundMat\Visual_ID\Photos\InSitu_centro nazionale ricerca itliano.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3426451" y="-181390"/>
              <a:ext cx="2207251" cy="5143499"/>
            </a:xfrm>
            <a:prstGeom prst="rect">
              <a:avLst/>
            </a:prstGeom>
            <a:noFill/>
            <a:extLst>
              <a:ext uri="{909E8E84-426E-40dd-AFC4-6F175D3DCCD1}">
                <a14:hiddenFill xmlns="" xmlns:a14="http://schemas.microsoft.com/office/drawing/2010/main">
                  <a:solidFill>
                    <a:srgbClr val="FFFFFF"/>
                  </a:solidFill>
                </a14:hiddenFill>
              </a:ext>
            </a:extLst>
          </p:spPr>
        </p:pic>
        <p:sp>
          <p:nvSpPr>
            <p:cNvPr id="31" name="Rectangle 30"/>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4F71DDF-2EB5-2442-8BFD-4F59FFBFEAFD}"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cxnSp>
        <p:nvCxnSpPr>
          <p:cNvPr id="17" name="Straight Connector 16"/>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4" name="TextBox 23"/>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5" name="Oval 24"/>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8" name="Picture 2"/>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8960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3" name="Group 12"/>
          <p:cNvGrpSpPr/>
          <p:nvPr userDrawn="1"/>
        </p:nvGrpSpPr>
        <p:grpSpPr>
          <a:xfrm>
            <a:off x="-11410" y="-11063"/>
            <a:ext cx="2091596" cy="5160587"/>
            <a:chOff x="-2916832" y="-200722"/>
            <a:chExt cx="2091596" cy="5160587"/>
          </a:xfrm>
        </p:grpSpPr>
        <p:grpSp>
          <p:nvGrpSpPr>
            <p:cNvPr id="14" name="Group 13"/>
            <p:cNvGrpSpPr/>
            <p:nvPr userDrawn="1"/>
          </p:nvGrpSpPr>
          <p:grpSpPr>
            <a:xfrm>
              <a:off x="-2916832" y="-200722"/>
              <a:ext cx="2091596" cy="5157838"/>
              <a:chOff x="-3291385" y="112960"/>
              <a:chExt cx="2091596" cy="5157838"/>
            </a:xfrm>
          </p:grpSpPr>
          <p:pic>
            <p:nvPicPr>
              <p:cNvPr id="20" name="Picture 2" descr="S:\F15015_Copernicus\3_Work\330_Work-in-process\SC4_BackgroundMat\Visual_ID\Photos\Po_River_Italy.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10800000">
                <a:off x="-3291385" y="123478"/>
                <a:ext cx="2077082" cy="514732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ectangle 20"/>
              <p:cNvSpPr/>
              <p:nvPr userDrawn="1"/>
            </p:nvSpPr>
            <p:spPr>
              <a:xfrm>
                <a:off x="-3276872" y="112960"/>
                <a:ext cx="2077083"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p:cNvSpPr/>
            <p:nvPr userDrawn="1"/>
          </p:nvSpPr>
          <p:spPr>
            <a:xfrm>
              <a:off x="-2910142" y="-190204"/>
              <a:ext cx="2084906"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8ECE56A9-8EE8-304E-8154-1203FEA8938C}" type="datetime1">
              <a:rPr lang="gl-ES" smtClean="0"/>
              <a:t>24/04/19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a:p>
        </p:txBody>
      </p:sp>
      <p:sp>
        <p:nvSpPr>
          <p:cNvPr id="17"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pic>
        <p:nvPicPr>
          <p:cNvPr id="19" name="Picture 2" descr="S:\F15015_Copernicus\3_Work\330_Work-in-process\SC4_BackgroundMat\PPT\item Copernicus\Big data.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5496" y="123478"/>
            <a:ext cx="817912" cy="57830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2" name="Straight Connector 21"/>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41258489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78085B-E1D2-DE46-936C-CB346C23BD71}" type="datetime1">
              <a:rPr lang="gl-ES" smtClean="0"/>
              <a:t>24/04/19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cxnSp>
        <p:nvCxnSpPr>
          <p:cNvPr id="15" name="Straight Connector 14"/>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2" cstate="email">
              <a:biLevel thresh="25000"/>
              <a:extLst>
                <a:ext uri="{28A0092B-C50C-407E-A947-70E740481C1C}">
                  <a14:useLocalDpi xmlns:a14="http://schemas.microsoft.com/office/drawing/2010/main"/>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72749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2" name="Group 31"/>
          <p:cNvGrpSpPr/>
          <p:nvPr userDrawn="1"/>
        </p:nvGrpSpPr>
        <p:grpSpPr>
          <a:xfrm>
            <a:off x="-36512" y="-20538"/>
            <a:ext cx="2808312" cy="5175913"/>
            <a:chOff x="-3432453" y="-181390"/>
            <a:chExt cx="2622202" cy="5144541"/>
          </a:xfrm>
        </p:grpSpPr>
        <p:pic>
          <p:nvPicPr>
            <p:cNvPr id="33" name="Picture 2" descr="S:\F15015_Copernicus\3_Work\330_Work-in-process\SC4_BackgroundMat\Visual_ID\Photos\InSitu_centro nazionale ricerca itliano.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3426451" y="-181390"/>
              <a:ext cx="2207251" cy="5143499"/>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Rectangle 33"/>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57AE16F7-DDCF-5949-BF99-4922198AA725}" type="datetime1">
              <a:rPr lang="gl-ES" smtClean="0"/>
              <a:t>24/04/19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‹Nº›</a:t>
            </a:fld>
            <a:endParaRPr lang="en-US"/>
          </a:p>
        </p:txBody>
      </p:sp>
      <p:cxnSp>
        <p:nvCxnSpPr>
          <p:cNvPr id="16" name="Straight Connector 15"/>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dirty="0"/>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5" name="Picture 2"/>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43604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8" name="Group 27"/>
          <p:cNvGrpSpPr/>
          <p:nvPr userDrawn="1"/>
        </p:nvGrpSpPr>
        <p:grpSpPr>
          <a:xfrm>
            <a:off x="-36512" y="-20538"/>
            <a:ext cx="2808312" cy="5175913"/>
            <a:chOff x="-3432453" y="-181390"/>
            <a:chExt cx="2622202" cy="5144541"/>
          </a:xfrm>
        </p:grpSpPr>
        <p:pic>
          <p:nvPicPr>
            <p:cNvPr id="29" name="Picture 2" descr="S:\F15015_Copernicus\3_Work\330_Work-in-process\SC4_BackgroundMat\Visual_ID\Photos\InSitu_centro nazionale ricerca itliano.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3426451" y="-181390"/>
              <a:ext cx="2207251" cy="5143499"/>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Rectangle 29"/>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01189BC-5F12-B748-B986-1CA80AF70528}"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cxnSp>
        <p:nvCxnSpPr>
          <p:cNvPr id="18" name="Straight Connector 17"/>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45926" y="639599"/>
            <a:ext cx="609650" cy="261610"/>
          </a:xfrm>
          <a:prstGeom prst="rect">
            <a:avLst/>
          </a:prstGeom>
          <a:noFill/>
        </p:spPr>
        <p:txBody>
          <a:bodyPr wrap="square" rtlCol="0">
            <a:spAutoFit/>
          </a:bodyPr>
          <a:lstStyle/>
          <a:p>
            <a:pPr algn="ctr"/>
            <a:r>
              <a:rPr lang="es-ES" sz="1100" b="0" dirty="0">
                <a:solidFill>
                  <a:srgbClr val="B75133"/>
                </a:solidFill>
              </a:rPr>
              <a:t>In</a:t>
            </a:r>
            <a:r>
              <a:rPr lang="es-ES" sz="1100" b="0" baseline="0" dirty="0">
                <a:solidFill>
                  <a:srgbClr val="B75133"/>
                </a:solidFill>
              </a:rPr>
              <a:t> situ</a:t>
            </a:r>
            <a:endParaRPr lang="en-US" sz="1100" b="0" dirty="0">
              <a:solidFill>
                <a:srgbClr val="B75133"/>
              </a:solidFill>
            </a:endParaRPr>
          </a:p>
        </p:txBody>
      </p:sp>
      <p:sp>
        <p:nvSpPr>
          <p:cNvPr id="22" name="Oval 21"/>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7" name="Picture 2"/>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8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11410" y="-20538"/>
            <a:ext cx="2091596" cy="5160587"/>
            <a:chOff x="-2916832" y="-200722"/>
            <a:chExt cx="2091596" cy="5160587"/>
          </a:xfrm>
        </p:grpSpPr>
        <p:grpSp>
          <p:nvGrpSpPr>
            <p:cNvPr id="20" name="Group 19"/>
            <p:cNvGrpSpPr/>
            <p:nvPr userDrawn="1"/>
          </p:nvGrpSpPr>
          <p:grpSpPr>
            <a:xfrm>
              <a:off x="-2916832" y="-200722"/>
              <a:ext cx="2091596" cy="5157838"/>
              <a:chOff x="-3291385" y="112960"/>
              <a:chExt cx="2091596" cy="5157838"/>
            </a:xfrm>
          </p:grpSpPr>
          <p:pic>
            <p:nvPicPr>
              <p:cNvPr id="22" name="Picture 2" descr="S:\F15015_Copernicus\3_Work\330_Work-in-process\SC4_BackgroundMat\Visual_ID\Photos\Po_River_Italy.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10800000">
                <a:off x="-3291385" y="123478"/>
                <a:ext cx="2077082" cy="5147320"/>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Rectangle 24"/>
              <p:cNvSpPr/>
              <p:nvPr userDrawn="1"/>
            </p:nvSpPr>
            <p:spPr>
              <a:xfrm>
                <a:off x="-3276872" y="112960"/>
                <a:ext cx="2077083"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userDrawn="1"/>
          </p:nvSpPr>
          <p:spPr>
            <a:xfrm>
              <a:off x="-2910142" y="-190204"/>
              <a:ext cx="2084906"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8108E02-F032-5344-893C-595964E7740C}" type="datetime1">
              <a:rPr lang="gl-ES" smtClean="0"/>
              <a:t>24/04/19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pic>
        <p:nvPicPr>
          <p:cNvPr id="24" name="Picture 2" descr="S:\F15015_Copernicus\3_Work\330_Work-in-process\SC4_BackgroundMat\PPT\item Copernicus\Big data.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5496" y="123478"/>
            <a:ext cx="817912" cy="57830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6" name="Straight Connector 15"/>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292193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17" y="0"/>
            <a:ext cx="2106504" cy="5175268"/>
          </a:xfrm>
          <a:prstGeom prst="rect">
            <a:avLst/>
          </a:prstGeom>
        </p:spPr>
      </p:pic>
      <p:sp>
        <p:nvSpPr>
          <p:cNvPr id="14" name="Rectangle 13"/>
          <p:cNvSpPr/>
          <p:nvPr userDrawn="1"/>
        </p:nvSpPr>
        <p:spPr>
          <a:xfrm>
            <a:off x="-21945" y="-1"/>
            <a:ext cx="2102132" cy="516403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userDrawn="1">
            <p:ph idx="1"/>
          </p:nvPr>
        </p:nvSpPr>
        <p:spPr>
          <a:xfrm>
            <a:off x="1331640" y="722087"/>
            <a:ext cx="7299753"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Straight Connector 27"/>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35496" y="11557"/>
            <a:ext cx="760200" cy="710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userDrawn="1">
            <p:ph type="dt" sz="half" idx="10"/>
          </p:nvPr>
        </p:nvSpPr>
        <p:spPr>
          <a:xfrm>
            <a:off x="457200" y="4876006"/>
            <a:ext cx="2133600" cy="273844"/>
          </a:xfrm>
        </p:spPr>
        <p:txBody>
          <a:bodyPr/>
          <a:lstStyle/>
          <a:p>
            <a:fld id="{C35BA451-8640-FB45-BE00-F8C3D2302FE5}" type="datetime1">
              <a:rPr lang="gl-ES" smtClean="0"/>
              <a:t>24/04/19</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‹Nº›</a:t>
            </a:fld>
            <a:endParaRPr lang="en-US"/>
          </a:p>
        </p:txBody>
      </p:sp>
      <p:sp>
        <p:nvSpPr>
          <p:cNvPr id="32" name="TextBox 31"/>
          <p:cNvSpPr txBox="1"/>
          <p:nvPr userDrawn="1"/>
        </p:nvSpPr>
        <p:spPr>
          <a:xfrm>
            <a:off x="-63026" y="625720"/>
            <a:ext cx="962618" cy="400110"/>
          </a:xfrm>
          <a:prstGeom prst="rect">
            <a:avLst/>
          </a:prstGeom>
          <a:noFill/>
        </p:spPr>
        <p:txBody>
          <a:bodyPr wrap="square" rtlCol="0">
            <a:spAutoFit/>
          </a:bodyPr>
          <a:lstStyle/>
          <a:p>
            <a:pPr algn="ctr"/>
            <a:r>
              <a:rPr lang="es-ES" sz="1000" b="1" dirty="0">
                <a:solidFill>
                  <a:schemeClr val="tx2"/>
                </a:solidFill>
              </a:rPr>
              <a:t>Marine </a:t>
            </a:r>
          </a:p>
          <a:p>
            <a:pPr algn="ctr"/>
            <a:r>
              <a:rPr lang="es-ES" sz="1000" b="1" dirty="0" err="1">
                <a:solidFill>
                  <a:schemeClr val="tx2"/>
                </a:solidFill>
              </a:rPr>
              <a:t>Monitoring</a:t>
            </a:r>
            <a:endParaRPr lang="en-US" sz="1000" b="1" dirty="0">
              <a:solidFill>
                <a:schemeClr val="tx2"/>
              </a:solidFill>
            </a:endParaRPr>
          </a:p>
        </p:txBody>
      </p:sp>
      <p:sp>
        <p:nvSpPr>
          <p:cNvPr id="33"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3395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3.emf"/><Relationship Id="rId5" Type="http://schemas.openxmlformats.org/officeDocument/2006/relationships/slideLayout" Target="../slideLayouts/slideLayout70.xml"/><Relationship Id="rId10" Type="http://schemas.openxmlformats.org/officeDocument/2006/relationships/image" Target="../media/image2.emf"/><Relationship Id="rId4" Type="http://schemas.openxmlformats.org/officeDocument/2006/relationships/slideLayout" Target="../slideLayouts/slideLayout69.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emf"/><Relationship Id="rId5" Type="http://schemas.openxmlformats.org/officeDocument/2006/relationships/slideLayout" Target="../slideLayouts/slideLayout13.xml"/><Relationship Id="rId10" Type="http://schemas.openxmlformats.org/officeDocument/2006/relationships/image" Target="../media/image2.emf"/><Relationship Id="rId4" Type="http://schemas.openxmlformats.org/officeDocument/2006/relationships/slideLayout" Target="../slideLayouts/slideLayout12.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emf"/><Relationship Id="rId5" Type="http://schemas.openxmlformats.org/officeDocument/2006/relationships/slideLayout" Target="../slideLayouts/slideLayout20.xml"/><Relationship Id="rId10" Type="http://schemas.openxmlformats.org/officeDocument/2006/relationships/image" Target="../media/image2.emf"/><Relationship Id="rId4" Type="http://schemas.openxmlformats.org/officeDocument/2006/relationships/slideLayout" Target="../slideLayouts/slideLayout19.xml"/><Relationship Id="rId9"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emf"/><Relationship Id="rId5" Type="http://schemas.openxmlformats.org/officeDocument/2006/relationships/slideLayout" Target="../slideLayouts/slideLayout27.xml"/><Relationship Id="rId10" Type="http://schemas.openxmlformats.org/officeDocument/2006/relationships/image" Target="../media/image2.emf"/><Relationship Id="rId4" Type="http://schemas.openxmlformats.org/officeDocument/2006/relationships/slideLayout" Target="../slideLayouts/slideLayout26.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3.emf"/><Relationship Id="rId5" Type="http://schemas.openxmlformats.org/officeDocument/2006/relationships/slideLayout" Target="../slideLayouts/slideLayout34.xml"/><Relationship Id="rId10" Type="http://schemas.openxmlformats.org/officeDocument/2006/relationships/image" Target="../media/image2.emf"/><Relationship Id="rId4" Type="http://schemas.openxmlformats.org/officeDocument/2006/relationships/slideLayout" Target="../slideLayouts/slideLayout33.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emf"/><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2.emf"/><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emf"/><Relationship Id="rId5" Type="http://schemas.openxmlformats.org/officeDocument/2006/relationships/slideLayout" Target="../slideLayouts/slideLayout41.xml"/><Relationship Id="rId10" Type="http://schemas.openxmlformats.org/officeDocument/2006/relationships/theme" Target="../theme/theme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3.emf"/><Relationship Id="rId5" Type="http://schemas.openxmlformats.org/officeDocument/2006/relationships/slideLayout" Target="../slideLayouts/slideLayout50.xml"/><Relationship Id="rId10" Type="http://schemas.openxmlformats.org/officeDocument/2006/relationships/image" Target="../media/image2.emf"/><Relationship Id="rId4" Type="http://schemas.openxmlformats.org/officeDocument/2006/relationships/slideLayout" Target="../slideLayouts/slideLayout49.xml"/><Relationship Id="rId9"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3.emf"/><Relationship Id="rId5" Type="http://schemas.openxmlformats.org/officeDocument/2006/relationships/slideLayout" Target="../slideLayouts/slideLayout57.xml"/><Relationship Id="rId10" Type="http://schemas.openxmlformats.org/officeDocument/2006/relationships/image" Target="../media/image2.emf"/><Relationship Id="rId4" Type="http://schemas.openxmlformats.org/officeDocument/2006/relationships/slideLayout" Target="../slideLayouts/slideLayout56.xml"/><Relationship Id="rId9"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62.xml"/><Relationship Id="rId7"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image" Target="../media/image3.emf"/><Relationship Id="rId4" Type="http://schemas.openxmlformats.org/officeDocument/2006/relationships/slideLayout" Target="../slideLayouts/slideLayout63.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4F5AEDB-5AFB-8047-A9AA-9416108CDDF4}"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10"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2" name="Picture 11" descr="ECMWF_Master_Logo_CMYK_nostrap (1).eps"/>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7" name="Picture 6" descr="logo-ce-horizontal-en-quadri.eps"/>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35662434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55" r:id="rId5"/>
    <p:sldLayoutId id="2147483727" r:id="rId6"/>
    <p:sldLayoutId id="2147483728" r:id="rId7"/>
    <p:sldLayoutId id="2147483729" r:id="rId8"/>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7FA93B8-AB4A-2E4B-9566-3D668CB6983C}"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9"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4" name="Picture 13" descr="ECMWF_Master_Logo_CMYK_nostrap (1).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15" name="Picture 14" descr="logo-ce-horizontal-en-quadri.eps"/>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34425047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9F4FE87-8394-2743-925A-15360D43C7B2}"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9"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4" name="Picture 13" descr="ECMWF_Master_Logo_CMYK_nostrap (1).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15" name="Picture 14" descr="logo-ce-horizontal-en-quadri.eps"/>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487431-63FF-664F-8E04-693691996CE0}"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9"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4" name="Picture 13" descr="ECMWF_Master_Logo_CMYK_nostrap (1).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15" name="Picture 14" descr="logo-ce-horizontal-en-quadri.eps"/>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9BC318-6107-7049-A710-4277EEF19730}"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9"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4" name="Picture 13" descr="ECMWF_Master_Logo_CMYK_nostrap (1).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15" name="Picture 14" descr="logo-ce-horizontal-en-quadri.eps"/>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5547107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EF67AC-3AF7-5240-9A6A-C9CB41FE7FA5}"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9"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1" name="Picture 10" descr="ECMWF_Master_Logo_CMYK_nostrap (1).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12" name="Picture 11" descr="logo-ce-horizontal-en-quadri.eps"/>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41888554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59665C7-D25E-804E-A379-F3F7B68EA1A2}"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11"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1" name="Picture 10" descr="ECMWF_Master_Logo_CMYK_nostrap (1).eps"/>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12" name="Picture 11" descr="logo-ce-horizontal-en-quadri.eps"/>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8536890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56" r:id="rId8"/>
    <p:sldLayoutId id="2147483757" r:id="rId9"/>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8D0E2BA-BCE2-BE49-892B-3AAD8E937350}"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9"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4" name="Picture 13" descr="ECMWF_Master_Logo_CMYK_nostrap (1).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15" name="Picture 14" descr="logo-ce-horizontal-en-quadri.eps"/>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5143020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DFDA07E-74E5-EB4C-A957-55F048F23A7E}"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9"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4" name="Picture 13" descr="ECMWF_Master_Logo_CMYK_nostrap (1).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15" name="Picture 14" descr="logo-ce-horizontal-en-quadri.eps"/>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175482862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5B96B00-2621-914B-8495-D056A7655581}" type="datetime1">
              <a:rPr lang="gl-ES" smtClean="0"/>
              <a:t>24/04/19</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‹Nº›</a:t>
            </a:fld>
            <a:endParaRPr lang="en-US"/>
          </a:p>
        </p:txBody>
      </p:sp>
      <p:pic>
        <p:nvPicPr>
          <p:cNvPr id="10" name="Picture 9" descr="Copernicus vecto def  Europe's eyes on Earth.eps"/>
          <p:cNvPicPr>
            <a:picLocks noChangeAspect="1"/>
          </p:cNvPicPr>
          <p:nvPr userDrawn="1"/>
        </p:nvPicPr>
        <p:blipFill rotWithShape="1">
          <a:blip r:embed="rId8" cstate="email">
            <a:extLst>
              <a:ext uri="{28A0092B-C50C-407E-A947-70E740481C1C}">
                <a14:useLocalDpi xmlns:a14="http://schemas.microsoft.com/office/drawing/2010/main"/>
              </a:ext>
            </a:extLst>
          </a:blip>
          <a:srcRect l="9770" t="24242" r="10776" b="21237"/>
          <a:stretch/>
        </p:blipFill>
        <p:spPr>
          <a:xfrm>
            <a:off x="6516216" y="4372197"/>
            <a:ext cx="889000" cy="431801"/>
          </a:xfrm>
          <a:prstGeom prst="rect">
            <a:avLst/>
          </a:prstGeom>
        </p:spPr>
      </p:pic>
      <p:pic>
        <p:nvPicPr>
          <p:cNvPr id="14" name="Picture 13" descr="ECMWF_Master_Logo_CMYK_nostrap (1).eps"/>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646046" y="4545844"/>
            <a:ext cx="1043109" cy="179996"/>
          </a:xfrm>
          <a:prstGeom prst="rect">
            <a:avLst/>
          </a:prstGeom>
        </p:spPr>
      </p:pic>
      <p:pic>
        <p:nvPicPr>
          <p:cNvPr id="15" name="Picture 14" descr="logo-ce-horizontal-en-quadri.eps"/>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92080" y="4427273"/>
            <a:ext cx="1090874" cy="287991"/>
          </a:xfrm>
          <a:prstGeom prst="rect">
            <a:avLst/>
          </a:prstGeom>
        </p:spPr>
      </p:pic>
    </p:spTree>
    <p:extLst>
      <p:ext uri="{BB962C8B-B14F-4D97-AF65-F5344CB8AC3E}">
        <p14:creationId xmlns:p14="http://schemas.microsoft.com/office/powerpoint/2010/main" val="2109691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hf sldNum="0"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77.tiff"/><Relationship Id="rId4" Type="http://schemas.openxmlformats.org/officeDocument/2006/relationships/image" Target="../media/image76.tiff"/></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8.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8.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81.sv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42.xml"/><Relationship Id="rId5" Type="http://schemas.openxmlformats.org/officeDocument/2006/relationships/image" Target="../media/image81.sv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99.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notesSlide" Target="../notesSlides/notesSlide16.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42.xml"/><Relationship Id="rId6" Type="http://schemas.openxmlformats.org/officeDocument/2006/relationships/diagramColors" Target="../diagrams/colors3.xml"/><Relationship Id="rId11" Type="http://schemas.openxmlformats.org/officeDocument/2006/relationships/image" Target="../media/image92.jpeg"/><Relationship Id="rId5" Type="http://schemas.openxmlformats.org/officeDocument/2006/relationships/diagramQuickStyle" Target="../diagrams/quickStyle3.xml"/><Relationship Id="rId15" Type="http://schemas.openxmlformats.org/officeDocument/2006/relationships/image" Target="../media/image96.jpeg"/><Relationship Id="rId10" Type="http://schemas.openxmlformats.org/officeDocument/2006/relationships/image" Target="../media/image91.jpeg"/><Relationship Id="rId19" Type="http://schemas.openxmlformats.org/officeDocument/2006/relationships/image" Target="../media/image100.png"/><Relationship Id="rId4" Type="http://schemas.openxmlformats.org/officeDocument/2006/relationships/diagramLayout" Target="../diagrams/layout3.xml"/><Relationship Id="rId9" Type="http://schemas.openxmlformats.org/officeDocument/2006/relationships/image" Target="../media/image90.jpeg"/><Relationship Id="rId14" Type="http://schemas.openxmlformats.org/officeDocument/2006/relationships/image" Target="../media/image95.jpeg"/></Relationships>
</file>

<file path=ppt/slides/_rels/slide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110.png"/><Relationship Id="rId5" Type="http://schemas.openxmlformats.org/officeDocument/2006/relationships/image" Target="../media/image109.tiff"/><Relationship Id="rId4" Type="http://schemas.openxmlformats.org/officeDocument/2006/relationships/image" Target="../media/image10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115.png"/><Relationship Id="rId11" Type="http://schemas.openxmlformats.org/officeDocument/2006/relationships/image" Target="../media/image120.gif"/><Relationship Id="rId5" Type="http://schemas.openxmlformats.org/officeDocument/2006/relationships/image" Target="../media/image114.png"/><Relationship Id="rId10" Type="http://schemas.openxmlformats.org/officeDocument/2006/relationships/image" Target="../media/image119.tiff"/><Relationship Id="rId4" Type="http://schemas.openxmlformats.org/officeDocument/2006/relationships/image" Target="../media/image113.png"/><Relationship Id="rId9" Type="http://schemas.openxmlformats.org/officeDocument/2006/relationships/image" Target="../media/image118.tiff"/></Relationships>
</file>

<file path=ppt/slides/_rels/slide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2.xml"/><Relationship Id="rId4" Type="http://schemas.openxmlformats.org/officeDocument/2006/relationships/image" Target="../media/image124.png"/></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129.tiff"/></Relationships>
</file>

<file path=ppt/slides/_rels/slide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135.png"/></Relationships>
</file>

<file path=ppt/slides/_rels/slide44.xml.rels><?xml version="1.0" encoding="UTF-8" standalone="yes"?>
<Relationships xmlns="http://schemas.openxmlformats.org/package/2006/relationships"><Relationship Id="rId3" Type="http://schemas.openxmlformats.org/officeDocument/2006/relationships/image" Target="../media/image137.tiff"/><Relationship Id="rId7" Type="http://schemas.openxmlformats.org/officeDocument/2006/relationships/image" Target="../media/image141.tiff"/><Relationship Id="rId2" Type="http://schemas.openxmlformats.org/officeDocument/2006/relationships/image" Target="../media/image136.tiff"/><Relationship Id="rId1" Type="http://schemas.openxmlformats.org/officeDocument/2006/relationships/slideLayout" Target="../slideLayouts/slideLayout44.xml"/><Relationship Id="rId6" Type="http://schemas.openxmlformats.org/officeDocument/2006/relationships/image" Target="../media/image140.tiff"/><Relationship Id="rId5" Type="http://schemas.openxmlformats.org/officeDocument/2006/relationships/image" Target="../media/image139.tiff"/><Relationship Id="rId4" Type="http://schemas.openxmlformats.org/officeDocument/2006/relationships/image" Target="../media/image138.tiff"/></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14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5.xml"/><Relationship Id="rId1" Type="http://schemas.openxmlformats.org/officeDocument/2006/relationships/slideLayout" Target="../slideLayouts/slideLayout44.xml"/><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58.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7.xml"/><Relationship Id="rId1" Type="http://schemas.openxmlformats.org/officeDocument/2006/relationships/slideLayout" Target="../slideLayouts/slideLayout44.xml"/><Relationship Id="rId4" Type="http://schemas.openxmlformats.org/officeDocument/2006/relationships/image" Target="../media/image147.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14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42.xml"/><Relationship Id="rId4" Type="http://schemas.openxmlformats.org/officeDocument/2006/relationships/image" Target="../media/image6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noAutofit/>
          </a:bodyPr>
          <a:lstStyle/>
          <a:p>
            <a:r>
              <a:rPr lang="en-US" b="1" dirty="0"/>
              <a:t>Eduardo </a:t>
            </a:r>
            <a:r>
              <a:rPr lang="en-US" b="1" dirty="0" err="1"/>
              <a:t>Penabad</a:t>
            </a:r>
            <a:r>
              <a:rPr lang="en-US" b="1" dirty="0"/>
              <a:t> Ramos </a:t>
            </a:r>
            <a:r>
              <a:rPr lang="en-US" dirty="0"/>
              <a:t>(ECMWF)</a:t>
            </a:r>
          </a:p>
          <a:p>
            <a:pPr>
              <a:defRPr sz="2000">
                <a:solidFill>
                  <a:srgbClr val="FFFFFF"/>
                </a:solidFill>
                <a:latin typeface="+mj-lt"/>
                <a:ea typeface="+mj-ea"/>
                <a:cs typeface="+mj-cs"/>
                <a:sym typeface="Calibri"/>
              </a:defRPr>
            </a:pPr>
            <a:r>
              <a:rPr lang="en-US" sz="1400" dirty="0">
                <a:solidFill>
                  <a:srgbClr val="FFFFFF"/>
                </a:solidFill>
                <a:sym typeface="Calibri"/>
              </a:rPr>
              <a:t>with contributions from:</a:t>
            </a:r>
            <a:br>
              <a:rPr lang="en-US" sz="1400" dirty="0">
                <a:solidFill>
                  <a:srgbClr val="FFFFFF"/>
                </a:solidFill>
                <a:sym typeface="Calibri"/>
              </a:rPr>
            </a:br>
            <a:r>
              <a:rPr lang="en-US" sz="1400" dirty="0">
                <a:solidFill>
                  <a:srgbClr val="FFFFFF"/>
                </a:solidFill>
                <a:sym typeface="Calibri"/>
              </a:rPr>
              <a:t>Carlo </a:t>
            </a:r>
            <a:r>
              <a:rPr lang="en-US" sz="1400" dirty="0" err="1">
                <a:solidFill>
                  <a:srgbClr val="FFFFFF"/>
                </a:solidFill>
                <a:sym typeface="Calibri"/>
              </a:rPr>
              <a:t>Buontempo</a:t>
            </a:r>
            <a:r>
              <a:rPr lang="en-US" sz="1400" dirty="0">
                <a:solidFill>
                  <a:srgbClr val="FFFFFF"/>
                </a:solidFill>
                <a:sym typeface="Calibri"/>
              </a:rPr>
              <a:t>, Anca </a:t>
            </a:r>
            <a:r>
              <a:rPr lang="en-US" sz="1400" dirty="0" err="1">
                <a:solidFill>
                  <a:srgbClr val="FFFFFF"/>
                </a:solidFill>
                <a:sym typeface="Calibri"/>
              </a:rPr>
              <a:t>Brookshaw</a:t>
            </a:r>
            <a:r>
              <a:rPr lang="en-US" sz="1400" dirty="0">
                <a:solidFill>
                  <a:srgbClr val="FFFFFF"/>
                </a:solidFill>
                <a:sym typeface="Calibri"/>
              </a:rPr>
              <a:t>, </a:t>
            </a:r>
            <a:br>
              <a:rPr lang="en-US" sz="1400" dirty="0">
                <a:solidFill>
                  <a:srgbClr val="FFFFFF"/>
                </a:solidFill>
                <a:sym typeface="Calibri"/>
              </a:rPr>
            </a:br>
            <a:r>
              <a:rPr lang="gl-ES" sz="1400" dirty="0" err="1">
                <a:solidFill>
                  <a:srgbClr val="FFFFFF"/>
                </a:solidFill>
                <a:sym typeface="Calibri"/>
              </a:rPr>
              <a:t>Jean-Noël</a:t>
            </a:r>
            <a:r>
              <a:rPr lang="gl-ES" sz="1400" dirty="0">
                <a:solidFill>
                  <a:srgbClr val="FFFFFF"/>
                </a:solidFill>
                <a:sym typeface="Calibri"/>
              </a:rPr>
              <a:t> </a:t>
            </a:r>
            <a:r>
              <a:rPr lang="gl-ES" sz="1400" dirty="0" err="1">
                <a:solidFill>
                  <a:srgbClr val="FFFFFF"/>
                </a:solidFill>
                <a:sym typeface="Calibri"/>
              </a:rPr>
              <a:t>Thepaut</a:t>
            </a:r>
            <a:r>
              <a:rPr lang="gl-ES" sz="1400" dirty="0">
                <a:solidFill>
                  <a:srgbClr val="FFFFFF"/>
                </a:solidFill>
                <a:sym typeface="Calibri"/>
              </a:rPr>
              <a:t>,  </a:t>
            </a:r>
            <a:r>
              <a:rPr lang="gl-ES" sz="1400" dirty="0" err="1">
                <a:solidFill>
                  <a:srgbClr val="FFFFFF"/>
                </a:solidFill>
                <a:sym typeface="Calibri"/>
              </a:rPr>
              <a:t>Dick</a:t>
            </a:r>
            <a:r>
              <a:rPr lang="gl-ES" sz="1400" dirty="0">
                <a:solidFill>
                  <a:srgbClr val="FFFFFF"/>
                </a:solidFill>
                <a:sym typeface="Calibri"/>
              </a:rPr>
              <a:t> </a:t>
            </a:r>
            <a:r>
              <a:rPr lang="gl-ES" sz="1400" dirty="0" err="1">
                <a:solidFill>
                  <a:srgbClr val="FFFFFF"/>
                </a:solidFill>
                <a:sym typeface="Calibri"/>
              </a:rPr>
              <a:t>Dee</a:t>
            </a:r>
            <a:r>
              <a:rPr lang="gl-ES" sz="1400" dirty="0">
                <a:solidFill>
                  <a:srgbClr val="FFFFFF"/>
                </a:solidFill>
                <a:sym typeface="Calibri"/>
              </a:rPr>
              <a:t>, </a:t>
            </a:r>
            <a:r>
              <a:rPr lang="gl-ES" sz="1400" dirty="0" err="1">
                <a:solidFill>
                  <a:srgbClr val="FFFFFF"/>
                </a:solidFill>
                <a:sym typeface="Calibri"/>
              </a:rPr>
              <a:t>Cedric</a:t>
            </a:r>
            <a:r>
              <a:rPr lang="gl-ES" sz="1400" dirty="0">
                <a:solidFill>
                  <a:srgbClr val="FFFFFF"/>
                </a:solidFill>
                <a:sym typeface="Calibri"/>
              </a:rPr>
              <a:t> </a:t>
            </a:r>
            <a:r>
              <a:rPr lang="gl-ES" sz="1400" dirty="0" err="1">
                <a:solidFill>
                  <a:srgbClr val="FFFFFF"/>
                </a:solidFill>
                <a:sym typeface="Calibri"/>
              </a:rPr>
              <a:t>Bergeron</a:t>
            </a:r>
            <a:endParaRPr lang="en-US" sz="1400" dirty="0">
              <a:solidFill>
                <a:srgbClr val="FFFFFF"/>
              </a:solidFill>
              <a:sym typeface="Calibri"/>
            </a:endParaRPr>
          </a:p>
          <a:p>
            <a:endParaRPr lang="en-US" sz="1400" dirty="0"/>
          </a:p>
        </p:txBody>
      </p:sp>
      <p:sp>
        <p:nvSpPr>
          <p:cNvPr id="3" name="Content Placeholder 2"/>
          <p:cNvSpPr>
            <a:spLocks noGrp="1"/>
          </p:cNvSpPr>
          <p:nvPr>
            <p:ph idx="1"/>
          </p:nvPr>
        </p:nvSpPr>
        <p:spPr>
          <a:xfrm>
            <a:off x="2555776" y="1779662"/>
            <a:ext cx="4752528" cy="720080"/>
          </a:xfrm>
        </p:spPr>
        <p:txBody>
          <a:bodyPr>
            <a:noAutofit/>
          </a:bodyPr>
          <a:lstStyle/>
          <a:p>
            <a:r>
              <a:rPr lang="en-US" sz="4400" dirty="0"/>
              <a:t>C3S</a:t>
            </a:r>
            <a:br>
              <a:rPr lang="en-US" sz="2400" dirty="0"/>
            </a:br>
            <a:r>
              <a:rPr lang="en-US" sz="2400" dirty="0"/>
              <a:t>Copernicus Climate Change Service</a:t>
            </a:r>
          </a:p>
        </p:txBody>
      </p:sp>
      <p:sp>
        <p:nvSpPr>
          <p:cNvPr id="4" name="Rectángulo 3">
            <a:extLst>
              <a:ext uri="{FF2B5EF4-FFF2-40B4-BE49-F238E27FC236}">
                <a16:creationId xmlns:a16="http://schemas.microsoft.com/office/drawing/2014/main" id="{12F86637-44D5-B346-9EF3-5DAE7E58B8F6}"/>
              </a:ext>
            </a:extLst>
          </p:cNvPr>
          <p:cNvSpPr/>
          <p:nvPr/>
        </p:nvSpPr>
        <p:spPr>
          <a:xfrm>
            <a:off x="1475656" y="123478"/>
            <a:ext cx="5292080" cy="523220"/>
          </a:xfrm>
          <a:prstGeom prst="rect">
            <a:avLst/>
          </a:prstGeom>
        </p:spPr>
        <p:txBody>
          <a:bodyPr wrap="square">
            <a:spAutoFit/>
          </a:bodyPr>
          <a:lstStyle/>
          <a:p>
            <a:pPr algn="ctr"/>
            <a:r>
              <a:rPr lang="gl-ES" sz="1400" dirty="0">
                <a:solidFill>
                  <a:schemeClr val="bg1"/>
                </a:solidFill>
              </a:rPr>
              <a:t>NOAA-USAID </a:t>
            </a:r>
            <a:r>
              <a:rPr lang="gl-ES" sz="1400" dirty="0" err="1">
                <a:solidFill>
                  <a:schemeClr val="bg1"/>
                </a:solidFill>
              </a:rPr>
              <a:t>Second</a:t>
            </a:r>
            <a:r>
              <a:rPr lang="gl-ES" sz="1400" dirty="0">
                <a:solidFill>
                  <a:schemeClr val="bg1"/>
                </a:solidFill>
              </a:rPr>
              <a:t> </a:t>
            </a:r>
            <a:r>
              <a:rPr lang="gl-ES" sz="1400" dirty="0" err="1">
                <a:solidFill>
                  <a:schemeClr val="bg1"/>
                </a:solidFill>
              </a:rPr>
              <a:t>Symposium</a:t>
            </a:r>
            <a:r>
              <a:rPr lang="gl-ES" sz="1400" dirty="0">
                <a:solidFill>
                  <a:schemeClr val="bg1"/>
                </a:solidFill>
              </a:rPr>
              <a:t> </a:t>
            </a:r>
            <a:r>
              <a:rPr lang="gl-ES" sz="1400" dirty="0" err="1">
                <a:solidFill>
                  <a:schemeClr val="bg1"/>
                </a:solidFill>
              </a:rPr>
              <a:t>on</a:t>
            </a:r>
            <a:r>
              <a:rPr lang="gl-ES" sz="1400" dirty="0">
                <a:solidFill>
                  <a:schemeClr val="bg1"/>
                </a:solidFill>
              </a:rPr>
              <a:t> </a:t>
            </a:r>
            <a:r>
              <a:rPr lang="gl-ES" sz="1400" dirty="0" err="1">
                <a:solidFill>
                  <a:schemeClr val="bg1"/>
                </a:solidFill>
              </a:rPr>
              <a:t>the</a:t>
            </a:r>
            <a:r>
              <a:rPr lang="gl-ES" sz="1400" dirty="0">
                <a:solidFill>
                  <a:schemeClr val="bg1"/>
                </a:solidFill>
              </a:rPr>
              <a:t> Global </a:t>
            </a:r>
            <a:r>
              <a:rPr lang="gl-ES" sz="1400" dirty="0" err="1">
                <a:solidFill>
                  <a:schemeClr val="bg1"/>
                </a:solidFill>
              </a:rPr>
              <a:t>Climate</a:t>
            </a:r>
            <a:r>
              <a:rPr lang="gl-ES" sz="1400" dirty="0">
                <a:solidFill>
                  <a:schemeClr val="bg1"/>
                </a:solidFill>
              </a:rPr>
              <a:t> </a:t>
            </a:r>
            <a:r>
              <a:rPr lang="gl-ES" sz="1400" dirty="0" err="1">
                <a:solidFill>
                  <a:schemeClr val="bg1"/>
                </a:solidFill>
              </a:rPr>
              <a:t>System</a:t>
            </a:r>
            <a:endParaRPr lang="gl-ES" sz="1400" dirty="0">
              <a:solidFill>
                <a:schemeClr val="bg1"/>
              </a:solidFill>
            </a:endParaRPr>
          </a:p>
          <a:p>
            <a:pPr algn="ctr"/>
            <a:r>
              <a:rPr lang="gl-ES" sz="1400" dirty="0" err="1">
                <a:solidFill>
                  <a:schemeClr val="bg1"/>
                </a:solidFill>
              </a:rPr>
              <a:t>Ankara</a:t>
            </a:r>
            <a:r>
              <a:rPr lang="gl-ES" sz="1400" dirty="0">
                <a:solidFill>
                  <a:schemeClr val="bg1"/>
                </a:solidFill>
              </a:rPr>
              <a:t>, </a:t>
            </a:r>
            <a:r>
              <a:rPr lang="gl-ES" sz="1400" dirty="0" err="1">
                <a:solidFill>
                  <a:schemeClr val="bg1"/>
                </a:solidFill>
              </a:rPr>
              <a:t>Turkey</a:t>
            </a:r>
            <a:r>
              <a:rPr lang="gl-ES" sz="1400" dirty="0">
                <a:solidFill>
                  <a:schemeClr val="bg1"/>
                </a:solidFill>
              </a:rPr>
              <a:t>, 24 – 26 </a:t>
            </a:r>
            <a:r>
              <a:rPr lang="gl-ES" sz="1400" dirty="0" err="1">
                <a:solidFill>
                  <a:schemeClr val="bg1"/>
                </a:solidFill>
              </a:rPr>
              <a:t>April</a:t>
            </a:r>
            <a:r>
              <a:rPr lang="gl-ES" sz="1400" dirty="0">
                <a:solidFill>
                  <a:schemeClr val="bg1"/>
                </a:solidFill>
              </a:rPr>
              <a:t>, 2019</a:t>
            </a:r>
          </a:p>
        </p:txBody>
      </p:sp>
    </p:spTree>
    <p:extLst>
      <p:ext uri="{BB962C8B-B14F-4D97-AF65-F5344CB8AC3E}">
        <p14:creationId xmlns:p14="http://schemas.microsoft.com/office/powerpoint/2010/main" val="363211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062FDB-C664-C543-8B57-9E449288261D}"/>
              </a:ext>
            </a:extLst>
          </p:cNvPr>
          <p:cNvSpPr>
            <a:spLocks noGrp="1"/>
          </p:cNvSpPr>
          <p:nvPr>
            <p:ph type="title"/>
          </p:nvPr>
        </p:nvSpPr>
        <p:spPr/>
        <p:txBody>
          <a:bodyPr/>
          <a:lstStyle/>
          <a:p>
            <a:endParaRPr lang="gl-ES"/>
          </a:p>
        </p:txBody>
      </p:sp>
      <p:pic>
        <p:nvPicPr>
          <p:cNvPr id="4" name="Imagen 3">
            <a:extLst>
              <a:ext uri="{FF2B5EF4-FFF2-40B4-BE49-F238E27FC236}">
                <a16:creationId xmlns:a16="http://schemas.microsoft.com/office/drawing/2014/main" id="{048FAF1A-B8EA-3246-81B9-F458C8D9E0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0"/>
            <a:ext cx="8624911" cy="5380062"/>
          </a:xfrm>
          <a:prstGeom prst="rect">
            <a:avLst/>
          </a:prstGeom>
        </p:spPr>
      </p:pic>
      <p:sp>
        <p:nvSpPr>
          <p:cNvPr id="5" name="Rectángulo 4">
            <a:extLst>
              <a:ext uri="{FF2B5EF4-FFF2-40B4-BE49-F238E27FC236}">
                <a16:creationId xmlns:a16="http://schemas.microsoft.com/office/drawing/2014/main" id="{5FD84CF3-48A3-1F48-BFCF-7D043409EC86}"/>
              </a:ext>
            </a:extLst>
          </p:cNvPr>
          <p:cNvSpPr/>
          <p:nvPr/>
        </p:nvSpPr>
        <p:spPr>
          <a:xfrm>
            <a:off x="3635896" y="2663239"/>
            <a:ext cx="972000" cy="196385"/>
          </a:xfrm>
          <a:prstGeom prst="rect">
            <a:avLst/>
          </a:prstGeom>
          <a:solidFill>
            <a:srgbClr val="A73F3C">
              <a:alpha val="52000"/>
            </a:srgbClr>
          </a:solidFill>
          <a:ln>
            <a:solidFill>
              <a:srgbClr val="A73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dirty="0"/>
          </a:p>
        </p:txBody>
      </p:sp>
      <p:sp>
        <p:nvSpPr>
          <p:cNvPr id="7" name="Rectángulo 6">
            <a:extLst>
              <a:ext uri="{FF2B5EF4-FFF2-40B4-BE49-F238E27FC236}">
                <a16:creationId xmlns:a16="http://schemas.microsoft.com/office/drawing/2014/main" id="{AA23F06E-533F-1947-8A02-D90000104171}"/>
              </a:ext>
            </a:extLst>
          </p:cNvPr>
          <p:cNvSpPr/>
          <p:nvPr/>
        </p:nvSpPr>
        <p:spPr>
          <a:xfrm>
            <a:off x="4607896" y="2663239"/>
            <a:ext cx="864000" cy="196385"/>
          </a:xfrm>
          <a:prstGeom prst="rect">
            <a:avLst/>
          </a:prstGeom>
          <a:solidFill>
            <a:srgbClr val="A73F3C">
              <a:alpha val="52000"/>
            </a:srgbClr>
          </a:solidFill>
          <a:ln>
            <a:solidFill>
              <a:srgbClr val="A73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dirty="0"/>
          </a:p>
        </p:txBody>
      </p:sp>
      <p:sp>
        <p:nvSpPr>
          <p:cNvPr id="8" name="Rectángulo 7">
            <a:extLst>
              <a:ext uri="{FF2B5EF4-FFF2-40B4-BE49-F238E27FC236}">
                <a16:creationId xmlns:a16="http://schemas.microsoft.com/office/drawing/2014/main" id="{CD6DBAB7-9C82-5F46-90F1-D1E7872B088B}"/>
              </a:ext>
            </a:extLst>
          </p:cNvPr>
          <p:cNvSpPr/>
          <p:nvPr/>
        </p:nvSpPr>
        <p:spPr>
          <a:xfrm>
            <a:off x="5325988" y="2919090"/>
            <a:ext cx="403062" cy="196385"/>
          </a:xfrm>
          <a:prstGeom prst="rect">
            <a:avLst/>
          </a:prstGeom>
          <a:solidFill>
            <a:srgbClr val="A73F3C">
              <a:alpha val="52000"/>
            </a:srgbClr>
          </a:solidFill>
          <a:ln>
            <a:solidFill>
              <a:srgbClr val="A73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dirty="0"/>
          </a:p>
        </p:txBody>
      </p:sp>
      <p:sp>
        <p:nvSpPr>
          <p:cNvPr id="9" name="Rectángulo 8">
            <a:extLst>
              <a:ext uri="{FF2B5EF4-FFF2-40B4-BE49-F238E27FC236}">
                <a16:creationId xmlns:a16="http://schemas.microsoft.com/office/drawing/2014/main" id="{0A9B3C3A-34A3-2B40-BBF3-507AC109B909}"/>
              </a:ext>
            </a:extLst>
          </p:cNvPr>
          <p:cNvSpPr/>
          <p:nvPr/>
        </p:nvSpPr>
        <p:spPr>
          <a:xfrm>
            <a:off x="3254896" y="3167307"/>
            <a:ext cx="1856854" cy="196385"/>
          </a:xfrm>
          <a:prstGeom prst="rect">
            <a:avLst/>
          </a:prstGeom>
          <a:solidFill>
            <a:srgbClr val="A73F3C">
              <a:alpha val="52000"/>
            </a:srgbClr>
          </a:solidFill>
          <a:ln>
            <a:solidFill>
              <a:srgbClr val="A73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dirty="0"/>
          </a:p>
        </p:txBody>
      </p:sp>
      <p:grpSp>
        <p:nvGrpSpPr>
          <p:cNvPr id="12" name="Grupo 11">
            <a:extLst>
              <a:ext uri="{FF2B5EF4-FFF2-40B4-BE49-F238E27FC236}">
                <a16:creationId xmlns:a16="http://schemas.microsoft.com/office/drawing/2014/main" id="{A285C18D-CFBD-D045-8C81-1EC0F9AA074F}"/>
              </a:ext>
            </a:extLst>
          </p:cNvPr>
          <p:cNvGrpSpPr/>
          <p:nvPr/>
        </p:nvGrpSpPr>
        <p:grpSpPr>
          <a:xfrm>
            <a:off x="2707469" y="3174941"/>
            <a:ext cx="3788582" cy="436401"/>
            <a:chOff x="2707469" y="3174941"/>
            <a:chExt cx="3788582" cy="436401"/>
          </a:xfrm>
        </p:grpSpPr>
        <p:sp>
          <p:nvSpPr>
            <p:cNvPr id="10" name="Rectángulo 9">
              <a:extLst>
                <a:ext uri="{FF2B5EF4-FFF2-40B4-BE49-F238E27FC236}">
                  <a16:creationId xmlns:a16="http://schemas.microsoft.com/office/drawing/2014/main" id="{C037DFA9-4B2E-4848-85C5-95AFA3E7FC09}"/>
                </a:ext>
              </a:extLst>
            </p:cNvPr>
            <p:cNvSpPr/>
            <p:nvPr/>
          </p:nvSpPr>
          <p:spPr>
            <a:xfrm>
              <a:off x="2707469" y="3414957"/>
              <a:ext cx="1686731" cy="196385"/>
            </a:xfrm>
            <a:prstGeom prst="rect">
              <a:avLst/>
            </a:prstGeom>
            <a:solidFill>
              <a:srgbClr val="A73F3C">
                <a:alpha val="52000"/>
              </a:srgbClr>
            </a:solidFill>
            <a:ln>
              <a:solidFill>
                <a:srgbClr val="A73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dirty="0"/>
            </a:p>
          </p:txBody>
        </p:sp>
        <p:sp>
          <p:nvSpPr>
            <p:cNvPr id="11" name="Rectángulo 10">
              <a:extLst>
                <a:ext uri="{FF2B5EF4-FFF2-40B4-BE49-F238E27FC236}">
                  <a16:creationId xmlns:a16="http://schemas.microsoft.com/office/drawing/2014/main" id="{4B768420-16F7-F94A-89BF-DD19CB5060A2}"/>
                </a:ext>
              </a:extLst>
            </p:cNvPr>
            <p:cNvSpPr/>
            <p:nvPr/>
          </p:nvSpPr>
          <p:spPr>
            <a:xfrm>
              <a:off x="6032501" y="3174941"/>
              <a:ext cx="463550" cy="196385"/>
            </a:xfrm>
            <a:prstGeom prst="rect">
              <a:avLst/>
            </a:prstGeom>
            <a:solidFill>
              <a:srgbClr val="A73F3C">
                <a:alpha val="52000"/>
              </a:srgbClr>
            </a:solidFill>
            <a:ln>
              <a:solidFill>
                <a:srgbClr val="A73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dirty="0"/>
            </a:p>
          </p:txBody>
        </p:sp>
      </p:grpSp>
      <p:grpSp>
        <p:nvGrpSpPr>
          <p:cNvPr id="19" name="Grupo 18">
            <a:extLst>
              <a:ext uri="{FF2B5EF4-FFF2-40B4-BE49-F238E27FC236}">
                <a16:creationId xmlns:a16="http://schemas.microsoft.com/office/drawing/2014/main" id="{3A120658-0509-A644-A328-3D52FDA82630}"/>
              </a:ext>
            </a:extLst>
          </p:cNvPr>
          <p:cNvGrpSpPr/>
          <p:nvPr/>
        </p:nvGrpSpPr>
        <p:grpSpPr>
          <a:xfrm>
            <a:off x="2707469" y="2859624"/>
            <a:ext cx="3788582" cy="232101"/>
            <a:chOff x="2707469" y="2859624"/>
            <a:chExt cx="3788582" cy="232101"/>
          </a:xfrm>
        </p:grpSpPr>
        <p:cxnSp>
          <p:nvCxnSpPr>
            <p:cNvPr id="15" name="Conector recto 14">
              <a:extLst>
                <a:ext uri="{FF2B5EF4-FFF2-40B4-BE49-F238E27FC236}">
                  <a16:creationId xmlns:a16="http://schemas.microsoft.com/office/drawing/2014/main" id="{363932A1-0870-1F4D-8738-5EBD02F7B79E}"/>
                </a:ext>
              </a:extLst>
            </p:cNvPr>
            <p:cNvCxnSpPr/>
            <p:nvPr/>
          </p:nvCxnSpPr>
          <p:spPr>
            <a:xfrm>
              <a:off x="2707469" y="3091725"/>
              <a:ext cx="1900427" cy="0"/>
            </a:xfrm>
            <a:prstGeom prst="line">
              <a:avLst/>
            </a:prstGeom>
            <a:ln w="38100">
              <a:solidFill>
                <a:srgbClr val="A73F3C"/>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B12B363D-B4F0-4F47-88CF-2CFDC0C73A49}"/>
                </a:ext>
              </a:extLst>
            </p:cNvPr>
            <p:cNvCxnSpPr>
              <a:cxnSpLocks/>
            </p:cNvCxnSpPr>
            <p:nvPr/>
          </p:nvCxnSpPr>
          <p:spPr>
            <a:xfrm>
              <a:off x="6198919" y="2859624"/>
              <a:ext cx="297132" cy="0"/>
            </a:xfrm>
            <a:prstGeom prst="line">
              <a:avLst/>
            </a:prstGeom>
            <a:ln w="38100">
              <a:solidFill>
                <a:srgbClr val="A73F3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684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C3S - Components</a:t>
            </a:r>
          </a:p>
        </p:txBody>
      </p:sp>
      <p:grpSp>
        <p:nvGrpSpPr>
          <p:cNvPr id="6" name="Group 5"/>
          <p:cNvGrpSpPr/>
          <p:nvPr/>
        </p:nvGrpSpPr>
        <p:grpSpPr>
          <a:xfrm>
            <a:off x="6671609" y="5430239"/>
            <a:ext cx="1713075" cy="285238"/>
            <a:chOff x="8280400" y="5984877"/>
            <a:chExt cx="2811200" cy="467960"/>
          </a:xfrm>
        </p:grpSpPr>
        <p:pic>
          <p:nvPicPr>
            <p:cNvPr id="7" name="Picture 6" descr="ECMWF_Master_Logo_WHITE_nostra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6800" y="5984877"/>
              <a:ext cx="1684800" cy="288054"/>
            </a:xfrm>
            <a:prstGeom prst="rect">
              <a:avLst/>
            </a:prstGeom>
          </p:spPr>
        </p:pic>
        <p:sp>
          <p:nvSpPr>
            <p:cNvPr id="8" name="TextBox 7"/>
            <p:cNvSpPr txBox="1"/>
            <p:nvPr/>
          </p:nvSpPr>
          <p:spPr>
            <a:xfrm>
              <a:off x="8280400" y="5993344"/>
              <a:ext cx="1101000" cy="459493"/>
            </a:xfrm>
            <a:prstGeom prst="rect">
              <a:avLst/>
            </a:prstGeom>
            <a:noFill/>
          </p:spPr>
          <p:txBody>
            <a:bodyPr wrap="square" rtlCol="0">
              <a:spAutoFit/>
            </a:bodyPr>
            <a:lstStyle/>
            <a:p>
              <a:pPr defTabSz="557350"/>
              <a:r>
                <a:rPr lang="en-US" sz="610" dirty="0">
                  <a:solidFill>
                    <a:prstClr val="white"/>
                  </a:solidFill>
                </a:rPr>
                <a:t>Implemented by</a:t>
              </a:r>
            </a:p>
          </p:txBody>
        </p:sp>
      </p:grpSp>
      <p:sp>
        <p:nvSpPr>
          <p:cNvPr id="9" name="Rectangle 8"/>
          <p:cNvSpPr>
            <a:spLocks noChangeArrowheads="1"/>
          </p:cNvSpPr>
          <p:nvPr/>
        </p:nvSpPr>
        <p:spPr bwMode="auto">
          <a:xfrm rot="-5400000">
            <a:off x="724782" y="2450947"/>
            <a:ext cx="1918327" cy="267500"/>
          </a:xfrm>
          <a:prstGeom prst="rect">
            <a:avLst/>
          </a:prstGeom>
          <a:solidFill>
            <a:schemeClr val="accent2">
              <a:lumMod val="75000"/>
            </a:schemeClr>
          </a:solidFill>
          <a:ln w="19050">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219" dirty="0">
                <a:solidFill>
                  <a:prstClr val="white"/>
                </a:solidFill>
                <a:latin typeface="Helvetica" panose="020B0604020202020204" pitchFamily="34" charset="0"/>
                <a:ea typeface="MS PGothic" pitchFamily="34" charset="-128"/>
                <a:cs typeface="Helvetica" panose="020B0604020202020204" pitchFamily="34" charset="0"/>
              </a:rPr>
              <a:t>Evaluation  &amp; QC function</a:t>
            </a:r>
          </a:p>
        </p:txBody>
      </p:sp>
      <p:sp>
        <p:nvSpPr>
          <p:cNvPr id="10" name="Rectangle 9"/>
          <p:cNvSpPr>
            <a:spLocks noChangeArrowheads="1"/>
          </p:cNvSpPr>
          <p:nvPr/>
        </p:nvSpPr>
        <p:spPr bwMode="auto">
          <a:xfrm rot="5400000">
            <a:off x="6542574" y="2312728"/>
            <a:ext cx="1993359" cy="282644"/>
          </a:xfrm>
          <a:prstGeom prst="rect">
            <a:avLst/>
          </a:prstGeom>
          <a:solidFill>
            <a:schemeClr val="accent2">
              <a:lumMod val="75000"/>
            </a:schemeClr>
          </a:solidFill>
          <a:ln w="19050">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219" dirty="0">
                <a:solidFill>
                  <a:prstClr val="white"/>
                </a:solidFill>
                <a:latin typeface="Helvetica" panose="020B0604020202020204" pitchFamily="34" charset="0"/>
                <a:ea typeface="MS PGothic" pitchFamily="34" charset="-128"/>
                <a:cs typeface="Helvetica" panose="020B0604020202020204" pitchFamily="34" charset="0"/>
              </a:rPr>
              <a:t>Outreach &amp; Dissemination </a:t>
            </a:r>
          </a:p>
        </p:txBody>
      </p:sp>
      <p:sp>
        <p:nvSpPr>
          <p:cNvPr id="11" name="Rectangle 10"/>
          <p:cNvSpPr>
            <a:spLocks noChangeArrowheads="1"/>
          </p:cNvSpPr>
          <p:nvPr/>
        </p:nvSpPr>
        <p:spPr bwMode="auto">
          <a:xfrm>
            <a:off x="2978239" y="1461192"/>
            <a:ext cx="1739543" cy="392415"/>
          </a:xfrm>
          <a:prstGeom prst="rect">
            <a:avLst/>
          </a:prstGeom>
          <a:solidFill>
            <a:schemeClr val="accent2">
              <a:lumMod val="20000"/>
              <a:lumOff val="80000"/>
            </a:schemeClr>
          </a:solidFill>
          <a:ln>
            <a:noFill/>
          </a:ln>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GB" altLang="en-US" sz="975" dirty="0">
                <a:solidFill>
                  <a:prstClr val="black"/>
                </a:solidFill>
                <a:latin typeface="Helvetica" panose="020B0604020202020204" pitchFamily="34" charset="0"/>
                <a:ea typeface="MS PGothic" pitchFamily="34" charset="-128"/>
                <a:cs typeface="Helvetica" panose="020B0604020202020204" pitchFamily="34" charset="0"/>
              </a:rPr>
              <a:t>from European commission e.g.,FP7 Space call, H2020</a:t>
            </a:r>
          </a:p>
        </p:txBody>
      </p:sp>
      <p:sp>
        <p:nvSpPr>
          <p:cNvPr id="12" name="Rectangle 11"/>
          <p:cNvSpPr>
            <a:spLocks noChangeArrowheads="1"/>
          </p:cNvSpPr>
          <p:nvPr/>
        </p:nvSpPr>
        <p:spPr bwMode="auto">
          <a:xfrm>
            <a:off x="5440783" y="1459206"/>
            <a:ext cx="1734597" cy="542456"/>
          </a:xfrm>
          <a:prstGeom prst="rect">
            <a:avLst/>
          </a:prstGeom>
          <a:solidFill>
            <a:schemeClr val="accent2">
              <a:lumMod val="20000"/>
              <a:lumOff val="80000"/>
            </a:schemeClr>
          </a:solidFill>
          <a:ln>
            <a:noFill/>
          </a:ln>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GB" altLang="en-US" sz="975" dirty="0">
                <a:solidFill>
                  <a:prstClr val="black"/>
                </a:solidFill>
                <a:latin typeface="Helvetica" panose="020B0604020202020204" pitchFamily="34" charset="0"/>
                <a:ea typeface="MS PGothic" pitchFamily="34" charset="-128"/>
                <a:cs typeface="Helvetica" panose="020B0604020202020204" pitchFamily="34" charset="0"/>
              </a:rPr>
              <a:t>from EU Member States, ESA, EUMETSAT, EEA, WMO..</a:t>
            </a:r>
          </a:p>
        </p:txBody>
      </p:sp>
      <p:sp>
        <p:nvSpPr>
          <p:cNvPr id="13" name="Down Arrow 12"/>
          <p:cNvSpPr>
            <a:spLocks noChangeArrowheads="1"/>
          </p:cNvSpPr>
          <p:nvPr/>
        </p:nvSpPr>
        <p:spPr bwMode="auto">
          <a:xfrm>
            <a:off x="4968090" y="1676962"/>
            <a:ext cx="245715" cy="455756"/>
          </a:xfrm>
          <a:prstGeom prst="downArrow">
            <a:avLst>
              <a:gd name="adj1" fmla="val 30037"/>
              <a:gd name="adj2" fmla="val 49766"/>
            </a:avLst>
          </a:prstGeom>
          <a:solidFill>
            <a:schemeClr val="tx1"/>
          </a:solidFill>
          <a:ln>
            <a:noFill/>
          </a:ln>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5"/>
            <a:endParaRPr lang="en-US" altLang="en-US" sz="1097" dirty="0">
              <a:solidFill>
                <a:srgbClr val="44546A"/>
              </a:solidFill>
              <a:ea typeface="MS PGothic" pitchFamily="34" charset="-128"/>
              <a:cs typeface="Arial" charset="0"/>
            </a:endParaRPr>
          </a:p>
        </p:txBody>
      </p:sp>
      <p:sp>
        <p:nvSpPr>
          <p:cNvPr id="14" name="Left-Right Arrow 13"/>
          <p:cNvSpPr>
            <a:spLocks noChangeArrowheads="1"/>
          </p:cNvSpPr>
          <p:nvPr/>
        </p:nvSpPr>
        <p:spPr bwMode="auto">
          <a:xfrm>
            <a:off x="4890515" y="1611877"/>
            <a:ext cx="385986" cy="140307"/>
          </a:xfrm>
          <a:prstGeom prst="leftRightArrow">
            <a:avLst>
              <a:gd name="adj1" fmla="val 50000"/>
              <a:gd name="adj2" fmla="val 50066"/>
            </a:avLst>
          </a:prstGeom>
          <a:solidFill>
            <a:schemeClr val="tx1"/>
          </a:solidFill>
          <a:ln>
            <a:noFill/>
          </a:ln>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5"/>
            <a:endParaRPr lang="en-US" altLang="en-US" sz="1097" dirty="0">
              <a:solidFill>
                <a:srgbClr val="FFD624"/>
              </a:solidFill>
              <a:ea typeface="MS PGothic" pitchFamily="34" charset="-128"/>
              <a:cs typeface="Arial" charset="0"/>
            </a:endParaRPr>
          </a:p>
        </p:txBody>
      </p:sp>
      <p:sp>
        <p:nvSpPr>
          <p:cNvPr id="15" name="Rectangle 14"/>
          <p:cNvSpPr>
            <a:spLocks noChangeArrowheads="1"/>
          </p:cNvSpPr>
          <p:nvPr/>
        </p:nvSpPr>
        <p:spPr bwMode="auto">
          <a:xfrm>
            <a:off x="3353410" y="2106366"/>
            <a:ext cx="3475081" cy="338422"/>
          </a:xfrm>
          <a:prstGeom prst="rect">
            <a:avLst/>
          </a:prstGeom>
          <a:solidFill>
            <a:schemeClr val="accent2">
              <a:lumMod val="75000"/>
            </a:schemeClr>
          </a:solidFill>
          <a:ln w="19050">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500" b="1" dirty="0">
                <a:solidFill>
                  <a:prstClr val="white"/>
                </a:solidFill>
                <a:latin typeface="Helvetica" panose="020B0604020202020204" pitchFamily="34" charset="0"/>
                <a:ea typeface="MS PGothic" pitchFamily="34" charset="-128"/>
                <a:cs typeface="Helvetica" panose="020B0604020202020204" pitchFamily="34" charset="0"/>
              </a:rPr>
              <a:t>Climate Data Store</a:t>
            </a:r>
          </a:p>
        </p:txBody>
      </p:sp>
      <p:sp>
        <p:nvSpPr>
          <p:cNvPr id="16" name="Down Arrow 15"/>
          <p:cNvSpPr>
            <a:spLocks noChangeArrowheads="1"/>
          </p:cNvSpPr>
          <p:nvPr/>
        </p:nvSpPr>
        <p:spPr bwMode="auto">
          <a:xfrm>
            <a:off x="4961734" y="2454050"/>
            <a:ext cx="231221" cy="254699"/>
          </a:xfrm>
          <a:prstGeom prst="downArrow">
            <a:avLst>
              <a:gd name="adj1" fmla="val 27185"/>
              <a:gd name="adj2" fmla="val 50000"/>
            </a:avLst>
          </a:prstGeom>
          <a:solidFill>
            <a:schemeClr val="tx1"/>
          </a:solidFill>
          <a:ln>
            <a:noFill/>
          </a:ln>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5"/>
            <a:endParaRPr lang="en-US" altLang="en-US" sz="1097" dirty="0">
              <a:solidFill>
                <a:srgbClr val="44546A"/>
              </a:solidFill>
              <a:ea typeface="MS PGothic" pitchFamily="34" charset="-128"/>
              <a:cs typeface="Arial" charset="0"/>
            </a:endParaRPr>
          </a:p>
        </p:txBody>
      </p:sp>
      <p:sp>
        <p:nvSpPr>
          <p:cNvPr id="17" name="Rectangle 16"/>
          <p:cNvSpPr>
            <a:spLocks noChangeArrowheads="1"/>
          </p:cNvSpPr>
          <p:nvPr/>
        </p:nvSpPr>
        <p:spPr bwMode="auto">
          <a:xfrm>
            <a:off x="3770676" y="2797767"/>
            <a:ext cx="2656854" cy="230336"/>
          </a:xfrm>
          <a:prstGeom prst="rect">
            <a:avLst/>
          </a:prstGeom>
          <a:solidFill>
            <a:schemeClr val="accent2">
              <a:lumMod val="75000"/>
            </a:schemeClr>
          </a:solidFill>
          <a:ln w="19050">
            <a:no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219" dirty="0">
                <a:solidFill>
                  <a:prstClr val="white"/>
                </a:solidFill>
                <a:latin typeface="Helvetica" panose="020B0604020202020204" pitchFamily="34" charset="0"/>
                <a:ea typeface="MS PGothic" pitchFamily="34" charset="-128"/>
                <a:cs typeface="Helvetica" panose="020B0604020202020204" pitchFamily="34" charset="0"/>
              </a:rPr>
              <a:t>Sectoral Information System</a:t>
            </a:r>
          </a:p>
        </p:txBody>
      </p:sp>
      <p:sp>
        <p:nvSpPr>
          <p:cNvPr id="20" name="Rectangle 19"/>
          <p:cNvSpPr>
            <a:spLocks noChangeArrowheads="1"/>
          </p:cNvSpPr>
          <p:nvPr/>
        </p:nvSpPr>
        <p:spPr bwMode="auto">
          <a:xfrm>
            <a:off x="1965564" y="3804910"/>
            <a:ext cx="5689301" cy="240093"/>
          </a:xfrm>
          <a:prstGeom prst="rect">
            <a:avLst/>
          </a:prstGeom>
          <a:solidFill>
            <a:schemeClr val="accent2">
              <a:lumMod val="20000"/>
              <a:lumOff val="80000"/>
            </a:schemeClr>
          </a:solidFill>
          <a:ln>
            <a:noFill/>
          </a:ln>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1463" dirty="0">
                <a:solidFill>
                  <a:prstClr val="black"/>
                </a:solidFill>
                <a:ea typeface="MS PGothic" pitchFamily="34" charset="-128"/>
                <a:cs typeface="Arial" charset="0"/>
              </a:rPr>
              <a:t> </a:t>
            </a:r>
          </a:p>
          <a:p>
            <a:pPr algn="ctr"/>
            <a:r>
              <a:rPr lang="en-US" altLang="en-US" sz="1219" dirty="0">
                <a:solidFill>
                  <a:prstClr val="black"/>
                </a:solidFill>
                <a:latin typeface="Helvetica" panose="020B0604020202020204" pitchFamily="34" charset="0"/>
                <a:ea typeface="MS PGothic" pitchFamily="34" charset="-128"/>
                <a:cs typeface="Helvetica" panose="020B0604020202020204" pitchFamily="34" charset="0"/>
              </a:rPr>
              <a:t>Stakeholders &amp; users</a:t>
            </a:r>
          </a:p>
          <a:p>
            <a:endParaRPr lang="en-US" altLang="en-US" sz="1463" dirty="0">
              <a:solidFill>
                <a:prstClr val="black"/>
              </a:solidFill>
              <a:ea typeface="MS PGothic" pitchFamily="34" charset="-128"/>
              <a:cs typeface="Arial" charset="0"/>
            </a:endParaRPr>
          </a:p>
        </p:txBody>
      </p:sp>
      <p:sp>
        <p:nvSpPr>
          <p:cNvPr id="21" name="Down Arrow 20"/>
          <p:cNvSpPr>
            <a:spLocks noChangeArrowheads="1"/>
          </p:cNvSpPr>
          <p:nvPr/>
        </p:nvSpPr>
        <p:spPr bwMode="auto">
          <a:xfrm rot="-5400000">
            <a:off x="2724589" y="1888111"/>
            <a:ext cx="262967" cy="744362"/>
          </a:xfrm>
          <a:prstGeom prst="downArrow">
            <a:avLst>
              <a:gd name="adj1" fmla="val 27185"/>
              <a:gd name="adj2" fmla="val 49999"/>
            </a:avLst>
          </a:prstGeom>
          <a:solidFill>
            <a:schemeClr val="tx1"/>
          </a:solidFill>
          <a:ln>
            <a:noFill/>
          </a:ln>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5"/>
            <a:endParaRPr lang="en-US" altLang="en-US" sz="1097" dirty="0">
              <a:solidFill>
                <a:srgbClr val="44546A"/>
              </a:solidFill>
              <a:ea typeface="MS PGothic" pitchFamily="34" charset="-128"/>
              <a:cs typeface="Arial" charset="0"/>
            </a:endParaRPr>
          </a:p>
        </p:txBody>
      </p:sp>
      <p:sp>
        <p:nvSpPr>
          <p:cNvPr id="22" name="Down Arrow 21"/>
          <p:cNvSpPr>
            <a:spLocks noChangeArrowheads="1"/>
          </p:cNvSpPr>
          <p:nvPr/>
        </p:nvSpPr>
        <p:spPr bwMode="auto">
          <a:xfrm rot="-5400000">
            <a:off x="2962735" y="2259090"/>
            <a:ext cx="219386" cy="1222086"/>
          </a:xfrm>
          <a:prstGeom prst="downArrow">
            <a:avLst>
              <a:gd name="adj1" fmla="val 27185"/>
              <a:gd name="adj2" fmla="val 49999"/>
            </a:avLst>
          </a:prstGeom>
          <a:solidFill>
            <a:schemeClr val="tx1"/>
          </a:solidFill>
          <a:ln>
            <a:noFill/>
          </a:ln>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5"/>
            <a:endParaRPr lang="en-US" altLang="en-US" sz="1097" dirty="0">
              <a:solidFill>
                <a:srgbClr val="44546A"/>
              </a:solidFill>
              <a:ea typeface="MS PGothic" pitchFamily="34" charset="-128"/>
              <a:cs typeface="Arial" charset="0"/>
            </a:endParaRPr>
          </a:p>
        </p:txBody>
      </p:sp>
      <p:sp>
        <p:nvSpPr>
          <p:cNvPr id="23" name="Down Arrow 22"/>
          <p:cNvSpPr>
            <a:spLocks noChangeArrowheads="1"/>
          </p:cNvSpPr>
          <p:nvPr/>
        </p:nvSpPr>
        <p:spPr bwMode="auto">
          <a:xfrm>
            <a:off x="6566656" y="2444785"/>
            <a:ext cx="217661" cy="862592"/>
          </a:xfrm>
          <a:prstGeom prst="downArrow">
            <a:avLst>
              <a:gd name="adj1" fmla="val 27185"/>
              <a:gd name="adj2" fmla="val 49999"/>
            </a:avLst>
          </a:prstGeom>
          <a:solidFill>
            <a:schemeClr val="tx1"/>
          </a:solidFill>
          <a:ln>
            <a:noFill/>
          </a:ln>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5"/>
            <a:endParaRPr lang="en-US" altLang="en-US" sz="1097" dirty="0">
              <a:solidFill>
                <a:srgbClr val="44546A"/>
              </a:solidFill>
              <a:ea typeface="MS PGothic" pitchFamily="34" charset="-128"/>
              <a:cs typeface="Arial" charset="0"/>
            </a:endParaRPr>
          </a:p>
        </p:txBody>
      </p:sp>
      <p:sp>
        <p:nvSpPr>
          <p:cNvPr id="25" name="Curved Up Arrow 24"/>
          <p:cNvSpPr/>
          <p:nvPr/>
        </p:nvSpPr>
        <p:spPr>
          <a:xfrm>
            <a:off x="5530540" y="2415994"/>
            <a:ext cx="251456" cy="273857"/>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280" dirty="0">
              <a:solidFill>
                <a:prstClr val="black"/>
              </a:solidFill>
            </a:endParaRPr>
          </a:p>
        </p:txBody>
      </p:sp>
      <p:sp>
        <p:nvSpPr>
          <p:cNvPr id="26" name="Curved Down Arrow 25"/>
          <p:cNvSpPr/>
          <p:nvPr/>
        </p:nvSpPr>
        <p:spPr>
          <a:xfrm rot="10800000">
            <a:off x="4402150" y="2415761"/>
            <a:ext cx="263624" cy="293611"/>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280" dirty="0">
              <a:solidFill>
                <a:prstClr val="black"/>
              </a:solidFill>
            </a:endParaRPr>
          </a:p>
        </p:txBody>
      </p:sp>
      <p:sp>
        <p:nvSpPr>
          <p:cNvPr id="27" name="Down Arrow 26"/>
          <p:cNvSpPr>
            <a:spLocks noChangeArrowheads="1"/>
          </p:cNvSpPr>
          <p:nvPr/>
        </p:nvSpPr>
        <p:spPr bwMode="auto">
          <a:xfrm>
            <a:off x="7423645" y="3497977"/>
            <a:ext cx="231221" cy="254699"/>
          </a:xfrm>
          <a:prstGeom prst="downArrow">
            <a:avLst>
              <a:gd name="adj1" fmla="val 27185"/>
              <a:gd name="adj2" fmla="val 50000"/>
            </a:avLst>
          </a:prstGeom>
          <a:solidFill>
            <a:schemeClr val="tx1"/>
          </a:solidFill>
          <a:ln>
            <a:noFill/>
          </a:ln>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5"/>
            <a:endParaRPr lang="en-US" altLang="en-US" sz="1097" dirty="0">
              <a:solidFill>
                <a:srgbClr val="44546A"/>
              </a:solidFill>
              <a:ea typeface="MS PGothic" pitchFamily="34" charset="-128"/>
              <a:cs typeface="Arial" charset="0"/>
            </a:endParaRPr>
          </a:p>
        </p:txBody>
      </p:sp>
      <p:sp>
        <p:nvSpPr>
          <p:cNvPr id="28" name="Oval 27"/>
          <p:cNvSpPr/>
          <p:nvPr/>
        </p:nvSpPr>
        <p:spPr bwMode="auto">
          <a:xfrm rot="16200000">
            <a:off x="1128927" y="2288490"/>
            <a:ext cx="2072576" cy="601102"/>
          </a:xfrm>
          <a:prstGeom prst="ellipse">
            <a:avLst/>
          </a:prstGeom>
          <a:solidFill>
            <a:schemeClr val="bg2">
              <a:lumMod val="40000"/>
              <a:lumOff val="60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1050" b="1" dirty="0">
                <a:solidFill>
                  <a:srgbClr val="4F81BD">
                    <a:lumMod val="75000"/>
                  </a:srgbClr>
                </a:solidFill>
              </a:rPr>
              <a:t>Quality assurance</a:t>
            </a:r>
          </a:p>
          <a:p>
            <a:pPr algn="ctr" defTabSz="685800" fontAlgn="base">
              <a:spcBef>
                <a:spcPct val="0"/>
              </a:spcBef>
              <a:spcAft>
                <a:spcPct val="0"/>
              </a:spcAft>
            </a:pPr>
            <a:r>
              <a:rPr lang="en-US" sz="1050" b="1" dirty="0">
                <a:solidFill>
                  <a:srgbClr val="4F81BD">
                    <a:lumMod val="75000"/>
                  </a:srgbClr>
                </a:solidFill>
              </a:rPr>
              <a:t>Integrity of Service</a:t>
            </a:r>
          </a:p>
          <a:p>
            <a:pPr algn="ctr" defTabSz="685800" fontAlgn="base">
              <a:spcBef>
                <a:spcPct val="0"/>
              </a:spcBef>
              <a:spcAft>
                <a:spcPct val="0"/>
              </a:spcAft>
            </a:pPr>
            <a:r>
              <a:rPr lang="en-US" sz="1050" b="1" dirty="0">
                <a:solidFill>
                  <a:srgbClr val="4F81BD">
                    <a:lumMod val="75000"/>
                  </a:srgbClr>
                </a:solidFill>
              </a:rPr>
              <a:t>User requirements</a:t>
            </a:r>
          </a:p>
        </p:txBody>
      </p:sp>
      <p:sp>
        <p:nvSpPr>
          <p:cNvPr id="29" name="Circular Arrow 28"/>
          <p:cNvSpPr/>
          <p:nvPr/>
        </p:nvSpPr>
        <p:spPr bwMode="auto">
          <a:xfrm rot="11889406">
            <a:off x="1427468" y="3211281"/>
            <a:ext cx="750522" cy="1082791"/>
          </a:xfrm>
          <a:prstGeom prst="circularArrow">
            <a:avLst>
              <a:gd name="adj1" fmla="val 12500"/>
              <a:gd name="adj2" fmla="val 3243984"/>
              <a:gd name="adj3" fmla="val 20457681"/>
              <a:gd name="adj4" fmla="val 12086269"/>
              <a:gd name="adj5" fmla="val 25000"/>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280" dirty="0">
              <a:solidFill>
                <a:prstClr val="white"/>
              </a:solidFill>
            </a:endParaRPr>
          </a:p>
        </p:txBody>
      </p:sp>
      <p:sp>
        <p:nvSpPr>
          <p:cNvPr id="4" name="Oval 3"/>
          <p:cNvSpPr/>
          <p:nvPr/>
        </p:nvSpPr>
        <p:spPr>
          <a:xfrm>
            <a:off x="1729380" y="1125466"/>
            <a:ext cx="1186163" cy="5514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 name="TextBox 2"/>
          <p:cNvSpPr txBox="1"/>
          <p:nvPr/>
        </p:nvSpPr>
        <p:spPr>
          <a:xfrm>
            <a:off x="1793779" y="1194140"/>
            <a:ext cx="1050030" cy="415498"/>
          </a:xfrm>
          <a:prstGeom prst="rect">
            <a:avLst/>
          </a:prstGeom>
          <a:noFill/>
        </p:spPr>
        <p:txBody>
          <a:bodyPr wrap="square" rtlCol="0">
            <a:spAutoFit/>
          </a:bodyPr>
          <a:lstStyle/>
          <a:p>
            <a:pPr algn="ctr" defTabSz="685800"/>
            <a:r>
              <a:rPr lang="en-US" sz="1050" dirty="0">
                <a:solidFill>
                  <a:prstClr val="black"/>
                </a:solidFill>
              </a:rPr>
              <a:t>International expert panel</a:t>
            </a:r>
          </a:p>
        </p:txBody>
      </p:sp>
      <p:pic>
        <p:nvPicPr>
          <p:cNvPr id="35" name="Picture 34" descr="water.png"/>
          <p:cNvPicPr>
            <a:picLocks noChangeAspect="1"/>
          </p:cNvPicPr>
          <p:nvPr/>
        </p:nvPicPr>
        <p:blipFill>
          <a:blip r:embed="rId4" cstate="email">
            <a:alphaModFix amt="65000"/>
            <a:extLst>
              <a:ext uri="{28A0092B-C50C-407E-A947-70E740481C1C}">
                <a14:useLocalDpi xmlns:a14="http://schemas.microsoft.com/office/drawing/2010/main"/>
              </a:ext>
            </a:extLst>
          </a:blip>
          <a:stretch>
            <a:fillRect/>
          </a:stretch>
        </p:blipFill>
        <p:spPr>
          <a:xfrm>
            <a:off x="4498089" y="3035359"/>
            <a:ext cx="326428" cy="292477"/>
          </a:xfrm>
          <a:prstGeom prst="rect">
            <a:avLst/>
          </a:prstGeom>
          <a:effectLst/>
        </p:spPr>
      </p:pic>
      <p:pic>
        <p:nvPicPr>
          <p:cNvPr id="36" name="Picture 35" descr="insurance.png"/>
          <p:cNvPicPr>
            <a:picLocks noChangeAspect="1"/>
          </p:cNvPicPr>
          <p:nvPr/>
        </p:nvPicPr>
        <p:blipFill>
          <a:blip r:embed="rId5" cstate="email">
            <a:alphaModFix amt="65000"/>
            <a:extLst>
              <a:ext uri="{28A0092B-C50C-407E-A947-70E740481C1C}">
                <a14:useLocalDpi xmlns:a14="http://schemas.microsoft.com/office/drawing/2010/main"/>
              </a:ext>
            </a:extLst>
          </a:blip>
          <a:stretch>
            <a:fillRect/>
          </a:stretch>
        </p:blipFill>
        <p:spPr>
          <a:xfrm>
            <a:off x="4822345" y="3035359"/>
            <a:ext cx="326428" cy="292477"/>
          </a:xfrm>
          <a:prstGeom prst="rect">
            <a:avLst/>
          </a:prstGeom>
          <a:effectLst/>
        </p:spPr>
      </p:pic>
      <p:pic>
        <p:nvPicPr>
          <p:cNvPr id="37" name="Picture 36" descr="energy.png"/>
          <p:cNvPicPr>
            <a:picLocks noChangeAspect="1"/>
          </p:cNvPicPr>
          <p:nvPr/>
        </p:nvPicPr>
        <p:blipFill>
          <a:blip r:embed="rId6" cstate="email">
            <a:alphaModFix amt="65000"/>
            <a:extLst>
              <a:ext uri="{28A0092B-C50C-407E-A947-70E740481C1C}">
                <a14:useLocalDpi xmlns:a14="http://schemas.microsoft.com/office/drawing/2010/main"/>
              </a:ext>
            </a:extLst>
          </a:blip>
          <a:stretch>
            <a:fillRect/>
          </a:stretch>
        </p:blipFill>
        <p:spPr>
          <a:xfrm>
            <a:off x="4193375" y="3035359"/>
            <a:ext cx="326428" cy="292477"/>
          </a:xfrm>
          <a:prstGeom prst="rect">
            <a:avLst/>
          </a:prstGeom>
          <a:effectLst/>
        </p:spPr>
      </p:pic>
      <p:pic>
        <p:nvPicPr>
          <p:cNvPr id="38" name="Picture 37" descr="Agriculture.png"/>
          <p:cNvPicPr>
            <a:picLocks noChangeAspect="1"/>
          </p:cNvPicPr>
          <p:nvPr/>
        </p:nvPicPr>
        <p:blipFill>
          <a:blip r:embed="rId7" cstate="email">
            <a:alphaModFix amt="65000"/>
            <a:extLst>
              <a:ext uri="{28A0092B-C50C-407E-A947-70E740481C1C}">
                <a14:useLocalDpi xmlns:a14="http://schemas.microsoft.com/office/drawing/2010/main"/>
              </a:ext>
            </a:extLst>
          </a:blip>
          <a:stretch>
            <a:fillRect/>
          </a:stretch>
        </p:blipFill>
        <p:spPr>
          <a:xfrm>
            <a:off x="5161787" y="3035359"/>
            <a:ext cx="326428" cy="292477"/>
          </a:xfrm>
          <a:prstGeom prst="rect">
            <a:avLst/>
          </a:prstGeom>
          <a:effectLst/>
        </p:spPr>
      </p:pic>
      <p:pic>
        <p:nvPicPr>
          <p:cNvPr id="39" name="Picture 38" descr="infrastructure.png"/>
          <p:cNvPicPr>
            <a:picLocks noChangeAspect="1"/>
          </p:cNvPicPr>
          <p:nvPr/>
        </p:nvPicPr>
        <p:blipFill>
          <a:blip r:embed="rId8" cstate="email">
            <a:alphaModFix amt="65000"/>
            <a:extLst>
              <a:ext uri="{28A0092B-C50C-407E-A947-70E740481C1C}">
                <a14:useLocalDpi xmlns:a14="http://schemas.microsoft.com/office/drawing/2010/main"/>
              </a:ext>
            </a:extLst>
          </a:blip>
          <a:stretch>
            <a:fillRect/>
          </a:stretch>
        </p:blipFill>
        <p:spPr>
          <a:xfrm>
            <a:off x="5488215" y="3035359"/>
            <a:ext cx="325925" cy="292244"/>
          </a:xfrm>
          <a:prstGeom prst="rect">
            <a:avLst/>
          </a:prstGeom>
          <a:effectLst/>
        </p:spPr>
      </p:pic>
      <p:sp>
        <p:nvSpPr>
          <p:cNvPr id="18" name="Down Arrow 17"/>
          <p:cNvSpPr>
            <a:spLocks noChangeArrowheads="1"/>
          </p:cNvSpPr>
          <p:nvPr/>
        </p:nvSpPr>
        <p:spPr bwMode="auto">
          <a:xfrm>
            <a:off x="4288245" y="3377953"/>
            <a:ext cx="245715" cy="435937"/>
          </a:xfrm>
          <a:prstGeom prst="downArrow">
            <a:avLst>
              <a:gd name="adj1" fmla="val 27185"/>
              <a:gd name="adj2" fmla="val 50000"/>
            </a:avLst>
          </a:prstGeom>
          <a:solidFill>
            <a:schemeClr val="tx1"/>
          </a:solidFill>
          <a:ln>
            <a:noFill/>
          </a:ln>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5"/>
            <a:endParaRPr lang="en-US" altLang="en-US" sz="1097" dirty="0">
              <a:solidFill>
                <a:srgbClr val="44546A"/>
              </a:solidFill>
              <a:ea typeface="MS PGothic" pitchFamily="34" charset="-128"/>
              <a:cs typeface="Arial" charset="0"/>
            </a:endParaRPr>
          </a:p>
        </p:txBody>
      </p:sp>
      <p:sp>
        <p:nvSpPr>
          <p:cNvPr id="19" name="Down Arrow 18"/>
          <p:cNvSpPr>
            <a:spLocks noChangeArrowheads="1"/>
          </p:cNvSpPr>
          <p:nvPr/>
        </p:nvSpPr>
        <p:spPr bwMode="auto">
          <a:xfrm>
            <a:off x="5536280" y="3399103"/>
            <a:ext cx="245715" cy="414785"/>
          </a:xfrm>
          <a:prstGeom prst="downArrow">
            <a:avLst>
              <a:gd name="adj1" fmla="val 27185"/>
              <a:gd name="adj2" fmla="val 50000"/>
            </a:avLst>
          </a:prstGeom>
          <a:solidFill>
            <a:schemeClr val="tx1"/>
          </a:solidFill>
          <a:ln>
            <a:noFill/>
          </a:ln>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35"/>
            <a:endParaRPr lang="en-US" altLang="en-US" sz="1097" dirty="0">
              <a:solidFill>
                <a:srgbClr val="44546A"/>
              </a:solidFill>
              <a:ea typeface="MS PGothic" pitchFamily="34" charset="-128"/>
              <a:cs typeface="Arial" charset="0"/>
            </a:endParaRPr>
          </a:p>
        </p:txBody>
      </p:sp>
    </p:spTree>
    <p:extLst>
      <p:ext uri="{BB962C8B-B14F-4D97-AF65-F5344CB8AC3E}">
        <p14:creationId xmlns:p14="http://schemas.microsoft.com/office/powerpoint/2010/main" val="4157007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C056CA-B53F-8145-9BD4-F006E91653CF}"/>
              </a:ext>
            </a:extLst>
          </p:cNvPr>
          <p:cNvSpPr>
            <a:spLocks noGrp="1"/>
          </p:cNvSpPr>
          <p:nvPr>
            <p:ph type="title"/>
          </p:nvPr>
        </p:nvSpPr>
        <p:spPr/>
        <p:txBody>
          <a:bodyPr/>
          <a:lstStyle/>
          <a:p>
            <a:r>
              <a:rPr lang="gl-ES" dirty="0"/>
              <a:t>C3S – </a:t>
            </a:r>
            <a:r>
              <a:rPr lang="gl-ES" dirty="0" err="1"/>
              <a:t>service</a:t>
            </a:r>
            <a:r>
              <a:rPr lang="gl-ES" dirty="0"/>
              <a:t> </a:t>
            </a:r>
            <a:r>
              <a:rPr lang="gl-ES" dirty="0" err="1"/>
              <a:t>evolution</a:t>
            </a:r>
            <a:endParaRPr lang="gl-ES" dirty="0"/>
          </a:p>
        </p:txBody>
      </p:sp>
      <p:sp>
        <p:nvSpPr>
          <p:cNvPr id="3" name="TextBox 3">
            <a:extLst>
              <a:ext uri="{FF2B5EF4-FFF2-40B4-BE49-F238E27FC236}">
                <a16:creationId xmlns:a16="http://schemas.microsoft.com/office/drawing/2014/main" id="{79F32815-1DD9-4744-BF94-E12DE14627CB}"/>
              </a:ext>
            </a:extLst>
          </p:cNvPr>
          <p:cNvSpPr txBox="1"/>
          <p:nvPr/>
        </p:nvSpPr>
        <p:spPr>
          <a:xfrm>
            <a:off x="725387" y="1707654"/>
            <a:ext cx="7976655" cy="923330"/>
          </a:xfrm>
          <a:prstGeom prst="rect">
            <a:avLst/>
          </a:prstGeom>
          <a:gradFill flip="none" rotWithShape="1">
            <a:gsLst>
              <a:gs pos="36000">
                <a:srgbClr val="C8D7EA">
                  <a:alpha val="53000"/>
                  <a:lumMod val="0"/>
                  <a:lumOff val="100000"/>
                </a:srgbClr>
              </a:gs>
              <a:gs pos="0">
                <a:schemeClr val="accent1">
                  <a:lumMod val="5000"/>
                  <a:lumOff val="95000"/>
                </a:schemeClr>
              </a:gs>
              <a:gs pos="63000">
                <a:srgbClr val="A73F3C">
                  <a:alpha val="57000"/>
                </a:srgbClr>
              </a:gs>
              <a:gs pos="100000">
                <a:srgbClr val="A73F3C"/>
              </a:gs>
            </a:gsLst>
            <a:lin ang="0" scaled="1"/>
            <a:tileRect/>
          </a:gradFill>
          <a:ln w="3175">
            <a:solidFill>
              <a:schemeClr val="tx1"/>
            </a:solidFill>
          </a:ln>
        </p:spPr>
        <p:txBody>
          <a:bodyPr wrap="square" rtlCol="0">
            <a:spAutoFit/>
          </a:bodyPr>
          <a:lstStyle/>
          <a:p>
            <a:r>
              <a:rPr lang="en-US" dirty="0"/>
              <a:t>                            </a:t>
            </a:r>
          </a:p>
          <a:p>
            <a:r>
              <a:rPr lang="en-US" dirty="0"/>
              <a:t>         </a:t>
            </a:r>
          </a:p>
          <a:p>
            <a:endParaRPr lang="en-US" dirty="0"/>
          </a:p>
        </p:txBody>
      </p:sp>
      <p:sp>
        <p:nvSpPr>
          <p:cNvPr id="4" name="TextBox 10">
            <a:extLst>
              <a:ext uri="{FF2B5EF4-FFF2-40B4-BE49-F238E27FC236}">
                <a16:creationId xmlns:a16="http://schemas.microsoft.com/office/drawing/2014/main" id="{2A2AB3AE-06B5-364B-BC09-7C98E728C4AE}"/>
              </a:ext>
            </a:extLst>
          </p:cNvPr>
          <p:cNvSpPr txBox="1"/>
          <p:nvPr/>
        </p:nvSpPr>
        <p:spPr>
          <a:xfrm>
            <a:off x="492220" y="1168719"/>
            <a:ext cx="728234" cy="307777"/>
          </a:xfrm>
          <a:prstGeom prst="rect">
            <a:avLst/>
          </a:prstGeom>
          <a:noFill/>
        </p:spPr>
        <p:txBody>
          <a:bodyPr wrap="square" rtlCol="0">
            <a:spAutoFit/>
          </a:bodyPr>
          <a:lstStyle/>
          <a:p>
            <a:pPr algn="ctr"/>
            <a:r>
              <a:rPr lang="en-US" sz="1400"/>
              <a:t>2014</a:t>
            </a:r>
          </a:p>
        </p:txBody>
      </p:sp>
      <p:sp>
        <p:nvSpPr>
          <p:cNvPr id="5" name="TextBox 36">
            <a:extLst>
              <a:ext uri="{FF2B5EF4-FFF2-40B4-BE49-F238E27FC236}">
                <a16:creationId xmlns:a16="http://schemas.microsoft.com/office/drawing/2014/main" id="{08CD2A66-967A-F747-8533-1F70E3B27AB2}"/>
              </a:ext>
            </a:extLst>
          </p:cNvPr>
          <p:cNvSpPr txBox="1"/>
          <p:nvPr/>
        </p:nvSpPr>
        <p:spPr>
          <a:xfrm>
            <a:off x="1321761" y="1175622"/>
            <a:ext cx="728234" cy="307777"/>
          </a:xfrm>
          <a:prstGeom prst="rect">
            <a:avLst/>
          </a:prstGeom>
          <a:noFill/>
        </p:spPr>
        <p:txBody>
          <a:bodyPr wrap="square" rtlCol="0">
            <a:spAutoFit/>
          </a:bodyPr>
          <a:lstStyle/>
          <a:p>
            <a:pPr algn="ctr"/>
            <a:r>
              <a:rPr lang="en-US" sz="1400"/>
              <a:t>2015</a:t>
            </a:r>
          </a:p>
        </p:txBody>
      </p:sp>
      <p:sp>
        <p:nvSpPr>
          <p:cNvPr id="6" name="TextBox 37">
            <a:extLst>
              <a:ext uri="{FF2B5EF4-FFF2-40B4-BE49-F238E27FC236}">
                <a16:creationId xmlns:a16="http://schemas.microsoft.com/office/drawing/2014/main" id="{30390AB1-1D18-644D-A448-C162CD235EF0}"/>
              </a:ext>
            </a:extLst>
          </p:cNvPr>
          <p:cNvSpPr txBox="1"/>
          <p:nvPr/>
        </p:nvSpPr>
        <p:spPr>
          <a:xfrm>
            <a:off x="2385369" y="1175622"/>
            <a:ext cx="728234" cy="307777"/>
          </a:xfrm>
          <a:prstGeom prst="rect">
            <a:avLst/>
          </a:prstGeom>
          <a:noFill/>
        </p:spPr>
        <p:txBody>
          <a:bodyPr wrap="square" rtlCol="0">
            <a:spAutoFit/>
          </a:bodyPr>
          <a:lstStyle/>
          <a:p>
            <a:pPr algn="ctr"/>
            <a:r>
              <a:rPr lang="en-US" sz="1400"/>
              <a:t>2016</a:t>
            </a:r>
          </a:p>
        </p:txBody>
      </p:sp>
      <p:sp>
        <p:nvSpPr>
          <p:cNvPr id="7" name="TextBox 38">
            <a:extLst>
              <a:ext uri="{FF2B5EF4-FFF2-40B4-BE49-F238E27FC236}">
                <a16:creationId xmlns:a16="http://schemas.microsoft.com/office/drawing/2014/main" id="{DBEFF836-A76A-E740-8354-E08163ED683E}"/>
              </a:ext>
            </a:extLst>
          </p:cNvPr>
          <p:cNvSpPr txBox="1"/>
          <p:nvPr/>
        </p:nvSpPr>
        <p:spPr>
          <a:xfrm>
            <a:off x="3570957" y="1175622"/>
            <a:ext cx="728234" cy="307777"/>
          </a:xfrm>
          <a:prstGeom prst="rect">
            <a:avLst/>
          </a:prstGeom>
          <a:noFill/>
        </p:spPr>
        <p:txBody>
          <a:bodyPr wrap="square" rtlCol="0">
            <a:spAutoFit/>
          </a:bodyPr>
          <a:lstStyle/>
          <a:p>
            <a:pPr algn="ctr"/>
            <a:r>
              <a:rPr lang="en-US" sz="1400"/>
              <a:t>2017</a:t>
            </a:r>
          </a:p>
        </p:txBody>
      </p:sp>
      <p:sp>
        <p:nvSpPr>
          <p:cNvPr id="8" name="TextBox 39">
            <a:extLst>
              <a:ext uri="{FF2B5EF4-FFF2-40B4-BE49-F238E27FC236}">
                <a16:creationId xmlns:a16="http://schemas.microsoft.com/office/drawing/2014/main" id="{7259C5BA-8484-9B47-BCEC-65665D1E13EA}"/>
              </a:ext>
            </a:extLst>
          </p:cNvPr>
          <p:cNvSpPr txBox="1"/>
          <p:nvPr/>
        </p:nvSpPr>
        <p:spPr>
          <a:xfrm>
            <a:off x="4713715" y="1175622"/>
            <a:ext cx="728234" cy="307777"/>
          </a:xfrm>
          <a:prstGeom prst="rect">
            <a:avLst/>
          </a:prstGeom>
          <a:noFill/>
        </p:spPr>
        <p:txBody>
          <a:bodyPr wrap="square" rtlCol="0">
            <a:spAutoFit/>
          </a:bodyPr>
          <a:lstStyle/>
          <a:p>
            <a:pPr algn="ctr"/>
            <a:r>
              <a:rPr lang="en-US" sz="1400"/>
              <a:t>2018</a:t>
            </a:r>
          </a:p>
        </p:txBody>
      </p:sp>
      <p:sp>
        <p:nvSpPr>
          <p:cNvPr id="9" name="TextBox 40">
            <a:extLst>
              <a:ext uri="{FF2B5EF4-FFF2-40B4-BE49-F238E27FC236}">
                <a16:creationId xmlns:a16="http://schemas.microsoft.com/office/drawing/2014/main" id="{9702EA1B-ADA4-3046-B1E2-109B312FDD4D}"/>
              </a:ext>
            </a:extLst>
          </p:cNvPr>
          <p:cNvSpPr txBox="1"/>
          <p:nvPr/>
        </p:nvSpPr>
        <p:spPr>
          <a:xfrm>
            <a:off x="5985652" y="1175622"/>
            <a:ext cx="728234" cy="307777"/>
          </a:xfrm>
          <a:prstGeom prst="rect">
            <a:avLst/>
          </a:prstGeom>
          <a:noFill/>
        </p:spPr>
        <p:txBody>
          <a:bodyPr wrap="square" rtlCol="0">
            <a:spAutoFit/>
          </a:bodyPr>
          <a:lstStyle/>
          <a:p>
            <a:pPr algn="ctr"/>
            <a:r>
              <a:rPr lang="en-US" sz="1400"/>
              <a:t>2019</a:t>
            </a:r>
          </a:p>
        </p:txBody>
      </p:sp>
      <p:sp>
        <p:nvSpPr>
          <p:cNvPr id="10" name="TextBox 41">
            <a:extLst>
              <a:ext uri="{FF2B5EF4-FFF2-40B4-BE49-F238E27FC236}">
                <a16:creationId xmlns:a16="http://schemas.microsoft.com/office/drawing/2014/main" id="{0273250D-B9A3-6942-9540-766D9C40554A}"/>
              </a:ext>
            </a:extLst>
          </p:cNvPr>
          <p:cNvSpPr txBox="1"/>
          <p:nvPr/>
        </p:nvSpPr>
        <p:spPr>
          <a:xfrm>
            <a:off x="7128411" y="1158193"/>
            <a:ext cx="728234" cy="307777"/>
          </a:xfrm>
          <a:prstGeom prst="rect">
            <a:avLst/>
          </a:prstGeom>
          <a:noFill/>
        </p:spPr>
        <p:txBody>
          <a:bodyPr wrap="square" rtlCol="0">
            <a:spAutoFit/>
          </a:bodyPr>
          <a:lstStyle/>
          <a:p>
            <a:pPr algn="ctr"/>
            <a:r>
              <a:rPr lang="en-US" sz="1400"/>
              <a:t>2020</a:t>
            </a:r>
          </a:p>
        </p:txBody>
      </p:sp>
      <p:cxnSp>
        <p:nvCxnSpPr>
          <p:cNvPr id="11" name="Straight Connector 4">
            <a:extLst>
              <a:ext uri="{FF2B5EF4-FFF2-40B4-BE49-F238E27FC236}">
                <a16:creationId xmlns:a16="http://schemas.microsoft.com/office/drawing/2014/main" id="{3D45A7B9-0CE9-2541-A782-009D85993BD8}"/>
              </a:ext>
            </a:extLst>
          </p:cNvPr>
          <p:cNvCxnSpPr>
            <a:cxnSpLocks/>
          </p:cNvCxnSpPr>
          <p:nvPr/>
        </p:nvCxnSpPr>
        <p:spPr>
          <a:xfrm flipV="1">
            <a:off x="3995936" y="1563639"/>
            <a:ext cx="0" cy="332533"/>
          </a:xfrm>
          <a:prstGeom prst="line">
            <a:avLst/>
          </a:prstGeom>
          <a:ln w="57150">
            <a:solidFill>
              <a:srgbClr val="A73F3C"/>
            </a:solidFill>
            <a:prstDash val="solid"/>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4">
            <a:extLst>
              <a:ext uri="{FF2B5EF4-FFF2-40B4-BE49-F238E27FC236}">
                <a16:creationId xmlns:a16="http://schemas.microsoft.com/office/drawing/2014/main" id="{92805A0F-90F1-1A4C-ADC0-C0C4E0F00C11}"/>
              </a:ext>
            </a:extLst>
          </p:cNvPr>
          <p:cNvCxnSpPr/>
          <p:nvPr/>
        </p:nvCxnSpPr>
        <p:spPr>
          <a:xfrm flipV="1">
            <a:off x="1547664" y="1563639"/>
            <a:ext cx="0" cy="1224136"/>
          </a:xfrm>
          <a:prstGeom prst="line">
            <a:avLst/>
          </a:prstGeom>
          <a:ln w="57150">
            <a:solidFill>
              <a:srgbClr val="A73F3C"/>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Arrow Connector 6">
            <a:extLst>
              <a:ext uri="{FF2B5EF4-FFF2-40B4-BE49-F238E27FC236}">
                <a16:creationId xmlns:a16="http://schemas.microsoft.com/office/drawing/2014/main" id="{D3158D78-98A5-C544-A4FC-CA9FB3B298E1}"/>
              </a:ext>
            </a:extLst>
          </p:cNvPr>
          <p:cNvCxnSpPr/>
          <p:nvPr/>
        </p:nvCxnSpPr>
        <p:spPr>
          <a:xfrm flipV="1">
            <a:off x="1532434" y="2931791"/>
            <a:ext cx="7193406" cy="28397"/>
          </a:xfrm>
          <a:prstGeom prst="straightConnector1">
            <a:avLst/>
          </a:prstGeom>
          <a:ln w="57150">
            <a:solidFill>
              <a:srgbClr val="A73F3C"/>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7">
            <a:extLst>
              <a:ext uri="{FF2B5EF4-FFF2-40B4-BE49-F238E27FC236}">
                <a16:creationId xmlns:a16="http://schemas.microsoft.com/office/drawing/2014/main" id="{5EF3954A-AC24-2A4B-9C49-AAC1D3587205}"/>
              </a:ext>
            </a:extLst>
          </p:cNvPr>
          <p:cNvSpPr txBox="1"/>
          <p:nvPr/>
        </p:nvSpPr>
        <p:spPr>
          <a:xfrm>
            <a:off x="755576" y="809832"/>
            <a:ext cx="1762462" cy="461665"/>
          </a:xfrm>
          <a:prstGeom prst="rect">
            <a:avLst/>
          </a:prstGeom>
          <a:noFill/>
        </p:spPr>
        <p:txBody>
          <a:bodyPr wrap="square" rtlCol="0">
            <a:spAutoFit/>
          </a:bodyPr>
          <a:lstStyle/>
          <a:p>
            <a:pPr algn="ctr"/>
            <a:r>
              <a:rPr lang="en-US" sz="1200" dirty="0"/>
              <a:t>Delegation Agreement</a:t>
            </a:r>
            <a:br>
              <a:rPr lang="en-US" sz="1200" dirty="0"/>
            </a:br>
            <a:r>
              <a:rPr lang="en-US" sz="1200" dirty="0"/>
              <a:t>Signature</a:t>
            </a:r>
          </a:p>
        </p:txBody>
      </p:sp>
      <p:sp>
        <p:nvSpPr>
          <p:cNvPr id="15" name="TextBox 26">
            <a:extLst>
              <a:ext uri="{FF2B5EF4-FFF2-40B4-BE49-F238E27FC236}">
                <a16:creationId xmlns:a16="http://schemas.microsoft.com/office/drawing/2014/main" id="{358D3DBA-D965-DC4A-982D-151B6BE1AB53}"/>
              </a:ext>
            </a:extLst>
          </p:cNvPr>
          <p:cNvSpPr txBox="1"/>
          <p:nvPr/>
        </p:nvSpPr>
        <p:spPr>
          <a:xfrm>
            <a:off x="3104823" y="794904"/>
            <a:ext cx="1649032" cy="461665"/>
          </a:xfrm>
          <a:prstGeom prst="rect">
            <a:avLst/>
          </a:prstGeom>
          <a:noFill/>
        </p:spPr>
        <p:txBody>
          <a:bodyPr wrap="square" rtlCol="0">
            <a:spAutoFit/>
          </a:bodyPr>
          <a:lstStyle/>
          <a:p>
            <a:pPr algn="ctr"/>
            <a:r>
              <a:rPr lang="en-US" sz="1200" dirty="0"/>
              <a:t>March </a:t>
            </a:r>
            <a:br>
              <a:rPr lang="en-US" sz="1200" dirty="0"/>
            </a:br>
            <a:r>
              <a:rPr lang="en-US" sz="1200" dirty="0"/>
              <a:t>1st General Assembly</a:t>
            </a:r>
          </a:p>
        </p:txBody>
      </p:sp>
      <p:sp>
        <p:nvSpPr>
          <p:cNvPr id="16" name="TextBox 27">
            <a:extLst>
              <a:ext uri="{FF2B5EF4-FFF2-40B4-BE49-F238E27FC236}">
                <a16:creationId xmlns:a16="http://schemas.microsoft.com/office/drawing/2014/main" id="{83FD0707-09F3-2F46-B80F-F369D9AFA7F7}"/>
              </a:ext>
            </a:extLst>
          </p:cNvPr>
          <p:cNvSpPr txBox="1"/>
          <p:nvPr/>
        </p:nvSpPr>
        <p:spPr>
          <a:xfrm>
            <a:off x="5024715" y="784240"/>
            <a:ext cx="1649032" cy="461665"/>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algn="ctr"/>
            <a:r>
              <a:rPr lang="en-US" sz="1200" dirty="0"/>
              <a:t>Service </a:t>
            </a:r>
            <a:br>
              <a:rPr lang="en-US" sz="1200" dirty="0"/>
            </a:br>
            <a:r>
              <a:rPr lang="en-US" sz="1200" dirty="0"/>
              <a:t>declared operational</a:t>
            </a:r>
          </a:p>
        </p:txBody>
      </p:sp>
      <p:cxnSp>
        <p:nvCxnSpPr>
          <p:cNvPr id="17" name="Straight Connector 24">
            <a:extLst>
              <a:ext uri="{FF2B5EF4-FFF2-40B4-BE49-F238E27FC236}">
                <a16:creationId xmlns:a16="http://schemas.microsoft.com/office/drawing/2014/main" id="{BEAFA77C-CA78-D348-99B5-99B26051D456}"/>
              </a:ext>
            </a:extLst>
          </p:cNvPr>
          <p:cNvCxnSpPr/>
          <p:nvPr/>
        </p:nvCxnSpPr>
        <p:spPr>
          <a:xfrm flipV="1">
            <a:off x="4932040" y="1563639"/>
            <a:ext cx="0" cy="1224136"/>
          </a:xfrm>
          <a:prstGeom prst="line">
            <a:avLst/>
          </a:prstGeom>
          <a:ln w="57150">
            <a:solidFill>
              <a:srgbClr val="A73F3C"/>
            </a:solidFill>
            <a:prstDash val="solid"/>
          </a:ln>
        </p:spPr>
        <p:style>
          <a:lnRef idx="1">
            <a:schemeClr val="accent1"/>
          </a:lnRef>
          <a:fillRef idx="0">
            <a:schemeClr val="accent1"/>
          </a:fillRef>
          <a:effectRef idx="0">
            <a:schemeClr val="accent1"/>
          </a:effectRef>
          <a:fontRef idx="minor">
            <a:schemeClr val="tx1"/>
          </a:fontRef>
        </p:style>
      </p:cxnSp>
      <p:pic>
        <p:nvPicPr>
          <p:cNvPr id="18" name="Imagen 17">
            <a:extLst>
              <a:ext uri="{FF2B5EF4-FFF2-40B4-BE49-F238E27FC236}">
                <a16:creationId xmlns:a16="http://schemas.microsoft.com/office/drawing/2014/main" id="{9595B4F6-EB03-A041-810C-34C3DABC0F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144" y="2996082"/>
            <a:ext cx="1188890" cy="1106680"/>
          </a:xfrm>
          <a:prstGeom prst="rect">
            <a:avLst/>
          </a:prstGeom>
        </p:spPr>
      </p:pic>
      <p:pic>
        <p:nvPicPr>
          <p:cNvPr id="19" name="Imagen 18">
            <a:extLst>
              <a:ext uri="{FF2B5EF4-FFF2-40B4-BE49-F238E27FC236}">
                <a16:creationId xmlns:a16="http://schemas.microsoft.com/office/drawing/2014/main" id="{51632BA0-F36F-FD41-A03A-79AA6E2140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9763" y="2583252"/>
            <a:ext cx="1672857" cy="1569995"/>
          </a:xfrm>
          <a:prstGeom prst="rect">
            <a:avLst/>
          </a:prstGeom>
        </p:spPr>
      </p:pic>
      <p:pic>
        <p:nvPicPr>
          <p:cNvPr id="20" name="Imagen 19">
            <a:extLst>
              <a:ext uri="{FF2B5EF4-FFF2-40B4-BE49-F238E27FC236}">
                <a16:creationId xmlns:a16="http://schemas.microsoft.com/office/drawing/2014/main" id="{203F84A0-7C39-624A-B8F8-CB11A9FD4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9815" y="2622512"/>
            <a:ext cx="1404173" cy="1628414"/>
          </a:xfrm>
          <a:prstGeom prst="rect">
            <a:avLst/>
          </a:prstGeom>
        </p:spPr>
      </p:pic>
      <p:sp>
        <p:nvSpPr>
          <p:cNvPr id="21" name="CuadroTexto 20">
            <a:extLst>
              <a:ext uri="{FF2B5EF4-FFF2-40B4-BE49-F238E27FC236}">
                <a16:creationId xmlns:a16="http://schemas.microsoft.com/office/drawing/2014/main" id="{41548B0A-FE3F-B241-B2C2-435E7A6CC972}"/>
              </a:ext>
            </a:extLst>
          </p:cNvPr>
          <p:cNvSpPr txBox="1"/>
          <p:nvPr/>
        </p:nvSpPr>
        <p:spPr>
          <a:xfrm>
            <a:off x="1547665" y="1958773"/>
            <a:ext cx="2023292" cy="507831"/>
          </a:xfrm>
          <a:prstGeom prst="rect">
            <a:avLst/>
          </a:prstGeom>
          <a:noFill/>
        </p:spPr>
        <p:txBody>
          <a:bodyPr wrap="square" rtlCol="0">
            <a:spAutoFit/>
          </a:bodyPr>
          <a:lstStyle/>
          <a:p>
            <a:pPr algn="ctr"/>
            <a:r>
              <a:rPr lang="es-ES" sz="1350" dirty="0" err="1"/>
              <a:t>Stages</a:t>
            </a:r>
            <a:r>
              <a:rPr lang="es-ES" sz="1350" dirty="0"/>
              <a:t> 0/I</a:t>
            </a:r>
            <a:br>
              <a:rPr lang="es-ES" sz="1350" dirty="0"/>
            </a:br>
            <a:r>
              <a:rPr lang="es-ES" sz="1350" dirty="0" err="1"/>
              <a:t>PoC</a:t>
            </a:r>
            <a:r>
              <a:rPr lang="es-ES" sz="1350" dirty="0"/>
              <a:t> / Pre-</a:t>
            </a:r>
            <a:r>
              <a:rPr lang="es-ES" sz="1350" dirty="0" err="1"/>
              <a:t>operational</a:t>
            </a:r>
            <a:endParaRPr lang="gl-ES" sz="1350" dirty="0"/>
          </a:p>
        </p:txBody>
      </p:sp>
      <p:sp>
        <p:nvSpPr>
          <p:cNvPr id="22" name="CuadroTexto 21">
            <a:extLst>
              <a:ext uri="{FF2B5EF4-FFF2-40B4-BE49-F238E27FC236}">
                <a16:creationId xmlns:a16="http://schemas.microsoft.com/office/drawing/2014/main" id="{944FFE75-AE7C-D743-8E58-425A724EE0FA}"/>
              </a:ext>
            </a:extLst>
          </p:cNvPr>
          <p:cNvSpPr txBox="1"/>
          <p:nvPr/>
        </p:nvSpPr>
        <p:spPr>
          <a:xfrm>
            <a:off x="5129137" y="1920364"/>
            <a:ext cx="2023292" cy="507831"/>
          </a:xfrm>
          <a:prstGeom prst="rect">
            <a:avLst/>
          </a:prstGeom>
          <a:noFill/>
        </p:spPr>
        <p:txBody>
          <a:bodyPr wrap="square" rtlCol="0">
            <a:spAutoFit/>
          </a:bodyPr>
          <a:lstStyle/>
          <a:p>
            <a:pPr algn="ctr"/>
            <a:r>
              <a:rPr lang="es-ES" sz="1350" dirty="0" err="1"/>
              <a:t>Stage</a:t>
            </a:r>
            <a:r>
              <a:rPr lang="es-ES" sz="1350" dirty="0"/>
              <a:t> II</a:t>
            </a:r>
            <a:br>
              <a:rPr lang="es-ES" sz="1350" dirty="0"/>
            </a:br>
            <a:r>
              <a:rPr lang="es-ES" sz="1350" dirty="0" err="1"/>
              <a:t>Operational</a:t>
            </a:r>
            <a:endParaRPr lang="gl-ES" sz="1350" dirty="0"/>
          </a:p>
        </p:txBody>
      </p:sp>
      <p:cxnSp>
        <p:nvCxnSpPr>
          <p:cNvPr id="23" name="Straight Connector 4">
            <a:extLst>
              <a:ext uri="{FF2B5EF4-FFF2-40B4-BE49-F238E27FC236}">
                <a16:creationId xmlns:a16="http://schemas.microsoft.com/office/drawing/2014/main" id="{D1B25EEB-3E8A-2741-805B-0D37B8D1797B}"/>
              </a:ext>
            </a:extLst>
          </p:cNvPr>
          <p:cNvCxnSpPr>
            <a:cxnSpLocks/>
          </p:cNvCxnSpPr>
          <p:nvPr/>
        </p:nvCxnSpPr>
        <p:spPr>
          <a:xfrm flipV="1">
            <a:off x="5849231" y="1541388"/>
            <a:ext cx="0" cy="332533"/>
          </a:xfrm>
          <a:prstGeom prst="line">
            <a:avLst/>
          </a:prstGeom>
          <a:ln w="57150">
            <a:solidFill>
              <a:srgbClr val="A73F3C"/>
            </a:solidFill>
            <a:prstDash val="solid"/>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24" name="TextBox 26">
            <a:extLst>
              <a:ext uri="{FF2B5EF4-FFF2-40B4-BE49-F238E27FC236}">
                <a16:creationId xmlns:a16="http://schemas.microsoft.com/office/drawing/2014/main" id="{C06C4798-D516-8B4F-A5BD-A650C0839A70}"/>
              </a:ext>
            </a:extLst>
          </p:cNvPr>
          <p:cNvSpPr txBox="1"/>
          <p:nvPr/>
        </p:nvSpPr>
        <p:spPr>
          <a:xfrm>
            <a:off x="4998910" y="1349309"/>
            <a:ext cx="1649032" cy="253916"/>
          </a:xfrm>
          <a:prstGeom prst="rect">
            <a:avLst/>
          </a:prstGeom>
          <a:noFill/>
        </p:spPr>
        <p:txBody>
          <a:bodyPr wrap="square" rtlCol="0">
            <a:spAutoFit/>
          </a:bodyPr>
          <a:lstStyle/>
          <a:p>
            <a:pPr algn="ctr"/>
            <a:r>
              <a:rPr lang="en-US" sz="1050" dirty="0"/>
              <a:t> 2nd G.A.</a:t>
            </a:r>
          </a:p>
        </p:txBody>
      </p:sp>
      <p:grpSp>
        <p:nvGrpSpPr>
          <p:cNvPr id="30" name="Grupo 29">
            <a:extLst>
              <a:ext uri="{FF2B5EF4-FFF2-40B4-BE49-F238E27FC236}">
                <a16:creationId xmlns:a16="http://schemas.microsoft.com/office/drawing/2014/main" id="{4F571CB3-934D-8F4B-A9EA-67C99E6F9A6F}"/>
              </a:ext>
            </a:extLst>
          </p:cNvPr>
          <p:cNvGrpSpPr/>
          <p:nvPr/>
        </p:nvGrpSpPr>
        <p:grpSpPr>
          <a:xfrm>
            <a:off x="5166659" y="2382471"/>
            <a:ext cx="766916" cy="785055"/>
            <a:chOff x="5166659" y="2382471"/>
            <a:chExt cx="766916" cy="785055"/>
          </a:xfrm>
        </p:grpSpPr>
        <p:sp>
          <p:nvSpPr>
            <p:cNvPr id="28" name="Estrella de 16 puntas 27">
              <a:extLst>
                <a:ext uri="{FF2B5EF4-FFF2-40B4-BE49-F238E27FC236}">
                  <a16:creationId xmlns:a16="http://schemas.microsoft.com/office/drawing/2014/main" id="{434DD9E2-7C1C-2F4C-89DF-27E7915C8D6E}"/>
                </a:ext>
              </a:extLst>
            </p:cNvPr>
            <p:cNvSpPr/>
            <p:nvPr/>
          </p:nvSpPr>
          <p:spPr>
            <a:xfrm>
              <a:off x="5166659" y="2382471"/>
              <a:ext cx="766916" cy="785055"/>
            </a:xfrm>
            <a:prstGeom prst="star16">
              <a:avLst/>
            </a:prstGeom>
            <a:solidFill>
              <a:srgbClr val="A73F3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sz="1000" dirty="0">
                <a:solidFill>
                  <a:schemeClr val="tx1"/>
                </a:solidFill>
              </a:endParaRPr>
            </a:p>
          </p:txBody>
        </p:sp>
        <p:sp>
          <p:nvSpPr>
            <p:cNvPr id="29" name="CuadroTexto 28">
              <a:extLst>
                <a:ext uri="{FF2B5EF4-FFF2-40B4-BE49-F238E27FC236}">
                  <a16:creationId xmlns:a16="http://schemas.microsoft.com/office/drawing/2014/main" id="{D3BA398B-9D39-1E46-98D7-A3E51D7656FD}"/>
                </a:ext>
              </a:extLst>
            </p:cNvPr>
            <p:cNvSpPr txBox="1"/>
            <p:nvPr/>
          </p:nvSpPr>
          <p:spPr>
            <a:xfrm>
              <a:off x="5282039" y="2603109"/>
              <a:ext cx="556563" cy="369332"/>
            </a:xfrm>
            <a:prstGeom prst="rect">
              <a:avLst/>
            </a:prstGeom>
            <a:noFill/>
          </p:spPr>
          <p:txBody>
            <a:bodyPr wrap="none" rtlCol="0">
              <a:spAutoFit/>
            </a:bodyPr>
            <a:lstStyle/>
            <a:p>
              <a:r>
                <a:rPr lang="gl-ES" dirty="0"/>
                <a:t>CDS</a:t>
              </a:r>
            </a:p>
          </p:txBody>
        </p:sp>
      </p:grpSp>
    </p:spTree>
    <p:extLst>
      <p:ext uri="{BB962C8B-B14F-4D97-AF65-F5344CB8AC3E}">
        <p14:creationId xmlns:p14="http://schemas.microsoft.com/office/powerpoint/2010/main" val="20661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63" presetClass="path" presetSubtype="0" accel="50000" decel="50000" fill="hold" nodeType="withEffect">
                                  <p:stCondLst>
                                    <p:cond delay="0"/>
                                  </p:stCondLst>
                                  <p:childTnLst>
                                    <p:animMotion origin="layout" path="M 0 0 L 0.25 0 E" pathEditMode="relative" ptsTypes="">
                                      <p:cBhvr>
                                        <p:cTn id="29" dur="2000" fill="hold"/>
                                        <p:tgtEl>
                                          <p:spTgt spid="19"/>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iterate type="lt">
                                    <p:tmPct val="0"/>
                                  </p:iterate>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63" presetClass="path" presetSubtype="0" accel="50000" decel="50000" fill="hold" nodeType="withEffect">
                                  <p:stCondLst>
                                    <p:cond delay="0"/>
                                  </p:stCondLst>
                                  <p:childTnLst>
                                    <p:animMotion origin="layout" path="M 0 0 L 0.25 0 E" pathEditMode="relative" ptsTypes="">
                                      <p:cBhvr>
                                        <p:cTn id="42" dur="500" fill="hold"/>
                                        <p:tgtEl>
                                          <p:spTgt spid="20"/>
                                        </p:tgtEl>
                                        <p:attrNameLst>
                                          <p:attrName>ppt_x</p:attrName>
                                          <p:attrName>ppt_y</p:attrName>
                                        </p:attrNameLst>
                                      </p:cBhvr>
                                    </p:animMotion>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20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1" grpId="0"/>
      <p:bldP spid="2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1167E-E92B-DF49-86D1-8F3B1FF51DDD}"/>
              </a:ext>
            </a:extLst>
          </p:cNvPr>
          <p:cNvSpPr>
            <a:spLocks noGrp="1"/>
          </p:cNvSpPr>
          <p:nvPr>
            <p:ph type="title"/>
          </p:nvPr>
        </p:nvSpPr>
        <p:spPr/>
        <p:txBody>
          <a:bodyPr/>
          <a:lstStyle/>
          <a:p>
            <a:r>
              <a:rPr lang="gl-ES" dirty="0" err="1"/>
              <a:t>Climate</a:t>
            </a:r>
            <a:r>
              <a:rPr lang="gl-ES" dirty="0"/>
              <a:t> Data </a:t>
            </a:r>
            <a:r>
              <a:rPr lang="gl-ES" dirty="0" err="1"/>
              <a:t>Store</a:t>
            </a:r>
            <a:r>
              <a:rPr lang="gl-ES" dirty="0"/>
              <a:t> – Data catalogue</a:t>
            </a:r>
          </a:p>
        </p:txBody>
      </p:sp>
      <p:sp>
        <p:nvSpPr>
          <p:cNvPr id="3" name="Marcador de contenido 2">
            <a:extLst>
              <a:ext uri="{FF2B5EF4-FFF2-40B4-BE49-F238E27FC236}">
                <a16:creationId xmlns:a16="http://schemas.microsoft.com/office/drawing/2014/main" id="{DC9875DE-F12D-3B4B-A35D-4881A096976F}"/>
              </a:ext>
            </a:extLst>
          </p:cNvPr>
          <p:cNvSpPr txBox="1">
            <a:spLocks/>
          </p:cNvSpPr>
          <p:nvPr/>
        </p:nvSpPr>
        <p:spPr>
          <a:xfrm>
            <a:off x="3851920" y="980300"/>
            <a:ext cx="5292080" cy="2505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Global reanalysis</a:t>
            </a:r>
          </a:p>
          <a:p>
            <a:r>
              <a:rPr lang="en-GB" dirty="0"/>
              <a:t>Regional reanalyses: Europe, Arctic</a:t>
            </a:r>
          </a:p>
          <a:p>
            <a:r>
              <a:rPr lang="en-GB" dirty="0"/>
              <a:t>ECVs global estimates</a:t>
            </a:r>
          </a:p>
          <a:p>
            <a:r>
              <a:rPr lang="en-GB" dirty="0"/>
              <a:t>Multi-system seasonal forecasts</a:t>
            </a:r>
          </a:p>
          <a:p>
            <a:r>
              <a:rPr lang="en-GB" dirty="0"/>
              <a:t>Climate projections</a:t>
            </a:r>
          </a:p>
          <a:p>
            <a:r>
              <a:rPr lang="en-GB" dirty="0"/>
              <a:t>Sectoral indices (SIS)</a:t>
            </a:r>
          </a:p>
        </p:txBody>
      </p:sp>
      <p:pic>
        <p:nvPicPr>
          <p:cNvPr id="4" name="Picture 14">
            <a:extLst>
              <a:ext uri="{FF2B5EF4-FFF2-40B4-BE49-F238E27FC236}">
                <a16:creationId xmlns:a16="http://schemas.microsoft.com/office/drawing/2014/main" id="{C7CBB9CB-72D9-D640-A0A6-44C1AB93C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915566"/>
            <a:ext cx="2696784" cy="2452453"/>
          </a:xfrm>
          <a:prstGeom prst="rect">
            <a:avLst/>
          </a:prstGeom>
          <a:noFill/>
          <a:ln w="0" cap="rnd">
            <a:noFill/>
          </a:ln>
          <a:effectLst>
            <a:outerShdw blurRad="50800" dist="50800" dir="5400000" algn="ctr" rotWithShape="0">
              <a:schemeClr val="bg1"/>
            </a:outerShdw>
          </a:effectLst>
        </p:spPr>
      </p:pic>
      <p:graphicFrame>
        <p:nvGraphicFramePr>
          <p:cNvPr id="6" name="Diagrama 5">
            <a:extLst>
              <a:ext uri="{FF2B5EF4-FFF2-40B4-BE49-F238E27FC236}">
                <a16:creationId xmlns:a16="http://schemas.microsoft.com/office/drawing/2014/main" id="{CBBDBEA9-B47C-FE4E-A824-17A5B445E82B}"/>
              </a:ext>
            </a:extLst>
          </p:cNvPr>
          <p:cNvGraphicFramePr/>
          <p:nvPr>
            <p:extLst>
              <p:ext uri="{D42A27DB-BD31-4B8C-83A1-F6EECF244321}">
                <p14:modId xmlns:p14="http://schemas.microsoft.com/office/powerpoint/2010/main" val="3712357214"/>
              </p:ext>
            </p:extLst>
          </p:nvPr>
        </p:nvGraphicFramePr>
        <p:xfrm>
          <a:off x="1132180" y="3723878"/>
          <a:ext cx="7469711" cy="5349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6387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1167E-E92B-DF49-86D1-8F3B1FF51DDD}"/>
              </a:ext>
            </a:extLst>
          </p:cNvPr>
          <p:cNvSpPr>
            <a:spLocks noGrp="1"/>
          </p:cNvSpPr>
          <p:nvPr>
            <p:ph type="title"/>
          </p:nvPr>
        </p:nvSpPr>
        <p:spPr/>
        <p:txBody>
          <a:bodyPr/>
          <a:lstStyle/>
          <a:p>
            <a:r>
              <a:rPr lang="gl-ES" dirty="0" err="1"/>
              <a:t>Climate</a:t>
            </a:r>
            <a:r>
              <a:rPr lang="gl-ES" dirty="0"/>
              <a:t> Data </a:t>
            </a:r>
            <a:r>
              <a:rPr lang="gl-ES" dirty="0" err="1"/>
              <a:t>Store</a:t>
            </a:r>
            <a:r>
              <a:rPr lang="gl-ES" dirty="0"/>
              <a:t> – Data catalogue</a:t>
            </a:r>
          </a:p>
        </p:txBody>
      </p:sp>
      <p:sp>
        <p:nvSpPr>
          <p:cNvPr id="3" name="Marcador de contenido 2">
            <a:extLst>
              <a:ext uri="{FF2B5EF4-FFF2-40B4-BE49-F238E27FC236}">
                <a16:creationId xmlns:a16="http://schemas.microsoft.com/office/drawing/2014/main" id="{DC9875DE-F12D-3B4B-A35D-4881A096976F}"/>
              </a:ext>
            </a:extLst>
          </p:cNvPr>
          <p:cNvSpPr txBox="1">
            <a:spLocks/>
          </p:cNvSpPr>
          <p:nvPr/>
        </p:nvSpPr>
        <p:spPr>
          <a:xfrm>
            <a:off x="3851920" y="980300"/>
            <a:ext cx="5292080" cy="2505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Global reanalysis</a:t>
            </a:r>
          </a:p>
          <a:p>
            <a:r>
              <a:rPr lang="en-GB" dirty="0"/>
              <a:t>Regional reanalyses: Europe, Arctic</a:t>
            </a:r>
          </a:p>
          <a:p>
            <a:r>
              <a:rPr lang="en-GB" dirty="0"/>
              <a:t>ECVs global estimates</a:t>
            </a:r>
          </a:p>
          <a:p>
            <a:r>
              <a:rPr lang="en-GB" dirty="0"/>
              <a:t>Multi-system seasonal forecasts</a:t>
            </a:r>
          </a:p>
          <a:p>
            <a:r>
              <a:rPr lang="en-GB" dirty="0"/>
              <a:t>Climate projections</a:t>
            </a:r>
          </a:p>
          <a:p>
            <a:r>
              <a:rPr lang="en-GB" dirty="0"/>
              <a:t>Sectoral indices (SIS)</a:t>
            </a:r>
          </a:p>
        </p:txBody>
      </p:sp>
      <p:pic>
        <p:nvPicPr>
          <p:cNvPr id="4" name="Picture 14">
            <a:extLst>
              <a:ext uri="{FF2B5EF4-FFF2-40B4-BE49-F238E27FC236}">
                <a16:creationId xmlns:a16="http://schemas.microsoft.com/office/drawing/2014/main" id="{C7CBB9CB-72D9-D640-A0A6-44C1AB93CB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915566"/>
            <a:ext cx="2696784" cy="2452453"/>
          </a:xfrm>
          <a:prstGeom prst="rect">
            <a:avLst/>
          </a:prstGeom>
          <a:noFill/>
          <a:ln w="0" cap="rnd">
            <a:noFill/>
          </a:ln>
          <a:effectLst>
            <a:outerShdw blurRad="50800" dist="50800" dir="5400000" algn="ctr" rotWithShape="0">
              <a:schemeClr val="bg1"/>
            </a:outerShdw>
          </a:effectLst>
        </p:spPr>
      </p:pic>
      <p:graphicFrame>
        <p:nvGraphicFramePr>
          <p:cNvPr id="6" name="Diagrama 5">
            <a:extLst>
              <a:ext uri="{FF2B5EF4-FFF2-40B4-BE49-F238E27FC236}">
                <a16:creationId xmlns:a16="http://schemas.microsoft.com/office/drawing/2014/main" id="{CBBDBEA9-B47C-FE4E-A824-17A5B445E82B}"/>
              </a:ext>
            </a:extLst>
          </p:cNvPr>
          <p:cNvGraphicFramePr/>
          <p:nvPr>
            <p:extLst/>
          </p:nvPr>
        </p:nvGraphicFramePr>
        <p:xfrm>
          <a:off x="1132180" y="3723878"/>
          <a:ext cx="7469711" cy="5349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BF5EAF39-182E-144E-9DD9-675E86B973E6}"/>
              </a:ext>
            </a:extLst>
          </p:cNvPr>
          <p:cNvSpPr txBox="1"/>
          <p:nvPr/>
        </p:nvSpPr>
        <p:spPr>
          <a:xfrm rot="20281471">
            <a:off x="994609" y="2020421"/>
            <a:ext cx="7456202" cy="712421"/>
          </a:xfrm>
          <a:prstGeom prst="rect">
            <a:avLst/>
          </a:prstGeom>
          <a:solidFill>
            <a:srgbClr val="941333"/>
          </a:solidFill>
          <a:ln>
            <a:solidFill>
              <a:schemeClr val="accent2">
                <a:lumMod val="50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ES" sz="4000" dirty="0"/>
              <a:t>Gateway to </a:t>
            </a:r>
            <a:r>
              <a:rPr lang="es-ES" sz="4000" dirty="0" err="1"/>
              <a:t>climate</a:t>
            </a:r>
            <a:r>
              <a:rPr lang="es-ES" sz="4000" dirty="0"/>
              <a:t> </a:t>
            </a:r>
            <a:r>
              <a:rPr lang="es-ES" sz="4000" dirty="0" err="1"/>
              <a:t>information</a:t>
            </a:r>
            <a:endParaRPr lang="gl-ES" sz="4000" dirty="0"/>
          </a:p>
        </p:txBody>
      </p:sp>
    </p:spTree>
    <p:extLst>
      <p:ext uri="{BB962C8B-B14F-4D97-AF65-F5344CB8AC3E}">
        <p14:creationId xmlns:p14="http://schemas.microsoft.com/office/powerpoint/2010/main" val="2062803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8CA40-4D54-024B-BDD1-07CB7565D994}"/>
              </a:ext>
            </a:extLst>
          </p:cNvPr>
          <p:cNvSpPr>
            <a:spLocks noGrp="1"/>
          </p:cNvSpPr>
          <p:nvPr>
            <p:ph type="title"/>
          </p:nvPr>
        </p:nvSpPr>
        <p:spPr/>
        <p:txBody>
          <a:bodyPr/>
          <a:lstStyle/>
          <a:p>
            <a:endParaRPr lang="gl-ES"/>
          </a:p>
        </p:txBody>
      </p:sp>
      <p:sp>
        <p:nvSpPr>
          <p:cNvPr id="3" name="Rectángulo 2">
            <a:extLst>
              <a:ext uri="{FF2B5EF4-FFF2-40B4-BE49-F238E27FC236}">
                <a16:creationId xmlns:a16="http://schemas.microsoft.com/office/drawing/2014/main" id="{B017FDF4-845B-F042-B084-230D11483EE7}"/>
              </a:ext>
            </a:extLst>
          </p:cNvPr>
          <p:cNvSpPr/>
          <p:nvPr/>
        </p:nvSpPr>
        <p:spPr>
          <a:xfrm>
            <a:off x="-134471" y="-121024"/>
            <a:ext cx="9278471" cy="52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dirty="0"/>
          </a:p>
        </p:txBody>
      </p:sp>
      <p:pic>
        <p:nvPicPr>
          <p:cNvPr id="6" name="Imagen 5">
            <a:extLst>
              <a:ext uri="{FF2B5EF4-FFF2-40B4-BE49-F238E27FC236}">
                <a16:creationId xmlns:a16="http://schemas.microsoft.com/office/drawing/2014/main" id="{DC61004A-6C13-2D40-B403-5F542DA09FC0}"/>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457200" y="235007"/>
            <a:ext cx="8229600" cy="4641000"/>
          </a:xfrm>
          <a:prstGeom prst="rect">
            <a:avLst/>
          </a:prstGeom>
        </p:spPr>
      </p:pic>
      <p:pic>
        <p:nvPicPr>
          <p:cNvPr id="8" name="Gráfico 7" descr="Cámara de vídeo">
            <a:extLst>
              <a:ext uri="{FF2B5EF4-FFF2-40B4-BE49-F238E27FC236}">
                <a16:creationId xmlns:a16="http://schemas.microsoft.com/office/drawing/2014/main" id="{6BABD8E0-62C6-7D4E-86AF-F3F9D34C123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71800" y="771550"/>
            <a:ext cx="3024336" cy="3024336"/>
          </a:xfrm>
          <a:prstGeom prst="rect">
            <a:avLst/>
          </a:prstGeom>
        </p:spPr>
      </p:pic>
    </p:spTree>
    <p:extLst>
      <p:ext uri="{BB962C8B-B14F-4D97-AF65-F5344CB8AC3E}">
        <p14:creationId xmlns:p14="http://schemas.microsoft.com/office/powerpoint/2010/main" val="2095202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AD82C5-7FAE-B545-8EEB-72FD8A15805E}"/>
              </a:ext>
            </a:extLst>
          </p:cNvPr>
          <p:cNvSpPr>
            <a:spLocks noGrp="1"/>
          </p:cNvSpPr>
          <p:nvPr>
            <p:ph type="title"/>
          </p:nvPr>
        </p:nvSpPr>
        <p:spPr/>
        <p:txBody>
          <a:bodyPr>
            <a:normAutofit fontScale="90000"/>
          </a:bodyPr>
          <a:lstStyle/>
          <a:p>
            <a:r>
              <a:rPr lang="gl-ES" dirty="0"/>
              <a:t>CDS Catalogue – ERA5</a:t>
            </a:r>
          </a:p>
        </p:txBody>
      </p:sp>
      <p:sp>
        <p:nvSpPr>
          <p:cNvPr id="4" name="TextBox 3">
            <a:extLst>
              <a:ext uri="{FF2B5EF4-FFF2-40B4-BE49-F238E27FC236}">
                <a16:creationId xmlns:a16="http://schemas.microsoft.com/office/drawing/2014/main" id="{24A3E8FC-51C7-B946-A592-7B2C41FD0100}"/>
              </a:ext>
            </a:extLst>
          </p:cNvPr>
          <p:cNvSpPr txBox="1"/>
          <p:nvPr/>
        </p:nvSpPr>
        <p:spPr>
          <a:xfrm>
            <a:off x="683568" y="699543"/>
            <a:ext cx="4475332" cy="338554"/>
          </a:xfrm>
          <a:prstGeom prst="rect">
            <a:avLst/>
          </a:prstGeom>
          <a:noFill/>
        </p:spPr>
        <p:txBody>
          <a:bodyPr wrap="square" rtlCol="0">
            <a:spAutoFit/>
          </a:bodyPr>
          <a:lstStyle/>
          <a:p>
            <a:pPr lvl="0" eaLnBrk="0" fontAlgn="base" hangingPunct="0">
              <a:spcBef>
                <a:spcPct val="20000"/>
              </a:spcBef>
              <a:spcAft>
                <a:spcPct val="0"/>
              </a:spcAft>
              <a:buClr>
                <a:prstClr val="black"/>
              </a:buClr>
              <a:defRPr/>
            </a:pPr>
            <a:r>
              <a:rPr lang="en-US" sz="1600" b="1" kern="0" dirty="0">
                <a:solidFill>
                  <a:srgbClr val="C00000"/>
                </a:solidFill>
                <a:latin typeface="PF Square Sans Pro" charset="0"/>
                <a:ea typeface="PF Square Sans Pro" charset="0"/>
                <a:cs typeface="PF Square Sans Pro" charset="0"/>
              </a:rPr>
              <a:t>ERA5 is now an ECMWF operational product</a:t>
            </a:r>
          </a:p>
        </p:txBody>
      </p:sp>
      <p:sp>
        <p:nvSpPr>
          <p:cNvPr id="5" name="TextBox 6">
            <a:extLst>
              <a:ext uri="{FF2B5EF4-FFF2-40B4-BE49-F238E27FC236}">
                <a16:creationId xmlns:a16="http://schemas.microsoft.com/office/drawing/2014/main" id="{E75581DD-8B6D-1845-8EB3-8607C558CD64}"/>
              </a:ext>
            </a:extLst>
          </p:cNvPr>
          <p:cNvSpPr txBox="1"/>
          <p:nvPr/>
        </p:nvSpPr>
        <p:spPr>
          <a:xfrm>
            <a:off x="5972890" y="2534440"/>
            <a:ext cx="2100255" cy="461665"/>
          </a:xfrm>
          <a:prstGeom prst="rect">
            <a:avLst/>
          </a:prstGeom>
          <a:solidFill>
            <a:schemeClr val="bg1">
              <a:lumMod val="95000"/>
            </a:schemeClr>
          </a:solidFill>
        </p:spPr>
        <p:txBody>
          <a:bodyPr wrap="none" rtlCol="0">
            <a:spAutoFit/>
          </a:bodyPr>
          <a:lstStyle/>
          <a:p>
            <a:pPr algn="ctr"/>
            <a:r>
              <a:rPr lang="en-GB" sz="1200" dirty="0">
                <a:solidFill>
                  <a:srgbClr val="002060"/>
                </a:solidFill>
              </a:rPr>
              <a:t>T2m, </a:t>
            </a:r>
            <a:r>
              <a:rPr lang="en-GB" sz="1200" b="1" dirty="0">
                <a:solidFill>
                  <a:srgbClr val="002060"/>
                </a:solidFill>
              </a:rPr>
              <a:t>Feb 2018 - Jan 2019</a:t>
            </a:r>
          </a:p>
          <a:p>
            <a:pPr algn="ctr"/>
            <a:r>
              <a:rPr lang="en-GB" sz="1200" dirty="0">
                <a:solidFill>
                  <a:srgbClr val="002060"/>
                </a:solidFill>
              </a:rPr>
              <a:t>anomaly relative to 1981-2010</a:t>
            </a:r>
          </a:p>
        </p:txBody>
      </p:sp>
      <p:sp>
        <p:nvSpPr>
          <p:cNvPr id="6" name="TextBox 8">
            <a:extLst>
              <a:ext uri="{FF2B5EF4-FFF2-40B4-BE49-F238E27FC236}">
                <a16:creationId xmlns:a16="http://schemas.microsoft.com/office/drawing/2014/main" id="{F86DDE70-442E-B146-8C88-7C285DFBD07C}"/>
              </a:ext>
            </a:extLst>
          </p:cNvPr>
          <p:cNvSpPr txBox="1"/>
          <p:nvPr/>
        </p:nvSpPr>
        <p:spPr>
          <a:xfrm>
            <a:off x="683568" y="1258184"/>
            <a:ext cx="4680520" cy="1384995"/>
          </a:xfrm>
          <a:prstGeom prst="rect">
            <a:avLst/>
          </a:prstGeom>
          <a:noFill/>
        </p:spPr>
        <p:txBody>
          <a:bodyPr wrap="square" rtlCol="0">
            <a:spAutoFit/>
          </a:bodyPr>
          <a:lstStyle/>
          <a:p>
            <a:pPr defTabSz="914378">
              <a:buClr>
                <a:srgbClr val="002060"/>
              </a:buClr>
              <a:defRPr/>
            </a:pPr>
            <a:r>
              <a:rPr lang="en-GB" sz="1400" dirty="0">
                <a:solidFill>
                  <a:prstClr val="black"/>
                </a:solidFill>
                <a:latin typeface="Calibri"/>
              </a:rPr>
              <a:t>ERA5 replaces ERA-Interim</a:t>
            </a:r>
          </a:p>
          <a:p>
            <a:pPr defTabSz="914378">
              <a:buClr>
                <a:srgbClr val="002060"/>
              </a:buClr>
              <a:defRPr/>
            </a:pPr>
            <a:r>
              <a:rPr lang="en-GB" sz="1400" dirty="0">
                <a:solidFill>
                  <a:prstClr val="black"/>
                </a:solidFill>
                <a:latin typeface="Calibri"/>
              </a:rPr>
              <a:t>During 2015-2018 ERA-Interim had around </a:t>
            </a:r>
            <a:r>
              <a:rPr lang="en-GB" sz="1400" b="1" i="1" dirty="0">
                <a:solidFill>
                  <a:prstClr val="black"/>
                </a:solidFill>
                <a:latin typeface="Calibri"/>
              </a:rPr>
              <a:t>40,000 users</a:t>
            </a:r>
          </a:p>
          <a:p>
            <a:pPr defTabSz="914378">
              <a:buClr>
                <a:srgbClr val="002060"/>
              </a:buClr>
              <a:defRPr/>
            </a:pPr>
            <a:endParaRPr lang="en-GB" sz="1400" dirty="0">
              <a:solidFill>
                <a:prstClr val="black"/>
              </a:solidFill>
              <a:latin typeface="Calibri"/>
            </a:endParaRPr>
          </a:p>
          <a:p>
            <a:pPr>
              <a:buClr>
                <a:srgbClr val="C00000"/>
              </a:buClr>
              <a:defRPr/>
            </a:pPr>
            <a:r>
              <a:rPr lang="en-GB" sz="1400" dirty="0">
                <a:solidFill>
                  <a:prstClr val="black"/>
                </a:solidFill>
                <a:latin typeface="Calibri"/>
              </a:rPr>
              <a:t>Now, ERA5 is publicly available</a:t>
            </a:r>
          </a:p>
          <a:p>
            <a:pPr>
              <a:buClr>
                <a:srgbClr val="C00000"/>
              </a:buClr>
              <a:defRPr/>
            </a:pPr>
            <a:r>
              <a:rPr lang="en-GB" sz="1400" dirty="0">
                <a:solidFill>
                  <a:prstClr val="black"/>
                </a:solidFill>
                <a:latin typeface="Calibri"/>
              </a:rPr>
              <a:t>in the period </a:t>
            </a:r>
            <a:r>
              <a:rPr lang="en-GB" sz="1400" kern="0" dirty="0">
                <a:solidFill>
                  <a:srgbClr val="C00000"/>
                </a:solidFill>
                <a:latin typeface="PF Square Sans Pro" charset="0"/>
              </a:rPr>
              <a:t>1979-2018 </a:t>
            </a:r>
            <a:r>
              <a:rPr lang="en-GB" sz="1400" dirty="0">
                <a:solidFill>
                  <a:prstClr val="black"/>
                </a:solidFill>
                <a:latin typeface="Calibri"/>
              </a:rPr>
              <a:t>(</a:t>
            </a:r>
            <a:r>
              <a:rPr lang="en-GB" sz="1400" b="1" dirty="0">
                <a:solidFill>
                  <a:prstClr val="black"/>
                </a:solidFill>
                <a:latin typeface="Calibri"/>
              </a:rPr>
              <a:t>40 years!</a:t>
            </a:r>
            <a:r>
              <a:rPr lang="en-GB" sz="1400" dirty="0">
                <a:solidFill>
                  <a:prstClr val="black"/>
                </a:solidFill>
                <a:latin typeface="Calibri"/>
              </a:rPr>
              <a:t>)</a:t>
            </a:r>
          </a:p>
          <a:p>
            <a:pPr defTabSz="914378">
              <a:buClr>
                <a:srgbClr val="C00000"/>
              </a:buClr>
              <a:defRPr/>
            </a:pPr>
            <a:endParaRPr lang="en-GB" sz="1400" dirty="0">
              <a:solidFill>
                <a:prstClr val="black"/>
              </a:solidFill>
              <a:latin typeface="Calibri"/>
            </a:endParaRPr>
          </a:p>
        </p:txBody>
      </p:sp>
      <p:pic>
        <p:nvPicPr>
          <p:cNvPr id="7" name="Picture 10">
            <a:extLst>
              <a:ext uri="{FF2B5EF4-FFF2-40B4-BE49-F238E27FC236}">
                <a16:creationId xmlns:a16="http://schemas.microsoft.com/office/drawing/2014/main" id="{C0D8BD5F-6F4D-CF46-950D-F990452440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58900" y="627535"/>
            <a:ext cx="3699254" cy="1858562"/>
          </a:xfrm>
          <a:prstGeom prst="rect">
            <a:avLst/>
          </a:prstGeom>
        </p:spPr>
      </p:pic>
      <p:sp>
        <p:nvSpPr>
          <p:cNvPr id="8" name="TextBox 12">
            <a:extLst>
              <a:ext uri="{FF2B5EF4-FFF2-40B4-BE49-F238E27FC236}">
                <a16:creationId xmlns:a16="http://schemas.microsoft.com/office/drawing/2014/main" id="{95ECBE29-EC88-E84D-A579-39576F0980FA}"/>
              </a:ext>
            </a:extLst>
          </p:cNvPr>
          <p:cNvSpPr txBox="1"/>
          <p:nvPr/>
        </p:nvSpPr>
        <p:spPr>
          <a:xfrm>
            <a:off x="683568" y="2668727"/>
            <a:ext cx="4248472" cy="1631216"/>
          </a:xfrm>
          <a:prstGeom prst="rect">
            <a:avLst/>
          </a:prstGeom>
          <a:noFill/>
        </p:spPr>
        <p:txBody>
          <a:bodyPr wrap="square" rtlCol="0">
            <a:spAutoFit/>
          </a:bodyPr>
          <a:lstStyle/>
          <a:p>
            <a:pPr lvl="0">
              <a:buClr>
                <a:srgbClr val="002060"/>
              </a:buClr>
              <a:defRPr/>
            </a:pPr>
            <a:r>
              <a:rPr lang="en-US" sz="1600" b="1" kern="0" dirty="0">
                <a:latin typeface="PF Square Sans Pro" charset="0"/>
                <a:ea typeface="PF Square Sans Pro" charset="0"/>
                <a:cs typeface="PF Square Sans Pro" charset="0"/>
              </a:rPr>
              <a:t>Improvements compared to ERA-Interim:</a:t>
            </a:r>
            <a:endParaRPr lang="en-GB" sz="1600" dirty="0">
              <a:solidFill>
                <a:prstClr val="black"/>
              </a:solidFill>
              <a:latin typeface="Calibri"/>
            </a:endParaRPr>
          </a:p>
          <a:p>
            <a:pPr marL="285743" indent="-285743" eaLnBrk="0" fontAlgn="base" hangingPunct="0">
              <a:spcBef>
                <a:spcPct val="20000"/>
              </a:spcBef>
              <a:spcAft>
                <a:spcPct val="0"/>
              </a:spcAft>
              <a:buClr>
                <a:srgbClr val="C00000"/>
              </a:buClr>
              <a:buFont typeface="Arial" panose="020B0604020202020204" pitchFamily="34" charset="0"/>
              <a:buChar char="•"/>
              <a:defRPr/>
            </a:pPr>
            <a:r>
              <a:rPr lang="en-US" sz="1400" kern="0" dirty="0">
                <a:latin typeface="PF Square Sans Pro" charset="0"/>
                <a:ea typeface="PF Square Sans Pro" charset="0"/>
                <a:cs typeface="PF Square Sans Pro" charset="0"/>
              </a:rPr>
              <a:t>+10 years of IFS model development</a:t>
            </a:r>
          </a:p>
          <a:p>
            <a:pPr marL="285743" indent="-285743" eaLnBrk="0" fontAlgn="base" hangingPunct="0">
              <a:spcBef>
                <a:spcPct val="20000"/>
              </a:spcBef>
              <a:spcAft>
                <a:spcPct val="0"/>
              </a:spcAft>
              <a:buClr>
                <a:srgbClr val="C00000"/>
              </a:buClr>
              <a:buFont typeface="Arial" panose="020B0604020202020204" pitchFamily="34" charset="0"/>
              <a:buChar char="•"/>
              <a:defRPr/>
            </a:pPr>
            <a:r>
              <a:rPr lang="en-US" sz="1400" kern="0" dirty="0">
                <a:latin typeface="PF Square Sans Pro" charset="0"/>
                <a:ea typeface="PF Square Sans Pro" charset="0"/>
                <a:cs typeface="PF Square Sans Pro" charset="0"/>
              </a:rPr>
              <a:t>Finer resolution: </a:t>
            </a:r>
            <a:r>
              <a:rPr lang="en-US" sz="1400" b="1" kern="0" dirty="0">
                <a:solidFill>
                  <a:srgbClr val="C00000"/>
                </a:solidFill>
                <a:latin typeface="PF Square Sans Pro" charset="0"/>
                <a:ea typeface="PF Square Sans Pro" charset="0"/>
                <a:cs typeface="PF Square Sans Pro" charset="0"/>
              </a:rPr>
              <a:t>31km</a:t>
            </a:r>
            <a:r>
              <a:rPr lang="en-US" sz="1400" kern="0" dirty="0">
                <a:latin typeface="PF Square Sans Pro" charset="0"/>
                <a:ea typeface="PF Square Sans Pro" charset="0"/>
                <a:cs typeface="PF Square Sans Pro" charset="0"/>
              </a:rPr>
              <a:t> versus 80km</a:t>
            </a:r>
          </a:p>
          <a:p>
            <a:pPr marL="285743" indent="-285743" eaLnBrk="0" fontAlgn="base" hangingPunct="0">
              <a:spcBef>
                <a:spcPct val="20000"/>
              </a:spcBef>
              <a:spcAft>
                <a:spcPct val="0"/>
              </a:spcAft>
              <a:buClr>
                <a:srgbClr val="C00000"/>
              </a:buClr>
              <a:buFont typeface="Arial" panose="020B0604020202020204" pitchFamily="34" charset="0"/>
              <a:buChar char="•"/>
              <a:defRPr/>
            </a:pPr>
            <a:r>
              <a:rPr lang="en-US" sz="1400" kern="0" dirty="0">
                <a:latin typeface="PF Square Sans Pro" charset="0"/>
                <a:ea typeface="PF Square Sans Pro" charset="0"/>
                <a:cs typeface="PF Square Sans Pro" charset="0"/>
              </a:rPr>
              <a:t>More and better input data</a:t>
            </a:r>
          </a:p>
          <a:p>
            <a:pPr marL="285743" indent="-285743" eaLnBrk="0" fontAlgn="base" hangingPunct="0">
              <a:spcBef>
                <a:spcPct val="20000"/>
              </a:spcBef>
              <a:spcAft>
                <a:spcPct val="0"/>
              </a:spcAft>
              <a:buClr>
                <a:srgbClr val="C00000"/>
              </a:buClr>
              <a:buFont typeface="Arial" panose="020B0604020202020204" pitchFamily="34" charset="0"/>
              <a:buChar char="•"/>
              <a:defRPr/>
            </a:pPr>
            <a:r>
              <a:rPr lang="en-US" sz="1400" kern="0" dirty="0">
                <a:latin typeface="PF Square Sans Pro" charset="0"/>
                <a:ea typeface="PF Square Sans Pro" charset="0"/>
                <a:cs typeface="PF Square Sans Pro" charset="0"/>
              </a:rPr>
              <a:t>Outputs with hourly frequency</a:t>
            </a:r>
          </a:p>
          <a:p>
            <a:pPr marL="285743" indent="-285743" eaLnBrk="0" fontAlgn="base" hangingPunct="0">
              <a:spcBef>
                <a:spcPct val="20000"/>
              </a:spcBef>
              <a:spcAft>
                <a:spcPct val="0"/>
              </a:spcAft>
              <a:buClr>
                <a:srgbClr val="C00000"/>
              </a:buClr>
              <a:buFont typeface="Arial" panose="020B0604020202020204" pitchFamily="34" charset="0"/>
              <a:buChar char="•"/>
              <a:defRPr/>
            </a:pPr>
            <a:r>
              <a:rPr lang="en-US" sz="1400" kern="0" dirty="0">
                <a:latin typeface="PF Square Sans Pro" charset="0"/>
                <a:ea typeface="PF Square Sans Pro" charset="0"/>
                <a:cs typeface="PF Square Sans Pro" charset="0"/>
              </a:rPr>
              <a:t>Uncertainty estimates (at 62km)</a:t>
            </a:r>
          </a:p>
        </p:txBody>
      </p:sp>
      <p:sp>
        <p:nvSpPr>
          <p:cNvPr id="9" name="TextBox 14">
            <a:extLst>
              <a:ext uri="{FF2B5EF4-FFF2-40B4-BE49-F238E27FC236}">
                <a16:creationId xmlns:a16="http://schemas.microsoft.com/office/drawing/2014/main" id="{457FA704-9E5F-F442-B1A2-3EB5764354F1}"/>
              </a:ext>
            </a:extLst>
          </p:cNvPr>
          <p:cNvSpPr txBox="1"/>
          <p:nvPr/>
        </p:nvSpPr>
        <p:spPr>
          <a:xfrm>
            <a:off x="4450977" y="3101355"/>
            <a:ext cx="4585520" cy="1200329"/>
          </a:xfrm>
          <a:prstGeom prst="rect">
            <a:avLst/>
          </a:prstGeom>
          <a:noFill/>
        </p:spPr>
        <p:txBody>
          <a:bodyPr wrap="square" rtlCol="0">
            <a:spAutoFit/>
          </a:bodyPr>
          <a:lstStyle/>
          <a:p>
            <a:pPr lvl="0">
              <a:buClr>
                <a:srgbClr val="002060"/>
              </a:buClr>
              <a:defRPr/>
            </a:pPr>
            <a:r>
              <a:rPr lang="en-US" sz="1600" b="1" kern="0" dirty="0">
                <a:latin typeface="PF Square Sans Pro" charset="0"/>
                <a:ea typeface="PF Square Sans Pro" charset="0"/>
                <a:cs typeface="PF Square Sans Pro" charset="0"/>
              </a:rPr>
              <a:t>Plans for 2019:</a:t>
            </a:r>
            <a:endParaRPr lang="en-GB" sz="1600" dirty="0">
              <a:solidFill>
                <a:prstClr val="black"/>
              </a:solidFill>
              <a:latin typeface="Calibri"/>
            </a:endParaRPr>
          </a:p>
          <a:p>
            <a:pPr marL="285743" indent="-285743">
              <a:buClr>
                <a:srgbClr val="C00000"/>
              </a:buClr>
              <a:buFont typeface="Arial" panose="020B0604020202020204" pitchFamily="34" charset="0"/>
              <a:buChar char="•"/>
            </a:pPr>
            <a:r>
              <a:rPr lang="en-US" sz="1400" b="1" kern="0" dirty="0">
                <a:latin typeface="PF Square Sans Pro" charset="0"/>
              </a:rPr>
              <a:t>Currently:</a:t>
            </a:r>
            <a:r>
              <a:rPr lang="en-US" sz="1400" kern="0" dirty="0">
                <a:latin typeface="PF Square Sans Pro" charset="0"/>
              </a:rPr>
              <a:t> updated 2 months behind real-time</a:t>
            </a:r>
          </a:p>
          <a:p>
            <a:pPr marL="285743" indent="-285743">
              <a:buClr>
                <a:srgbClr val="C00000"/>
              </a:buClr>
              <a:buFont typeface="Arial" panose="020B0604020202020204" pitchFamily="34" charset="0"/>
              <a:buChar char="•"/>
            </a:pPr>
            <a:r>
              <a:rPr lang="en-US" sz="1400" b="1" kern="0" dirty="0">
                <a:latin typeface="PF Square Sans Pro" charset="0"/>
              </a:rPr>
              <a:t>Soon: </a:t>
            </a:r>
            <a:r>
              <a:rPr lang="en-US" sz="1400" kern="0" dirty="0">
                <a:solidFill>
                  <a:srgbClr val="C00000"/>
                </a:solidFill>
                <a:latin typeface="PF Square Sans Pro" charset="0"/>
              </a:rPr>
              <a:t>ERA5T</a:t>
            </a:r>
            <a:r>
              <a:rPr lang="en-US" sz="1400" kern="0" dirty="0">
                <a:latin typeface="PF Square Sans Pro" charset="0"/>
              </a:rPr>
              <a:t> update with just 2-5 days of delay</a:t>
            </a:r>
            <a:endParaRPr lang="en-US" sz="1400" kern="0" dirty="0">
              <a:solidFill>
                <a:srgbClr val="C00000"/>
              </a:solidFill>
              <a:latin typeface="PF Square Sans Pro" charset="0"/>
            </a:endParaRPr>
          </a:p>
          <a:p>
            <a:pPr marL="285743" indent="-285743">
              <a:buClr>
                <a:srgbClr val="C00000"/>
              </a:buClr>
              <a:buFont typeface="Arial" panose="020B0604020202020204" pitchFamily="34" charset="0"/>
              <a:buChar char="•"/>
            </a:pPr>
            <a:r>
              <a:rPr lang="en-US" sz="1400" b="1" kern="0" dirty="0">
                <a:latin typeface="PF Square Sans Pro" charset="0"/>
              </a:rPr>
              <a:t>Next:</a:t>
            </a:r>
            <a:r>
              <a:rPr lang="en-US" sz="1400" kern="0" dirty="0">
                <a:solidFill>
                  <a:srgbClr val="C00000"/>
                </a:solidFill>
                <a:latin typeface="PF Square Sans Pro" charset="0"/>
              </a:rPr>
              <a:t>  </a:t>
            </a:r>
            <a:r>
              <a:rPr lang="en-US" sz="1400" kern="0" dirty="0">
                <a:latin typeface="PF Square Sans Pro" charset="0"/>
              </a:rPr>
              <a:t>full </a:t>
            </a:r>
            <a:r>
              <a:rPr lang="en-US" sz="1400" kern="0" dirty="0" err="1">
                <a:latin typeface="PF Square Sans Pro" charset="0"/>
              </a:rPr>
              <a:t>acces</a:t>
            </a:r>
            <a:r>
              <a:rPr lang="en-US" sz="1400" kern="0" dirty="0">
                <a:latin typeface="PF Square Sans Pro" charset="0"/>
              </a:rPr>
              <a:t> to ERA5 observations</a:t>
            </a:r>
          </a:p>
          <a:p>
            <a:pPr marL="285743" indent="-285743">
              <a:buClr>
                <a:srgbClr val="C00000"/>
              </a:buClr>
              <a:buFont typeface="Arial" panose="020B0604020202020204" pitchFamily="34" charset="0"/>
              <a:buChar char="•"/>
            </a:pPr>
            <a:r>
              <a:rPr lang="en-US" sz="1400" b="1" kern="0" dirty="0">
                <a:latin typeface="PF Square Sans Pro" charset="0"/>
              </a:rPr>
              <a:t>End of 2019: </a:t>
            </a:r>
            <a:r>
              <a:rPr lang="en-US" sz="1400" kern="0" dirty="0">
                <a:latin typeface="PF Square Sans Pro" charset="0"/>
              </a:rPr>
              <a:t>extension to</a:t>
            </a:r>
            <a:r>
              <a:rPr lang="en-US" sz="1400" b="1" kern="0" dirty="0">
                <a:latin typeface="PF Square Sans Pro" charset="0"/>
              </a:rPr>
              <a:t> </a:t>
            </a:r>
            <a:r>
              <a:rPr lang="en-US" sz="1400" kern="0" dirty="0">
                <a:solidFill>
                  <a:srgbClr val="C00000"/>
                </a:solidFill>
                <a:latin typeface="PF Square Sans Pro" charset="0"/>
              </a:rPr>
              <a:t>1950-1978</a:t>
            </a:r>
            <a:endParaRPr lang="en-US" sz="1400" kern="0" dirty="0">
              <a:latin typeface="PF Square Sans Pro" charset="0"/>
            </a:endParaRPr>
          </a:p>
        </p:txBody>
      </p:sp>
    </p:spTree>
    <p:extLst>
      <p:ext uri="{BB962C8B-B14F-4D97-AF65-F5344CB8AC3E}">
        <p14:creationId xmlns:p14="http://schemas.microsoft.com/office/powerpoint/2010/main" val="94304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CDS–Evaluation and Quality Control (EQC)</a:t>
            </a:r>
            <a:endParaRPr lang="en-GB" spc="300"/>
          </a:p>
        </p:txBody>
      </p:sp>
      <p:sp>
        <p:nvSpPr>
          <p:cNvPr id="5" name="TextBox 4">
            <a:extLst>
              <a:ext uri="{FF2B5EF4-FFF2-40B4-BE49-F238E27FC236}">
                <a16:creationId xmlns:a16="http://schemas.microsoft.com/office/drawing/2014/main" id="{EC5A30F0-1A5D-C54C-9D2E-2BE59B27F9C2}"/>
              </a:ext>
            </a:extLst>
          </p:cNvPr>
          <p:cNvSpPr txBox="1"/>
          <p:nvPr/>
        </p:nvSpPr>
        <p:spPr>
          <a:xfrm>
            <a:off x="6094514" y="730508"/>
            <a:ext cx="2592289" cy="3046988"/>
          </a:xfrm>
          <a:prstGeom prst="rect">
            <a:avLst/>
          </a:prstGeom>
          <a:solidFill>
            <a:schemeClr val="accent2">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defRPr sz="2400" b="1">
                <a:solidFill>
                  <a:srgbClr val="984807"/>
                </a:solidFill>
                <a:latin typeface="+mn-lt"/>
                <a:ea typeface="+mn-ea"/>
                <a:cs typeface="+mn-cs"/>
                <a:sym typeface="Helvetica"/>
              </a:defRPr>
            </a:pPr>
            <a:r>
              <a:rPr sz="1600" dirty="0">
                <a:solidFill>
                  <a:schemeClr val="accent2">
                    <a:lumMod val="75000"/>
                  </a:schemeClr>
                </a:solidFill>
              </a:rPr>
              <a:t>Quality of data</a:t>
            </a:r>
          </a:p>
          <a:p>
            <a:pPr marL="285743" indent="-285743">
              <a:buSzPct val="100000"/>
              <a:buFont typeface="Arial"/>
              <a:buChar char="•"/>
              <a:defRPr sz="2400">
                <a:solidFill>
                  <a:srgbClr val="984807"/>
                </a:solidFill>
                <a:latin typeface="+mn-lt"/>
                <a:ea typeface="+mn-ea"/>
                <a:cs typeface="+mn-cs"/>
                <a:sym typeface="Helvetica"/>
              </a:defRPr>
            </a:pPr>
            <a:r>
              <a:rPr sz="1600" dirty="0">
                <a:solidFill>
                  <a:schemeClr val="accent2">
                    <a:lumMod val="75000"/>
                  </a:schemeClr>
                </a:solidFill>
              </a:rPr>
              <a:t>Assessments</a:t>
            </a:r>
          </a:p>
          <a:p>
            <a:pPr marL="285743" indent="-285743">
              <a:buSzPct val="100000"/>
              <a:buFont typeface="Arial"/>
              <a:buChar char="•"/>
              <a:defRPr sz="2400">
                <a:solidFill>
                  <a:srgbClr val="984807"/>
                </a:solidFill>
                <a:latin typeface="+mn-lt"/>
                <a:ea typeface="+mn-ea"/>
                <a:cs typeface="+mn-cs"/>
                <a:sym typeface="Helvetica"/>
              </a:defRPr>
            </a:pPr>
            <a:r>
              <a:rPr sz="1600" dirty="0">
                <a:solidFill>
                  <a:schemeClr val="accent2">
                    <a:lumMod val="75000"/>
                  </a:schemeClr>
                </a:solidFill>
              </a:rPr>
              <a:t>User guidance</a:t>
            </a:r>
          </a:p>
          <a:p>
            <a:pPr marL="285743" indent="-285743">
              <a:buSzPct val="100000"/>
              <a:buFont typeface="Arial"/>
              <a:buChar char="•"/>
              <a:defRPr sz="2400">
                <a:solidFill>
                  <a:srgbClr val="984807"/>
                </a:solidFill>
                <a:latin typeface="+mn-lt"/>
                <a:ea typeface="+mn-ea"/>
                <a:cs typeface="+mn-cs"/>
                <a:sym typeface="Helvetica"/>
              </a:defRPr>
            </a:pPr>
            <a:r>
              <a:rPr sz="1600" dirty="0">
                <a:solidFill>
                  <a:schemeClr val="accent2">
                    <a:lumMod val="75000"/>
                  </a:schemeClr>
                </a:solidFill>
              </a:rPr>
              <a:t>Gaps and limitations</a:t>
            </a:r>
          </a:p>
          <a:p>
            <a:pPr marL="285743" indent="-285743">
              <a:buSzPct val="100000"/>
              <a:buFont typeface="Arial"/>
              <a:buChar char="•"/>
              <a:defRPr sz="2400">
                <a:solidFill>
                  <a:srgbClr val="984807"/>
                </a:solidFill>
                <a:latin typeface="+mn-lt"/>
                <a:ea typeface="+mn-ea"/>
                <a:cs typeface="+mn-cs"/>
                <a:sym typeface="Helvetica"/>
              </a:defRPr>
            </a:pPr>
            <a:endParaRPr sz="1600" dirty="0">
              <a:solidFill>
                <a:schemeClr val="accent2">
                  <a:lumMod val="75000"/>
                </a:schemeClr>
              </a:solidFill>
            </a:endParaRPr>
          </a:p>
          <a:p>
            <a:pPr>
              <a:defRPr sz="2400" b="1">
                <a:solidFill>
                  <a:srgbClr val="984807"/>
                </a:solidFill>
                <a:latin typeface="+mn-lt"/>
                <a:ea typeface="+mn-ea"/>
                <a:cs typeface="+mn-cs"/>
                <a:sym typeface="Helvetica"/>
              </a:defRPr>
            </a:pPr>
            <a:r>
              <a:rPr sz="1600" dirty="0">
                <a:solidFill>
                  <a:schemeClr val="accent2">
                    <a:lumMod val="75000"/>
                  </a:schemeClr>
                </a:solidFill>
              </a:rPr>
              <a:t>Quality of tools</a:t>
            </a:r>
          </a:p>
          <a:p>
            <a:pPr marL="285743" indent="-285743">
              <a:buSzPct val="100000"/>
              <a:buFont typeface="Arial"/>
              <a:buChar char="•"/>
              <a:defRPr sz="2400">
                <a:solidFill>
                  <a:srgbClr val="984807"/>
                </a:solidFill>
                <a:latin typeface="+mn-lt"/>
                <a:ea typeface="+mn-ea"/>
                <a:cs typeface="+mn-cs"/>
                <a:sym typeface="Helvetica"/>
              </a:defRPr>
            </a:pPr>
            <a:r>
              <a:rPr sz="1600" dirty="0">
                <a:solidFill>
                  <a:schemeClr val="accent2">
                    <a:lumMod val="75000"/>
                  </a:schemeClr>
                </a:solidFill>
              </a:rPr>
              <a:t>Fitness for purpose</a:t>
            </a:r>
          </a:p>
          <a:p>
            <a:pPr marL="285743" indent="-285743">
              <a:buSzPct val="100000"/>
              <a:buFont typeface="Arial"/>
              <a:buChar char="•"/>
              <a:defRPr sz="2400">
                <a:solidFill>
                  <a:srgbClr val="984807"/>
                </a:solidFill>
                <a:latin typeface="+mn-lt"/>
                <a:ea typeface="+mn-ea"/>
                <a:cs typeface="+mn-cs"/>
                <a:sym typeface="Helvetica"/>
              </a:defRPr>
            </a:pPr>
            <a:r>
              <a:rPr sz="1600" dirty="0">
                <a:solidFill>
                  <a:schemeClr val="accent2">
                    <a:lumMod val="75000"/>
                  </a:schemeClr>
                </a:solidFill>
              </a:rPr>
              <a:t>Best practices</a:t>
            </a:r>
          </a:p>
          <a:p>
            <a:pPr marL="285743" indent="-285743">
              <a:buSzPct val="100000"/>
              <a:buFont typeface="Arial"/>
              <a:buChar char="•"/>
              <a:defRPr sz="2400">
                <a:solidFill>
                  <a:srgbClr val="984807"/>
                </a:solidFill>
                <a:latin typeface="+mn-lt"/>
                <a:ea typeface="+mn-ea"/>
                <a:cs typeface="+mn-cs"/>
                <a:sym typeface="Helvetica"/>
              </a:defRPr>
            </a:pPr>
            <a:endParaRPr sz="1600" dirty="0">
              <a:solidFill>
                <a:schemeClr val="accent2">
                  <a:lumMod val="75000"/>
                </a:schemeClr>
              </a:solidFill>
            </a:endParaRPr>
          </a:p>
          <a:p>
            <a:pPr>
              <a:defRPr sz="2400" b="1">
                <a:solidFill>
                  <a:srgbClr val="984807"/>
                </a:solidFill>
                <a:latin typeface="+mn-lt"/>
                <a:ea typeface="+mn-ea"/>
                <a:cs typeface="+mn-cs"/>
                <a:sym typeface="Helvetica"/>
              </a:defRPr>
            </a:pPr>
            <a:r>
              <a:rPr sz="1600" dirty="0">
                <a:solidFill>
                  <a:schemeClr val="accent2">
                    <a:lumMod val="75000"/>
                  </a:schemeClr>
                </a:solidFill>
              </a:rPr>
              <a:t>Quality of service</a:t>
            </a:r>
          </a:p>
          <a:p>
            <a:pPr marL="285743" indent="-285743">
              <a:buSzPct val="100000"/>
              <a:buFont typeface="Arial"/>
              <a:buChar char="•"/>
              <a:defRPr sz="2400">
                <a:solidFill>
                  <a:srgbClr val="984807"/>
                </a:solidFill>
                <a:latin typeface="+mn-lt"/>
                <a:ea typeface="+mn-ea"/>
                <a:cs typeface="+mn-cs"/>
                <a:sym typeface="Helvetica"/>
              </a:defRPr>
            </a:pPr>
            <a:r>
              <a:rPr sz="1600" dirty="0">
                <a:solidFill>
                  <a:schemeClr val="accent2">
                    <a:lumMod val="75000"/>
                  </a:schemeClr>
                </a:solidFill>
              </a:rPr>
              <a:t>Speed, responsiveness</a:t>
            </a:r>
          </a:p>
          <a:p>
            <a:pPr marL="285743" indent="-285743">
              <a:buSzPct val="100000"/>
              <a:buFont typeface="Arial"/>
              <a:buChar char="•"/>
              <a:defRPr sz="2400">
                <a:solidFill>
                  <a:srgbClr val="984807"/>
                </a:solidFill>
                <a:latin typeface="+mn-lt"/>
                <a:ea typeface="+mn-ea"/>
                <a:cs typeface="+mn-cs"/>
                <a:sym typeface="Helvetica"/>
              </a:defRPr>
            </a:pPr>
            <a:r>
              <a:rPr sz="1600" dirty="0">
                <a:solidFill>
                  <a:schemeClr val="accent2">
                    <a:lumMod val="75000"/>
                  </a:schemeClr>
                </a:solidFill>
              </a:rPr>
              <a:t>System availability, …</a:t>
            </a:r>
          </a:p>
        </p:txBody>
      </p:sp>
      <p:pic>
        <p:nvPicPr>
          <p:cNvPr id="6" name="Picture 8" descr="Picture 8">
            <a:extLst>
              <a:ext uri="{FF2B5EF4-FFF2-40B4-BE49-F238E27FC236}">
                <a16:creationId xmlns:a16="http://schemas.microsoft.com/office/drawing/2014/main" id="{4191FE10-03F5-9841-ACDD-9AA5283739B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7937" y="915567"/>
            <a:ext cx="4697370" cy="3596800"/>
          </a:xfrm>
          <a:prstGeom prst="rect">
            <a:avLst/>
          </a:prstGeom>
          <a:ln w="12700">
            <a:miter lim="400000"/>
          </a:ln>
          <a:effectLst>
            <a:outerShdw blurRad="50800" dist="38100" dir="2700000" rotWithShape="0">
              <a:srgbClr val="000000">
                <a:alpha val="40000"/>
              </a:srgbClr>
            </a:outerShdw>
          </a:effectLst>
        </p:spPr>
      </p:pic>
      <p:pic>
        <p:nvPicPr>
          <p:cNvPr id="7" name="Picture 11" descr="Picture 11">
            <a:extLst>
              <a:ext uri="{FF2B5EF4-FFF2-40B4-BE49-F238E27FC236}">
                <a16:creationId xmlns:a16="http://schemas.microsoft.com/office/drawing/2014/main" id="{E28B42D0-5B96-F64A-BEEA-768DD58B8DA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906441" y="915567"/>
            <a:ext cx="2754300" cy="3762176"/>
          </a:xfrm>
          <a:prstGeom prst="rect">
            <a:avLst/>
          </a:prstGeom>
          <a:ln w="12700">
            <a:solidFill>
              <a:srgbClr val="A7A7A7"/>
            </a:solidFill>
          </a:ln>
          <a:effectLst>
            <a:outerShdw blurRad="127000" dir="5400000" rotWithShape="0">
              <a:srgbClr val="000000">
                <a:alpha val="40000"/>
              </a:srgbClr>
            </a:outerShdw>
          </a:effectLst>
        </p:spPr>
      </p:pic>
      <p:pic>
        <p:nvPicPr>
          <p:cNvPr id="8" name="Picture 1" descr="Picture 1">
            <a:extLst>
              <a:ext uri="{FF2B5EF4-FFF2-40B4-BE49-F238E27FC236}">
                <a16:creationId xmlns:a16="http://schemas.microsoft.com/office/drawing/2014/main" id="{096C6AD7-799B-624F-9662-43C2DB8174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03554" y="1860687"/>
            <a:ext cx="571217" cy="246408"/>
          </a:xfrm>
          <a:prstGeom prst="rect">
            <a:avLst/>
          </a:prstGeom>
          <a:ln w="12700">
            <a:miter lim="400000"/>
          </a:ln>
        </p:spPr>
      </p:pic>
    </p:spTree>
    <p:extLst>
      <p:ext uri="{BB962C8B-B14F-4D97-AF65-F5344CB8AC3E}">
        <p14:creationId xmlns:p14="http://schemas.microsoft.com/office/powerpoint/2010/main" val="945320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F8F91-0B06-5142-9829-03C5447D93AD}"/>
              </a:ext>
            </a:extLst>
          </p:cNvPr>
          <p:cNvSpPr>
            <a:spLocks noGrp="1"/>
          </p:cNvSpPr>
          <p:nvPr>
            <p:ph type="title"/>
          </p:nvPr>
        </p:nvSpPr>
        <p:spPr/>
        <p:txBody>
          <a:bodyPr>
            <a:normAutofit fontScale="90000"/>
          </a:bodyPr>
          <a:lstStyle/>
          <a:p>
            <a:r>
              <a:rPr lang="gl-ES" dirty="0"/>
              <a:t>CDS – API, </a:t>
            </a:r>
            <a:r>
              <a:rPr lang="gl-ES" dirty="0" err="1"/>
              <a:t>Toolbox</a:t>
            </a:r>
            <a:r>
              <a:rPr lang="gl-ES" dirty="0"/>
              <a:t> </a:t>
            </a:r>
            <a:r>
              <a:rPr lang="gl-ES" dirty="0" err="1"/>
              <a:t>and</a:t>
            </a:r>
            <a:r>
              <a:rPr lang="gl-ES" dirty="0"/>
              <a:t> </a:t>
            </a:r>
            <a:r>
              <a:rPr lang="gl-ES" dirty="0" err="1"/>
              <a:t>User</a:t>
            </a:r>
            <a:r>
              <a:rPr lang="gl-ES" dirty="0"/>
              <a:t> </a:t>
            </a:r>
            <a:r>
              <a:rPr lang="gl-ES" dirty="0" err="1"/>
              <a:t>Types</a:t>
            </a:r>
            <a:endParaRPr lang="gl-ES" dirty="0"/>
          </a:p>
        </p:txBody>
      </p:sp>
      <p:pic>
        <p:nvPicPr>
          <p:cNvPr id="4" name="Picture 2">
            <a:extLst>
              <a:ext uri="{FF2B5EF4-FFF2-40B4-BE49-F238E27FC236}">
                <a16:creationId xmlns:a16="http://schemas.microsoft.com/office/drawing/2014/main" id="{9C617BD3-DCA2-634B-83AC-8DB17E73AC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3715" y="373777"/>
            <a:ext cx="6914362" cy="4374486"/>
          </a:xfrm>
          <a:prstGeom prst="rect">
            <a:avLst/>
          </a:prstGeom>
        </p:spPr>
      </p:pic>
      <p:pic>
        <p:nvPicPr>
          <p:cNvPr id="5" name="Picture 9">
            <a:extLst>
              <a:ext uri="{FF2B5EF4-FFF2-40B4-BE49-F238E27FC236}">
                <a16:creationId xmlns:a16="http://schemas.microsoft.com/office/drawing/2014/main" id="{1B4B8A2D-6A6A-F645-A3BB-5918A15BB6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249" y="512546"/>
            <a:ext cx="7741551" cy="3652534"/>
          </a:xfrm>
          <a:prstGeom prst="rect">
            <a:avLst/>
          </a:prstGeom>
        </p:spPr>
      </p:pic>
    </p:spTree>
    <p:extLst>
      <p:ext uri="{BB962C8B-B14F-4D97-AF65-F5344CB8AC3E}">
        <p14:creationId xmlns:p14="http://schemas.microsoft.com/office/powerpoint/2010/main" val="249961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4A2E8F2-17A0-E249-ADC5-B807814888DF}"/>
              </a:ext>
            </a:extLst>
          </p:cNvPr>
          <p:cNvSpPr/>
          <p:nvPr/>
        </p:nvSpPr>
        <p:spPr>
          <a:xfrm>
            <a:off x="-117987" y="-147484"/>
            <a:ext cx="9438968" cy="5456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pic>
        <p:nvPicPr>
          <p:cNvPr id="6" name="Imagen 5">
            <a:extLst>
              <a:ext uri="{FF2B5EF4-FFF2-40B4-BE49-F238E27FC236}">
                <a16:creationId xmlns:a16="http://schemas.microsoft.com/office/drawing/2014/main" id="{B7CB16D9-83FD-7343-B76E-A1B2D4CC513D}"/>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457200" y="339502"/>
            <a:ext cx="8229600" cy="4464496"/>
          </a:xfrm>
          <a:prstGeom prst="rect">
            <a:avLst/>
          </a:prstGeom>
        </p:spPr>
      </p:pic>
      <p:pic>
        <p:nvPicPr>
          <p:cNvPr id="7" name="Gráfico 6" descr="Cámara de vídeo">
            <a:extLst>
              <a:ext uri="{FF2B5EF4-FFF2-40B4-BE49-F238E27FC236}">
                <a16:creationId xmlns:a16="http://schemas.microsoft.com/office/drawing/2014/main" id="{79A0FD85-9D61-FA45-A893-05E94595BC0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71800" y="771550"/>
            <a:ext cx="3024336" cy="3024336"/>
          </a:xfrm>
          <a:prstGeom prst="rect">
            <a:avLst/>
          </a:prstGeom>
        </p:spPr>
      </p:pic>
    </p:spTree>
    <p:extLst>
      <p:ext uri="{BB962C8B-B14F-4D97-AF65-F5344CB8AC3E}">
        <p14:creationId xmlns:p14="http://schemas.microsoft.com/office/powerpoint/2010/main" val="1358087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4" name="Marcador de contenido 1">
            <a:extLst>
              <a:ext uri="{FF2B5EF4-FFF2-40B4-BE49-F238E27FC236}">
                <a16:creationId xmlns:a16="http://schemas.microsoft.com/office/drawing/2014/main" id="{65F0BA85-268F-BF4E-A419-D7DDA6114021}"/>
              </a:ext>
            </a:extLst>
          </p:cNvPr>
          <p:cNvSpPr txBox="1">
            <a:spLocks/>
          </p:cNvSpPr>
          <p:nvPr/>
        </p:nvSpPr>
        <p:spPr>
          <a:xfrm>
            <a:off x="893710" y="699543"/>
            <a:ext cx="7793089" cy="41044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Copernicus Programme</a:t>
            </a:r>
          </a:p>
          <a:p>
            <a:pPr lvl="1"/>
            <a:r>
              <a:rPr lang="en-GB" dirty="0"/>
              <a:t>Description, components and role of ECMWF</a:t>
            </a:r>
          </a:p>
          <a:p>
            <a:r>
              <a:rPr lang="en-GB" dirty="0"/>
              <a:t>Copernicus Climate Change Service (C3S)</a:t>
            </a:r>
          </a:p>
          <a:p>
            <a:pPr lvl="1"/>
            <a:r>
              <a:rPr lang="en-GB" dirty="0"/>
              <a:t>Description, components, available products, SIS</a:t>
            </a:r>
          </a:p>
          <a:p>
            <a:pPr lvl="1"/>
            <a:r>
              <a:rPr lang="en-GB" dirty="0"/>
              <a:t>The Climate Data Store (CDS)</a:t>
            </a:r>
          </a:p>
          <a:p>
            <a:r>
              <a:rPr lang="en-GB" dirty="0"/>
              <a:t>C3S seasonal forecast activity description</a:t>
            </a:r>
          </a:p>
          <a:p>
            <a:pPr lvl="1"/>
            <a:r>
              <a:rPr lang="en-GB" dirty="0"/>
              <a:t>Description, current status, products, next steps</a:t>
            </a:r>
          </a:p>
          <a:p>
            <a:r>
              <a:rPr lang="en-GB" dirty="0"/>
              <a:t>C3S seasonal forecast user perspective</a:t>
            </a:r>
          </a:p>
          <a:p>
            <a:pPr lvl="1"/>
            <a:r>
              <a:rPr lang="en-GB" dirty="0"/>
              <a:t>Forecast quality, postprocessing, multi-system</a:t>
            </a:r>
          </a:p>
        </p:txBody>
      </p:sp>
    </p:spTree>
    <p:extLst>
      <p:ext uri="{BB962C8B-B14F-4D97-AF65-F5344CB8AC3E}">
        <p14:creationId xmlns:p14="http://schemas.microsoft.com/office/powerpoint/2010/main" val="1187260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709B7F-04AC-2743-9A20-52BC3BFD83BB}"/>
              </a:ext>
            </a:extLst>
          </p:cNvPr>
          <p:cNvSpPr>
            <a:spLocks noGrp="1"/>
          </p:cNvSpPr>
          <p:nvPr>
            <p:ph type="title"/>
          </p:nvPr>
        </p:nvSpPr>
        <p:spPr/>
        <p:txBody>
          <a:bodyPr>
            <a:normAutofit fontScale="90000"/>
          </a:bodyPr>
          <a:lstStyle/>
          <a:p>
            <a:r>
              <a:rPr lang="en-GB" dirty="0"/>
              <a:t>C3S - Sectoral Information System</a:t>
            </a:r>
          </a:p>
        </p:txBody>
      </p:sp>
      <p:graphicFrame>
        <p:nvGraphicFramePr>
          <p:cNvPr id="6" name="Diagrama 5">
            <a:extLst>
              <a:ext uri="{FF2B5EF4-FFF2-40B4-BE49-F238E27FC236}">
                <a16:creationId xmlns:a16="http://schemas.microsoft.com/office/drawing/2014/main" id="{CAE3B248-2283-F34F-B5A2-E7854EBE1467}"/>
              </a:ext>
            </a:extLst>
          </p:cNvPr>
          <p:cNvGraphicFramePr/>
          <p:nvPr>
            <p:extLst>
              <p:ext uri="{D42A27DB-BD31-4B8C-83A1-F6EECF244321}">
                <p14:modId xmlns:p14="http://schemas.microsoft.com/office/powerpoint/2010/main" val="677066460"/>
              </p:ext>
            </p:extLst>
          </p:nvPr>
        </p:nvGraphicFramePr>
        <p:xfrm>
          <a:off x="-784347" y="656408"/>
          <a:ext cx="6055596" cy="3767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1" descr="Picture 21">
            <a:extLst>
              <a:ext uri="{FF2B5EF4-FFF2-40B4-BE49-F238E27FC236}">
                <a16:creationId xmlns:a16="http://schemas.microsoft.com/office/drawing/2014/main" id="{F74A3D31-744C-8245-A6FE-86F6E2A6D6E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527047" y="1403180"/>
            <a:ext cx="689493" cy="804318"/>
          </a:xfrm>
          <a:prstGeom prst="rect">
            <a:avLst/>
          </a:prstGeom>
          <a:ln w="12700">
            <a:miter lim="400000"/>
          </a:ln>
        </p:spPr>
      </p:pic>
      <p:pic>
        <p:nvPicPr>
          <p:cNvPr id="10" name="Picture 28" descr="Picture 28">
            <a:extLst>
              <a:ext uri="{FF2B5EF4-FFF2-40B4-BE49-F238E27FC236}">
                <a16:creationId xmlns:a16="http://schemas.microsoft.com/office/drawing/2014/main" id="{02EF2147-3FBD-F742-A6FA-DD684D501787}"/>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4819932" y="841377"/>
            <a:ext cx="689808" cy="804318"/>
          </a:xfrm>
          <a:prstGeom prst="rect">
            <a:avLst/>
          </a:prstGeom>
          <a:ln w="12700">
            <a:miter lim="400000"/>
          </a:ln>
        </p:spPr>
      </p:pic>
      <p:pic>
        <p:nvPicPr>
          <p:cNvPr id="11" name="Picture 32" descr="Picture 32">
            <a:extLst>
              <a:ext uri="{FF2B5EF4-FFF2-40B4-BE49-F238E27FC236}">
                <a16:creationId xmlns:a16="http://schemas.microsoft.com/office/drawing/2014/main" id="{296D8DC4-9D17-6E45-8EA6-BE622AF0EB07}"/>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4839495" y="2044985"/>
            <a:ext cx="689493" cy="749518"/>
          </a:xfrm>
          <a:prstGeom prst="rect">
            <a:avLst/>
          </a:prstGeom>
          <a:ln w="12700">
            <a:miter lim="400000"/>
          </a:ln>
        </p:spPr>
      </p:pic>
      <p:pic>
        <p:nvPicPr>
          <p:cNvPr id="12" name="Picture 33" descr="Picture 33">
            <a:extLst>
              <a:ext uri="{FF2B5EF4-FFF2-40B4-BE49-F238E27FC236}">
                <a16:creationId xmlns:a16="http://schemas.microsoft.com/office/drawing/2014/main" id="{86DA0486-E23D-374C-8FE4-C60D59FBE1AB}"/>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7246344" y="1371787"/>
            <a:ext cx="585536" cy="818180"/>
          </a:xfrm>
          <a:prstGeom prst="rect">
            <a:avLst/>
          </a:prstGeom>
          <a:ln w="12700">
            <a:miter lim="400000"/>
          </a:ln>
        </p:spPr>
      </p:pic>
      <p:pic>
        <p:nvPicPr>
          <p:cNvPr id="16" name="Picture 54" descr="Picture 54">
            <a:extLst>
              <a:ext uri="{FF2B5EF4-FFF2-40B4-BE49-F238E27FC236}">
                <a16:creationId xmlns:a16="http://schemas.microsoft.com/office/drawing/2014/main" id="{5C402619-40D6-2F4C-AA48-C7F19C62F33F}"/>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6405074" y="854659"/>
            <a:ext cx="621242" cy="767204"/>
          </a:xfrm>
          <a:prstGeom prst="rect">
            <a:avLst/>
          </a:prstGeom>
          <a:ln w="12700">
            <a:miter lim="400000"/>
          </a:ln>
        </p:spPr>
      </p:pic>
      <p:pic>
        <p:nvPicPr>
          <p:cNvPr id="17" name="Picture 67" descr="Picture 67">
            <a:extLst>
              <a:ext uri="{FF2B5EF4-FFF2-40B4-BE49-F238E27FC236}">
                <a16:creationId xmlns:a16="http://schemas.microsoft.com/office/drawing/2014/main" id="{689E0701-B088-A74F-A6B3-E7BB0FBB8FA7}"/>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7971226" y="806594"/>
            <a:ext cx="745997" cy="815269"/>
          </a:xfrm>
          <a:prstGeom prst="rect">
            <a:avLst/>
          </a:prstGeom>
          <a:ln w="12700">
            <a:miter lim="400000"/>
          </a:ln>
        </p:spPr>
      </p:pic>
      <p:pic>
        <p:nvPicPr>
          <p:cNvPr id="18" name="Picture 72" descr="Picture 72">
            <a:extLst>
              <a:ext uri="{FF2B5EF4-FFF2-40B4-BE49-F238E27FC236}">
                <a16:creationId xmlns:a16="http://schemas.microsoft.com/office/drawing/2014/main" id="{6C1A87CE-DD75-E845-B13A-C897DF772A5F}"/>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5559837" y="2564253"/>
            <a:ext cx="679087" cy="751126"/>
          </a:xfrm>
          <a:prstGeom prst="rect">
            <a:avLst/>
          </a:prstGeom>
          <a:ln w="12700">
            <a:miter lim="400000"/>
          </a:ln>
        </p:spPr>
      </p:pic>
      <p:pic>
        <p:nvPicPr>
          <p:cNvPr id="19" name="Picture 73" descr="Picture 73">
            <a:extLst>
              <a:ext uri="{FF2B5EF4-FFF2-40B4-BE49-F238E27FC236}">
                <a16:creationId xmlns:a16="http://schemas.microsoft.com/office/drawing/2014/main" id="{52E1B51B-9821-A04A-833A-9C9A2B15ED55}"/>
              </a:ext>
            </a:extLst>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7968413" y="2005306"/>
            <a:ext cx="791348" cy="774962"/>
          </a:xfrm>
          <a:prstGeom prst="rect">
            <a:avLst/>
          </a:prstGeom>
          <a:ln w="12700">
            <a:miter lim="400000"/>
          </a:ln>
        </p:spPr>
      </p:pic>
      <p:grpSp>
        <p:nvGrpSpPr>
          <p:cNvPr id="20" name="Group 14">
            <a:extLst>
              <a:ext uri="{FF2B5EF4-FFF2-40B4-BE49-F238E27FC236}">
                <a16:creationId xmlns:a16="http://schemas.microsoft.com/office/drawing/2014/main" id="{12776F67-EC57-8945-B914-6500DA910415}"/>
              </a:ext>
            </a:extLst>
          </p:cNvPr>
          <p:cNvGrpSpPr/>
          <p:nvPr/>
        </p:nvGrpSpPr>
        <p:grpSpPr>
          <a:xfrm>
            <a:off x="4880313" y="3205358"/>
            <a:ext cx="623423" cy="704365"/>
            <a:chOff x="0" y="-1"/>
            <a:chExt cx="676247" cy="801387"/>
          </a:xfrm>
        </p:grpSpPr>
        <p:sp>
          <p:nvSpPr>
            <p:cNvPr id="21" name="TextBox 80">
              <a:extLst>
                <a:ext uri="{FF2B5EF4-FFF2-40B4-BE49-F238E27FC236}">
                  <a16:creationId xmlns:a16="http://schemas.microsoft.com/office/drawing/2014/main" id="{A6C8DFCA-C489-1440-890E-4BE06720E3E1}"/>
                </a:ext>
              </a:extLst>
            </p:cNvPr>
            <p:cNvSpPr txBox="1"/>
            <p:nvPr/>
          </p:nvSpPr>
          <p:spPr>
            <a:xfrm>
              <a:off x="0" y="544909"/>
              <a:ext cx="676247" cy="2564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defTabSz="457050">
                <a:defRPr sz="600" b="1">
                  <a:solidFill>
                    <a:srgbClr val="6C1F2F"/>
                  </a:solidFill>
                  <a:latin typeface="+mj-lt"/>
                  <a:ea typeface="+mj-ea"/>
                  <a:cs typeface="+mj-cs"/>
                  <a:sym typeface="Calibri"/>
                </a:defRPr>
              </a:lvl1pPr>
            </a:lstStyle>
            <a:p>
              <a:pPr algn="ctr"/>
              <a:r>
                <a:rPr sz="800" dirty="0"/>
                <a:t>FISHERIES</a:t>
              </a:r>
            </a:p>
          </p:txBody>
        </p:sp>
        <p:grpSp>
          <p:nvGrpSpPr>
            <p:cNvPr id="22" name="Group 12">
              <a:extLst>
                <a:ext uri="{FF2B5EF4-FFF2-40B4-BE49-F238E27FC236}">
                  <a16:creationId xmlns:a16="http://schemas.microsoft.com/office/drawing/2014/main" id="{66750A36-293D-214C-90BD-4F95BA23FFC2}"/>
                </a:ext>
              </a:extLst>
            </p:cNvPr>
            <p:cNvGrpSpPr/>
            <p:nvPr/>
          </p:nvGrpSpPr>
          <p:grpSpPr>
            <a:xfrm>
              <a:off x="45423" y="-1"/>
              <a:ext cx="546728" cy="557775"/>
              <a:chOff x="0" y="-1"/>
              <a:chExt cx="546726" cy="557774"/>
            </a:xfrm>
          </p:grpSpPr>
          <p:sp>
            <p:nvSpPr>
              <p:cNvPr id="23" name="Oval 90">
                <a:extLst>
                  <a:ext uri="{FF2B5EF4-FFF2-40B4-BE49-F238E27FC236}">
                    <a16:creationId xmlns:a16="http://schemas.microsoft.com/office/drawing/2014/main" id="{DBC7AC20-2ACA-494C-9230-CD46C80E104F}"/>
                  </a:ext>
                </a:extLst>
              </p:cNvPr>
              <p:cNvSpPr/>
              <p:nvPr/>
            </p:nvSpPr>
            <p:spPr>
              <a:xfrm>
                <a:off x="0" y="-1"/>
                <a:ext cx="546726" cy="557774"/>
              </a:xfrm>
              <a:prstGeom prst="ellipse">
                <a:avLst/>
              </a:prstGeom>
              <a:solidFill>
                <a:srgbClr val="5688C4"/>
              </a:solidFill>
              <a:ln w="12700" cap="flat">
                <a:noFill/>
                <a:miter lim="400000"/>
              </a:ln>
              <a:effectLst/>
            </p:spPr>
            <p:txBody>
              <a:bodyPr wrap="square" lIns="34289" tIns="34289" rIns="34289" bIns="34289" numCol="1" anchor="t">
                <a:noAutofit/>
              </a:bodyPr>
              <a:lstStyle/>
              <a:p>
                <a:pPr defTabSz="342788">
                  <a:defRPr sz="1700">
                    <a:solidFill>
                      <a:srgbClr val="FFFFFF"/>
                    </a:solidFill>
                    <a:latin typeface="+mj-lt"/>
                    <a:ea typeface="+mj-ea"/>
                    <a:cs typeface="+mj-cs"/>
                    <a:sym typeface="Calibri"/>
                  </a:defRPr>
                </a:pPr>
                <a:endParaRPr sz="1275"/>
              </a:p>
            </p:txBody>
          </p:sp>
          <p:pic>
            <p:nvPicPr>
              <p:cNvPr id="24" name="Graphic 11" descr="Graphic 11">
                <a:extLst>
                  <a:ext uri="{FF2B5EF4-FFF2-40B4-BE49-F238E27FC236}">
                    <a16:creationId xmlns:a16="http://schemas.microsoft.com/office/drawing/2014/main" id="{9A285888-4809-3642-A2AF-4039AAE02FC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227" y="65289"/>
                <a:ext cx="442270" cy="427195"/>
              </a:xfrm>
              <a:prstGeom prst="rect">
                <a:avLst/>
              </a:prstGeom>
              <a:ln w="12700" cap="flat">
                <a:noFill/>
                <a:miter lim="400000"/>
              </a:ln>
              <a:effectLst/>
            </p:spPr>
          </p:pic>
        </p:grpSp>
      </p:grpSp>
      <p:pic>
        <p:nvPicPr>
          <p:cNvPr id="25" name="Picture 44" descr="Picture 44">
            <a:extLst>
              <a:ext uri="{FF2B5EF4-FFF2-40B4-BE49-F238E27FC236}">
                <a16:creationId xmlns:a16="http://schemas.microsoft.com/office/drawing/2014/main" id="{7DCD3CCF-37EE-5C49-9EC9-5BF10B4E7B7C}"/>
              </a:ext>
            </a:extLst>
          </p:cNvPr>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6341518" y="1965568"/>
            <a:ext cx="818649" cy="824176"/>
          </a:xfrm>
          <a:prstGeom prst="rect">
            <a:avLst/>
          </a:prstGeom>
          <a:ln w="12700">
            <a:miter lim="400000"/>
          </a:ln>
        </p:spPr>
      </p:pic>
      <p:pic>
        <p:nvPicPr>
          <p:cNvPr id="26" name="Picture 45" descr="Picture 45">
            <a:extLst>
              <a:ext uri="{FF2B5EF4-FFF2-40B4-BE49-F238E27FC236}">
                <a16:creationId xmlns:a16="http://schemas.microsoft.com/office/drawing/2014/main" id="{3EFE74BD-4B0F-214B-982B-B540E3653B2D}"/>
              </a:ext>
            </a:extLst>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a:xfrm>
            <a:off x="7305823" y="2588110"/>
            <a:ext cx="612923" cy="868408"/>
          </a:xfrm>
          <a:prstGeom prst="rect">
            <a:avLst/>
          </a:prstGeom>
          <a:ln w="12700">
            <a:miter lim="400000"/>
          </a:ln>
        </p:spPr>
      </p:pic>
      <p:grpSp>
        <p:nvGrpSpPr>
          <p:cNvPr id="27" name="Group 46">
            <a:extLst>
              <a:ext uri="{FF2B5EF4-FFF2-40B4-BE49-F238E27FC236}">
                <a16:creationId xmlns:a16="http://schemas.microsoft.com/office/drawing/2014/main" id="{8DA92C2A-9D19-734F-B08C-90EB915D1690}"/>
              </a:ext>
            </a:extLst>
          </p:cNvPr>
          <p:cNvGrpSpPr/>
          <p:nvPr/>
        </p:nvGrpSpPr>
        <p:grpSpPr>
          <a:xfrm>
            <a:off x="7972534" y="3195509"/>
            <a:ext cx="798477" cy="731011"/>
            <a:chOff x="0" y="0"/>
            <a:chExt cx="731727" cy="709969"/>
          </a:xfrm>
        </p:grpSpPr>
        <p:sp>
          <p:nvSpPr>
            <p:cNvPr id="28" name="TextBox 47">
              <a:extLst>
                <a:ext uri="{FF2B5EF4-FFF2-40B4-BE49-F238E27FC236}">
                  <a16:creationId xmlns:a16="http://schemas.microsoft.com/office/drawing/2014/main" id="{9B334409-9F43-A546-9EDD-2D738E708977}"/>
                </a:ext>
              </a:extLst>
            </p:cNvPr>
            <p:cNvSpPr txBox="1"/>
            <p:nvPr/>
          </p:nvSpPr>
          <p:spPr>
            <a:xfrm>
              <a:off x="0" y="537484"/>
              <a:ext cx="731727" cy="1724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defTabSz="457050">
                <a:defRPr sz="600" b="1">
                  <a:solidFill>
                    <a:srgbClr val="6C1F2F"/>
                  </a:solidFill>
                  <a:latin typeface="+mj-lt"/>
                  <a:ea typeface="+mj-ea"/>
                  <a:cs typeface="+mj-cs"/>
                  <a:sym typeface="Calibri"/>
                </a:defRPr>
              </a:lvl1pPr>
            </a:lstStyle>
            <a:p>
              <a:pPr algn="ctr"/>
              <a:r>
                <a:rPr sz="800" dirty="0"/>
                <a:t>BIODIVERSITY</a:t>
              </a:r>
            </a:p>
          </p:txBody>
        </p:sp>
        <p:grpSp>
          <p:nvGrpSpPr>
            <p:cNvPr id="29" name="Group 48">
              <a:extLst>
                <a:ext uri="{FF2B5EF4-FFF2-40B4-BE49-F238E27FC236}">
                  <a16:creationId xmlns:a16="http://schemas.microsoft.com/office/drawing/2014/main" id="{90C4CE6F-03DC-2341-93FE-96005C110960}"/>
                </a:ext>
              </a:extLst>
            </p:cNvPr>
            <p:cNvGrpSpPr/>
            <p:nvPr/>
          </p:nvGrpSpPr>
          <p:grpSpPr>
            <a:xfrm>
              <a:off x="78225" y="0"/>
              <a:ext cx="533991" cy="537485"/>
              <a:chOff x="0" y="0"/>
              <a:chExt cx="533990" cy="537484"/>
            </a:xfrm>
          </p:grpSpPr>
          <p:sp>
            <p:nvSpPr>
              <p:cNvPr id="30" name="Oval 49">
                <a:extLst>
                  <a:ext uri="{FF2B5EF4-FFF2-40B4-BE49-F238E27FC236}">
                    <a16:creationId xmlns:a16="http://schemas.microsoft.com/office/drawing/2014/main" id="{A029223E-AD55-264E-8B98-EB7182558DF6}"/>
                  </a:ext>
                </a:extLst>
              </p:cNvPr>
              <p:cNvSpPr/>
              <p:nvPr/>
            </p:nvSpPr>
            <p:spPr>
              <a:xfrm>
                <a:off x="-1" y="-1"/>
                <a:ext cx="533992" cy="537486"/>
              </a:xfrm>
              <a:prstGeom prst="ellipse">
                <a:avLst/>
              </a:prstGeom>
              <a:solidFill>
                <a:srgbClr val="5688C4"/>
              </a:solidFill>
              <a:ln w="12700" cap="flat">
                <a:noFill/>
                <a:miter lim="400000"/>
              </a:ln>
              <a:effectLst/>
            </p:spPr>
            <p:txBody>
              <a:bodyPr wrap="square" lIns="34289" tIns="34289" rIns="34289" bIns="34289" numCol="1" anchor="t">
                <a:noAutofit/>
              </a:bodyPr>
              <a:lstStyle/>
              <a:p>
                <a:pPr defTabSz="342788">
                  <a:defRPr sz="1700">
                    <a:solidFill>
                      <a:srgbClr val="FFFFFF"/>
                    </a:solidFill>
                    <a:latin typeface="+mj-lt"/>
                    <a:ea typeface="+mj-ea"/>
                    <a:cs typeface="+mj-cs"/>
                    <a:sym typeface="Calibri"/>
                  </a:defRPr>
                </a:pPr>
                <a:endParaRPr sz="1275"/>
              </a:p>
            </p:txBody>
          </p:sp>
          <p:pic>
            <p:nvPicPr>
              <p:cNvPr id="31" name="Graphic 51" descr="Graphic 51">
                <a:extLst>
                  <a:ext uri="{FF2B5EF4-FFF2-40B4-BE49-F238E27FC236}">
                    <a16:creationId xmlns:a16="http://schemas.microsoft.com/office/drawing/2014/main" id="{489F6B64-4CAB-5245-AFA3-B0073E2F293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8373" y="62915"/>
                <a:ext cx="417242" cy="411656"/>
              </a:xfrm>
              <a:prstGeom prst="rect">
                <a:avLst/>
              </a:prstGeom>
              <a:ln w="12700" cap="flat">
                <a:noFill/>
                <a:miter lim="400000"/>
              </a:ln>
              <a:effectLst/>
            </p:spPr>
          </p:pic>
        </p:grpSp>
      </p:grpSp>
      <p:grpSp>
        <p:nvGrpSpPr>
          <p:cNvPr id="36" name="Grupo 35">
            <a:extLst>
              <a:ext uri="{FF2B5EF4-FFF2-40B4-BE49-F238E27FC236}">
                <a16:creationId xmlns:a16="http://schemas.microsoft.com/office/drawing/2014/main" id="{BE873D80-BA84-6848-BF22-5492D01F68CA}"/>
              </a:ext>
            </a:extLst>
          </p:cNvPr>
          <p:cNvGrpSpPr/>
          <p:nvPr/>
        </p:nvGrpSpPr>
        <p:grpSpPr>
          <a:xfrm>
            <a:off x="6454813" y="3214472"/>
            <a:ext cx="608228" cy="629169"/>
            <a:chOff x="1794748" y="3624256"/>
            <a:chExt cx="608228" cy="629169"/>
          </a:xfrm>
        </p:grpSpPr>
        <p:grpSp>
          <p:nvGrpSpPr>
            <p:cNvPr id="32" name="Group 55">
              <a:extLst>
                <a:ext uri="{FF2B5EF4-FFF2-40B4-BE49-F238E27FC236}">
                  <a16:creationId xmlns:a16="http://schemas.microsoft.com/office/drawing/2014/main" id="{F86CDC27-88F1-B046-A108-A0274F33CD59}"/>
                </a:ext>
              </a:extLst>
            </p:cNvPr>
            <p:cNvGrpSpPr/>
            <p:nvPr/>
          </p:nvGrpSpPr>
          <p:grpSpPr>
            <a:xfrm>
              <a:off x="1794748" y="3624256"/>
              <a:ext cx="608228" cy="629169"/>
              <a:chOff x="0" y="0"/>
              <a:chExt cx="810970" cy="838891"/>
            </a:xfrm>
          </p:grpSpPr>
          <p:sp>
            <p:nvSpPr>
              <p:cNvPr id="33" name="Oval 58">
                <a:extLst>
                  <a:ext uri="{FF2B5EF4-FFF2-40B4-BE49-F238E27FC236}">
                    <a16:creationId xmlns:a16="http://schemas.microsoft.com/office/drawing/2014/main" id="{3142E365-8321-2345-8164-598827382A4B}"/>
                  </a:ext>
                </a:extLst>
              </p:cNvPr>
              <p:cNvSpPr/>
              <p:nvPr/>
            </p:nvSpPr>
            <p:spPr>
              <a:xfrm>
                <a:off x="23113" y="0"/>
                <a:ext cx="627599" cy="662875"/>
              </a:xfrm>
              <a:prstGeom prst="ellipse">
                <a:avLst/>
              </a:prstGeom>
              <a:solidFill>
                <a:srgbClr val="FF0000"/>
              </a:solidFill>
              <a:ln w="12700" cap="flat">
                <a:noFill/>
                <a:miter lim="400000"/>
              </a:ln>
              <a:effectLst/>
            </p:spPr>
            <p:txBody>
              <a:bodyPr wrap="square" lIns="34289" tIns="34289" rIns="34289" bIns="34289" numCol="1" anchor="t">
                <a:noAutofit/>
              </a:bodyPr>
              <a:lstStyle/>
              <a:p>
                <a:pPr>
                  <a:defRPr>
                    <a:latin typeface="+mn-lt"/>
                    <a:ea typeface="+mn-ea"/>
                    <a:cs typeface="+mn-cs"/>
                    <a:sym typeface="Helvetica"/>
                  </a:defRPr>
                </a:pPr>
                <a:endParaRPr sz="1350"/>
              </a:p>
            </p:txBody>
          </p:sp>
          <p:sp>
            <p:nvSpPr>
              <p:cNvPr id="34" name="TextBox 57">
                <a:extLst>
                  <a:ext uri="{FF2B5EF4-FFF2-40B4-BE49-F238E27FC236}">
                    <a16:creationId xmlns:a16="http://schemas.microsoft.com/office/drawing/2014/main" id="{7DA3CB33-07D9-CE4E-B5AC-21CAC964877A}"/>
                  </a:ext>
                </a:extLst>
              </p:cNvPr>
              <p:cNvSpPr txBox="1"/>
              <p:nvPr/>
            </p:nvSpPr>
            <p:spPr>
              <a:xfrm>
                <a:off x="0" y="608062"/>
                <a:ext cx="810970" cy="230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defTabSz="457050">
                  <a:defRPr sz="900" b="1" spc="300">
                    <a:solidFill>
                      <a:srgbClr val="6C1F2F"/>
                    </a:solidFill>
                    <a:latin typeface="+mj-lt"/>
                    <a:ea typeface="+mj-ea"/>
                    <a:cs typeface="+mj-cs"/>
                    <a:sym typeface="Calibri"/>
                  </a:defRPr>
                </a:lvl1pPr>
              </a:lstStyle>
              <a:p>
                <a:r>
                  <a:rPr sz="675" dirty="0"/>
                  <a:t>URBAN</a:t>
                </a:r>
              </a:p>
            </p:txBody>
          </p:sp>
        </p:grpSp>
        <p:pic>
          <p:nvPicPr>
            <p:cNvPr id="35" name="Graphic 53" descr="Graphic 53">
              <a:extLst>
                <a:ext uri="{FF2B5EF4-FFF2-40B4-BE49-F238E27FC236}">
                  <a16:creationId xmlns:a16="http://schemas.microsoft.com/office/drawing/2014/main" id="{89E6D49A-BF8C-544F-AE60-B7E317D3625F}"/>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854188" y="3668930"/>
              <a:ext cx="386490" cy="386490"/>
            </a:xfrm>
            <a:prstGeom prst="rect">
              <a:avLst/>
            </a:prstGeom>
            <a:ln w="12700">
              <a:miter lim="400000"/>
            </a:ln>
          </p:spPr>
        </p:pic>
      </p:grpSp>
    </p:spTree>
    <p:extLst>
      <p:ext uri="{BB962C8B-B14F-4D97-AF65-F5344CB8AC3E}">
        <p14:creationId xmlns:p14="http://schemas.microsoft.com/office/powerpoint/2010/main" val="3910756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829AC-A08C-AA4E-9FE3-1827F5E6B1A9}"/>
              </a:ext>
            </a:extLst>
          </p:cNvPr>
          <p:cNvSpPr>
            <a:spLocks noGrp="1"/>
          </p:cNvSpPr>
          <p:nvPr>
            <p:ph type="title"/>
          </p:nvPr>
        </p:nvSpPr>
        <p:spPr/>
        <p:txBody>
          <a:bodyPr/>
          <a:lstStyle/>
          <a:p>
            <a:r>
              <a:rPr lang="en-GB" dirty="0"/>
              <a:t>SIS Examples (1/2)</a:t>
            </a:r>
          </a:p>
        </p:txBody>
      </p:sp>
      <p:pic>
        <p:nvPicPr>
          <p:cNvPr id="3" name="Imagen 2">
            <a:extLst>
              <a:ext uri="{FF2B5EF4-FFF2-40B4-BE49-F238E27FC236}">
                <a16:creationId xmlns:a16="http://schemas.microsoft.com/office/drawing/2014/main" id="{507ABD38-C230-DC4B-928B-9FB2DDC0F8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3121" y="704922"/>
            <a:ext cx="5649051" cy="3617696"/>
          </a:xfrm>
          <a:prstGeom prst="rect">
            <a:avLst/>
          </a:prstGeom>
          <a:ln>
            <a:solidFill>
              <a:schemeClr val="dk1">
                <a:shade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8400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E3AD2B-8E7B-114F-84BD-6A8EF2596798}"/>
              </a:ext>
            </a:extLst>
          </p:cNvPr>
          <p:cNvSpPr>
            <a:spLocks noGrp="1"/>
          </p:cNvSpPr>
          <p:nvPr>
            <p:ph type="title"/>
          </p:nvPr>
        </p:nvSpPr>
        <p:spPr/>
        <p:txBody>
          <a:bodyPr/>
          <a:lstStyle/>
          <a:p>
            <a:r>
              <a:rPr lang="en-GB" dirty="0"/>
              <a:t>SIS Examples (2/2)</a:t>
            </a:r>
          </a:p>
        </p:txBody>
      </p:sp>
      <p:pic>
        <p:nvPicPr>
          <p:cNvPr id="3" name="Screenshot 2019-02-04 08.17.21.png" descr="Screenshot 2019-02-04 08.17.21.png">
            <a:extLst>
              <a:ext uri="{FF2B5EF4-FFF2-40B4-BE49-F238E27FC236}">
                <a16:creationId xmlns:a16="http://schemas.microsoft.com/office/drawing/2014/main" id="{DFCF3266-4EB9-0146-8544-941794BA4D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0" y="540000"/>
            <a:ext cx="7247735" cy="4229076"/>
          </a:xfrm>
          <a:prstGeom prst="rect">
            <a:avLst/>
          </a:prstGeom>
          <a:ln w="12700">
            <a:miter lim="400000"/>
          </a:ln>
        </p:spPr>
      </p:pic>
      <p:pic>
        <p:nvPicPr>
          <p:cNvPr id="4" name="Screenshot 2019-02-04 08.18.00.png" descr="Screenshot 2019-02-04 08.18.00.png">
            <a:extLst>
              <a:ext uri="{FF2B5EF4-FFF2-40B4-BE49-F238E27FC236}">
                <a16:creationId xmlns:a16="http://schemas.microsoft.com/office/drawing/2014/main" id="{90BA3B1A-F3D9-FD41-A410-48610FCA19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0000" y="540000"/>
            <a:ext cx="7299309" cy="4310141"/>
          </a:xfrm>
          <a:prstGeom prst="rect">
            <a:avLst/>
          </a:prstGeom>
          <a:ln w="12700">
            <a:miter lim="400000"/>
          </a:ln>
        </p:spPr>
      </p:pic>
      <p:pic>
        <p:nvPicPr>
          <p:cNvPr id="5" name="Screenshot 2019-02-04 08.17.48.png" descr="Screenshot 2019-02-04 08.17.48.png">
            <a:extLst>
              <a:ext uri="{FF2B5EF4-FFF2-40B4-BE49-F238E27FC236}">
                <a16:creationId xmlns:a16="http://schemas.microsoft.com/office/drawing/2014/main" id="{446F8273-43EF-8F47-8678-BC32D78DF2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6004" y="530155"/>
            <a:ext cx="7054100" cy="4268027"/>
          </a:xfrm>
          <a:prstGeom prst="rect">
            <a:avLst/>
          </a:prstGeom>
          <a:ln w="12700">
            <a:miter lim="400000"/>
          </a:ln>
        </p:spPr>
      </p:pic>
      <p:pic>
        <p:nvPicPr>
          <p:cNvPr id="6" name="Screenshot 2019-02-04 08.19.59.png" descr="Screenshot 2019-02-04 08.19.59.png">
            <a:extLst>
              <a:ext uri="{FF2B5EF4-FFF2-40B4-BE49-F238E27FC236}">
                <a16:creationId xmlns:a16="http://schemas.microsoft.com/office/drawing/2014/main" id="{6D137356-D557-D64A-B240-40F42BD5EF6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20000" y="540000"/>
            <a:ext cx="7560985" cy="4294997"/>
          </a:xfrm>
          <a:prstGeom prst="rect">
            <a:avLst/>
          </a:prstGeom>
          <a:ln w="12700">
            <a:miter lim="400000"/>
          </a:ln>
        </p:spPr>
      </p:pic>
    </p:spTree>
    <p:extLst>
      <p:ext uri="{BB962C8B-B14F-4D97-AF65-F5344CB8AC3E}">
        <p14:creationId xmlns:p14="http://schemas.microsoft.com/office/powerpoint/2010/main" val="206228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0" animBg="1" advAuto="0"/>
      <p:bldP spid="5" grpId="0" animBg="1" advAuto="0"/>
      <p:bldP spid="6"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5F11963B-1F8D-B94D-A802-A8F00AEFC0B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67704" y="2665147"/>
            <a:ext cx="7819096" cy="2498891"/>
          </a:xfrm>
        </p:spPr>
      </p:pic>
      <p:sp>
        <p:nvSpPr>
          <p:cNvPr id="3" name="Título 2">
            <a:extLst>
              <a:ext uri="{FF2B5EF4-FFF2-40B4-BE49-F238E27FC236}">
                <a16:creationId xmlns:a16="http://schemas.microsoft.com/office/drawing/2014/main" id="{77E792BC-51E7-654E-B3BC-F4A525782E1B}"/>
              </a:ext>
            </a:extLst>
          </p:cNvPr>
          <p:cNvSpPr>
            <a:spLocks noGrp="1"/>
          </p:cNvSpPr>
          <p:nvPr>
            <p:ph type="title"/>
          </p:nvPr>
        </p:nvSpPr>
        <p:spPr/>
        <p:txBody>
          <a:bodyPr/>
          <a:lstStyle/>
          <a:p>
            <a:r>
              <a:rPr lang="en-GB" dirty="0"/>
              <a:t>European State of the Climate 2018</a:t>
            </a:r>
          </a:p>
        </p:txBody>
      </p:sp>
      <p:pic>
        <p:nvPicPr>
          <p:cNvPr id="7" name="Imagen 6">
            <a:extLst>
              <a:ext uri="{FF2B5EF4-FFF2-40B4-BE49-F238E27FC236}">
                <a16:creationId xmlns:a16="http://schemas.microsoft.com/office/drawing/2014/main" id="{D8CC2ED4-2E6B-234D-BCFA-41EF3BC8F6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705" y="514659"/>
            <a:ext cx="7819095" cy="2469188"/>
          </a:xfrm>
          <a:prstGeom prst="rect">
            <a:avLst/>
          </a:prstGeom>
        </p:spPr>
      </p:pic>
    </p:spTree>
    <p:extLst>
      <p:ext uri="{BB962C8B-B14F-4D97-AF65-F5344CB8AC3E}">
        <p14:creationId xmlns:p14="http://schemas.microsoft.com/office/powerpoint/2010/main" val="1645529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5F11963B-1F8D-B94D-A802-A8F00AEFC0B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67704" y="2665147"/>
            <a:ext cx="7819096" cy="2498891"/>
          </a:xfrm>
        </p:spPr>
      </p:pic>
      <p:sp>
        <p:nvSpPr>
          <p:cNvPr id="3" name="Título 2">
            <a:extLst>
              <a:ext uri="{FF2B5EF4-FFF2-40B4-BE49-F238E27FC236}">
                <a16:creationId xmlns:a16="http://schemas.microsoft.com/office/drawing/2014/main" id="{77E792BC-51E7-654E-B3BC-F4A525782E1B}"/>
              </a:ext>
            </a:extLst>
          </p:cNvPr>
          <p:cNvSpPr>
            <a:spLocks noGrp="1"/>
          </p:cNvSpPr>
          <p:nvPr>
            <p:ph type="title"/>
          </p:nvPr>
        </p:nvSpPr>
        <p:spPr/>
        <p:txBody>
          <a:bodyPr/>
          <a:lstStyle/>
          <a:p>
            <a:r>
              <a:rPr lang="en-GB" dirty="0"/>
              <a:t>European State of the Climate 2018</a:t>
            </a:r>
          </a:p>
        </p:txBody>
      </p:sp>
      <p:pic>
        <p:nvPicPr>
          <p:cNvPr id="7" name="Imagen 6">
            <a:extLst>
              <a:ext uri="{FF2B5EF4-FFF2-40B4-BE49-F238E27FC236}">
                <a16:creationId xmlns:a16="http://schemas.microsoft.com/office/drawing/2014/main" id="{D8CC2ED4-2E6B-234D-BCFA-41EF3BC8F6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705" y="514659"/>
            <a:ext cx="7819095" cy="2469188"/>
          </a:xfrm>
          <a:prstGeom prst="rect">
            <a:avLst/>
          </a:prstGeom>
        </p:spPr>
      </p:pic>
      <p:sp>
        <p:nvSpPr>
          <p:cNvPr id="9" name="Rectángulo 8">
            <a:extLst>
              <a:ext uri="{FF2B5EF4-FFF2-40B4-BE49-F238E27FC236}">
                <a16:creationId xmlns:a16="http://schemas.microsoft.com/office/drawing/2014/main" id="{E985E49D-1367-DE45-A8A7-A92BBB6A9FF7}"/>
              </a:ext>
            </a:extLst>
          </p:cNvPr>
          <p:cNvSpPr/>
          <p:nvPr/>
        </p:nvSpPr>
        <p:spPr>
          <a:xfrm>
            <a:off x="867704" y="512546"/>
            <a:ext cx="7819096" cy="465149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Imagen 1">
            <a:extLst>
              <a:ext uri="{FF2B5EF4-FFF2-40B4-BE49-F238E27FC236}">
                <a16:creationId xmlns:a16="http://schemas.microsoft.com/office/drawing/2014/main" id="{FF6A4F42-6495-6542-9A26-2AEA61A21D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87624" y="1403688"/>
            <a:ext cx="2552016" cy="1096054"/>
          </a:xfrm>
          <a:prstGeom prst="rect">
            <a:avLst/>
          </a:prstGeom>
        </p:spPr>
      </p:pic>
      <p:sp>
        <p:nvSpPr>
          <p:cNvPr id="4" name="CuadroTexto 3">
            <a:extLst>
              <a:ext uri="{FF2B5EF4-FFF2-40B4-BE49-F238E27FC236}">
                <a16:creationId xmlns:a16="http://schemas.microsoft.com/office/drawing/2014/main" id="{02AE36CE-9D6E-DC4D-91AF-924C4AE2A26F}"/>
              </a:ext>
            </a:extLst>
          </p:cNvPr>
          <p:cNvSpPr txBox="1"/>
          <p:nvPr/>
        </p:nvSpPr>
        <p:spPr>
          <a:xfrm>
            <a:off x="867703" y="627534"/>
            <a:ext cx="7819097" cy="646331"/>
          </a:xfrm>
          <a:prstGeom prst="rect">
            <a:avLst/>
          </a:prstGeom>
          <a:noFill/>
        </p:spPr>
        <p:txBody>
          <a:bodyPr wrap="square" rtlCol="0">
            <a:spAutoFit/>
          </a:bodyPr>
          <a:lstStyle/>
          <a:p>
            <a:pPr marL="285750" indent="-285750">
              <a:buFont typeface="Arial" panose="020B0604020202020204" pitchFamily="34" charset="0"/>
              <a:buChar char="•"/>
            </a:pPr>
            <a:r>
              <a:rPr lang="en-GB" dirty="0"/>
              <a:t>Presented 9</a:t>
            </a:r>
            <a:r>
              <a:rPr lang="en-GB" baseline="30000" dirty="0"/>
              <a:t>th</a:t>
            </a:r>
            <a:r>
              <a:rPr lang="en-GB" dirty="0"/>
              <a:t> April 2019 at EGU meeting</a:t>
            </a:r>
          </a:p>
          <a:p>
            <a:r>
              <a:rPr lang="en-GB" dirty="0"/>
              <a:t>	Some highlights…</a:t>
            </a:r>
          </a:p>
        </p:txBody>
      </p:sp>
      <p:sp>
        <p:nvSpPr>
          <p:cNvPr id="6" name="CuadroTexto 5">
            <a:extLst>
              <a:ext uri="{FF2B5EF4-FFF2-40B4-BE49-F238E27FC236}">
                <a16:creationId xmlns:a16="http://schemas.microsoft.com/office/drawing/2014/main" id="{2DE5B98A-1104-B942-A78C-387DE656A404}"/>
              </a:ext>
            </a:extLst>
          </p:cNvPr>
          <p:cNvSpPr txBox="1"/>
          <p:nvPr/>
        </p:nvSpPr>
        <p:spPr>
          <a:xfrm>
            <a:off x="3826612" y="1491630"/>
            <a:ext cx="4633820" cy="923330"/>
          </a:xfrm>
          <a:prstGeom prst="rect">
            <a:avLst/>
          </a:prstGeom>
          <a:noFill/>
        </p:spPr>
        <p:txBody>
          <a:bodyPr wrap="square" rtlCol="0">
            <a:spAutoFit/>
          </a:bodyPr>
          <a:lstStyle/>
          <a:p>
            <a:r>
              <a:rPr lang="en-GB" dirty="0"/>
              <a:t>Extraordinarily warm spring/summer in Central Europe</a:t>
            </a:r>
          </a:p>
          <a:p>
            <a:r>
              <a:rPr lang="en-GB" dirty="0"/>
              <a:t>2018, third warmest year on record for Europe</a:t>
            </a:r>
          </a:p>
        </p:txBody>
      </p:sp>
      <p:pic>
        <p:nvPicPr>
          <p:cNvPr id="10" name="Imagen 9">
            <a:extLst>
              <a:ext uri="{FF2B5EF4-FFF2-40B4-BE49-F238E27FC236}">
                <a16:creationId xmlns:a16="http://schemas.microsoft.com/office/drawing/2014/main" id="{97D9757F-7BC5-9B4E-ADA8-ED8512D0C0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41572" y="2643758"/>
            <a:ext cx="1705992" cy="1413536"/>
          </a:xfrm>
          <a:prstGeom prst="rect">
            <a:avLst/>
          </a:prstGeom>
        </p:spPr>
      </p:pic>
      <p:sp>
        <p:nvSpPr>
          <p:cNvPr id="11" name="CuadroTexto 10">
            <a:extLst>
              <a:ext uri="{FF2B5EF4-FFF2-40B4-BE49-F238E27FC236}">
                <a16:creationId xmlns:a16="http://schemas.microsoft.com/office/drawing/2014/main" id="{BEE88D6A-3A2B-9D4B-AFC9-45E73A5148FC}"/>
              </a:ext>
            </a:extLst>
          </p:cNvPr>
          <p:cNvSpPr txBox="1"/>
          <p:nvPr/>
        </p:nvSpPr>
        <p:spPr>
          <a:xfrm>
            <a:off x="2107751" y="2859782"/>
            <a:ext cx="4633820" cy="369332"/>
          </a:xfrm>
          <a:prstGeom prst="rect">
            <a:avLst/>
          </a:prstGeom>
          <a:noFill/>
        </p:spPr>
        <p:txBody>
          <a:bodyPr wrap="square" rtlCol="0">
            <a:spAutoFit/>
          </a:bodyPr>
          <a:lstStyle/>
          <a:p>
            <a:pPr algn="r"/>
            <a:r>
              <a:rPr lang="en-GB" dirty="0"/>
              <a:t>2018, lowest soil moisture of the last 40 years</a:t>
            </a:r>
          </a:p>
        </p:txBody>
      </p:sp>
      <p:pic>
        <p:nvPicPr>
          <p:cNvPr id="13" name="Imagen 12">
            <a:extLst>
              <a:ext uri="{FF2B5EF4-FFF2-40B4-BE49-F238E27FC236}">
                <a16:creationId xmlns:a16="http://schemas.microsoft.com/office/drawing/2014/main" id="{570513FA-0192-144F-834E-45730371C7D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218068" y="3745918"/>
            <a:ext cx="1193692" cy="1219501"/>
          </a:xfrm>
          <a:prstGeom prst="rect">
            <a:avLst/>
          </a:prstGeom>
        </p:spPr>
      </p:pic>
      <p:sp>
        <p:nvSpPr>
          <p:cNvPr id="14" name="CuadroTexto 13">
            <a:extLst>
              <a:ext uri="{FF2B5EF4-FFF2-40B4-BE49-F238E27FC236}">
                <a16:creationId xmlns:a16="http://schemas.microsoft.com/office/drawing/2014/main" id="{AC7379AF-BFCE-6847-AB95-190697F991BB}"/>
              </a:ext>
            </a:extLst>
          </p:cNvPr>
          <p:cNvSpPr txBox="1"/>
          <p:nvPr/>
        </p:nvSpPr>
        <p:spPr>
          <a:xfrm>
            <a:off x="2411016" y="4179209"/>
            <a:ext cx="4633820" cy="646331"/>
          </a:xfrm>
          <a:prstGeom prst="rect">
            <a:avLst/>
          </a:prstGeom>
          <a:noFill/>
        </p:spPr>
        <p:txBody>
          <a:bodyPr wrap="square" rtlCol="0">
            <a:spAutoFit/>
          </a:bodyPr>
          <a:lstStyle/>
          <a:p>
            <a:r>
              <a:rPr lang="en-GB" dirty="0"/>
              <a:t>February 2018, first time (in satellite era) winter sea ice pack opens North of Greenland</a:t>
            </a:r>
          </a:p>
        </p:txBody>
      </p:sp>
      <p:sp>
        <p:nvSpPr>
          <p:cNvPr id="8" name="Rectángulo 7">
            <a:extLst>
              <a:ext uri="{FF2B5EF4-FFF2-40B4-BE49-F238E27FC236}">
                <a16:creationId xmlns:a16="http://schemas.microsoft.com/office/drawing/2014/main" id="{45B4BAAE-BF00-A244-B4C6-0B8FE38C5DB4}"/>
              </a:ext>
            </a:extLst>
          </p:cNvPr>
          <p:cNvSpPr/>
          <p:nvPr/>
        </p:nvSpPr>
        <p:spPr>
          <a:xfrm>
            <a:off x="5182595" y="627534"/>
            <a:ext cx="3724481" cy="369332"/>
          </a:xfrm>
          <a:prstGeom prst="rect">
            <a:avLst/>
          </a:prstGeom>
          <a:solidFill>
            <a:srgbClr val="7F0026"/>
          </a:solidFill>
          <a:ln>
            <a:solidFill>
              <a:schemeClr val="accent2">
                <a:lumMod val="50000"/>
              </a:schemeClr>
            </a:solidFill>
          </a:ln>
        </p:spPr>
        <p:txBody>
          <a:bodyPr wrap="none">
            <a:spAutoFit/>
          </a:bodyPr>
          <a:lstStyle/>
          <a:p>
            <a:r>
              <a:rPr lang="gl-ES" b="1" dirty="0">
                <a:solidFill>
                  <a:schemeClr val="bg1"/>
                </a:solidFill>
              </a:rPr>
              <a:t>https://climate.copernicus.eu/ESOTC</a:t>
            </a:r>
            <a:endParaRPr lang="en-GB" b="1" dirty="0">
              <a:solidFill>
                <a:schemeClr val="bg1"/>
              </a:solidFill>
            </a:endParaRPr>
          </a:p>
        </p:txBody>
      </p:sp>
    </p:spTree>
    <p:extLst>
      <p:ext uri="{BB962C8B-B14F-4D97-AF65-F5344CB8AC3E}">
        <p14:creationId xmlns:p14="http://schemas.microsoft.com/office/powerpoint/2010/main" val="4144698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728628F-273F-1247-8E99-BF2B1D138BCF}"/>
              </a:ext>
            </a:extLst>
          </p:cNvPr>
          <p:cNvSpPr>
            <a:spLocks noGrp="1"/>
          </p:cNvSpPr>
          <p:nvPr>
            <p:ph idx="1"/>
          </p:nvPr>
        </p:nvSpPr>
        <p:spPr/>
        <p:txBody>
          <a:bodyPr>
            <a:normAutofit lnSpcReduction="10000"/>
          </a:bodyPr>
          <a:lstStyle/>
          <a:p>
            <a:r>
              <a:rPr lang="en-GB" dirty="0"/>
              <a:t>New service elements</a:t>
            </a:r>
          </a:p>
          <a:p>
            <a:pPr lvl="1"/>
            <a:r>
              <a:rPr lang="en-GB" dirty="0"/>
              <a:t>Decadal climate predictions</a:t>
            </a:r>
          </a:p>
          <a:p>
            <a:pPr lvl="1"/>
            <a:r>
              <a:rPr lang="en-GB" dirty="0"/>
              <a:t>Attribution service</a:t>
            </a:r>
          </a:p>
          <a:p>
            <a:r>
              <a:rPr lang="en-GB" dirty="0"/>
              <a:t>Enhanced reanalysis portfolio</a:t>
            </a:r>
          </a:p>
          <a:p>
            <a:pPr lvl="1"/>
            <a:r>
              <a:rPr lang="en-GB" dirty="0"/>
              <a:t>Regional reanalyses</a:t>
            </a:r>
          </a:p>
          <a:p>
            <a:pPr lvl="1"/>
            <a:r>
              <a:rPr lang="en-GB" dirty="0"/>
              <a:t>Centennial</a:t>
            </a:r>
          </a:p>
          <a:p>
            <a:pPr lvl="1"/>
            <a:r>
              <a:rPr lang="en-GB" dirty="0"/>
              <a:t>Coupled ocean</a:t>
            </a:r>
          </a:p>
          <a:p>
            <a:pPr lvl="1"/>
            <a:r>
              <a:rPr lang="en-GB" dirty="0"/>
              <a:t>Coupled chemistry (joint CAMS/C3S)</a:t>
            </a:r>
          </a:p>
          <a:p>
            <a:r>
              <a:rPr lang="en-GB" dirty="0"/>
              <a:t>CO</a:t>
            </a:r>
            <a:r>
              <a:rPr lang="en-GB" baseline="-25000" dirty="0"/>
              <a:t>2</a:t>
            </a:r>
            <a:r>
              <a:rPr lang="en-GB" dirty="0"/>
              <a:t> observatory (with CAMS)</a:t>
            </a:r>
          </a:p>
          <a:p>
            <a:r>
              <a:rPr lang="en-GB" dirty="0"/>
              <a:t>Expanded capabilities of the CDS / CDS Toolbox</a:t>
            </a:r>
          </a:p>
          <a:p>
            <a:r>
              <a:rPr lang="en-GB" dirty="0"/>
              <a:t>Fast track response service</a:t>
            </a:r>
          </a:p>
          <a:p>
            <a:pPr marL="0" indent="0">
              <a:buNone/>
            </a:pPr>
            <a:endParaRPr lang="en-GB" dirty="0"/>
          </a:p>
          <a:p>
            <a:pPr lvl="1"/>
            <a:endParaRPr lang="en-GB" dirty="0"/>
          </a:p>
          <a:p>
            <a:pPr lvl="1"/>
            <a:endParaRPr lang="en-GB" dirty="0"/>
          </a:p>
        </p:txBody>
      </p:sp>
      <p:sp>
        <p:nvSpPr>
          <p:cNvPr id="2" name="Título 1">
            <a:extLst>
              <a:ext uri="{FF2B5EF4-FFF2-40B4-BE49-F238E27FC236}">
                <a16:creationId xmlns:a16="http://schemas.microsoft.com/office/drawing/2014/main" id="{DD2B4329-06E3-9349-B561-51D96FA3EBAD}"/>
              </a:ext>
            </a:extLst>
          </p:cNvPr>
          <p:cNvSpPr>
            <a:spLocks noGrp="1"/>
          </p:cNvSpPr>
          <p:nvPr>
            <p:ph type="title"/>
          </p:nvPr>
        </p:nvSpPr>
        <p:spPr/>
        <p:txBody>
          <a:bodyPr/>
          <a:lstStyle/>
          <a:p>
            <a:r>
              <a:rPr lang="en-GB" dirty="0"/>
              <a:t>C3S – Copernicus 2.0 (2021 – 2027)</a:t>
            </a:r>
          </a:p>
        </p:txBody>
      </p:sp>
    </p:spTree>
    <p:extLst>
      <p:ext uri="{BB962C8B-B14F-4D97-AF65-F5344CB8AC3E}">
        <p14:creationId xmlns:p14="http://schemas.microsoft.com/office/powerpoint/2010/main" val="20509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4" name="Marcador de contenido 1">
            <a:extLst>
              <a:ext uri="{FF2B5EF4-FFF2-40B4-BE49-F238E27FC236}">
                <a16:creationId xmlns:a16="http://schemas.microsoft.com/office/drawing/2014/main" id="{65F0BA85-268F-BF4E-A419-D7DDA6114021}"/>
              </a:ext>
            </a:extLst>
          </p:cNvPr>
          <p:cNvSpPr txBox="1">
            <a:spLocks/>
          </p:cNvSpPr>
          <p:nvPr/>
        </p:nvSpPr>
        <p:spPr>
          <a:xfrm>
            <a:off x="893710" y="699543"/>
            <a:ext cx="7793089" cy="41044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solidFill>
                  <a:schemeClr val="bg1">
                    <a:lumMod val="65000"/>
                  </a:schemeClr>
                </a:solidFill>
              </a:rPr>
              <a:t>Copernicus Programme</a:t>
            </a:r>
          </a:p>
          <a:p>
            <a:pPr lvl="1"/>
            <a:r>
              <a:rPr lang="en-GB" dirty="0">
                <a:solidFill>
                  <a:schemeClr val="bg1">
                    <a:lumMod val="65000"/>
                  </a:schemeClr>
                </a:solidFill>
              </a:rPr>
              <a:t>Description, components and role of ECMWF</a:t>
            </a:r>
          </a:p>
          <a:p>
            <a:r>
              <a:rPr lang="en-GB" dirty="0">
                <a:solidFill>
                  <a:schemeClr val="bg1">
                    <a:lumMod val="65000"/>
                  </a:schemeClr>
                </a:solidFill>
              </a:rPr>
              <a:t>Copernicus Climate Change Service (C3S)</a:t>
            </a:r>
          </a:p>
          <a:p>
            <a:pPr lvl="1"/>
            <a:r>
              <a:rPr lang="en-GB" dirty="0">
                <a:solidFill>
                  <a:schemeClr val="bg1">
                    <a:lumMod val="65000"/>
                  </a:schemeClr>
                </a:solidFill>
              </a:rPr>
              <a:t>Description, components, available products, SIS</a:t>
            </a:r>
          </a:p>
          <a:p>
            <a:pPr lvl="1"/>
            <a:r>
              <a:rPr lang="en-GB" dirty="0">
                <a:solidFill>
                  <a:schemeClr val="bg1">
                    <a:lumMod val="65000"/>
                  </a:schemeClr>
                </a:solidFill>
              </a:rPr>
              <a:t>The Climate Data Store (CDS)</a:t>
            </a:r>
          </a:p>
          <a:p>
            <a:r>
              <a:rPr lang="en-GB" dirty="0">
                <a:solidFill>
                  <a:srgbClr val="A73F3C"/>
                </a:solidFill>
              </a:rPr>
              <a:t>C3S seasonal forecast activity description</a:t>
            </a:r>
          </a:p>
          <a:p>
            <a:pPr lvl="1"/>
            <a:r>
              <a:rPr lang="en-GB" dirty="0">
                <a:solidFill>
                  <a:srgbClr val="A73F3C"/>
                </a:solidFill>
              </a:rPr>
              <a:t>Description, current status, products, next steps</a:t>
            </a:r>
          </a:p>
          <a:p>
            <a:r>
              <a:rPr lang="en-GB" dirty="0">
                <a:solidFill>
                  <a:schemeClr val="bg1">
                    <a:lumMod val="65000"/>
                  </a:schemeClr>
                </a:solidFill>
              </a:rPr>
              <a:t>C3S seasonal forecast user perspective</a:t>
            </a:r>
          </a:p>
          <a:p>
            <a:pPr lvl="1"/>
            <a:r>
              <a:rPr lang="en-GB" dirty="0">
                <a:solidFill>
                  <a:schemeClr val="bg1">
                    <a:lumMod val="65000"/>
                  </a:schemeClr>
                </a:solidFill>
              </a:rPr>
              <a:t>Forecast quality, postprocessing, multi-system</a:t>
            </a:r>
          </a:p>
        </p:txBody>
      </p:sp>
    </p:spTree>
    <p:extLst>
      <p:ext uri="{BB962C8B-B14F-4D97-AF65-F5344CB8AC3E}">
        <p14:creationId xmlns:p14="http://schemas.microsoft.com/office/powerpoint/2010/main" val="3140442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942975" y="699543"/>
            <a:ext cx="7743826" cy="613544"/>
          </a:xfrm>
          <a:solidFill>
            <a:schemeClr val="accent1">
              <a:lumMod val="40000"/>
              <a:lumOff val="60000"/>
            </a:schemeClr>
          </a:solidFill>
          <a:ln>
            <a:solidFill>
              <a:schemeClr val="accent1">
                <a:lumMod val="75000"/>
              </a:schemeClr>
            </a:solidFill>
          </a:ln>
        </p:spPr>
        <p:txBody>
          <a:bodyPr>
            <a:noAutofit/>
          </a:bodyPr>
          <a:lstStyle/>
          <a:p>
            <a:pPr marL="0" indent="0" algn="ctr">
              <a:buNone/>
            </a:pPr>
            <a:r>
              <a:rPr lang="en-GB" sz="1650" dirty="0"/>
              <a:t>Aim: to generate </a:t>
            </a:r>
            <a:r>
              <a:rPr lang="en-GB" sz="1650" b="1" dirty="0"/>
              <a:t>seasonal forecast </a:t>
            </a:r>
            <a:r>
              <a:rPr lang="en-GB" sz="1650" dirty="0"/>
              <a:t>products based on the </a:t>
            </a:r>
            <a:r>
              <a:rPr lang="en-GB" sz="1650" b="1" dirty="0"/>
              <a:t>best information available</a:t>
            </a:r>
            <a:r>
              <a:rPr lang="en-GB" sz="1650" dirty="0"/>
              <a:t>, to an </a:t>
            </a:r>
            <a:r>
              <a:rPr lang="en-GB" sz="1650" b="1" dirty="0"/>
              <a:t>operational schedule</a:t>
            </a:r>
            <a:r>
              <a:rPr lang="en-GB" sz="1650" dirty="0"/>
              <a:t>, and make them </a:t>
            </a:r>
            <a:r>
              <a:rPr lang="en-GB" sz="1650" b="1" dirty="0"/>
              <a:t>publicly available</a:t>
            </a:r>
            <a:r>
              <a:rPr lang="en-GB" sz="1650" dirty="0"/>
              <a:t>. </a:t>
            </a:r>
          </a:p>
        </p:txBody>
      </p:sp>
      <p:sp>
        <p:nvSpPr>
          <p:cNvPr id="19" name="Oval 18"/>
          <p:cNvSpPr/>
          <p:nvPr/>
        </p:nvSpPr>
        <p:spPr>
          <a:xfrm>
            <a:off x="264961" y="1229696"/>
            <a:ext cx="3979148" cy="386233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sz="1350"/>
          </a:p>
        </p:txBody>
      </p:sp>
      <p:sp>
        <p:nvSpPr>
          <p:cNvPr id="3" name="Title 2"/>
          <p:cNvSpPr>
            <a:spLocks noGrp="1"/>
          </p:cNvSpPr>
          <p:nvPr>
            <p:ph type="title"/>
          </p:nvPr>
        </p:nvSpPr>
        <p:spPr/>
        <p:txBody>
          <a:bodyPr/>
          <a:lstStyle/>
          <a:p>
            <a:r>
              <a:rPr lang="en-GB" sz="1799" spc="600" dirty="0"/>
              <a:t>C3S Seasonal Forecasts - Introduction</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4314" y="2875473"/>
            <a:ext cx="1890000" cy="55258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4503" y="4356892"/>
            <a:ext cx="810000" cy="65261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670" y="3873200"/>
            <a:ext cx="810000" cy="81000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4704" y="2936440"/>
            <a:ext cx="810000" cy="810000"/>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9704" y="2038252"/>
            <a:ext cx="1350000" cy="771428"/>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54503" y="1439847"/>
            <a:ext cx="1350000" cy="455960"/>
          </a:xfrm>
          <a:prstGeom prst="rect">
            <a:avLst/>
          </a:prstGeom>
        </p:spPr>
      </p:pic>
      <p:sp>
        <p:nvSpPr>
          <p:cNvPr id="12" name="Right Arrow 11"/>
          <p:cNvSpPr/>
          <p:nvPr/>
        </p:nvSpPr>
        <p:spPr>
          <a:xfrm rot="3490477">
            <a:off x="2224842" y="2126713"/>
            <a:ext cx="930154" cy="2260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3" name="Right Arrow 12"/>
          <p:cNvSpPr/>
          <p:nvPr/>
        </p:nvSpPr>
        <p:spPr>
          <a:xfrm rot="1830488">
            <a:off x="1863269" y="2519647"/>
            <a:ext cx="665001" cy="2260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4" name="Right Arrow 13"/>
          <p:cNvSpPr/>
          <p:nvPr/>
        </p:nvSpPr>
        <p:spPr>
          <a:xfrm>
            <a:off x="1449921" y="3100542"/>
            <a:ext cx="803989" cy="2260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5" name="Right Arrow 14"/>
          <p:cNvSpPr/>
          <p:nvPr/>
        </p:nvSpPr>
        <p:spPr>
          <a:xfrm rot="19850034">
            <a:off x="1557334" y="3708100"/>
            <a:ext cx="1078220" cy="2260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6" name="Right Arrow 15"/>
          <p:cNvSpPr/>
          <p:nvPr/>
        </p:nvSpPr>
        <p:spPr>
          <a:xfrm rot="18397499">
            <a:off x="2227282" y="3943885"/>
            <a:ext cx="860961" cy="2260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20" name="Llamada de nube 19">
            <a:extLst>
              <a:ext uri="{FF2B5EF4-FFF2-40B4-BE49-F238E27FC236}">
                <a16:creationId xmlns:a16="http://schemas.microsoft.com/office/drawing/2014/main" id="{64DF7FDC-82EF-3D47-8883-753DCD1D2811}"/>
              </a:ext>
            </a:extLst>
          </p:cNvPr>
          <p:cNvSpPr/>
          <p:nvPr/>
        </p:nvSpPr>
        <p:spPr>
          <a:xfrm>
            <a:off x="2673445" y="3746440"/>
            <a:ext cx="2002463" cy="1345591"/>
          </a:xfrm>
          <a:prstGeom prst="cloudCallout">
            <a:avLst>
              <a:gd name="adj1" fmla="val -987"/>
              <a:gd name="adj2" fmla="val -6070"/>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gl-ES" sz="1350" dirty="0"/>
          </a:p>
        </p:txBody>
      </p:sp>
      <p:pic>
        <p:nvPicPr>
          <p:cNvPr id="17" name="Imagen 16">
            <a:extLst>
              <a:ext uri="{FF2B5EF4-FFF2-40B4-BE49-F238E27FC236}">
                <a16:creationId xmlns:a16="http://schemas.microsoft.com/office/drawing/2014/main" id="{5E671DA5-72DB-6549-8BDF-340CF62ACB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14076" y="3853293"/>
            <a:ext cx="534569" cy="529001"/>
          </a:xfrm>
          <a:prstGeom prst="rect">
            <a:avLst/>
          </a:prstGeom>
        </p:spPr>
      </p:pic>
      <p:pic>
        <p:nvPicPr>
          <p:cNvPr id="7" name="Imagen 6">
            <a:extLst>
              <a:ext uri="{FF2B5EF4-FFF2-40B4-BE49-F238E27FC236}">
                <a16:creationId xmlns:a16="http://schemas.microsoft.com/office/drawing/2014/main" id="{0A2C7551-DE38-3A47-83C4-F35C8DC316B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87529" y="4410966"/>
            <a:ext cx="1127098" cy="450839"/>
          </a:xfrm>
          <a:prstGeom prst="rect">
            <a:avLst/>
          </a:prstGeom>
        </p:spPr>
      </p:pic>
      <p:sp>
        <p:nvSpPr>
          <p:cNvPr id="21" name="Right Arrow 15">
            <a:extLst>
              <a:ext uri="{FF2B5EF4-FFF2-40B4-BE49-F238E27FC236}">
                <a16:creationId xmlns:a16="http://schemas.microsoft.com/office/drawing/2014/main" id="{1C4113AA-779B-3947-A107-D922D66FBDFC}"/>
              </a:ext>
            </a:extLst>
          </p:cNvPr>
          <p:cNvSpPr/>
          <p:nvPr/>
        </p:nvSpPr>
        <p:spPr>
          <a:xfrm rot="15956258">
            <a:off x="3273444" y="3533306"/>
            <a:ext cx="469085" cy="220800"/>
          </a:xfrm>
          <a:prstGeom prst="rightArrow">
            <a:avLst/>
          </a:prstGeom>
          <a:pattFill prst="wdUpDiag">
            <a:fgClr>
              <a:schemeClr val="accent2">
                <a:lumMod val="40000"/>
                <a:lumOff val="60000"/>
              </a:schemeClr>
            </a:fgClr>
            <a:bgClr>
              <a:schemeClr val="accent2">
                <a:lumMod val="75000"/>
              </a:schemeClr>
            </a:bgClr>
          </a:patt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b="1" dirty="0">
              <a:ln w="22225">
                <a:solidFill>
                  <a:schemeClr val="accent2"/>
                </a:solidFill>
                <a:prstDash val="solid"/>
              </a:ln>
              <a:solidFill>
                <a:schemeClr val="accent2">
                  <a:lumMod val="40000"/>
                  <a:lumOff val="60000"/>
                </a:schemeClr>
              </a:solidFill>
            </a:endParaRPr>
          </a:p>
        </p:txBody>
      </p:sp>
      <p:sp>
        <p:nvSpPr>
          <p:cNvPr id="18" name="TextShape 2"/>
          <p:cNvSpPr txBox="1"/>
          <p:nvPr/>
        </p:nvSpPr>
        <p:spPr>
          <a:xfrm>
            <a:off x="4542975" y="1419622"/>
            <a:ext cx="4142755" cy="2664296"/>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171720" indent="-171450">
              <a:buClr>
                <a:srgbClr val="000000"/>
              </a:buClr>
              <a:buFont typeface="Arial" panose="020B0604020202020204" pitchFamily="34" charset="0"/>
              <a:buChar char="•"/>
            </a:pPr>
            <a:r>
              <a:rPr lang="en-US" sz="1400" spc="-1" dirty="0">
                <a:solidFill>
                  <a:srgbClr val="000000"/>
                </a:solidFill>
                <a:uFill>
                  <a:solidFill>
                    <a:srgbClr val="FFFFFF"/>
                  </a:solidFill>
                </a:uFill>
              </a:rPr>
              <a:t>Issued every month on the 13</a:t>
            </a:r>
            <a:r>
              <a:rPr lang="en-US" sz="1400" spc="-1" baseline="30000" dirty="0">
                <a:solidFill>
                  <a:srgbClr val="000000"/>
                </a:solidFill>
                <a:uFill>
                  <a:solidFill>
                    <a:srgbClr val="FFFFFF"/>
                  </a:solidFill>
                </a:uFill>
              </a:rPr>
              <a:t>th </a:t>
            </a:r>
            <a:br>
              <a:rPr lang="en-US" sz="1400" spc="-1" baseline="30000" dirty="0">
                <a:solidFill>
                  <a:srgbClr val="000000"/>
                </a:solidFill>
                <a:uFill>
                  <a:solidFill>
                    <a:srgbClr val="FFFFFF"/>
                  </a:solidFill>
                </a:uFill>
              </a:rPr>
            </a:br>
            <a:r>
              <a:rPr lang="en-US" sz="1400" spc="-1" dirty="0">
                <a:solidFill>
                  <a:srgbClr val="000000"/>
                </a:solidFill>
                <a:uFill>
                  <a:solidFill>
                    <a:srgbClr val="FFFFFF"/>
                  </a:solidFill>
                </a:uFill>
              </a:rPr>
              <a:t>(to be moved to the 10</a:t>
            </a:r>
            <a:r>
              <a:rPr lang="en-US" sz="1400" spc="-1" baseline="30000" dirty="0">
                <a:solidFill>
                  <a:srgbClr val="000000"/>
                </a:solidFill>
                <a:uFill>
                  <a:solidFill>
                    <a:srgbClr val="FFFFFF"/>
                  </a:solidFill>
                </a:uFill>
              </a:rPr>
              <a:t>th</a:t>
            </a:r>
            <a:r>
              <a:rPr lang="en-US" sz="1400" spc="-1" dirty="0">
                <a:solidFill>
                  <a:srgbClr val="000000"/>
                </a:solidFill>
                <a:uFill>
                  <a:solidFill>
                    <a:srgbClr val="FFFFFF"/>
                  </a:solidFill>
                </a:uFill>
              </a:rPr>
              <a:t>)</a:t>
            </a:r>
            <a:endParaRPr lang="en-US" sz="1400" spc="-1" baseline="30000" dirty="0">
              <a:solidFill>
                <a:srgbClr val="000000"/>
              </a:solidFill>
              <a:uFill>
                <a:solidFill>
                  <a:srgbClr val="FFFFFF"/>
                </a:solidFill>
              </a:uFill>
            </a:endParaRPr>
          </a:p>
          <a:p>
            <a:pPr marL="171720" indent="-171450">
              <a:buClr>
                <a:srgbClr val="000000"/>
              </a:buClr>
              <a:buFont typeface="Arial" panose="020B0604020202020204" pitchFamily="34" charset="0"/>
              <a:buChar char="•"/>
            </a:pPr>
            <a:endParaRPr lang="en-US" sz="1400" spc="-1" dirty="0">
              <a:solidFill>
                <a:srgbClr val="000000"/>
              </a:solidFill>
              <a:uFill>
                <a:solidFill>
                  <a:srgbClr val="FFFFFF"/>
                </a:solidFill>
              </a:uFill>
            </a:endParaRPr>
          </a:p>
          <a:p>
            <a:pPr marL="171720" indent="-171450">
              <a:buClr>
                <a:srgbClr val="000000"/>
              </a:buClr>
              <a:buFont typeface="Arial" panose="020B0604020202020204" pitchFamily="34" charset="0"/>
              <a:buChar char="•"/>
            </a:pPr>
            <a:r>
              <a:rPr lang="en-US" sz="1400" spc="-1" dirty="0">
                <a:solidFill>
                  <a:srgbClr val="000000"/>
                </a:solidFill>
                <a:uFill>
                  <a:solidFill>
                    <a:srgbClr val="FFFFFF"/>
                  </a:solidFill>
                </a:uFill>
              </a:rPr>
              <a:t>Large ensembles </a:t>
            </a:r>
            <a:br>
              <a:rPr lang="en-US" sz="1400" spc="-1" dirty="0">
                <a:solidFill>
                  <a:srgbClr val="000000"/>
                </a:solidFill>
                <a:uFill>
                  <a:solidFill>
                    <a:srgbClr val="FFFFFF"/>
                  </a:solidFill>
                </a:uFill>
              </a:rPr>
            </a:br>
            <a:r>
              <a:rPr lang="en-US" sz="1400" spc="-1" dirty="0">
                <a:solidFill>
                  <a:srgbClr val="000000"/>
                </a:solidFill>
                <a:uFill>
                  <a:solidFill>
                    <a:srgbClr val="FFFFFF"/>
                  </a:solidFill>
                </a:uFill>
              </a:rPr>
              <a:t>(members: ~50 forecast, ~25 </a:t>
            </a:r>
            <a:r>
              <a:rPr lang="en-US" sz="1400" spc="-1" dirty="0" err="1">
                <a:solidFill>
                  <a:srgbClr val="000000"/>
                </a:solidFill>
                <a:uFill>
                  <a:solidFill>
                    <a:srgbClr val="FFFFFF"/>
                  </a:solidFill>
                </a:uFill>
              </a:rPr>
              <a:t>hindcast</a:t>
            </a:r>
            <a:r>
              <a:rPr lang="en-US" sz="1400" spc="-1" dirty="0">
                <a:solidFill>
                  <a:srgbClr val="000000"/>
                </a:solidFill>
                <a:uFill>
                  <a:solidFill>
                    <a:srgbClr val="FFFFFF"/>
                  </a:solidFill>
                </a:uFill>
              </a:rPr>
              <a:t>)</a:t>
            </a:r>
          </a:p>
          <a:p>
            <a:pPr marL="171720" indent="-171450">
              <a:buClr>
                <a:srgbClr val="000000"/>
              </a:buClr>
              <a:buFont typeface="Arial" panose="020B0604020202020204" pitchFamily="34" charset="0"/>
              <a:buChar char="•"/>
            </a:pPr>
            <a:r>
              <a:rPr lang="en-US" sz="1400" spc="-1" dirty="0">
                <a:solidFill>
                  <a:srgbClr val="000000"/>
                </a:solidFill>
                <a:uFill>
                  <a:solidFill>
                    <a:srgbClr val="FFFFFF"/>
                  </a:solidFill>
                </a:uFill>
              </a:rPr>
              <a:t>Common reference period (1993-2016)</a:t>
            </a:r>
          </a:p>
          <a:p>
            <a:pPr marL="171720" indent="-171450">
              <a:buClr>
                <a:srgbClr val="000000"/>
              </a:buClr>
              <a:buFont typeface="Arial" panose="020B0604020202020204" pitchFamily="34" charset="0"/>
              <a:buChar char="•"/>
            </a:pPr>
            <a:r>
              <a:rPr lang="en-US" sz="1400" spc="-1" dirty="0">
                <a:solidFill>
                  <a:srgbClr val="000000"/>
                </a:solidFill>
                <a:uFill>
                  <a:solidFill>
                    <a:srgbClr val="FFFFFF"/>
                  </a:solidFill>
                </a:uFill>
              </a:rPr>
              <a:t>Common horizontal resolution (1-degree)</a:t>
            </a:r>
          </a:p>
          <a:p>
            <a:pPr marL="171720" indent="-171450">
              <a:buClr>
                <a:srgbClr val="000000"/>
              </a:buClr>
              <a:buFont typeface="Arial" panose="020B0604020202020204" pitchFamily="34" charset="0"/>
              <a:buChar char="•"/>
            </a:pPr>
            <a:r>
              <a:rPr lang="en-US" sz="1400" spc="-1" dirty="0">
                <a:solidFill>
                  <a:srgbClr val="000000"/>
                </a:solidFill>
                <a:uFill>
                  <a:solidFill>
                    <a:srgbClr val="FFFFFF"/>
                  </a:solidFill>
                </a:uFill>
              </a:rPr>
              <a:t>~30 single-level variables (every 6h or 24h)</a:t>
            </a:r>
          </a:p>
          <a:p>
            <a:pPr marL="171720" indent="-171450">
              <a:buClr>
                <a:srgbClr val="000000"/>
              </a:buClr>
              <a:buFont typeface="Arial" panose="020B0604020202020204" pitchFamily="34" charset="0"/>
              <a:buChar char="•"/>
            </a:pPr>
            <a:r>
              <a:rPr lang="en-US" sz="1400" spc="-1" dirty="0">
                <a:solidFill>
                  <a:srgbClr val="000000"/>
                </a:solidFill>
                <a:uFill>
                  <a:solidFill>
                    <a:srgbClr val="FFFFFF"/>
                  </a:solidFill>
                </a:uFill>
              </a:rPr>
              <a:t>5 variables in pressure levels  (every 12h)</a:t>
            </a:r>
            <a:br>
              <a:rPr lang="en-US" sz="1400" spc="-1" dirty="0">
                <a:solidFill>
                  <a:srgbClr val="000000"/>
                </a:solidFill>
                <a:uFill>
                  <a:solidFill>
                    <a:srgbClr val="FFFFFF"/>
                  </a:solidFill>
                </a:uFill>
              </a:rPr>
            </a:br>
            <a:r>
              <a:rPr lang="en-US" sz="1400" spc="-1" dirty="0">
                <a:solidFill>
                  <a:srgbClr val="000000"/>
                </a:solidFill>
                <a:uFill>
                  <a:solidFill>
                    <a:srgbClr val="FFFFFF"/>
                  </a:solidFill>
                </a:uFill>
              </a:rPr>
              <a:t>(11 levels from 925hPa to 10hPa)</a:t>
            </a:r>
          </a:p>
          <a:p>
            <a:pPr marL="270">
              <a:buClr>
                <a:srgbClr val="000000"/>
              </a:buClr>
            </a:pPr>
            <a:endParaRPr lang="en-US" sz="1400" spc="-1" dirty="0">
              <a:solidFill>
                <a:srgbClr val="000000"/>
              </a:solidFill>
              <a:uFill>
                <a:solidFill>
                  <a:srgbClr val="FFFFFF"/>
                </a:solidFill>
              </a:uFill>
              <a:latin typeface="Calibri"/>
            </a:endParaRPr>
          </a:p>
          <a:p>
            <a:pPr marL="270">
              <a:buClr>
                <a:srgbClr val="000000"/>
              </a:buClr>
            </a:pPr>
            <a:r>
              <a:rPr lang="en-US" sz="1400" spc="-1" dirty="0">
                <a:solidFill>
                  <a:srgbClr val="000000"/>
                </a:solidFill>
                <a:uFill>
                  <a:solidFill>
                    <a:srgbClr val="FFFFFF"/>
                  </a:solidFill>
                </a:uFill>
                <a:latin typeface="Calibri"/>
              </a:rPr>
              <a:t>Agreed </a:t>
            </a:r>
            <a:r>
              <a:rPr lang="en-US" sz="1400" spc="-1" dirty="0" err="1">
                <a:solidFill>
                  <a:srgbClr val="000000"/>
                </a:solidFill>
                <a:uFill>
                  <a:solidFill>
                    <a:srgbClr val="FFFFFF"/>
                  </a:solidFill>
                </a:uFill>
                <a:latin typeface="Calibri"/>
              </a:rPr>
              <a:t>NetCDF</a:t>
            </a:r>
            <a:r>
              <a:rPr lang="en-US" sz="1400" spc="-1" dirty="0">
                <a:solidFill>
                  <a:srgbClr val="000000"/>
                </a:solidFill>
                <a:uFill>
                  <a:solidFill>
                    <a:srgbClr val="FFFFFF"/>
                  </a:solidFill>
                </a:uFill>
                <a:latin typeface="Calibri"/>
              </a:rPr>
              <a:t> specification C3S-0.1 (based on CF)</a:t>
            </a:r>
          </a:p>
          <a:p>
            <a:pPr>
              <a:lnSpc>
                <a:spcPct val="90000"/>
              </a:lnSpc>
            </a:pPr>
            <a:endParaRPr lang="en-US" sz="1350" spc="-1" dirty="0">
              <a:solidFill>
                <a:srgbClr val="000000"/>
              </a:solidFill>
              <a:uFill>
                <a:solidFill>
                  <a:srgbClr val="FFFFFF"/>
                </a:solidFill>
              </a:uFill>
              <a:latin typeface="Calibri"/>
            </a:endParaRPr>
          </a:p>
        </p:txBody>
      </p:sp>
      <p:pic>
        <p:nvPicPr>
          <p:cNvPr id="1028" name="Picture 4" descr="https://www.theflagshop.co.uk/media/catalog/product/cache/1/thumbnail/9df78eab33525d08d6e5fb8d27136e95/c/a/canada-flag-8x5.gif">
            <a:extLst>
              <a:ext uri="{FF2B5EF4-FFF2-40B4-BE49-F238E27FC236}">
                <a16:creationId xmlns:a16="http://schemas.microsoft.com/office/drawing/2014/main" id="{B8CAC2AB-2E04-DF46-85A5-FD38AE36F543}"/>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t="19201" b="18682"/>
          <a:stretch/>
        </p:blipFill>
        <p:spPr bwMode="auto">
          <a:xfrm flipH="1">
            <a:off x="3000951" y="3968600"/>
            <a:ext cx="649334" cy="40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90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36F1F5B-02D2-9342-92DB-9E800161CEE1}"/>
              </a:ext>
            </a:extLst>
          </p:cNvPr>
          <p:cNvSpPr>
            <a:spLocks noGrp="1"/>
          </p:cNvSpPr>
          <p:nvPr>
            <p:ph type="title"/>
          </p:nvPr>
        </p:nvSpPr>
        <p:spPr/>
        <p:txBody>
          <a:bodyPr/>
          <a:lstStyle/>
          <a:p>
            <a:r>
              <a:rPr lang="en-GB" sz="1799" spc="600" dirty="0"/>
              <a:t>C3S Seasonal Forecasts – Forecast systems</a:t>
            </a:r>
            <a:endParaRPr lang="en-GB" spc="600" dirty="0"/>
          </a:p>
        </p:txBody>
      </p:sp>
      <p:pic>
        <p:nvPicPr>
          <p:cNvPr id="4" name="Imagen 3">
            <a:extLst>
              <a:ext uri="{FF2B5EF4-FFF2-40B4-BE49-F238E27FC236}">
                <a16:creationId xmlns:a16="http://schemas.microsoft.com/office/drawing/2014/main" id="{CE1BA4DC-897D-5A43-BC4E-6680771838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704" y="1203598"/>
            <a:ext cx="7863602" cy="2520280"/>
          </a:xfrm>
          <a:prstGeom prst="rect">
            <a:avLst/>
          </a:prstGeom>
        </p:spPr>
      </p:pic>
    </p:spTree>
    <p:extLst>
      <p:ext uri="{BB962C8B-B14F-4D97-AF65-F5344CB8AC3E}">
        <p14:creationId xmlns:p14="http://schemas.microsoft.com/office/powerpoint/2010/main" val="2280590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F82236-2AFC-D445-AA3F-78E338343C65}"/>
              </a:ext>
            </a:extLst>
          </p:cNvPr>
          <p:cNvSpPr>
            <a:spLocks noGrp="1"/>
          </p:cNvSpPr>
          <p:nvPr>
            <p:ph type="title"/>
          </p:nvPr>
        </p:nvSpPr>
        <p:spPr/>
        <p:txBody>
          <a:bodyPr/>
          <a:lstStyle/>
          <a:p>
            <a:r>
              <a:rPr lang="en-GB" sz="1799" spc="600" dirty="0"/>
              <a:t>C3S Seasonal Forecasts </a:t>
            </a:r>
            <a:r>
              <a:rPr lang="en-GB" spc="600" dirty="0"/>
              <a:t>– Graphical products</a:t>
            </a:r>
          </a:p>
        </p:txBody>
      </p:sp>
      <p:sp>
        <p:nvSpPr>
          <p:cNvPr id="3" name="TextBox 7">
            <a:extLst>
              <a:ext uri="{FF2B5EF4-FFF2-40B4-BE49-F238E27FC236}">
                <a16:creationId xmlns:a16="http://schemas.microsoft.com/office/drawing/2014/main" id="{699BEE8D-F082-C342-A33A-4E67FC50D7EC}"/>
              </a:ext>
            </a:extLst>
          </p:cNvPr>
          <p:cNvSpPr txBox="1"/>
          <p:nvPr/>
        </p:nvSpPr>
        <p:spPr>
          <a:xfrm>
            <a:off x="6300192" y="656815"/>
            <a:ext cx="2238212" cy="3854645"/>
          </a:xfrm>
          <a:prstGeom prst="rect">
            <a:avLst/>
          </a:prstGeom>
          <a:noFill/>
        </p:spPr>
        <p:txBody>
          <a:bodyPr wrap="square" rtlCol="0">
            <a:spAutoFit/>
          </a:bodyPr>
          <a:lstStyle/>
          <a:p>
            <a:pPr defTabSz="685578"/>
            <a:r>
              <a:rPr lang="en-GB" sz="1349" b="1" dirty="0">
                <a:solidFill>
                  <a:prstClr val="black"/>
                </a:solidFill>
              </a:rPr>
              <a:t>Variables:</a:t>
            </a:r>
          </a:p>
          <a:p>
            <a:pPr marL="214243" indent="-214243" defTabSz="685578">
              <a:buFont typeface="Arial" panose="020B0604020202020204" pitchFamily="34" charset="0"/>
              <a:buChar char="•"/>
            </a:pPr>
            <a:r>
              <a:rPr lang="en-GB" sz="1200" dirty="0">
                <a:solidFill>
                  <a:prstClr val="black"/>
                </a:solidFill>
              </a:rPr>
              <a:t>sea-level pressure</a:t>
            </a:r>
          </a:p>
          <a:p>
            <a:pPr marL="214243" indent="-214243" defTabSz="685578">
              <a:buFont typeface="Arial" panose="020B0604020202020204" pitchFamily="34" charset="0"/>
              <a:buChar char="•"/>
            </a:pPr>
            <a:r>
              <a:rPr lang="en-GB" sz="1200" dirty="0">
                <a:solidFill>
                  <a:prstClr val="black"/>
                </a:solidFill>
              </a:rPr>
              <a:t>geopotential height</a:t>
            </a:r>
          </a:p>
          <a:p>
            <a:pPr marL="214243" indent="-214243" defTabSz="685578">
              <a:buFont typeface="Arial" panose="020B0604020202020204" pitchFamily="34" charset="0"/>
              <a:buChar char="•"/>
            </a:pPr>
            <a:r>
              <a:rPr lang="en-GB" sz="1200" dirty="0">
                <a:solidFill>
                  <a:prstClr val="black"/>
                </a:solidFill>
              </a:rPr>
              <a:t>precipitation</a:t>
            </a:r>
          </a:p>
          <a:p>
            <a:pPr marL="214243" indent="-214243" defTabSz="685578">
              <a:buFont typeface="Arial" panose="020B0604020202020204" pitchFamily="34" charset="0"/>
              <a:buChar char="•"/>
            </a:pPr>
            <a:r>
              <a:rPr lang="en-GB" sz="1200" dirty="0">
                <a:solidFill>
                  <a:prstClr val="black"/>
                </a:solidFill>
              </a:rPr>
              <a:t>air temperature</a:t>
            </a:r>
          </a:p>
          <a:p>
            <a:pPr marL="214243" indent="-214243" defTabSz="685578">
              <a:buFont typeface="Arial" panose="020B0604020202020204" pitchFamily="34" charset="0"/>
              <a:buChar char="•"/>
            </a:pPr>
            <a:r>
              <a:rPr lang="en-GB" sz="1200" dirty="0">
                <a:solidFill>
                  <a:prstClr val="black"/>
                </a:solidFill>
              </a:rPr>
              <a:t>sea-surface temperature</a:t>
            </a:r>
          </a:p>
          <a:p>
            <a:pPr marL="214243" indent="-214243" defTabSz="685578">
              <a:buFont typeface="Arial" panose="020B0604020202020204" pitchFamily="34" charset="0"/>
              <a:buChar char="•"/>
            </a:pPr>
            <a:endParaRPr lang="en-GB" sz="1200" dirty="0">
              <a:solidFill>
                <a:prstClr val="black"/>
              </a:solidFill>
            </a:endParaRPr>
          </a:p>
          <a:p>
            <a:pPr defTabSz="685578"/>
            <a:r>
              <a:rPr lang="en-GB" sz="1349" b="1" dirty="0">
                <a:solidFill>
                  <a:prstClr val="black"/>
                </a:solidFill>
              </a:rPr>
              <a:t>Type of plots:</a:t>
            </a:r>
          </a:p>
          <a:p>
            <a:pPr marL="214243" indent="-214243" defTabSz="685578">
              <a:buFont typeface="Arial" panose="020B0604020202020204" pitchFamily="34" charset="0"/>
              <a:buChar char="•"/>
            </a:pPr>
            <a:r>
              <a:rPr lang="en-GB" sz="1200" dirty="0">
                <a:solidFill>
                  <a:prstClr val="black"/>
                </a:solidFill>
              </a:rPr>
              <a:t>maps:</a:t>
            </a:r>
          </a:p>
          <a:p>
            <a:pPr marL="557031" lvl="1" indent="-214243" defTabSz="685578">
              <a:buFont typeface="Arial" panose="020B0604020202020204" pitchFamily="34" charset="0"/>
              <a:buChar char="•"/>
            </a:pPr>
            <a:r>
              <a:rPr lang="en-GB" sz="1200" dirty="0">
                <a:solidFill>
                  <a:prstClr val="black"/>
                </a:solidFill>
              </a:rPr>
              <a:t>global</a:t>
            </a:r>
          </a:p>
          <a:p>
            <a:pPr marL="557031" lvl="1" indent="-214243" defTabSz="685578">
              <a:buFont typeface="Arial" panose="020B0604020202020204" pitchFamily="34" charset="0"/>
              <a:buChar char="•"/>
            </a:pPr>
            <a:r>
              <a:rPr lang="en-GB" sz="1200" dirty="0">
                <a:solidFill>
                  <a:prstClr val="black"/>
                </a:solidFill>
              </a:rPr>
              <a:t>pre-defined regions</a:t>
            </a:r>
          </a:p>
          <a:p>
            <a:pPr marL="557031" lvl="1" indent="-214243" defTabSz="685578">
              <a:buFont typeface="Arial" panose="020B0604020202020204" pitchFamily="34" charset="0"/>
              <a:buChar char="•"/>
            </a:pPr>
            <a:endParaRPr lang="en-GB" sz="1200" dirty="0">
              <a:solidFill>
                <a:prstClr val="black"/>
              </a:solidFill>
            </a:endParaRPr>
          </a:p>
          <a:p>
            <a:pPr marL="214243" indent="-214243" defTabSz="685578">
              <a:buFont typeface="Arial" panose="020B0604020202020204" pitchFamily="34" charset="0"/>
              <a:buChar char="•"/>
            </a:pPr>
            <a:r>
              <a:rPr lang="en-GB" sz="1200" dirty="0">
                <a:solidFill>
                  <a:prstClr val="black"/>
                </a:solidFill>
              </a:rPr>
              <a:t>time series</a:t>
            </a:r>
          </a:p>
          <a:p>
            <a:pPr marL="214243" indent="-214243" defTabSz="685578">
              <a:buFont typeface="Arial" panose="020B0604020202020204" pitchFamily="34" charset="0"/>
              <a:buChar char="•"/>
            </a:pPr>
            <a:endParaRPr lang="en-GB" sz="1200" dirty="0">
              <a:solidFill>
                <a:prstClr val="black"/>
              </a:solidFill>
            </a:endParaRPr>
          </a:p>
          <a:p>
            <a:pPr defTabSz="685578"/>
            <a:r>
              <a:rPr lang="en-GB" sz="1350" b="1" dirty="0">
                <a:solidFill>
                  <a:prstClr val="black"/>
                </a:solidFill>
              </a:rPr>
              <a:t>Publication schedule</a:t>
            </a:r>
            <a:r>
              <a:rPr lang="en-GB" sz="1200" dirty="0">
                <a:solidFill>
                  <a:prstClr val="black"/>
                </a:solidFill>
              </a:rPr>
              <a:t>:</a:t>
            </a:r>
          </a:p>
          <a:p>
            <a:pPr marL="214243" indent="-214243" defTabSz="685578">
              <a:buFont typeface="Arial" panose="020B0604020202020204" pitchFamily="34" charset="0"/>
              <a:buChar char="•"/>
            </a:pPr>
            <a:r>
              <a:rPr lang="en-GB" sz="1200" dirty="0">
                <a:solidFill>
                  <a:prstClr val="black"/>
                </a:solidFill>
              </a:rPr>
              <a:t>monthly updates</a:t>
            </a:r>
          </a:p>
          <a:p>
            <a:pPr marL="214243" indent="-214243" defTabSz="685578">
              <a:buFont typeface="Arial" panose="020B0604020202020204" pitchFamily="34" charset="0"/>
              <a:buChar char="•"/>
            </a:pPr>
            <a:r>
              <a:rPr lang="en-GB" sz="1200" dirty="0">
                <a:solidFill>
                  <a:prstClr val="black"/>
                </a:solidFill>
              </a:rPr>
              <a:t>on the 13</a:t>
            </a:r>
            <a:r>
              <a:rPr lang="en-GB" sz="1200" baseline="30000" dirty="0">
                <a:solidFill>
                  <a:prstClr val="black"/>
                </a:solidFill>
              </a:rPr>
              <a:t>th</a:t>
            </a:r>
            <a:r>
              <a:rPr lang="en-GB" sz="1200" dirty="0">
                <a:solidFill>
                  <a:prstClr val="black"/>
                </a:solidFill>
              </a:rPr>
              <a:t> of each month</a:t>
            </a:r>
          </a:p>
          <a:p>
            <a:pPr marL="557143" lvl="1" indent="-214243" defTabSz="685578">
              <a:buFont typeface="Arial" panose="020B0604020202020204" pitchFamily="34" charset="0"/>
              <a:buChar char="•"/>
            </a:pPr>
            <a:r>
              <a:rPr lang="en-GB" sz="1200" dirty="0">
                <a:solidFill>
                  <a:prstClr val="black"/>
                </a:solidFill>
              </a:rPr>
              <a:t>will be on the 10th</a:t>
            </a:r>
          </a:p>
          <a:p>
            <a:pPr marL="214243" indent="-214243" defTabSz="685578">
              <a:buFont typeface="Arial" panose="020B0604020202020204" pitchFamily="34" charset="0"/>
              <a:buChar char="•"/>
            </a:pPr>
            <a:endParaRPr lang="en-GB" sz="1200" dirty="0">
              <a:solidFill>
                <a:prstClr val="black"/>
              </a:solidFill>
            </a:endParaRPr>
          </a:p>
          <a:p>
            <a:pPr marL="214243" indent="-214243" defTabSz="685578">
              <a:buFont typeface="Arial" panose="020B0604020202020204" pitchFamily="34" charset="0"/>
              <a:buChar char="•"/>
            </a:pPr>
            <a:endParaRPr lang="en-GB" sz="1200" dirty="0">
              <a:solidFill>
                <a:prstClr val="black"/>
              </a:solidFill>
            </a:endParaRPr>
          </a:p>
        </p:txBody>
      </p:sp>
      <p:sp>
        <p:nvSpPr>
          <p:cNvPr id="4" name="TextBox 4">
            <a:extLst>
              <a:ext uri="{FF2B5EF4-FFF2-40B4-BE49-F238E27FC236}">
                <a16:creationId xmlns:a16="http://schemas.microsoft.com/office/drawing/2014/main" id="{802C8D3C-7635-1F44-957F-60531A29BBE7}"/>
              </a:ext>
            </a:extLst>
          </p:cNvPr>
          <p:cNvSpPr txBox="1"/>
          <p:nvPr/>
        </p:nvSpPr>
        <p:spPr>
          <a:xfrm>
            <a:off x="867705" y="4511460"/>
            <a:ext cx="4286815" cy="323165"/>
          </a:xfrm>
          <a:prstGeom prst="rect">
            <a:avLst/>
          </a:prstGeom>
          <a:solidFill>
            <a:srgbClr val="953735"/>
          </a:solidFill>
        </p:spPr>
        <p:txBody>
          <a:bodyPr wrap="none" rtlCol="0">
            <a:spAutoFit/>
          </a:bodyPr>
          <a:lstStyle/>
          <a:p>
            <a:pPr defTabSz="685783"/>
            <a:r>
              <a:rPr lang="en-GB" sz="1500" i="1" dirty="0">
                <a:solidFill>
                  <a:prstClr val="white"/>
                </a:solidFill>
              </a:rPr>
              <a:t>http://</a:t>
            </a:r>
            <a:r>
              <a:rPr lang="en-GB" sz="1500" i="1" dirty="0" err="1">
                <a:solidFill>
                  <a:prstClr val="white"/>
                </a:solidFill>
              </a:rPr>
              <a:t>climate.copernicus.eu</a:t>
            </a:r>
            <a:r>
              <a:rPr lang="en-GB" sz="1500" i="1" dirty="0">
                <a:solidFill>
                  <a:prstClr val="white"/>
                </a:solidFill>
              </a:rPr>
              <a:t>/charts/c3s_seasonal/</a:t>
            </a:r>
          </a:p>
        </p:txBody>
      </p:sp>
      <p:pic>
        <p:nvPicPr>
          <p:cNvPr id="5" name="Picture 3">
            <a:extLst>
              <a:ext uri="{FF2B5EF4-FFF2-40B4-BE49-F238E27FC236}">
                <a16:creationId xmlns:a16="http://schemas.microsoft.com/office/drawing/2014/main" id="{CADBDC8A-0072-014A-8CF6-181D08B632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706" y="697265"/>
            <a:ext cx="4810062" cy="3314645"/>
          </a:xfrm>
          <a:prstGeom prst="rect">
            <a:avLst/>
          </a:prstGeom>
          <a:ln>
            <a:solidFill>
              <a:schemeClr val="accent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972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4" name="Marcador de contenido 1">
            <a:extLst>
              <a:ext uri="{FF2B5EF4-FFF2-40B4-BE49-F238E27FC236}">
                <a16:creationId xmlns:a16="http://schemas.microsoft.com/office/drawing/2014/main" id="{65F0BA85-268F-BF4E-A419-D7DDA6114021}"/>
              </a:ext>
            </a:extLst>
          </p:cNvPr>
          <p:cNvSpPr txBox="1">
            <a:spLocks/>
          </p:cNvSpPr>
          <p:nvPr/>
        </p:nvSpPr>
        <p:spPr>
          <a:xfrm>
            <a:off x="893710" y="699543"/>
            <a:ext cx="7793089" cy="41044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solidFill>
                  <a:srgbClr val="A73F3C"/>
                </a:solidFill>
              </a:rPr>
              <a:t>Copernicus Programme</a:t>
            </a:r>
          </a:p>
          <a:p>
            <a:pPr lvl="1"/>
            <a:r>
              <a:rPr lang="en-GB" dirty="0">
                <a:solidFill>
                  <a:srgbClr val="A73F3C"/>
                </a:solidFill>
              </a:rPr>
              <a:t>Description, components and role of ECMWF</a:t>
            </a:r>
          </a:p>
          <a:p>
            <a:r>
              <a:rPr lang="en-GB" dirty="0">
                <a:solidFill>
                  <a:schemeClr val="bg1">
                    <a:lumMod val="65000"/>
                  </a:schemeClr>
                </a:solidFill>
              </a:rPr>
              <a:t>Copernicus Climate Change Service (C3S)</a:t>
            </a:r>
          </a:p>
          <a:p>
            <a:pPr lvl="1"/>
            <a:r>
              <a:rPr lang="en-GB" dirty="0">
                <a:solidFill>
                  <a:schemeClr val="bg1">
                    <a:lumMod val="65000"/>
                  </a:schemeClr>
                </a:solidFill>
              </a:rPr>
              <a:t>Description, components, available products, SIS</a:t>
            </a:r>
          </a:p>
          <a:p>
            <a:pPr lvl="1"/>
            <a:r>
              <a:rPr lang="en-GB" dirty="0">
                <a:solidFill>
                  <a:schemeClr val="bg1">
                    <a:lumMod val="65000"/>
                  </a:schemeClr>
                </a:solidFill>
              </a:rPr>
              <a:t>The Climate Data Store (CDS)</a:t>
            </a:r>
          </a:p>
          <a:p>
            <a:r>
              <a:rPr lang="en-GB" dirty="0">
                <a:solidFill>
                  <a:schemeClr val="bg1">
                    <a:lumMod val="65000"/>
                  </a:schemeClr>
                </a:solidFill>
              </a:rPr>
              <a:t>C3S seasonal forecast activity description</a:t>
            </a:r>
          </a:p>
          <a:p>
            <a:pPr lvl="1"/>
            <a:r>
              <a:rPr lang="en-GB" dirty="0">
                <a:solidFill>
                  <a:schemeClr val="bg1">
                    <a:lumMod val="65000"/>
                  </a:schemeClr>
                </a:solidFill>
              </a:rPr>
              <a:t>Description, current status, products, next steps</a:t>
            </a:r>
          </a:p>
          <a:p>
            <a:r>
              <a:rPr lang="en-GB" dirty="0">
                <a:solidFill>
                  <a:schemeClr val="bg1">
                    <a:lumMod val="65000"/>
                  </a:schemeClr>
                </a:solidFill>
              </a:rPr>
              <a:t>C3S seasonal forecast user perspective</a:t>
            </a:r>
          </a:p>
          <a:p>
            <a:pPr lvl="1"/>
            <a:r>
              <a:rPr lang="en-GB" dirty="0">
                <a:solidFill>
                  <a:schemeClr val="bg1">
                    <a:lumMod val="65000"/>
                  </a:schemeClr>
                </a:solidFill>
              </a:rPr>
              <a:t>Forecast quality, postprocessing, multi-system</a:t>
            </a:r>
          </a:p>
        </p:txBody>
      </p:sp>
    </p:spTree>
    <p:extLst>
      <p:ext uri="{BB962C8B-B14F-4D97-AF65-F5344CB8AC3E}">
        <p14:creationId xmlns:p14="http://schemas.microsoft.com/office/powerpoint/2010/main" val="537415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F82236-2AFC-D445-AA3F-78E338343C65}"/>
              </a:ext>
            </a:extLst>
          </p:cNvPr>
          <p:cNvSpPr>
            <a:spLocks noGrp="1"/>
          </p:cNvSpPr>
          <p:nvPr>
            <p:ph type="title"/>
          </p:nvPr>
        </p:nvSpPr>
        <p:spPr/>
        <p:txBody>
          <a:bodyPr/>
          <a:lstStyle/>
          <a:p>
            <a:r>
              <a:rPr lang="en-GB" sz="1799" spc="600" dirty="0"/>
              <a:t>C3S Seasonal Forecasts </a:t>
            </a:r>
            <a:r>
              <a:rPr lang="en-GB" spc="600" dirty="0"/>
              <a:t>– Graphical products</a:t>
            </a:r>
          </a:p>
        </p:txBody>
      </p:sp>
      <p:sp>
        <p:nvSpPr>
          <p:cNvPr id="4" name="TextBox 4">
            <a:extLst>
              <a:ext uri="{FF2B5EF4-FFF2-40B4-BE49-F238E27FC236}">
                <a16:creationId xmlns:a16="http://schemas.microsoft.com/office/drawing/2014/main" id="{802C8D3C-7635-1F44-957F-60531A29BBE7}"/>
              </a:ext>
            </a:extLst>
          </p:cNvPr>
          <p:cNvSpPr txBox="1"/>
          <p:nvPr/>
        </p:nvSpPr>
        <p:spPr>
          <a:xfrm>
            <a:off x="867705" y="4511460"/>
            <a:ext cx="4286815" cy="323165"/>
          </a:xfrm>
          <a:prstGeom prst="rect">
            <a:avLst/>
          </a:prstGeom>
          <a:solidFill>
            <a:srgbClr val="953735"/>
          </a:solidFill>
        </p:spPr>
        <p:txBody>
          <a:bodyPr wrap="none" rtlCol="0">
            <a:spAutoFit/>
          </a:bodyPr>
          <a:lstStyle/>
          <a:p>
            <a:pPr defTabSz="685783"/>
            <a:r>
              <a:rPr lang="en-GB" sz="1500" i="1" dirty="0">
                <a:solidFill>
                  <a:prstClr val="white"/>
                </a:solidFill>
              </a:rPr>
              <a:t>http://</a:t>
            </a:r>
            <a:r>
              <a:rPr lang="en-GB" sz="1500" i="1" dirty="0" err="1">
                <a:solidFill>
                  <a:prstClr val="white"/>
                </a:solidFill>
              </a:rPr>
              <a:t>climate.copernicus.eu</a:t>
            </a:r>
            <a:r>
              <a:rPr lang="en-GB" sz="1500" i="1" dirty="0">
                <a:solidFill>
                  <a:prstClr val="white"/>
                </a:solidFill>
              </a:rPr>
              <a:t>/charts/c3s_seasonal/</a:t>
            </a:r>
          </a:p>
        </p:txBody>
      </p:sp>
      <p:pic>
        <p:nvPicPr>
          <p:cNvPr id="5" name="Picture 3">
            <a:extLst>
              <a:ext uri="{FF2B5EF4-FFF2-40B4-BE49-F238E27FC236}">
                <a16:creationId xmlns:a16="http://schemas.microsoft.com/office/drawing/2014/main" id="{CADBDC8A-0072-014A-8CF6-181D08B632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706" y="697265"/>
            <a:ext cx="4810062" cy="3314645"/>
          </a:xfrm>
          <a:prstGeom prst="rect">
            <a:avLst/>
          </a:prstGeom>
          <a:ln>
            <a:solidFill>
              <a:schemeClr val="accent2"/>
            </a:solidFill>
          </a:ln>
          <a:effectLst>
            <a:outerShdw blurRad="50800" dist="38100" dir="2700000" algn="tl" rotWithShape="0">
              <a:prstClr val="black">
                <a:alpha val="40000"/>
              </a:prstClr>
            </a:outerShdw>
          </a:effectLst>
        </p:spPr>
      </p:pic>
      <p:pic>
        <p:nvPicPr>
          <p:cNvPr id="6" name="Imagen 5">
            <a:extLst>
              <a:ext uri="{FF2B5EF4-FFF2-40B4-BE49-F238E27FC236}">
                <a16:creationId xmlns:a16="http://schemas.microsoft.com/office/drawing/2014/main" id="{87B50D94-3797-914F-A996-2F60101ADE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6136" y="697265"/>
            <a:ext cx="3223491" cy="2280620"/>
          </a:xfrm>
          <a:prstGeom prst="rect">
            <a:avLst/>
          </a:prstGeom>
          <a:ln>
            <a:solidFill>
              <a:srgbClr val="A73F3C"/>
            </a:solidFill>
          </a:ln>
        </p:spPr>
      </p:pic>
      <p:sp>
        <p:nvSpPr>
          <p:cNvPr id="7" name="Arrow: Right 6">
            <a:extLst>
              <a:ext uri="{FF2B5EF4-FFF2-40B4-BE49-F238E27FC236}">
                <a16:creationId xmlns:a16="http://schemas.microsoft.com/office/drawing/2014/main" id="{676A1359-5268-EA40-9A48-C909623985FE}"/>
              </a:ext>
            </a:extLst>
          </p:cNvPr>
          <p:cNvSpPr/>
          <p:nvPr/>
        </p:nvSpPr>
        <p:spPr>
          <a:xfrm>
            <a:off x="5154520" y="2280620"/>
            <a:ext cx="936104" cy="432048"/>
          </a:xfrm>
          <a:prstGeom prst="rightArrow">
            <a:avLst/>
          </a:prstGeom>
          <a:solidFill>
            <a:schemeClr val="accent2">
              <a:lumMod val="7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000" dirty="0"/>
              <a:t>Apr. 2019</a:t>
            </a:r>
          </a:p>
        </p:txBody>
      </p:sp>
      <p:sp>
        <p:nvSpPr>
          <p:cNvPr id="9" name="Rectángulo 8">
            <a:extLst>
              <a:ext uri="{FF2B5EF4-FFF2-40B4-BE49-F238E27FC236}">
                <a16:creationId xmlns:a16="http://schemas.microsoft.com/office/drawing/2014/main" id="{D08CDC31-7F32-5242-AD8B-A08EA041D3D3}"/>
              </a:ext>
            </a:extLst>
          </p:cNvPr>
          <p:cNvSpPr/>
          <p:nvPr/>
        </p:nvSpPr>
        <p:spPr>
          <a:xfrm>
            <a:off x="6372200" y="2571750"/>
            <a:ext cx="2314601" cy="1905790"/>
          </a:xfrm>
          <a:prstGeom prst="rect">
            <a:avLst/>
          </a:prstGeom>
          <a:solidFill>
            <a:schemeClr val="bg1"/>
          </a:solidFill>
          <a:ln>
            <a:solidFill>
              <a:srgbClr val="A73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n 7">
            <a:extLst>
              <a:ext uri="{FF2B5EF4-FFF2-40B4-BE49-F238E27FC236}">
                <a16:creationId xmlns:a16="http://schemas.microsoft.com/office/drawing/2014/main" id="{6C7A3678-CAD4-5D4D-8034-6D76B70A3D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9774" y="2496644"/>
            <a:ext cx="2799853" cy="1980896"/>
          </a:xfrm>
          <a:prstGeom prst="rect">
            <a:avLst/>
          </a:prstGeom>
        </p:spPr>
      </p:pic>
    </p:spTree>
    <p:extLst>
      <p:ext uri="{BB962C8B-B14F-4D97-AF65-F5344CB8AC3E}">
        <p14:creationId xmlns:p14="http://schemas.microsoft.com/office/powerpoint/2010/main" val="1616874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9E5F-E99C-49F4-B3DF-8CD13943E5AC}"/>
              </a:ext>
            </a:extLst>
          </p:cNvPr>
          <p:cNvSpPr>
            <a:spLocks noGrp="1"/>
          </p:cNvSpPr>
          <p:nvPr>
            <p:ph type="title"/>
          </p:nvPr>
        </p:nvSpPr>
        <p:spPr/>
        <p:txBody>
          <a:bodyPr/>
          <a:lstStyle/>
          <a:p>
            <a:r>
              <a:rPr lang="en-GB" dirty="0"/>
              <a:t>C3S Seasonal Forecasts - Data products</a:t>
            </a:r>
          </a:p>
        </p:txBody>
      </p:sp>
      <p:pic>
        <p:nvPicPr>
          <p:cNvPr id="3" name="Picture 2">
            <a:extLst>
              <a:ext uri="{FF2B5EF4-FFF2-40B4-BE49-F238E27FC236}">
                <a16:creationId xmlns:a16="http://schemas.microsoft.com/office/drawing/2014/main" id="{883F3CE7-0689-4C38-94C6-2F785FB4C0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035" y="627534"/>
            <a:ext cx="5038653" cy="3096344"/>
          </a:xfrm>
          <a:prstGeom prst="rect">
            <a:avLst/>
          </a:prstGeom>
          <a:ln>
            <a:solidFill>
              <a:schemeClr val="accent2">
                <a:lumMod val="50000"/>
              </a:schemeClr>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C70A9ED5-224F-4645-B126-E4DE3FA58815}"/>
              </a:ext>
            </a:extLst>
          </p:cNvPr>
          <p:cNvSpPr txBox="1"/>
          <p:nvPr/>
        </p:nvSpPr>
        <p:spPr>
          <a:xfrm>
            <a:off x="5885688" y="983506"/>
            <a:ext cx="2934784" cy="2062103"/>
          </a:xfrm>
          <a:prstGeom prst="rect">
            <a:avLst/>
          </a:prstGeom>
          <a:noFill/>
        </p:spPr>
        <p:txBody>
          <a:bodyPr wrap="square" rtlCol="0">
            <a:spAutoFit/>
          </a:bodyPr>
          <a:lstStyle/>
          <a:p>
            <a:pPr marL="285750" indent="-285750">
              <a:buFont typeface="Arial" panose="020B0604020202020204" pitchFamily="34" charset="0"/>
              <a:buChar char="•"/>
            </a:pPr>
            <a:r>
              <a:rPr lang="gl-ES" sz="1600" dirty="0"/>
              <a:t>“</a:t>
            </a:r>
            <a:r>
              <a:rPr lang="gl-ES" sz="1600" dirty="0" err="1"/>
              <a:t>daily</a:t>
            </a:r>
            <a:r>
              <a:rPr lang="gl-ES" sz="1600" dirty="0"/>
              <a:t> data”</a:t>
            </a:r>
          </a:p>
          <a:p>
            <a:pPr marL="742950" lvl="1" indent="-285750">
              <a:buFont typeface="Arial" panose="020B0604020202020204" pitchFamily="34" charset="0"/>
              <a:buChar char="•"/>
            </a:pPr>
            <a:r>
              <a:rPr lang="gl-ES" sz="1600" dirty="0"/>
              <a:t>6h/24h </a:t>
            </a:r>
            <a:r>
              <a:rPr lang="gl-ES" sz="1600" dirty="0" err="1"/>
              <a:t>or</a:t>
            </a:r>
            <a:r>
              <a:rPr lang="gl-ES" sz="1600" dirty="0"/>
              <a:t> 12h</a:t>
            </a:r>
          </a:p>
          <a:p>
            <a:pPr marL="285750" indent="-285750">
              <a:buFont typeface="Arial" panose="020B0604020202020204" pitchFamily="34" charset="0"/>
              <a:buChar char="•"/>
            </a:pPr>
            <a:r>
              <a:rPr lang="gl-ES" sz="1600" dirty="0"/>
              <a:t>“</a:t>
            </a:r>
            <a:r>
              <a:rPr lang="gl-ES" sz="1600" dirty="0" err="1"/>
              <a:t>monthly</a:t>
            </a:r>
            <a:r>
              <a:rPr lang="gl-ES" sz="1600" dirty="0"/>
              <a:t> </a:t>
            </a:r>
            <a:r>
              <a:rPr lang="gl-ES" sz="1600" dirty="0" err="1"/>
              <a:t>statistics</a:t>
            </a:r>
            <a:r>
              <a:rPr lang="gl-ES" sz="1600" dirty="0"/>
              <a:t>”</a:t>
            </a:r>
          </a:p>
          <a:p>
            <a:pPr marL="742950" lvl="1" indent="-285750">
              <a:buFont typeface="Arial" panose="020B0604020202020204" pitchFamily="34" charset="0"/>
              <a:buChar char="•"/>
            </a:pPr>
            <a:r>
              <a:rPr lang="gl-ES" sz="1600" dirty="0" err="1"/>
              <a:t>mean,min,max,stdev</a:t>
            </a:r>
            <a:endParaRPr lang="gl-ES" sz="1600" dirty="0"/>
          </a:p>
          <a:p>
            <a:pPr marL="285750" indent="-285750">
              <a:buFont typeface="Arial" panose="020B0604020202020204" pitchFamily="34" charset="0"/>
              <a:buChar char="•"/>
            </a:pPr>
            <a:r>
              <a:rPr lang="gl-ES" sz="1600" dirty="0"/>
              <a:t>“</a:t>
            </a:r>
            <a:r>
              <a:rPr lang="gl-ES" sz="1600" dirty="0" err="1"/>
              <a:t>anomalies</a:t>
            </a:r>
            <a:r>
              <a:rPr lang="gl-ES" sz="1600" dirty="0"/>
              <a:t>” (</a:t>
            </a:r>
            <a:r>
              <a:rPr lang="gl-ES" sz="1600" dirty="0" err="1"/>
              <a:t>postprocessed</a:t>
            </a:r>
            <a:r>
              <a:rPr lang="gl-ES" sz="1600" dirty="0"/>
              <a:t>)</a:t>
            </a:r>
          </a:p>
          <a:p>
            <a:pPr marL="742950" lvl="1" indent="-285750">
              <a:buFont typeface="Arial" panose="020B0604020202020204" pitchFamily="34" charset="0"/>
              <a:buChar char="•"/>
            </a:pPr>
            <a:r>
              <a:rPr lang="gl-ES" sz="1600" dirty="0" err="1"/>
              <a:t>just</a:t>
            </a:r>
            <a:r>
              <a:rPr lang="gl-ES" sz="1600" dirty="0"/>
              <a:t> real-time </a:t>
            </a:r>
            <a:r>
              <a:rPr lang="gl-ES" sz="1600" dirty="0" err="1"/>
              <a:t>forecasts</a:t>
            </a:r>
            <a:endParaRPr lang="gl-ES" sz="1600" dirty="0"/>
          </a:p>
          <a:p>
            <a:pPr marL="742950" lvl="1" indent="-285750">
              <a:buFont typeface="Arial" panose="020B0604020202020204" pitchFamily="34" charset="0"/>
              <a:buChar char="•"/>
            </a:pPr>
            <a:endParaRPr lang="gl-ES" sz="1600" dirty="0"/>
          </a:p>
          <a:p>
            <a:r>
              <a:rPr lang="gl-ES" sz="1600" dirty="0"/>
              <a:t>NOTE: “</a:t>
            </a:r>
            <a:r>
              <a:rPr lang="gl-ES" sz="1600" dirty="0" err="1"/>
              <a:t>from</a:t>
            </a:r>
            <a:r>
              <a:rPr lang="gl-ES" sz="1600" dirty="0"/>
              <a:t> 2017 to </a:t>
            </a:r>
            <a:r>
              <a:rPr lang="gl-ES" sz="1600" dirty="0" err="1"/>
              <a:t>present</a:t>
            </a:r>
            <a:r>
              <a:rPr lang="gl-ES" sz="1600" dirty="0"/>
              <a:t>”?</a:t>
            </a:r>
          </a:p>
        </p:txBody>
      </p:sp>
      <p:sp>
        <p:nvSpPr>
          <p:cNvPr id="5" name="CuadroTexto 4">
            <a:extLst>
              <a:ext uri="{FF2B5EF4-FFF2-40B4-BE49-F238E27FC236}">
                <a16:creationId xmlns:a16="http://schemas.microsoft.com/office/drawing/2014/main" id="{8B21B8D4-5F68-9F41-88A4-24851F15D4E9}"/>
              </a:ext>
            </a:extLst>
          </p:cNvPr>
          <p:cNvSpPr txBox="1"/>
          <p:nvPr/>
        </p:nvSpPr>
        <p:spPr>
          <a:xfrm>
            <a:off x="867704" y="3795886"/>
            <a:ext cx="5648512" cy="923330"/>
          </a:xfrm>
          <a:prstGeom prst="rect">
            <a:avLst/>
          </a:prstGeom>
          <a:noFill/>
        </p:spPr>
        <p:txBody>
          <a:bodyPr wrap="square" rtlCol="0">
            <a:spAutoFit/>
          </a:bodyPr>
          <a:lstStyle/>
          <a:p>
            <a:r>
              <a:rPr lang="gl-ES" dirty="0"/>
              <a:t>Note </a:t>
            </a:r>
            <a:r>
              <a:rPr lang="gl-ES" dirty="0" err="1"/>
              <a:t>about</a:t>
            </a:r>
            <a:r>
              <a:rPr lang="gl-ES" dirty="0"/>
              <a:t> data </a:t>
            </a:r>
            <a:r>
              <a:rPr lang="gl-ES" dirty="0" err="1"/>
              <a:t>formats</a:t>
            </a:r>
            <a:r>
              <a:rPr lang="gl-ES" dirty="0"/>
              <a:t>:</a:t>
            </a:r>
          </a:p>
          <a:p>
            <a:pPr marL="285750" indent="-285750">
              <a:buFont typeface="Arial" panose="020B0604020202020204" pitchFamily="34" charset="0"/>
              <a:buChar char="•"/>
            </a:pPr>
            <a:r>
              <a:rPr lang="gl-ES" dirty="0"/>
              <a:t>GRIB (as </a:t>
            </a:r>
            <a:r>
              <a:rPr lang="gl-ES" dirty="0" err="1"/>
              <a:t>archived</a:t>
            </a:r>
            <a:r>
              <a:rPr lang="gl-ES" dirty="0"/>
              <a:t> </a:t>
            </a:r>
            <a:r>
              <a:rPr lang="gl-ES" dirty="0" err="1"/>
              <a:t>in</a:t>
            </a:r>
            <a:r>
              <a:rPr lang="gl-ES" dirty="0"/>
              <a:t> MARS)</a:t>
            </a:r>
          </a:p>
          <a:p>
            <a:pPr marL="285750" indent="-285750">
              <a:buFont typeface="Arial" panose="020B0604020202020204" pitchFamily="34" charset="0"/>
              <a:buChar char="•"/>
            </a:pPr>
            <a:r>
              <a:rPr lang="gl-ES" dirty="0" err="1"/>
              <a:t>NetCDF</a:t>
            </a:r>
            <a:r>
              <a:rPr lang="gl-ES" dirty="0"/>
              <a:t> experimental (</a:t>
            </a:r>
            <a:r>
              <a:rPr lang="gl-ES" dirty="0" err="1"/>
              <a:t>see</a:t>
            </a:r>
            <a:r>
              <a:rPr lang="gl-ES" dirty="0"/>
              <a:t> CDS </a:t>
            </a:r>
            <a:r>
              <a:rPr lang="gl-ES" dirty="0" err="1"/>
              <a:t>docs</a:t>
            </a:r>
            <a:r>
              <a:rPr lang="gl-ES" dirty="0"/>
              <a:t>.)</a:t>
            </a:r>
          </a:p>
        </p:txBody>
      </p:sp>
    </p:spTree>
    <p:extLst>
      <p:ext uri="{BB962C8B-B14F-4D97-AF65-F5344CB8AC3E}">
        <p14:creationId xmlns:p14="http://schemas.microsoft.com/office/powerpoint/2010/main" val="1312737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9E5F-E99C-49F4-B3DF-8CD13943E5AC}"/>
              </a:ext>
            </a:extLst>
          </p:cNvPr>
          <p:cNvSpPr>
            <a:spLocks noGrp="1"/>
          </p:cNvSpPr>
          <p:nvPr>
            <p:ph type="title"/>
          </p:nvPr>
        </p:nvSpPr>
        <p:spPr/>
        <p:txBody>
          <a:bodyPr/>
          <a:lstStyle/>
          <a:p>
            <a:r>
              <a:rPr lang="en-GB" dirty="0"/>
              <a:t>C3S Seasonal Forecasts - Data products</a:t>
            </a:r>
          </a:p>
        </p:txBody>
      </p:sp>
      <p:sp>
        <p:nvSpPr>
          <p:cNvPr id="6" name="Content Placeholder 2">
            <a:extLst>
              <a:ext uri="{FF2B5EF4-FFF2-40B4-BE49-F238E27FC236}">
                <a16:creationId xmlns:a16="http://schemas.microsoft.com/office/drawing/2014/main" id="{EA071AE8-F75B-244C-A025-531839A2F6A2}"/>
              </a:ext>
            </a:extLst>
          </p:cNvPr>
          <p:cNvSpPr txBox="1">
            <a:spLocks/>
          </p:cNvSpPr>
          <p:nvPr/>
        </p:nvSpPr>
        <p:spPr>
          <a:xfrm>
            <a:off x="968216" y="665761"/>
            <a:ext cx="7323730" cy="3273879"/>
          </a:xfrm>
          <a:prstGeom prst="rect">
            <a:avLst/>
          </a:prstGeom>
        </p:spPr>
        <p:txBody>
          <a:bodyPr vert="horz" lIns="51435" tIns="25718" rIns="51435" bIns="25718" numCol="2" rtlCol="0">
            <a:noAutofit/>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en-GB" sz="900" b="1" dirty="0">
                <a:solidFill>
                  <a:prstClr val="black"/>
                </a:solidFill>
              </a:rPr>
              <a:t>Single level variables:</a:t>
            </a:r>
          </a:p>
          <a:p>
            <a:pPr marL="0" indent="0">
              <a:buNone/>
            </a:pPr>
            <a:r>
              <a:rPr lang="en-GB" sz="900" dirty="0">
                <a:solidFill>
                  <a:prstClr val="black"/>
                </a:solidFill>
              </a:rPr>
              <a:t>every 6 hours:	2 metre temperature 	</a:t>
            </a:r>
          </a:p>
          <a:p>
            <a:pPr marL="0" indent="0">
              <a:buNone/>
            </a:pPr>
            <a:r>
              <a:rPr lang="en-GB" sz="900" dirty="0">
                <a:solidFill>
                  <a:prstClr val="black"/>
                </a:solidFill>
              </a:rPr>
              <a:t>	2 metre dewpoint temperature</a:t>
            </a:r>
          </a:p>
          <a:p>
            <a:pPr marL="0" indent="0">
              <a:buNone/>
            </a:pPr>
            <a:r>
              <a:rPr lang="en-GB" sz="900" dirty="0">
                <a:solidFill>
                  <a:prstClr val="black"/>
                </a:solidFill>
              </a:rPr>
              <a:t> 	10 metre u wind</a:t>
            </a:r>
          </a:p>
          <a:p>
            <a:pPr marL="0" indent="0">
              <a:buNone/>
            </a:pPr>
            <a:r>
              <a:rPr lang="en-GB" sz="900" dirty="0">
                <a:solidFill>
                  <a:prstClr val="black"/>
                </a:solidFill>
              </a:rPr>
              <a:t>	10 metre v wind</a:t>
            </a:r>
          </a:p>
          <a:p>
            <a:pPr marL="0" indent="0">
              <a:buNone/>
            </a:pPr>
            <a:r>
              <a:rPr lang="en-GB" sz="900" dirty="0">
                <a:solidFill>
                  <a:prstClr val="black"/>
                </a:solidFill>
              </a:rPr>
              <a:t>	mean sea level pressure</a:t>
            </a:r>
          </a:p>
          <a:p>
            <a:pPr marL="0" indent="0">
              <a:buNone/>
            </a:pPr>
            <a:r>
              <a:rPr lang="en-GB" sz="900" dirty="0">
                <a:solidFill>
                  <a:prstClr val="black"/>
                </a:solidFill>
              </a:rPr>
              <a:t>	total cloud cover</a:t>
            </a:r>
          </a:p>
          <a:p>
            <a:pPr marL="0" indent="0">
              <a:buNone/>
            </a:pPr>
            <a:r>
              <a:rPr lang="en-GB" sz="900" dirty="0">
                <a:solidFill>
                  <a:prstClr val="black"/>
                </a:solidFill>
              </a:rPr>
              <a:t>	soil temperature</a:t>
            </a:r>
          </a:p>
          <a:p>
            <a:pPr marL="0" indent="0">
              <a:buNone/>
            </a:pPr>
            <a:r>
              <a:rPr lang="en-GB" sz="900" dirty="0">
                <a:solidFill>
                  <a:prstClr val="black"/>
                </a:solidFill>
              </a:rPr>
              <a:t>	sea-surface temperature</a:t>
            </a:r>
          </a:p>
          <a:p>
            <a:pPr marL="0" indent="0">
              <a:buNone/>
            </a:pPr>
            <a:r>
              <a:rPr lang="en-GB" sz="900" dirty="0">
                <a:solidFill>
                  <a:prstClr val="black"/>
                </a:solidFill>
              </a:rPr>
              <a:t>	sea-ice temperature</a:t>
            </a:r>
          </a:p>
          <a:p>
            <a:pPr marL="0" indent="0">
              <a:buNone/>
            </a:pPr>
            <a:endParaRPr lang="en-GB" sz="900" dirty="0">
              <a:solidFill>
                <a:prstClr val="black"/>
              </a:solidFill>
            </a:endParaRPr>
          </a:p>
          <a:p>
            <a:pPr marL="0" indent="0">
              <a:buNone/>
            </a:pPr>
            <a:r>
              <a:rPr lang="en-GB" sz="900" dirty="0">
                <a:solidFill>
                  <a:prstClr val="black"/>
                </a:solidFill>
              </a:rPr>
              <a:t>every 24 hours:	sea-ice concentration </a:t>
            </a:r>
          </a:p>
          <a:p>
            <a:pPr marL="0" indent="0">
              <a:buNone/>
            </a:pPr>
            <a:r>
              <a:rPr lang="en-GB" sz="900" dirty="0">
                <a:solidFill>
                  <a:prstClr val="black"/>
                </a:solidFill>
              </a:rPr>
              <a:t>	volumetric soil moisture in model 	    </a:t>
            </a:r>
            <a:r>
              <a:rPr lang="en-GB" sz="900" i="1" dirty="0">
                <a:solidFill>
                  <a:prstClr val="black"/>
                </a:solidFill>
              </a:rPr>
              <a:t>(or total soil moisture)</a:t>
            </a:r>
          </a:p>
          <a:p>
            <a:pPr marL="0" indent="0">
              <a:buNone/>
            </a:pPr>
            <a:r>
              <a:rPr lang="en-GB" sz="900" dirty="0">
                <a:solidFill>
                  <a:prstClr val="black"/>
                </a:solidFill>
              </a:rPr>
              <a:t>	snow depth (water equivalent)</a:t>
            </a:r>
          </a:p>
          <a:p>
            <a:pPr marL="0" indent="0">
              <a:buNone/>
            </a:pPr>
            <a:r>
              <a:rPr lang="en-GB" sz="900" dirty="0">
                <a:solidFill>
                  <a:prstClr val="black"/>
                </a:solidFill>
              </a:rPr>
              <a:t>	snow density</a:t>
            </a:r>
          </a:p>
          <a:p>
            <a:pPr marL="0" indent="0">
              <a:buNone/>
            </a:pPr>
            <a:r>
              <a:rPr lang="en-GB" sz="900" dirty="0">
                <a:solidFill>
                  <a:prstClr val="black"/>
                </a:solidFill>
              </a:rPr>
              <a:t>	2 metre </a:t>
            </a:r>
            <a:r>
              <a:rPr lang="en-GB" sz="900" dirty="0" err="1">
                <a:solidFill>
                  <a:prstClr val="black"/>
                </a:solidFill>
              </a:rPr>
              <a:t>Tmax</a:t>
            </a:r>
            <a:r>
              <a:rPr lang="en-GB" sz="900" dirty="0">
                <a:solidFill>
                  <a:prstClr val="black"/>
                </a:solidFill>
              </a:rPr>
              <a:t> and </a:t>
            </a:r>
            <a:r>
              <a:rPr lang="en-GB" sz="900" dirty="0" err="1">
                <a:solidFill>
                  <a:prstClr val="black"/>
                </a:solidFill>
              </a:rPr>
              <a:t>Tmin</a:t>
            </a:r>
            <a:endParaRPr lang="en-GB" sz="900" dirty="0">
              <a:solidFill>
                <a:prstClr val="black"/>
              </a:solidFill>
            </a:endParaRPr>
          </a:p>
          <a:p>
            <a:pPr marL="0" indent="0">
              <a:buNone/>
            </a:pPr>
            <a:r>
              <a:rPr lang="en-GB" sz="900" dirty="0">
                <a:solidFill>
                  <a:prstClr val="black"/>
                </a:solidFill>
              </a:rPr>
              <a:t>	10 metre maximum wind gust</a:t>
            </a:r>
          </a:p>
          <a:p>
            <a:pPr marL="0" indent="0">
              <a:buNone/>
            </a:pPr>
            <a:endParaRPr lang="en-GB" sz="900" dirty="0">
              <a:solidFill>
                <a:prstClr val="black"/>
              </a:solidFill>
            </a:endParaRPr>
          </a:p>
          <a:p>
            <a:pPr marL="0" indent="0">
              <a:buNone/>
            </a:pPr>
            <a:endParaRPr lang="en-GB" sz="900" dirty="0">
              <a:solidFill>
                <a:prstClr val="black"/>
              </a:solidFill>
            </a:endParaRPr>
          </a:p>
          <a:p>
            <a:pPr marL="0" indent="0">
              <a:buNone/>
            </a:pPr>
            <a:endParaRPr lang="en-GB" sz="900" dirty="0">
              <a:solidFill>
                <a:prstClr val="black"/>
              </a:solidFill>
            </a:endParaRPr>
          </a:p>
          <a:p>
            <a:pPr marL="0" indent="0">
              <a:buNone/>
            </a:pPr>
            <a:endParaRPr lang="en-GB" sz="900" dirty="0">
              <a:solidFill>
                <a:prstClr val="black"/>
              </a:solidFill>
            </a:endParaRPr>
          </a:p>
          <a:p>
            <a:pPr marL="0" indent="0">
              <a:buNone/>
            </a:pPr>
            <a:r>
              <a:rPr lang="en-GB" sz="900" dirty="0">
                <a:solidFill>
                  <a:prstClr val="black"/>
                </a:solidFill>
              </a:rPr>
              <a:t>every 24 hours, accumulated:</a:t>
            </a:r>
          </a:p>
          <a:p>
            <a:pPr marL="0" indent="0">
              <a:buNone/>
            </a:pPr>
            <a:r>
              <a:rPr lang="en-GB" sz="900" dirty="0">
                <a:solidFill>
                  <a:prstClr val="black"/>
                </a:solidFill>
              </a:rPr>
              <a:t>	large scale precipitation &amp; 	convective precipitation</a:t>
            </a:r>
            <a:br>
              <a:rPr lang="en-GB" sz="900" dirty="0">
                <a:solidFill>
                  <a:prstClr val="black"/>
                </a:solidFill>
              </a:rPr>
            </a:br>
            <a:r>
              <a:rPr lang="en-GB" sz="900" dirty="0">
                <a:solidFill>
                  <a:prstClr val="black"/>
                </a:solidFill>
              </a:rPr>
              <a:t> 	    </a:t>
            </a:r>
            <a:r>
              <a:rPr lang="en-GB" sz="900" i="1" dirty="0">
                <a:solidFill>
                  <a:prstClr val="black"/>
                </a:solidFill>
              </a:rPr>
              <a:t>(or total precipitation)</a:t>
            </a:r>
          </a:p>
          <a:p>
            <a:pPr marL="0" indent="0">
              <a:buNone/>
            </a:pPr>
            <a:r>
              <a:rPr lang="en-GB" sz="900" dirty="0">
                <a:solidFill>
                  <a:prstClr val="black"/>
                </a:solidFill>
              </a:rPr>
              <a:t>	snow fall</a:t>
            </a:r>
          </a:p>
          <a:p>
            <a:pPr marL="0" indent="0">
              <a:buNone/>
            </a:pPr>
            <a:r>
              <a:rPr lang="en-GB" sz="900" dirty="0">
                <a:solidFill>
                  <a:prstClr val="black"/>
                </a:solidFill>
              </a:rPr>
              <a:t>	surface sensible heat flux</a:t>
            </a:r>
          </a:p>
          <a:p>
            <a:pPr marL="0" indent="0">
              <a:buNone/>
            </a:pPr>
            <a:r>
              <a:rPr lang="en-GB" sz="900" dirty="0">
                <a:solidFill>
                  <a:prstClr val="black"/>
                </a:solidFill>
              </a:rPr>
              <a:t>	surface latent heat flux</a:t>
            </a:r>
          </a:p>
          <a:p>
            <a:pPr marL="0" indent="0">
              <a:buNone/>
            </a:pPr>
            <a:r>
              <a:rPr lang="en-GB" sz="900" dirty="0">
                <a:solidFill>
                  <a:prstClr val="black"/>
                </a:solidFill>
              </a:rPr>
              <a:t>	surface incoming solar radiation</a:t>
            </a:r>
          </a:p>
          <a:p>
            <a:pPr marL="0" indent="0">
              <a:buNone/>
            </a:pPr>
            <a:r>
              <a:rPr lang="en-GB" sz="900" dirty="0">
                <a:solidFill>
                  <a:prstClr val="black"/>
                </a:solidFill>
              </a:rPr>
              <a:t>	surface incoming thermal radiation</a:t>
            </a:r>
          </a:p>
          <a:p>
            <a:pPr marL="0" indent="0">
              <a:buNone/>
            </a:pPr>
            <a:r>
              <a:rPr lang="en-GB" sz="900" dirty="0">
                <a:solidFill>
                  <a:prstClr val="black"/>
                </a:solidFill>
              </a:rPr>
              <a:t>	surface net solar radiation</a:t>
            </a:r>
          </a:p>
          <a:p>
            <a:pPr marL="0" indent="0">
              <a:buNone/>
            </a:pPr>
            <a:r>
              <a:rPr lang="en-GB" sz="900" dirty="0">
                <a:solidFill>
                  <a:prstClr val="black"/>
                </a:solidFill>
              </a:rPr>
              <a:t>	surface net thermal radiation</a:t>
            </a:r>
          </a:p>
          <a:p>
            <a:pPr marL="0" indent="0">
              <a:buNone/>
            </a:pPr>
            <a:r>
              <a:rPr lang="en-GB" sz="900" dirty="0">
                <a:solidFill>
                  <a:prstClr val="black"/>
                </a:solidFill>
              </a:rPr>
              <a:t>	top of atmosphere net solar radiation</a:t>
            </a:r>
          </a:p>
          <a:p>
            <a:pPr marL="0" indent="0">
              <a:buNone/>
            </a:pPr>
            <a:r>
              <a:rPr lang="en-GB" sz="900" dirty="0">
                <a:solidFill>
                  <a:prstClr val="black"/>
                </a:solidFill>
              </a:rPr>
              <a:t>	top of atmosphere net thermal radiation</a:t>
            </a:r>
          </a:p>
          <a:p>
            <a:pPr marL="0" indent="0">
              <a:buNone/>
            </a:pPr>
            <a:r>
              <a:rPr lang="en-GB" sz="900" dirty="0">
                <a:solidFill>
                  <a:prstClr val="black"/>
                </a:solidFill>
              </a:rPr>
              <a:t>	eastward surface stress</a:t>
            </a:r>
          </a:p>
          <a:p>
            <a:pPr marL="0" indent="0">
              <a:buNone/>
            </a:pPr>
            <a:r>
              <a:rPr lang="en-GB" sz="900" dirty="0">
                <a:solidFill>
                  <a:prstClr val="black"/>
                </a:solidFill>
              </a:rPr>
              <a:t>	northward surface stress</a:t>
            </a:r>
          </a:p>
          <a:p>
            <a:pPr marL="0" indent="0">
              <a:buNone/>
            </a:pPr>
            <a:r>
              <a:rPr lang="en-GB" sz="900" dirty="0">
                <a:solidFill>
                  <a:prstClr val="black"/>
                </a:solidFill>
              </a:rPr>
              <a:t>	evaporation</a:t>
            </a:r>
          </a:p>
          <a:p>
            <a:pPr marL="0" indent="0">
              <a:buNone/>
            </a:pPr>
            <a:r>
              <a:rPr lang="en-GB" sz="900" dirty="0">
                <a:solidFill>
                  <a:prstClr val="black"/>
                </a:solidFill>
              </a:rPr>
              <a:t>	surface runoff &amp; sub-surface runoff	</a:t>
            </a:r>
            <a:r>
              <a:rPr lang="en-GB" sz="900" b="1" dirty="0">
                <a:solidFill>
                  <a:prstClr val="black"/>
                </a:solidFill>
              </a:rPr>
              <a:t>    </a:t>
            </a:r>
            <a:r>
              <a:rPr lang="en-GB" sz="900" dirty="0">
                <a:solidFill>
                  <a:prstClr val="black"/>
                </a:solidFill>
              </a:rPr>
              <a:t>(</a:t>
            </a:r>
            <a:r>
              <a:rPr lang="en-GB" sz="900" i="1" dirty="0">
                <a:solidFill>
                  <a:prstClr val="black"/>
                </a:solidFill>
              </a:rPr>
              <a:t>or</a:t>
            </a:r>
            <a:r>
              <a:rPr lang="en-GB" sz="900" dirty="0">
                <a:solidFill>
                  <a:prstClr val="black"/>
                </a:solidFill>
              </a:rPr>
              <a:t> total runoff)</a:t>
            </a:r>
          </a:p>
          <a:p>
            <a:pPr marL="0" indent="0">
              <a:buNone/>
            </a:pPr>
            <a:endParaRPr lang="en-GB" sz="900" b="1" dirty="0">
              <a:solidFill>
                <a:prstClr val="black"/>
              </a:solidFill>
            </a:endParaRPr>
          </a:p>
        </p:txBody>
      </p:sp>
      <p:sp>
        <p:nvSpPr>
          <p:cNvPr id="7" name="Rectángulo 6">
            <a:extLst>
              <a:ext uri="{FF2B5EF4-FFF2-40B4-BE49-F238E27FC236}">
                <a16:creationId xmlns:a16="http://schemas.microsoft.com/office/drawing/2014/main" id="{B8DC5E4E-D816-9F4B-86FA-D82ECBC0DB0D}"/>
              </a:ext>
            </a:extLst>
          </p:cNvPr>
          <p:cNvSpPr/>
          <p:nvPr/>
        </p:nvSpPr>
        <p:spPr>
          <a:xfrm>
            <a:off x="968216" y="3721897"/>
            <a:ext cx="4572000" cy="1338828"/>
          </a:xfrm>
          <a:prstGeom prst="rect">
            <a:avLst/>
          </a:prstGeom>
        </p:spPr>
        <p:txBody>
          <a:bodyPr>
            <a:spAutoFit/>
          </a:bodyPr>
          <a:lstStyle/>
          <a:p>
            <a:r>
              <a:rPr lang="en-GB" sz="900" b="1" dirty="0">
                <a:solidFill>
                  <a:prstClr val="black"/>
                </a:solidFill>
              </a:rPr>
              <a:t>Pressure levels variables:</a:t>
            </a:r>
          </a:p>
          <a:p>
            <a:r>
              <a:rPr lang="en-GB" sz="900" dirty="0">
                <a:solidFill>
                  <a:prstClr val="black"/>
                </a:solidFill>
              </a:rPr>
              <a:t>at 925, 850, 700, 500, 400, 300, 200, 100, 50, 30, 10 </a:t>
            </a:r>
            <a:r>
              <a:rPr lang="en-GB" sz="900" dirty="0" err="1">
                <a:solidFill>
                  <a:prstClr val="black"/>
                </a:solidFill>
              </a:rPr>
              <a:t>hPa</a:t>
            </a:r>
            <a:r>
              <a:rPr lang="en-GB" sz="900" b="1" dirty="0">
                <a:solidFill>
                  <a:prstClr val="black"/>
                </a:solidFill>
              </a:rPr>
              <a:t> </a:t>
            </a:r>
            <a:endParaRPr lang="en-GB" sz="900" dirty="0">
              <a:solidFill>
                <a:prstClr val="black"/>
              </a:solidFill>
            </a:endParaRPr>
          </a:p>
          <a:p>
            <a:br>
              <a:rPr lang="en-GB" sz="900" dirty="0">
                <a:solidFill>
                  <a:prstClr val="black"/>
                </a:solidFill>
              </a:rPr>
            </a:br>
            <a:r>
              <a:rPr lang="en-GB" sz="900" dirty="0">
                <a:solidFill>
                  <a:prstClr val="black"/>
                </a:solidFill>
              </a:rPr>
              <a:t>every 12 hours:	</a:t>
            </a:r>
            <a:br>
              <a:rPr lang="en-GB" sz="900" dirty="0">
                <a:solidFill>
                  <a:prstClr val="black"/>
                </a:solidFill>
              </a:rPr>
            </a:br>
            <a:r>
              <a:rPr lang="en-GB" sz="900" dirty="0">
                <a:solidFill>
                  <a:prstClr val="black"/>
                </a:solidFill>
              </a:rPr>
              <a:t>	geopotential</a:t>
            </a:r>
          </a:p>
          <a:p>
            <a:r>
              <a:rPr lang="en-GB" sz="900" dirty="0">
                <a:solidFill>
                  <a:prstClr val="black"/>
                </a:solidFill>
              </a:rPr>
              <a:t>	temperature</a:t>
            </a:r>
          </a:p>
          <a:p>
            <a:r>
              <a:rPr lang="en-GB" sz="900" dirty="0">
                <a:solidFill>
                  <a:prstClr val="black"/>
                </a:solidFill>
              </a:rPr>
              <a:t>	specific humidity</a:t>
            </a:r>
          </a:p>
          <a:p>
            <a:r>
              <a:rPr lang="en-GB" sz="900" dirty="0">
                <a:solidFill>
                  <a:prstClr val="black"/>
                </a:solidFill>
              </a:rPr>
              <a:t>	 u/v wind components</a:t>
            </a:r>
          </a:p>
          <a:p>
            <a:r>
              <a:rPr lang="en-GB" sz="900" i="1" dirty="0">
                <a:solidFill>
                  <a:prstClr val="black"/>
                </a:solidFill>
              </a:rPr>
              <a:t>	    (or vorticity/divergence)</a:t>
            </a:r>
          </a:p>
        </p:txBody>
      </p:sp>
    </p:spTree>
    <p:extLst>
      <p:ext uri="{BB962C8B-B14F-4D97-AF65-F5344CB8AC3E}">
        <p14:creationId xmlns:p14="http://schemas.microsoft.com/office/powerpoint/2010/main" val="1387394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9E63A-1050-43B9-A390-5FC1B523A593}"/>
              </a:ext>
            </a:extLst>
          </p:cNvPr>
          <p:cNvSpPr>
            <a:spLocks noGrp="1"/>
          </p:cNvSpPr>
          <p:nvPr>
            <p:ph type="title"/>
          </p:nvPr>
        </p:nvSpPr>
        <p:spPr/>
        <p:txBody>
          <a:bodyPr/>
          <a:lstStyle/>
          <a:p>
            <a:r>
              <a:rPr lang="en-GB" dirty="0"/>
              <a:t>C3S Seasonal Forecasts - CDS Toolbox</a:t>
            </a:r>
          </a:p>
        </p:txBody>
      </p:sp>
      <p:pic>
        <p:nvPicPr>
          <p:cNvPr id="3" name="Picture 2">
            <a:extLst>
              <a:ext uri="{FF2B5EF4-FFF2-40B4-BE49-F238E27FC236}">
                <a16:creationId xmlns:a16="http://schemas.microsoft.com/office/drawing/2014/main" id="{0D4334E8-664E-499D-B642-8585024041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63688" y="699542"/>
            <a:ext cx="5939386" cy="3672799"/>
          </a:xfrm>
          <a:prstGeom prst="rect">
            <a:avLst/>
          </a:prstGeom>
        </p:spPr>
      </p:pic>
      <p:sp>
        <p:nvSpPr>
          <p:cNvPr id="5" name="CuadroTexto 45">
            <a:extLst>
              <a:ext uri="{FF2B5EF4-FFF2-40B4-BE49-F238E27FC236}">
                <a16:creationId xmlns:a16="http://schemas.microsoft.com/office/drawing/2014/main" id="{FE685DCE-3BE6-4AD8-BCA2-5444D78EB040}"/>
              </a:ext>
            </a:extLst>
          </p:cNvPr>
          <p:cNvSpPr txBox="1"/>
          <p:nvPr/>
        </p:nvSpPr>
        <p:spPr>
          <a:xfrm rot="20328918">
            <a:off x="2071152" y="1960091"/>
            <a:ext cx="5185224" cy="1077218"/>
          </a:xfrm>
          <a:prstGeom prst="rect">
            <a:avLst/>
          </a:prstGeom>
          <a:solidFill>
            <a:schemeClr val="bg1"/>
          </a:solidFill>
          <a:ln>
            <a:solidFill>
              <a:srgbClr val="C00000"/>
            </a:solidFill>
          </a:ln>
        </p:spPr>
        <p:txBody>
          <a:bodyPr wrap="square" rtlCol="0">
            <a:spAutoFit/>
          </a:bodyPr>
          <a:lstStyle/>
          <a:p>
            <a:pPr algn="ctr"/>
            <a:r>
              <a:rPr lang="en-GB" sz="3200" b="1" dirty="0">
                <a:solidFill>
                  <a:srgbClr val="C00000"/>
                </a:solidFill>
              </a:rPr>
              <a:t>EXPERIMENTAL</a:t>
            </a:r>
            <a:br>
              <a:rPr lang="en-GB" sz="3200" b="1" dirty="0">
                <a:solidFill>
                  <a:srgbClr val="C00000"/>
                </a:solidFill>
              </a:rPr>
            </a:br>
            <a:r>
              <a:rPr lang="en-GB" sz="3200" b="1" dirty="0">
                <a:solidFill>
                  <a:srgbClr val="C00000"/>
                </a:solidFill>
              </a:rPr>
              <a:t>for SEASONAL DATASETS</a:t>
            </a:r>
          </a:p>
        </p:txBody>
      </p:sp>
    </p:spTree>
    <p:extLst>
      <p:ext uri="{BB962C8B-B14F-4D97-AF65-F5344CB8AC3E}">
        <p14:creationId xmlns:p14="http://schemas.microsoft.com/office/powerpoint/2010/main" val="50159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sz="1799" spc="600" dirty="0"/>
              <a:t>C3S Seasonal Forecasts </a:t>
            </a:r>
            <a:r>
              <a:rPr lang="en-GB" spc="600" dirty="0"/>
              <a:t>– Next steps</a:t>
            </a:r>
            <a:endParaRPr lang="en-GB" spc="600" noProof="0" dirty="0"/>
          </a:p>
        </p:txBody>
      </p:sp>
      <p:sp>
        <p:nvSpPr>
          <p:cNvPr id="9" name="Content Placeholder 8"/>
          <p:cNvSpPr>
            <a:spLocks noGrp="1"/>
          </p:cNvSpPr>
          <p:nvPr>
            <p:ph idx="4294967295"/>
          </p:nvPr>
        </p:nvSpPr>
        <p:spPr>
          <a:xfrm>
            <a:off x="867704" y="699542"/>
            <a:ext cx="7952768" cy="3822700"/>
          </a:xfrm>
        </p:spPr>
        <p:txBody>
          <a:bodyPr>
            <a:noAutofit/>
          </a:bodyPr>
          <a:lstStyle/>
          <a:p>
            <a:r>
              <a:rPr lang="en-GB" sz="1800" dirty="0"/>
              <a:t>Generate and display </a:t>
            </a:r>
            <a:r>
              <a:rPr lang="en-GB" sz="1800" b="1" dirty="0">
                <a:solidFill>
                  <a:srgbClr val="A73F3C"/>
                </a:solidFill>
              </a:rPr>
              <a:t>verification scores for products </a:t>
            </a:r>
            <a:r>
              <a:rPr lang="en-GB" sz="1800" dirty="0"/>
              <a:t>presented in the graphs </a:t>
            </a:r>
            <a:br>
              <a:rPr lang="en-GB" sz="1800" dirty="0"/>
            </a:br>
            <a:r>
              <a:rPr lang="en-GB" sz="1800" dirty="0"/>
              <a:t>(By Q2 2019)</a:t>
            </a:r>
          </a:p>
          <a:p>
            <a:pPr lvl="1"/>
            <a:r>
              <a:rPr lang="en-GB" sz="1600" dirty="0"/>
              <a:t>Add monthly mean based products to the plots</a:t>
            </a:r>
          </a:p>
          <a:p>
            <a:r>
              <a:rPr lang="en-GB" sz="1800" dirty="0"/>
              <a:t>Add </a:t>
            </a:r>
            <a:r>
              <a:rPr lang="en-GB" sz="1800" b="1" dirty="0">
                <a:solidFill>
                  <a:srgbClr val="A73F3C"/>
                </a:solidFill>
              </a:rPr>
              <a:t>new providers to the multi-system </a:t>
            </a:r>
            <a:br>
              <a:rPr lang="en-GB" sz="1800" b="1" dirty="0"/>
            </a:br>
            <a:r>
              <a:rPr lang="en-GB" sz="1800" dirty="0"/>
              <a:t>(By Q3 2019)</a:t>
            </a:r>
          </a:p>
          <a:p>
            <a:pPr lvl="1"/>
            <a:r>
              <a:rPr lang="en-GB" sz="1600" dirty="0"/>
              <a:t>NCEP, JMA, ECCC </a:t>
            </a:r>
          </a:p>
          <a:p>
            <a:r>
              <a:rPr lang="en-GB" sz="1800" dirty="0"/>
              <a:t>Produce example </a:t>
            </a:r>
            <a:r>
              <a:rPr lang="en-GB" sz="1800" b="1" dirty="0">
                <a:solidFill>
                  <a:srgbClr val="A73F3C"/>
                </a:solidFill>
              </a:rPr>
              <a:t>workflows/applications </a:t>
            </a:r>
            <a:r>
              <a:rPr lang="en-GB" sz="1800" dirty="0"/>
              <a:t>and develop </a:t>
            </a:r>
            <a:r>
              <a:rPr lang="en-GB" sz="1800" b="1" dirty="0">
                <a:solidFill>
                  <a:srgbClr val="A73F3C"/>
                </a:solidFill>
              </a:rPr>
              <a:t>tools</a:t>
            </a:r>
            <a:r>
              <a:rPr lang="en-GB" sz="1800" dirty="0">
                <a:solidFill>
                  <a:srgbClr val="A73F3C"/>
                </a:solidFill>
              </a:rPr>
              <a:t> </a:t>
            </a:r>
            <a:r>
              <a:rPr lang="en-GB" sz="1800" b="1" dirty="0">
                <a:solidFill>
                  <a:srgbClr val="A73F3C"/>
                </a:solidFill>
              </a:rPr>
              <a:t>in the CDS Toolbox</a:t>
            </a:r>
          </a:p>
          <a:p>
            <a:r>
              <a:rPr lang="en-GB" sz="1800" dirty="0"/>
              <a:t>Introduce </a:t>
            </a:r>
            <a:r>
              <a:rPr lang="en-GB" sz="1800" b="1" dirty="0">
                <a:solidFill>
                  <a:srgbClr val="A73F3C"/>
                </a:solidFill>
              </a:rPr>
              <a:t>new products </a:t>
            </a:r>
            <a:r>
              <a:rPr lang="en-GB" sz="1800" dirty="0"/>
              <a:t>in the C3S suite of outputs </a:t>
            </a:r>
          </a:p>
          <a:p>
            <a:pPr lvl="1"/>
            <a:r>
              <a:rPr lang="en-GB" sz="1600" dirty="0"/>
              <a:t>probability forecasts for ENSO indices</a:t>
            </a:r>
          </a:p>
          <a:p>
            <a:pPr lvl="1"/>
            <a:r>
              <a:rPr lang="en-GB" sz="1600" dirty="0"/>
              <a:t>indices of atmospheric circulation (NAO, SOI)</a:t>
            </a:r>
          </a:p>
          <a:p>
            <a:pPr lvl="1"/>
            <a:r>
              <a:rPr lang="en-GB" sz="1600" dirty="0"/>
              <a:t>products based on within-season statistics (frequency/length of spells) </a:t>
            </a:r>
          </a:p>
          <a:p>
            <a:pPr lvl="1"/>
            <a:r>
              <a:rPr lang="en-GB" sz="1600" dirty="0"/>
              <a:t>…</a:t>
            </a:r>
          </a:p>
        </p:txBody>
      </p:sp>
    </p:spTree>
    <p:extLst>
      <p:ext uri="{BB962C8B-B14F-4D97-AF65-F5344CB8AC3E}">
        <p14:creationId xmlns:p14="http://schemas.microsoft.com/office/powerpoint/2010/main" val="617862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4" name="Marcador de contenido 1">
            <a:extLst>
              <a:ext uri="{FF2B5EF4-FFF2-40B4-BE49-F238E27FC236}">
                <a16:creationId xmlns:a16="http://schemas.microsoft.com/office/drawing/2014/main" id="{65F0BA85-268F-BF4E-A419-D7DDA6114021}"/>
              </a:ext>
            </a:extLst>
          </p:cNvPr>
          <p:cNvSpPr txBox="1">
            <a:spLocks/>
          </p:cNvSpPr>
          <p:nvPr/>
        </p:nvSpPr>
        <p:spPr>
          <a:xfrm>
            <a:off x="893710" y="699543"/>
            <a:ext cx="7793089" cy="41044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solidFill>
                  <a:schemeClr val="bg1">
                    <a:lumMod val="65000"/>
                  </a:schemeClr>
                </a:solidFill>
              </a:rPr>
              <a:t>Copernicus Programme</a:t>
            </a:r>
          </a:p>
          <a:p>
            <a:pPr lvl="1"/>
            <a:r>
              <a:rPr lang="en-GB" dirty="0">
                <a:solidFill>
                  <a:schemeClr val="bg1">
                    <a:lumMod val="65000"/>
                  </a:schemeClr>
                </a:solidFill>
              </a:rPr>
              <a:t>Description, components and role of ECMWF</a:t>
            </a:r>
          </a:p>
          <a:p>
            <a:r>
              <a:rPr lang="en-GB" dirty="0">
                <a:solidFill>
                  <a:schemeClr val="bg1">
                    <a:lumMod val="65000"/>
                  </a:schemeClr>
                </a:solidFill>
              </a:rPr>
              <a:t>Copernicus Climate Change Service (C3S)</a:t>
            </a:r>
          </a:p>
          <a:p>
            <a:pPr lvl="1"/>
            <a:r>
              <a:rPr lang="en-GB" dirty="0">
                <a:solidFill>
                  <a:schemeClr val="bg1">
                    <a:lumMod val="65000"/>
                  </a:schemeClr>
                </a:solidFill>
              </a:rPr>
              <a:t>Description, components, available products, SIS</a:t>
            </a:r>
          </a:p>
          <a:p>
            <a:pPr lvl="1"/>
            <a:r>
              <a:rPr lang="en-GB" dirty="0">
                <a:solidFill>
                  <a:schemeClr val="bg1">
                    <a:lumMod val="65000"/>
                  </a:schemeClr>
                </a:solidFill>
              </a:rPr>
              <a:t>The Climate Data Store (CDS)</a:t>
            </a:r>
          </a:p>
          <a:p>
            <a:r>
              <a:rPr lang="en-GB" dirty="0">
                <a:solidFill>
                  <a:schemeClr val="bg1">
                    <a:lumMod val="65000"/>
                  </a:schemeClr>
                </a:solidFill>
              </a:rPr>
              <a:t>C3S seasonal forecast activity description</a:t>
            </a:r>
          </a:p>
          <a:p>
            <a:pPr lvl="1"/>
            <a:r>
              <a:rPr lang="en-GB" dirty="0">
                <a:solidFill>
                  <a:schemeClr val="bg1">
                    <a:lumMod val="65000"/>
                  </a:schemeClr>
                </a:solidFill>
              </a:rPr>
              <a:t>Description, current status, products, next steps</a:t>
            </a:r>
          </a:p>
          <a:p>
            <a:r>
              <a:rPr lang="en-GB" dirty="0">
                <a:solidFill>
                  <a:srgbClr val="A73F3C"/>
                </a:solidFill>
              </a:rPr>
              <a:t>C3S seasonal forecast user perspective</a:t>
            </a:r>
          </a:p>
          <a:p>
            <a:pPr lvl="1"/>
            <a:r>
              <a:rPr lang="en-GB" dirty="0">
                <a:solidFill>
                  <a:srgbClr val="A73F3C"/>
                </a:solidFill>
              </a:rPr>
              <a:t>Forecast quality, postprocessing, multi-system</a:t>
            </a:r>
          </a:p>
        </p:txBody>
      </p:sp>
    </p:spTree>
    <p:extLst>
      <p:ext uri="{BB962C8B-B14F-4D97-AF65-F5344CB8AC3E}">
        <p14:creationId xmlns:p14="http://schemas.microsoft.com/office/powerpoint/2010/main" val="2255377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12547"/>
            <a:ext cx="9053704" cy="4271620"/>
          </a:xfrm>
          <a:prstGeom prst="rect">
            <a:avLst/>
          </a:prstGeom>
        </p:spPr>
      </p:pic>
      <p:sp>
        <p:nvSpPr>
          <p:cNvPr id="2" name="Título 1">
            <a:extLst>
              <a:ext uri="{FF2B5EF4-FFF2-40B4-BE49-F238E27FC236}">
                <a16:creationId xmlns:a16="http://schemas.microsoft.com/office/drawing/2014/main" id="{1FBAE2A6-3B7F-1347-8EC4-A750EB995382}"/>
              </a:ext>
            </a:extLst>
          </p:cNvPr>
          <p:cNvSpPr>
            <a:spLocks noGrp="1"/>
          </p:cNvSpPr>
          <p:nvPr>
            <p:ph type="title"/>
          </p:nvPr>
        </p:nvSpPr>
        <p:spPr/>
        <p:txBody>
          <a:bodyPr/>
          <a:lstStyle/>
          <a:p>
            <a:r>
              <a:rPr lang="en-GB" sz="1799" spc="600" dirty="0"/>
              <a:t>C3S Seasonal Forecasts – User perspective</a:t>
            </a:r>
            <a:endParaRPr lang="en-GB" spc="600" noProof="0" dirty="0"/>
          </a:p>
        </p:txBody>
      </p:sp>
      <p:sp>
        <p:nvSpPr>
          <p:cNvPr id="3" name="CuadroTexto 2">
            <a:extLst>
              <a:ext uri="{FF2B5EF4-FFF2-40B4-BE49-F238E27FC236}">
                <a16:creationId xmlns:a16="http://schemas.microsoft.com/office/drawing/2014/main" id="{8876E754-60FF-574D-B1DA-6E77D9C8DCDF}"/>
              </a:ext>
            </a:extLst>
          </p:cNvPr>
          <p:cNvSpPr txBox="1"/>
          <p:nvPr/>
        </p:nvSpPr>
        <p:spPr>
          <a:xfrm>
            <a:off x="867705" y="838200"/>
            <a:ext cx="2550185" cy="369332"/>
          </a:xfrm>
          <a:prstGeom prst="rect">
            <a:avLst/>
          </a:prstGeom>
          <a:noFill/>
        </p:spPr>
        <p:txBody>
          <a:bodyPr wrap="none" rtlCol="0">
            <a:spAutoFit/>
          </a:bodyPr>
          <a:lstStyle/>
          <a:p>
            <a:r>
              <a:rPr lang="es-ES" b="1" dirty="0" err="1"/>
              <a:t>The</a:t>
            </a:r>
            <a:r>
              <a:rPr lang="es-ES" b="1" dirty="0"/>
              <a:t> CDS and </a:t>
            </a:r>
            <a:r>
              <a:rPr lang="es-ES" b="1" dirty="0" err="1"/>
              <a:t>the</a:t>
            </a:r>
            <a:r>
              <a:rPr lang="es-ES" b="1" dirty="0"/>
              <a:t> </a:t>
            </a:r>
            <a:r>
              <a:rPr lang="es-ES" b="1" dirty="0" err="1"/>
              <a:t>Toolbox</a:t>
            </a:r>
            <a:endParaRPr lang="gl-ES" b="1" dirty="0"/>
          </a:p>
        </p:txBody>
      </p:sp>
    </p:spTree>
    <p:extLst>
      <p:ext uri="{BB962C8B-B14F-4D97-AF65-F5344CB8AC3E}">
        <p14:creationId xmlns:p14="http://schemas.microsoft.com/office/powerpoint/2010/main" val="4234270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1F26E6D-AA23-DB4F-A814-9EC6BBC463FF}"/>
              </a:ext>
            </a:extLst>
          </p:cNvPr>
          <p:cNvSpPr>
            <a:spLocks noGrp="1"/>
          </p:cNvSpPr>
          <p:nvPr>
            <p:ph type="title"/>
          </p:nvPr>
        </p:nvSpPr>
        <p:spPr/>
        <p:txBody>
          <a:bodyPr/>
          <a:lstStyle/>
          <a:p>
            <a:r>
              <a:rPr lang="en-GB" sz="1799" spc="600" dirty="0"/>
              <a:t>C3S Seasonal Forecasts – User perspective</a:t>
            </a:r>
            <a:endParaRPr lang="en-GB" noProof="0" dirty="0"/>
          </a:p>
        </p:txBody>
      </p:sp>
      <p:pic>
        <p:nvPicPr>
          <p:cNvPr id="5" name="Imagen 4">
            <a:extLst>
              <a:ext uri="{FF2B5EF4-FFF2-40B4-BE49-F238E27FC236}">
                <a16:creationId xmlns:a16="http://schemas.microsoft.com/office/drawing/2014/main" id="{8BA1280F-D21B-D64D-B313-74F6D5006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704" y="674914"/>
            <a:ext cx="6924302" cy="3659475"/>
          </a:xfrm>
          <a:prstGeom prst="rect">
            <a:avLst/>
          </a:prstGeom>
          <a:ln>
            <a:solidFill>
              <a:srgbClr val="941333"/>
            </a:solidFill>
          </a:ln>
        </p:spPr>
      </p:pic>
      <p:pic>
        <p:nvPicPr>
          <p:cNvPr id="2" name="Imagen 1">
            <a:extLst>
              <a:ext uri="{FF2B5EF4-FFF2-40B4-BE49-F238E27FC236}">
                <a16:creationId xmlns:a16="http://schemas.microsoft.com/office/drawing/2014/main" id="{E9483753-7137-E24C-A746-C113F8DC7C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559" y="1749973"/>
            <a:ext cx="6305848" cy="3289754"/>
          </a:xfrm>
          <a:prstGeom prst="rect">
            <a:avLst/>
          </a:prstGeom>
          <a:ln>
            <a:solidFill>
              <a:srgbClr val="941333"/>
            </a:solidFill>
          </a:ln>
        </p:spPr>
      </p:pic>
    </p:spTree>
    <p:extLst>
      <p:ext uri="{BB962C8B-B14F-4D97-AF65-F5344CB8AC3E}">
        <p14:creationId xmlns:p14="http://schemas.microsoft.com/office/powerpoint/2010/main" val="22815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DC86D46-AEB2-134D-98AB-F56BC52AFBE0}"/>
              </a:ext>
            </a:extLst>
          </p:cNvPr>
          <p:cNvSpPr>
            <a:spLocks noGrp="1"/>
          </p:cNvSpPr>
          <p:nvPr>
            <p:ph type="title"/>
          </p:nvPr>
        </p:nvSpPr>
        <p:spPr/>
        <p:txBody>
          <a:bodyPr/>
          <a:lstStyle/>
          <a:p>
            <a:r>
              <a:rPr lang="en-GB" sz="1799" spc="600" dirty="0"/>
              <a:t>C3S Seasonal Forecasts – User perspective</a:t>
            </a:r>
            <a:endParaRPr lang="en-GB" noProof="0" dirty="0"/>
          </a:p>
        </p:txBody>
      </p:sp>
      <p:pic>
        <p:nvPicPr>
          <p:cNvPr id="5" name="Imagen 4">
            <a:extLst>
              <a:ext uri="{FF2B5EF4-FFF2-40B4-BE49-F238E27FC236}">
                <a16:creationId xmlns:a16="http://schemas.microsoft.com/office/drawing/2014/main" id="{194CFA7B-9611-1141-BA38-3ACBBBE4F4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704" y="673307"/>
            <a:ext cx="6925500" cy="3683667"/>
          </a:xfrm>
          <a:prstGeom prst="rect">
            <a:avLst/>
          </a:prstGeom>
          <a:ln>
            <a:solidFill>
              <a:srgbClr val="941333"/>
            </a:solidFill>
          </a:ln>
        </p:spPr>
      </p:pic>
    </p:spTree>
    <p:extLst>
      <p:ext uri="{BB962C8B-B14F-4D97-AF65-F5344CB8AC3E}">
        <p14:creationId xmlns:p14="http://schemas.microsoft.com/office/powerpoint/2010/main" val="1511670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DC86D46-AEB2-134D-98AB-F56BC52AFBE0}"/>
              </a:ext>
            </a:extLst>
          </p:cNvPr>
          <p:cNvSpPr>
            <a:spLocks noGrp="1"/>
          </p:cNvSpPr>
          <p:nvPr>
            <p:ph type="title"/>
          </p:nvPr>
        </p:nvSpPr>
        <p:spPr/>
        <p:txBody>
          <a:bodyPr/>
          <a:lstStyle/>
          <a:p>
            <a:r>
              <a:rPr lang="en-GB" sz="1799" spc="600" dirty="0"/>
              <a:t>C3S Seasonal Forecasts – User perspective</a:t>
            </a:r>
            <a:endParaRPr lang="en-GB" noProof="0" dirty="0"/>
          </a:p>
        </p:txBody>
      </p:sp>
      <p:pic>
        <p:nvPicPr>
          <p:cNvPr id="4" name="Imagen 3">
            <a:extLst>
              <a:ext uri="{FF2B5EF4-FFF2-40B4-BE49-F238E27FC236}">
                <a16:creationId xmlns:a16="http://schemas.microsoft.com/office/drawing/2014/main" id="{02274A55-0A8A-E343-B1AD-BB8BEECCD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704" y="664030"/>
            <a:ext cx="7168500" cy="4242436"/>
          </a:xfrm>
          <a:prstGeom prst="rect">
            <a:avLst/>
          </a:prstGeom>
          <a:ln>
            <a:solidFill>
              <a:srgbClr val="941333"/>
            </a:solidFill>
          </a:ln>
        </p:spPr>
      </p:pic>
    </p:spTree>
    <p:extLst>
      <p:ext uri="{BB962C8B-B14F-4D97-AF65-F5344CB8AC3E}">
        <p14:creationId xmlns:p14="http://schemas.microsoft.com/office/powerpoint/2010/main" val="40699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B188298-862C-7248-908A-7DA98ACB49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7876" y="373776"/>
            <a:ext cx="2111641" cy="1405886"/>
          </a:xfrm>
          <a:prstGeom prst="rect">
            <a:avLst/>
          </a:prstGeom>
        </p:spPr>
      </p:pic>
      <p:sp>
        <p:nvSpPr>
          <p:cNvPr id="2" name="Título 1">
            <a:extLst>
              <a:ext uri="{FF2B5EF4-FFF2-40B4-BE49-F238E27FC236}">
                <a16:creationId xmlns:a16="http://schemas.microsoft.com/office/drawing/2014/main" id="{5D4B38B9-CBBB-094B-8CF9-69F124A4331C}"/>
              </a:ext>
            </a:extLst>
          </p:cNvPr>
          <p:cNvSpPr>
            <a:spLocks noGrp="1"/>
          </p:cNvSpPr>
          <p:nvPr>
            <p:ph type="title"/>
          </p:nvPr>
        </p:nvSpPr>
        <p:spPr/>
        <p:txBody>
          <a:bodyPr/>
          <a:lstStyle/>
          <a:p>
            <a:r>
              <a:rPr lang="en-GB" dirty="0"/>
              <a:t>Copernicus Programme - Description</a:t>
            </a:r>
          </a:p>
        </p:txBody>
      </p:sp>
      <p:sp>
        <p:nvSpPr>
          <p:cNvPr id="3" name="Content Placeholder 4">
            <a:extLst>
              <a:ext uri="{FF2B5EF4-FFF2-40B4-BE49-F238E27FC236}">
                <a16:creationId xmlns:a16="http://schemas.microsoft.com/office/drawing/2014/main" id="{24F32A8D-30BF-1446-9647-7B39070389DE}"/>
              </a:ext>
            </a:extLst>
          </p:cNvPr>
          <p:cNvSpPr txBox="1">
            <a:spLocks/>
          </p:cNvSpPr>
          <p:nvPr/>
        </p:nvSpPr>
        <p:spPr>
          <a:xfrm>
            <a:off x="942975" y="699543"/>
            <a:ext cx="7743826" cy="38230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endParaRPr lang="en-GB" dirty="0"/>
          </a:p>
          <a:p>
            <a:r>
              <a:rPr lang="en-GB" sz="1800" dirty="0"/>
              <a:t>European Union´s Earth Observation Programme</a:t>
            </a:r>
          </a:p>
          <a:p>
            <a:pPr lvl="1"/>
            <a:r>
              <a:rPr lang="en-GB" sz="1500" dirty="0"/>
              <a:t>Managed and coordinated by the European </a:t>
            </a:r>
            <a:r>
              <a:rPr lang="en-GB" sz="1500" dirty="0" err="1"/>
              <a:t>Comission</a:t>
            </a:r>
            <a:endParaRPr lang="en-GB" sz="1500" dirty="0"/>
          </a:p>
          <a:p>
            <a:pPr lvl="1"/>
            <a:r>
              <a:rPr lang="en-GB" sz="1500" dirty="0"/>
              <a:t>Implemented in collaboration with EU member states, ESA, EUMETSAT, Mercator </a:t>
            </a:r>
            <a:r>
              <a:rPr lang="en-GB" sz="1500" dirty="0" err="1"/>
              <a:t>Océan</a:t>
            </a:r>
            <a:r>
              <a:rPr lang="en-GB" sz="1500" dirty="0"/>
              <a:t>, ECMWF and EU Agencies like EEA</a:t>
            </a:r>
          </a:p>
          <a:p>
            <a:pPr lvl="1"/>
            <a:r>
              <a:rPr lang="en-GB" sz="1500" dirty="0"/>
              <a:t>~4300 M€ in the current multiannual financial framework (2014-2020)</a:t>
            </a:r>
          </a:p>
          <a:p>
            <a:r>
              <a:rPr lang="en-GB" sz="1800" dirty="0"/>
              <a:t>System based on Earth Observation satellite data and “in-situ” (non spatial) observations</a:t>
            </a:r>
          </a:p>
          <a:p>
            <a:r>
              <a:rPr lang="en-GB" sz="1800" dirty="0"/>
              <a:t>Free, full and open access to data and services for any citizen or organization</a:t>
            </a:r>
          </a:p>
          <a:p>
            <a:pPr lvl="1"/>
            <a:r>
              <a:rPr lang="en-GB" sz="1500" dirty="0"/>
              <a:t>Improve citizens´ life</a:t>
            </a:r>
          </a:p>
          <a:p>
            <a:pPr lvl="1"/>
            <a:r>
              <a:rPr lang="en-GB" sz="1500" dirty="0"/>
              <a:t>Offer (to administrations and businesses) tools for decision-making</a:t>
            </a:r>
          </a:p>
        </p:txBody>
      </p:sp>
    </p:spTree>
    <p:extLst>
      <p:ext uri="{BB962C8B-B14F-4D97-AF65-F5344CB8AC3E}">
        <p14:creationId xmlns:p14="http://schemas.microsoft.com/office/powerpoint/2010/main" val="2683031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8E77033-BD61-4740-9EF7-2421018D2E95}"/>
              </a:ext>
            </a:extLst>
          </p:cNvPr>
          <p:cNvSpPr>
            <a:spLocks noGrp="1"/>
          </p:cNvSpPr>
          <p:nvPr>
            <p:ph type="title"/>
          </p:nvPr>
        </p:nvSpPr>
        <p:spPr/>
        <p:txBody>
          <a:bodyPr/>
          <a:lstStyle/>
          <a:p>
            <a:r>
              <a:rPr lang="en-GB" sz="1799" spc="600" dirty="0"/>
              <a:t>C3S Seasonal Forecasts – Postprocessing</a:t>
            </a:r>
            <a:endParaRPr lang="en-GB" noProof="0" dirty="0"/>
          </a:p>
        </p:txBody>
      </p:sp>
      <p:sp>
        <p:nvSpPr>
          <p:cNvPr id="2" name="Marcador de contenido 1">
            <a:extLst>
              <a:ext uri="{FF2B5EF4-FFF2-40B4-BE49-F238E27FC236}">
                <a16:creationId xmlns:a16="http://schemas.microsoft.com/office/drawing/2014/main" id="{C34CFFE5-71F2-FD4C-A3D5-D7B7C449FADF}"/>
              </a:ext>
            </a:extLst>
          </p:cNvPr>
          <p:cNvSpPr>
            <a:spLocks noGrp="1"/>
          </p:cNvSpPr>
          <p:nvPr>
            <p:ph idx="4294967295"/>
          </p:nvPr>
        </p:nvSpPr>
        <p:spPr>
          <a:xfrm>
            <a:off x="1400175" y="700088"/>
            <a:ext cx="7743825" cy="3822700"/>
          </a:xfrm>
        </p:spPr>
        <p:txBody>
          <a:bodyPr/>
          <a:lstStyle/>
          <a:p>
            <a:r>
              <a:rPr lang="en-GB" sz="1800" b="1" dirty="0"/>
              <a:t>Post-processing </a:t>
            </a:r>
            <a:r>
              <a:rPr lang="en-GB" sz="1800" dirty="0"/>
              <a:t>of raw model data </a:t>
            </a:r>
            <a:r>
              <a:rPr lang="en-GB" sz="1800" b="1" dirty="0"/>
              <a:t>is needed</a:t>
            </a:r>
            <a:r>
              <a:rPr lang="en-GB" sz="1800" dirty="0"/>
              <a:t> to produce suitable predictions for climate services.  </a:t>
            </a:r>
          </a:p>
          <a:p>
            <a:endParaRPr lang="en-GB" sz="1800" dirty="0"/>
          </a:p>
          <a:p>
            <a:endParaRPr lang="en-GB" sz="1800" dirty="0"/>
          </a:p>
          <a:p>
            <a:endParaRPr lang="en-GB" sz="1800" dirty="0"/>
          </a:p>
        </p:txBody>
      </p:sp>
      <p:pic>
        <p:nvPicPr>
          <p:cNvPr id="5" name="Picture 7">
            <a:extLst>
              <a:ext uri="{FF2B5EF4-FFF2-40B4-BE49-F238E27FC236}">
                <a16:creationId xmlns:a16="http://schemas.microsoft.com/office/drawing/2014/main" id="{96129341-1F69-1548-8719-12F41CBB20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0001" y="1404000"/>
            <a:ext cx="4213845" cy="2988000"/>
          </a:xfrm>
          <a:prstGeom prst="rect">
            <a:avLst/>
          </a:prstGeom>
        </p:spPr>
      </p:pic>
    </p:spTree>
    <p:extLst>
      <p:ext uri="{BB962C8B-B14F-4D97-AF65-F5344CB8AC3E}">
        <p14:creationId xmlns:p14="http://schemas.microsoft.com/office/powerpoint/2010/main" val="263009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8E77033-BD61-4740-9EF7-2421018D2E95}"/>
              </a:ext>
            </a:extLst>
          </p:cNvPr>
          <p:cNvSpPr>
            <a:spLocks noGrp="1"/>
          </p:cNvSpPr>
          <p:nvPr>
            <p:ph type="title"/>
          </p:nvPr>
        </p:nvSpPr>
        <p:spPr/>
        <p:txBody>
          <a:bodyPr/>
          <a:lstStyle/>
          <a:p>
            <a:r>
              <a:rPr lang="en-GB" sz="1799" spc="600" dirty="0"/>
              <a:t>C3S Seasonal Forecasts – Postprocessing</a:t>
            </a:r>
            <a:endParaRPr lang="en-GB" noProof="0" dirty="0"/>
          </a:p>
        </p:txBody>
      </p:sp>
      <p:sp>
        <p:nvSpPr>
          <p:cNvPr id="2" name="Marcador de contenido 1">
            <a:extLst>
              <a:ext uri="{FF2B5EF4-FFF2-40B4-BE49-F238E27FC236}">
                <a16:creationId xmlns:a16="http://schemas.microsoft.com/office/drawing/2014/main" id="{C34CFFE5-71F2-FD4C-A3D5-D7B7C449FADF}"/>
              </a:ext>
            </a:extLst>
          </p:cNvPr>
          <p:cNvSpPr>
            <a:spLocks noGrp="1"/>
          </p:cNvSpPr>
          <p:nvPr>
            <p:ph idx="4294967295"/>
          </p:nvPr>
        </p:nvSpPr>
        <p:spPr>
          <a:xfrm>
            <a:off x="1400175" y="700088"/>
            <a:ext cx="7743825" cy="3822700"/>
          </a:xfrm>
        </p:spPr>
        <p:txBody>
          <a:bodyPr/>
          <a:lstStyle/>
          <a:p>
            <a:r>
              <a:rPr lang="en-GB" sz="1800" b="1" dirty="0"/>
              <a:t>Post-processing </a:t>
            </a:r>
            <a:r>
              <a:rPr lang="en-GB" sz="1800" dirty="0"/>
              <a:t>of raw model data </a:t>
            </a:r>
            <a:r>
              <a:rPr lang="en-GB" sz="1800" b="1" dirty="0"/>
              <a:t>is needed</a:t>
            </a:r>
            <a:r>
              <a:rPr lang="en-GB" sz="1800" dirty="0"/>
              <a:t> to produce suitable predictions for climate services.  </a:t>
            </a:r>
          </a:p>
          <a:p>
            <a:endParaRPr lang="en-GB" sz="1800" dirty="0"/>
          </a:p>
          <a:p>
            <a:endParaRPr lang="en-GB" sz="1800" dirty="0"/>
          </a:p>
          <a:p>
            <a:endParaRPr lang="en-GB" sz="1800" dirty="0"/>
          </a:p>
        </p:txBody>
      </p:sp>
      <p:pic>
        <p:nvPicPr>
          <p:cNvPr id="5" name="Picture 7">
            <a:extLst>
              <a:ext uri="{FF2B5EF4-FFF2-40B4-BE49-F238E27FC236}">
                <a16:creationId xmlns:a16="http://schemas.microsoft.com/office/drawing/2014/main" id="{B5E863F5-24A9-9F4F-A35A-DAD26DA7A0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0000" y="1404000"/>
            <a:ext cx="4213847" cy="2988000"/>
          </a:xfrm>
          <a:prstGeom prst="rect">
            <a:avLst/>
          </a:prstGeom>
        </p:spPr>
      </p:pic>
    </p:spTree>
    <p:extLst>
      <p:ext uri="{BB962C8B-B14F-4D97-AF65-F5344CB8AC3E}">
        <p14:creationId xmlns:p14="http://schemas.microsoft.com/office/powerpoint/2010/main" val="3996385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8E77033-BD61-4740-9EF7-2421018D2E95}"/>
              </a:ext>
            </a:extLst>
          </p:cNvPr>
          <p:cNvSpPr>
            <a:spLocks noGrp="1"/>
          </p:cNvSpPr>
          <p:nvPr>
            <p:ph type="title"/>
          </p:nvPr>
        </p:nvSpPr>
        <p:spPr/>
        <p:txBody>
          <a:bodyPr/>
          <a:lstStyle/>
          <a:p>
            <a:r>
              <a:rPr lang="en-GB" sz="1799" spc="600" dirty="0"/>
              <a:t>C3S Seasonal Forecasts – Postprocessing</a:t>
            </a:r>
            <a:endParaRPr lang="en-GB" noProof="0" dirty="0"/>
          </a:p>
        </p:txBody>
      </p:sp>
      <p:sp>
        <p:nvSpPr>
          <p:cNvPr id="2" name="Marcador de contenido 1">
            <a:extLst>
              <a:ext uri="{FF2B5EF4-FFF2-40B4-BE49-F238E27FC236}">
                <a16:creationId xmlns:a16="http://schemas.microsoft.com/office/drawing/2014/main" id="{C34CFFE5-71F2-FD4C-A3D5-D7B7C449FADF}"/>
              </a:ext>
            </a:extLst>
          </p:cNvPr>
          <p:cNvSpPr>
            <a:spLocks noGrp="1"/>
          </p:cNvSpPr>
          <p:nvPr>
            <p:ph idx="4294967295"/>
          </p:nvPr>
        </p:nvSpPr>
        <p:spPr>
          <a:xfrm>
            <a:off x="827584" y="700088"/>
            <a:ext cx="7743825" cy="3822700"/>
          </a:xfrm>
        </p:spPr>
        <p:txBody>
          <a:bodyPr/>
          <a:lstStyle/>
          <a:p>
            <a:r>
              <a:rPr lang="en-GB" sz="1800" dirty="0"/>
              <a:t>Different </a:t>
            </a:r>
            <a:r>
              <a:rPr lang="en-GB" sz="1800" b="1" dirty="0"/>
              <a:t>seasonal forecast products </a:t>
            </a:r>
            <a:r>
              <a:rPr lang="en-GB" sz="1800" dirty="0"/>
              <a:t>may require different post-processing </a:t>
            </a:r>
          </a:p>
          <a:p>
            <a:pPr marL="457200" lvl="1" indent="0">
              <a:buNone/>
            </a:pPr>
            <a:r>
              <a:rPr lang="en-GB" sz="1500" dirty="0"/>
              <a:t>anomaly - vs percentile-based outlooks</a:t>
            </a:r>
            <a:br>
              <a:rPr lang="en-GB" sz="1500" dirty="0"/>
            </a:br>
            <a:r>
              <a:rPr lang="en-GB" sz="1500" dirty="0"/>
              <a:t>deterministic vs probabilistic products</a:t>
            </a:r>
            <a:br>
              <a:rPr lang="en-GB" sz="1500" dirty="0"/>
            </a:br>
            <a:r>
              <a:rPr lang="en-GB" sz="1500" dirty="0"/>
              <a:t>monthly/seasonal-based products vs daily-based products</a:t>
            </a:r>
          </a:p>
          <a:p>
            <a:r>
              <a:rPr lang="en-GB" sz="1800" b="1" dirty="0"/>
              <a:t>Quantile mapping (bias adjustment)</a:t>
            </a:r>
            <a:r>
              <a:rPr lang="en-GB" sz="1800" dirty="0"/>
              <a:t> is rapidly becoming the method of choice for sectoral impact studies. </a:t>
            </a:r>
          </a:p>
          <a:p>
            <a:pPr lvl="1"/>
            <a:r>
              <a:rPr lang="en-GB" sz="1500" dirty="0"/>
              <a:t>However, there are only a few papers on this topic in the context of seasonal forecasting</a:t>
            </a:r>
          </a:p>
          <a:p>
            <a:r>
              <a:rPr lang="en-GB" sz="1700" dirty="0"/>
              <a:t>There are </a:t>
            </a:r>
            <a:r>
              <a:rPr lang="en-GB" sz="1700" b="1" dirty="0"/>
              <a:t>benefits in bias adjustment</a:t>
            </a:r>
            <a:r>
              <a:rPr lang="en-GB" sz="1700" dirty="0"/>
              <a:t> but also in other postprocessing (e.g. </a:t>
            </a:r>
            <a:r>
              <a:rPr lang="en-GB" sz="1700" b="1" dirty="0"/>
              <a:t>MOS</a:t>
            </a:r>
            <a:r>
              <a:rPr lang="en-GB" sz="1700" dirty="0"/>
              <a:t>)</a:t>
            </a:r>
          </a:p>
          <a:p>
            <a:endParaRPr lang="en-GB" sz="1800" dirty="0"/>
          </a:p>
        </p:txBody>
      </p:sp>
      <p:sp>
        <p:nvSpPr>
          <p:cNvPr id="11" name="Rectángulo 10">
            <a:extLst>
              <a:ext uri="{FF2B5EF4-FFF2-40B4-BE49-F238E27FC236}">
                <a16:creationId xmlns:a16="http://schemas.microsoft.com/office/drawing/2014/main" id="{1312933B-3C0A-7E42-86EC-C9789A8DDCBA}"/>
              </a:ext>
            </a:extLst>
          </p:cNvPr>
          <p:cNvSpPr/>
          <p:nvPr/>
        </p:nvSpPr>
        <p:spPr>
          <a:xfrm>
            <a:off x="899592" y="3550245"/>
            <a:ext cx="7886700" cy="461665"/>
          </a:xfrm>
          <a:prstGeom prst="rect">
            <a:avLst/>
          </a:prstGeom>
          <a:solidFill>
            <a:schemeClr val="accent2">
              <a:lumMod val="40000"/>
              <a:lumOff val="60000"/>
            </a:schemeClr>
          </a:solidFill>
          <a:ln>
            <a:solidFill>
              <a:schemeClr val="tx1"/>
            </a:solidFill>
          </a:ln>
        </p:spPr>
        <p:txBody>
          <a:bodyPr wrap="square">
            <a:spAutoFit/>
          </a:bodyPr>
          <a:lstStyle/>
          <a:p>
            <a:r>
              <a:rPr lang="es-ES_tradnl" sz="1200" dirty="0" err="1"/>
              <a:t>Zhao</a:t>
            </a:r>
            <a:r>
              <a:rPr lang="es-ES_tradnl" sz="1200" dirty="0"/>
              <a:t> et al. 2017. “</a:t>
            </a:r>
            <a:r>
              <a:rPr lang="es-ES_tradnl" sz="1200" dirty="0" err="1"/>
              <a:t>How</a:t>
            </a:r>
            <a:r>
              <a:rPr lang="es-ES_tradnl" sz="1200" dirty="0"/>
              <a:t> </a:t>
            </a:r>
            <a:r>
              <a:rPr lang="es-ES_tradnl" sz="1200" dirty="0" err="1"/>
              <a:t>Suitable</a:t>
            </a:r>
            <a:r>
              <a:rPr lang="es-ES_tradnl" sz="1200" dirty="0"/>
              <a:t> </a:t>
            </a:r>
            <a:r>
              <a:rPr lang="es-ES_tradnl" sz="1200" dirty="0" err="1"/>
              <a:t>Is</a:t>
            </a:r>
            <a:r>
              <a:rPr lang="es-ES_tradnl" sz="1200" dirty="0"/>
              <a:t> </a:t>
            </a:r>
            <a:r>
              <a:rPr lang="es-ES_tradnl" sz="1200" dirty="0" err="1"/>
              <a:t>Quantile</a:t>
            </a:r>
            <a:r>
              <a:rPr lang="es-ES_tradnl" sz="1200" dirty="0"/>
              <a:t> </a:t>
            </a:r>
            <a:r>
              <a:rPr lang="es-ES_tradnl" sz="1200" dirty="0" err="1"/>
              <a:t>Mapping</a:t>
            </a:r>
            <a:r>
              <a:rPr lang="es-ES_tradnl" sz="1200" dirty="0"/>
              <a:t> </a:t>
            </a:r>
            <a:r>
              <a:rPr lang="es-ES_tradnl" sz="1200" dirty="0" err="1"/>
              <a:t>For</a:t>
            </a:r>
            <a:r>
              <a:rPr lang="es-ES_tradnl" sz="1200" dirty="0"/>
              <a:t> </a:t>
            </a:r>
            <a:r>
              <a:rPr lang="es-ES_tradnl" sz="1200" dirty="0" err="1"/>
              <a:t>Postprocessing</a:t>
            </a:r>
            <a:r>
              <a:rPr lang="es-ES_tradnl" sz="1200" dirty="0"/>
              <a:t> GCM </a:t>
            </a:r>
            <a:r>
              <a:rPr lang="es-ES_tradnl" sz="1200" dirty="0" err="1"/>
              <a:t>Precipitation</a:t>
            </a:r>
            <a:r>
              <a:rPr lang="es-ES_tradnl" sz="1200" dirty="0"/>
              <a:t> </a:t>
            </a:r>
            <a:r>
              <a:rPr lang="es-ES_tradnl" sz="1200" dirty="0" err="1"/>
              <a:t>Forecasts</a:t>
            </a:r>
            <a:r>
              <a:rPr lang="es-ES_tradnl" sz="1200" dirty="0"/>
              <a:t>?” </a:t>
            </a:r>
            <a:r>
              <a:rPr lang="es-ES_tradnl" sz="1200" i="1" dirty="0" err="1"/>
              <a:t>Journal</a:t>
            </a:r>
            <a:r>
              <a:rPr lang="es-ES_tradnl" sz="1200" i="1" dirty="0"/>
              <a:t> of </a:t>
            </a:r>
            <a:r>
              <a:rPr lang="es-ES_tradnl" sz="1200" i="1" dirty="0" err="1"/>
              <a:t>Climate</a:t>
            </a:r>
            <a:r>
              <a:rPr lang="es-ES_tradnl" sz="1200" dirty="0"/>
              <a:t> 30 (9): 3185–96. https://</a:t>
            </a:r>
            <a:r>
              <a:rPr lang="es-ES_tradnl" sz="1200" dirty="0" err="1"/>
              <a:t>doi.org</a:t>
            </a:r>
            <a:r>
              <a:rPr lang="es-ES_tradnl" sz="1200" dirty="0"/>
              <a:t>/10.1175/JCLI-D-16-0652.1.</a:t>
            </a:r>
          </a:p>
        </p:txBody>
      </p:sp>
      <p:sp>
        <p:nvSpPr>
          <p:cNvPr id="12" name="Rectángulo 11">
            <a:extLst>
              <a:ext uri="{FF2B5EF4-FFF2-40B4-BE49-F238E27FC236}">
                <a16:creationId xmlns:a16="http://schemas.microsoft.com/office/drawing/2014/main" id="{7A78EC4C-2B09-0740-8AC7-7E7C9547785A}"/>
              </a:ext>
            </a:extLst>
          </p:cNvPr>
          <p:cNvSpPr/>
          <p:nvPr/>
        </p:nvSpPr>
        <p:spPr>
          <a:xfrm>
            <a:off x="899592" y="4054301"/>
            <a:ext cx="7886700" cy="461665"/>
          </a:xfrm>
          <a:prstGeom prst="rect">
            <a:avLst/>
          </a:prstGeom>
          <a:solidFill>
            <a:schemeClr val="accent2">
              <a:lumMod val="40000"/>
              <a:lumOff val="60000"/>
            </a:schemeClr>
          </a:solidFill>
          <a:ln>
            <a:solidFill>
              <a:schemeClr val="tx1"/>
            </a:solidFill>
          </a:ln>
        </p:spPr>
        <p:txBody>
          <a:bodyPr wrap="square">
            <a:spAutoFit/>
          </a:bodyPr>
          <a:lstStyle/>
          <a:p>
            <a:r>
              <a:rPr lang="es-ES_tradnl" sz="1200" dirty="0"/>
              <a:t>Manzanas et al. 2017 “Can </a:t>
            </a:r>
            <a:r>
              <a:rPr lang="es-ES_tradnl" sz="1200" dirty="0" err="1"/>
              <a:t>Bias</a:t>
            </a:r>
            <a:r>
              <a:rPr lang="es-ES_tradnl" sz="1200" dirty="0"/>
              <a:t> </a:t>
            </a:r>
            <a:r>
              <a:rPr lang="es-ES_tradnl" sz="1200" dirty="0" err="1"/>
              <a:t>Correction</a:t>
            </a:r>
            <a:r>
              <a:rPr lang="es-ES_tradnl" sz="1200" dirty="0"/>
              <a:t> and </a:t>
            </a:r>
            <a:r>
              <a:rPr lang="es-ES_tradnl" sz="1200" dirty="0" err="1"/>
              <a:t>Statistical</a:t>
            </a:r>
            <a:r>
              <a:rPr lang="es-ES_tradnl" sz="1200" dirty="0"/>
              <a:t> </a:t>
            </a:r>
            <a:r>
              <a:rPr lang="es-ES_tradnl" sz="1200" dirty="0" err="1"/>
              <a:t>Downscaling</a:t>
            </a:r>
            <a:r>
              <a:rPr lang="es-ES_tradnl" sz="1200" dirty="0"/>
              <a:t> </a:t>
            </a:r>
            <a:r>
              <a:rPr lang="es-ES_tradnl" sz="1200" dirty="0" err="1"/>
              <a:t>Methods</a:t>
            </a:r>
            <a:r>
              <a:rPr lang="es-ES_tradnl" sz="1200" dirty="0"/>
              <a:t> </a:t>
            </a:r>
            <a:r>
              <a:rPr lang="es-ES_tradnl" sz="1200" dirty="0" err="1"/>
              <a:t>Improve</a:t>
            </a:r>
            <a:r>
              <a:rPr lang="es-ES_tradnl" sz="1200" dirty="0"/>
              <a:t> </a:t>
            </a:r>
            <a:r>
              <a:rPr lang="es-ES_tradnl" sz="1200" dirty="0" err="1"/>
              <a:t>the</a:t>
            </a:r>
            <a:r>
              <a:rPr lang="es-ES_tradnl" sz="1200" dirty="0"/>
              <a:t> </a:t>
            </a:r>
            <a:r>
              <a:rPr lang="es-ES_tradnl" sz="1200" dirty="0" err="1"/>
              <a:t>Skill</a:t>
            </a:r>
            <a:r>
              <a:rPr lang="es-ES_tradnl" sz="1200" dirty="0"/>
              <a:t> of </a:t>
            </a:r>
            <a:r>
              <a:rPr lang="es-ES_tradnl" sz="1200" dirty="0" err="1"/>
              <a:t>Seasonal</a:t>
            </a:r>
            <a:r>
              <a:rPr lang="es-ES_tradnl" sz="1200" dirty="0"/>
              <a:t> </a:t>
            </a:r>
            <a:r>
              <a:rPr lang="es-ES_tradnl" sz="1200" dirty="0" err="1"/>
              <a:t>Precipitation</a:t>
            </a:r>
            <a:r>
              <a:rPr lang="es-ES_tradnl" sz="1200" dirty="0"/>
              <a:t> </a:t>
            </a:r>
            <a:r>
              <a:rPr lang="es-ES_tradnl" sz="1200" dirty="0" err="1"/>
              <a:t>Forecasts</a:t>
            </a:r>
            <a:r>
              <a:rPr lang="es-ES_tradnl" sz="1200" dirty="0"/>
              <a:t>?” </a:t>
            </a:r>
            <a:r>
              <a:rPr lang="es-ES_tradnl" sz="1200" i="1" dirty="0" err="1"/>
              <a:t>Climate</a:t>
            </a:r>
            <a:r>
              <a:rPr lang="es-ES_tradnl" sz="1200" i="1" dirty="0"/>
              <a:t> Dynamics</a:t>
            </a:r>
            <a:r>
              <a:rPr lang="es-ES_tradnl" sz="1200" dirty="0"/>
              <a:t> 50 (3–4): 1161–76. https://</a:t>
            </a:r>
            <a:r>
              <a:rPr lang="es-ES_tradnl" sz="1200" dirty="0" err="1"/>
              <a:t>doi.org</a:t>
            </a:r>
            <a:r>
              <a:rPr lang="es-ES_tradnl" sz="1200" dirty="0"/>
              <a:t>/10.1007/s00382-017-3668-z.</a:t>
            </a:r>
          </a:p>
        </p:txBody>
      </p:sp>
      <p:sp>
        <p:nvSpPr>
          <p:cNvPr id="6" name="Rectángulo 5">
            <a:extLst>
              <a:ext uri="{FF2B5EF4-FFF2-40B4-BE49-F238E27FC236}">
                <a16:creationId xmlns:a16="http://schemas.microsoft.com/office/drawing/2014/main" id="{028BD54C-68F5-9744-B1C9-6E1093A21176}"/>
              </a:ext>
            </a:extLst>
          </p:cNvPr>
          <p:cNvSpPr/>
          <p:nvPr/>
        </p:nvSpPr>
        <p:spPr>
          <a:xfrm>
            <a:off x="899592" y="4558357"/>
            <a:ext cx="7886700" cy="461665"/>
          </a:xfrm>
          <a:prstGeom prst="rect">
            <a:avLst/>
          </a:prstGeom>
          <a:solidFill>
            <a:schemeClr val="accent2">
              <a:lumMod val="40000"/>
              <a:lumOff val="60000"/>
            </a:schemeClr>
          </a:solidFill>
          <a:ln>
            <a:solidFill>
              <a:schemeClr val="tx1"/>
            </a:solidFill>
          </a:ln>
        </p:spPr>
        <p:txBody>
          <a:bodyPr wrap="square">
            <a:spAutoFit/>
          </a:bodyPr>
          <a:lstStyle/>
          <a:p>
            <a:r>
              <a:rPr lang="es-ES_tradnl" sz="1200" dirty="0" err="1"/>
              <a:t>Bedia</a:t>
            </a:r>
            <a:r>
              <a:rPr lang="es-ES_tradnl" sz="1200" dirty="0"/>
              <a:t> et al. 2018. “</a:t>
            </a:r>
            <a:r>
              <a:rPr lang="es-ES_tradnl" sz="1200" dirty="0" err="1"/>
              <a:t>Seasonal</a:t>
            </a:r>
            <a:r>
              <a:rPr lang="es-ES_tradnl" sz="1200" dirty="0"/>
              <a:t> </a:t>
            </a:r>
            <a:r>
              <a:rPr lang="es-ES_tradnl" sz="1200" dirty="0" err="1"/>
              <a:t>Predictions</a:t>
            </a:r>
            <a:r>
              <a:rPr lang="es-ES_tradnl" sz="1200" dirty="0"/>
              <a:t> of </a:t>
            </a:r>
            <a:r>
              <a:rPr lang="es-ES_tradnl" sz="1200" dirty="0" err="1"/>
              <a:t>Fire</a:t>
            </a:r>
            <a:r>
              <a:rPr lang="es-ES_tradnl" sz="1200" dirty="0"/>
              <a:t> </a:t>
            </a:r>
            <a:r>
              <a:rPr lang="es-ES_tradnl" sz="1200" dirty="0" err="1"/>
              <a:t>Weather</a:t>
            </a:r>
            <a:r>
              <a:rPr lang="es-ES_tradnl" sz="1200" dirty="0"/>
              <a:t> </a:t>
            </a:r>
            <a:r>
              <a:rPr lang="es-ES_tradnl" sz="1200" dirty="0" err="1"/>
              <a:t>Index</a:t>
            </a:r>
            <a:r>
              <a:rPr lang="es-ES_tradnl" sz="1200" dirty="0"/>
              <a:t>: </a:t>
            </a:r>
            <a:r>
              <a:rPr lang="es-ES_tradnl" sz="1200" dirty="0" err="1"/>
              <a:t>Paving</a:t>
            </a:r>
            <a:r>
              <a:rPr lang="es-ES_tradnl" sz="1200" dirty="0"/>
              <a:t> </a:t>
            </a:r>
            <a:r>
              <a:rPr lang="es-ES_tradnl" sz="1200" dirty="0" err="1"/>
              <a:t>the</a:t>
            </a:r>
            <a:r>
              <a:rPr lang="es-ES_tradnl" sz="1200" dirty="0"/>
              <a:t> </a:t>
            </a:r>
            <a:r>
              <a:rPr lang="es-ES_tradnl" sz="1200" dirty="0" err="1"/>
              <a:t>Way</a:t>
            </a:r>
            <a:r>
              <a:rPr lang="es-ES_tradnl" sz="1200" dirty="0"/>
              <a:t> </a:t>
            </a:r>
            <a:r>
              <a:rPr lang="es-ES_tradnl" sz="1200" dirty="0" err="1"/>
              <a:t>for</a:t>
            </a:r>
            <a:r>
              <a:rPr lang="es-ES_tradnl" sz="1200" dirty="0"/>
              <a:t> </a:t>
            </a:r>
            <a:r>
              <a:rPr lang="es-ES_tradnl" sz="1200" dirty="0" err="1"/>
              <a:t>Their</a:t>
            </a:r>
            <a:r>
              <a:rPr lang="es-ES_tradnl" sz="1200" dirty="0"/>
              <a:t> </a:t>
            </a:r>
            <a:r>
              <a:rPr lang="es-ES_tradnl" sz="1200" dirty="0" err="1"/>
              <a:t>Operational</a:t>
            </a:r>
            <a:r>
              <a:rPr lang="es-ES_tradnl" sz="1200" dirty="0"/>
              <a:t> </a:t>
            </a:r>
            <a:r>
              <a:rPr lang="es-ES_tradnl" sz="1200" dirty="0" err="1"/>
              <a:t>Applicability</a:t>
            </a:r>
            <a:r>
              <a:rPr lang="es-ES_tradnl" sz="1200" dirty="0"/>
              <a:t> in </a:t>
            </a:r>
            <a:r>
              <a:rPr lang="es-ES_tradnl" sz="1200" dirty="0" err="1"/>
              <a:t>Mediterranean</a:t>
            </a:r>
            <a:r>
              <a:rPr lang="es-ES_tradnl" sz="1200" dirty="0"/>
              <a:t> </a:t>
            </a:r>
            <a:r>
              <a:rPr lang="es-ES_tradnl" sz="1200" dirty="0" err="1"/>
              <a:t>Europe</a:t>
            </a:r>
            <a:r>
              <a:rPr lang="es-ES_tradnl" sz="1200" dirty="0"/>
              <a:t>.” </a:t>
            </a:r>
            <a:r>
              <a:rPr lang="es-ES_tradnl" sz="1200" i="1" dirty="0" err="1"/>
              <a:t>Climate</a:t>
            </a:r>
            <a:r>
              <a:rPr lang="es-ES_tradnl" sz="1200" i="1" dirty="0"/>
              <a:t> </a:t>
            </a:r>
            <a:r>
              <a:rPr lang="es-ES_tradnl" sz="1200" i="1" dirty="0" err="1"/>
              <a:t>Services</a:t>
            </a:r>
            <a:r>
              <a:rPr lang="es-ES_tradnl" sz="1200" dirty="0"/>
              <a:t> 9: 101–10. https://</a:t>
            </a:r>
            <a:r>
              <a:rPr lang="es-ES_tradnl" sz="1200" dirty="0" err="1"/>
              <a:t>doi.org</a:t>
            </a:r>
            <a:r>
              <a:rPr lang="es-ES_tradnl" sz="1200" dirty="0"/>
              <a:t>/https://</a:t>
            </a:r>
            <a:r>
              <a:rPr lang="es-ES_tradnl" sz="1200" dirty="0" err="1"/>
              <a:t>doi.org</a:t>
            </a:r>
            <a:r>
              <a:rPr lang="es-ES_tradnl" sz="1200" dirty="0"/>
              <a:t>/10.1016/j.cliser.2017.04.001.</a:t>
            </a:r>
          </a:p>
        </p:txBody>
      </p:sp>
    </p:spTree>
    <p:extLst>
      <p:ext uri="{BB962C8B-B14F-4D97-AF65-F5344CB8AC3E}">
        <p14:creationId xmlns:p14="http://schemas.microsoft.com/office/powerpoint/2010/main" val="4118597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E47BBA9-F43B-D04A-9980-C3C41AFEE91E}"/>
              </a:ext>
            </a:extLst>
          </p:cNvPr>
          <p:cNvSpPr/>
          <p:nvPr/>
        </p:nvSpPr>
        <p:spPr>
          <a:xfrm>
            <a:off x="4427984" y="4083918"/>
            <a:ext cx="4680520"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ítulo 2">
            <a:extLst>
              <a:ext uri="{FF2B5EF4-FFF2-40B4-BE49-F238E27FC236}">
                <a16:creationId xmlns:a16="http://schemas.microsoft.com/office/drawing/2014/main" id="{98E77033-BD61-4740-9EF7-2421018D2E95}"/>
              </a:ext>
            </a:extLst>
          </p:cNvPr>
          <p:cNvSpPr>
            <a:spLocks noGrp="1"/>
          </p:cNvSpPr>
          <p:nvPr>
            <p:ph type="title"/>
          </p:nvPr>
        </p:nvSpPr>
        <p:spPr/>
        <p:txBody>
          <a:bodyPr/>
          <a:lstStyle/>
          <a:p>
            <a:r>
              <a:rPr lang="en-GB" sz="1799" spc="600" dirty="0"/>
              <a:t>C3S Seasonal Forecasts – Postprocessing</a:t>
            </a:r>
            <a:endParaRPr lang="en-GB" noProof="0" dirty="0"/>
          </a:p>
        </p:txBody>
      </p:sp>
      <p:sp>
        <p:nvSpPr>
          <p:cNvPr id="2" name="Marcador de contenido 1">
            <a:extLst>
              <a:ext uri="{FF2B5EF4-FFF2-40B4-BE49-F238E27FC236}">
                <a16:creationId xmlns:a16="http://schemas.microsoft.com/office/drawing/2014/main" id="{C34CFFE5-71F2-FD4C-A3D5-D7B7C449FADF}"/>
              </a:ext>
            </a:extLst>
          </p:cNvPr>
          <p:cNvSpPr>
            <a:spLocks noGrp="1"/>
          </p:cNvSpPr>
          <p:nvPr>
            <p:ph idx="4294967295"/>
          </p:nvPr>
        </p:nvSpPr>
        <p:spPr>
          <a:xfrm>
            <a:off x="827584" y="700088"/>
            <a:ext cx="7743825" cy="3822700"/>
          </a:xfrm>
        </p:spPr>
        <p:txBody>
          <a:bodyPr/>
          <a:lstStyle/>
          <a:p>
            <a:r>
              <a:rPr lang="en-GB" sz="1800" dirty="0"/>
              <a:t>Different </a:t>
            </a:r>
            <a:r>
              <a:rPr lang="en-GB" sz="1800" b="1" dirty="0"/>
              <a:t>seasonal forecast products </a:t>
            </a:r>
            <a:r>
              <a:rPr lang="en-GB" sz="1800" dirty="0"/>
              <a:t>may require different post-processing </a:t>
            </a:r>
          </a:p>
          <a:p>
            <a:pPr marL="457200" lvl="1" indent="0">
              <a:buNone/>
            </a:pPr>
            <a:r>
              <a:rPr lang="en-GB" sz="1500" dirty="0"/>
              <a:t>anomaly - vs percentile-based outlooks</a:t>
            </a:r>
            <a:br>
              <a:rPr lang="en-GB" sz="1500" dirty="0"/>
            </a:br>
            <a:r>
              <a:rPr lang="en-GB" sz="1500" dirty="0"/>
              <a:t>deterministic vs probabilistic products</a:t>
            </a:r>
            <a:br>
              <a:rPr lang="en-GB" sz="1500" dirty="0"/>
            </a:br>
            <a:r>
              <a:rPr lang="en-GB" sz="1500" dirty="0"/>
              <a:t>monthly/seasonal-based products vs daily-based products</a:t>
            </a:r>
          </a:p>
          <a:p>
            <a:r>
              <a:rPr lang="en-GB" sz="1800" b="1" dirty="0"/>
              <a:t>Quantile mapping (bias adjustment)</a:t>
            </a:r>
            <a:r>
              <a:rPr lang="en-GB" sz="1800" dirty="0"/>
              <a:t> is rapidly becoming the method of choice for sectoral impact studies. </a:t>
            </a:r>
          </a:p>
          <a:p>
            <a:pPr lvl="1"/>
            <a:r>
              <a:rPr lang="en-GB" sz="1500" dirty="0"/>
              <a:t>However, there are only a few papers on this topic in the context of seasonal forecasting</a:t>
            </a:r>
          </a:p>
          <a:p>
            <a:r>
              <a:rPr lang="en-GB" sz="1700" dirty="0"/>
              <a:t>There are </a:t>
            </a:r>
            <a:r>
              <a:rPr lang="en-GB" sz="1700" b="1" dirty="0"/>
              <a:t>benefits in bias adjustment</a:t>
            </a:r>
            <a:r>
              <a:rPr lang="en-GB" sz="1700" dirty="0"/>
              <a:t> but also in other postprocessing (e.g. </a:t>
            </a:r>
            <a:r>
              <a:rPr lang="en-GB" sz="1700" b="1" dirty="0"/>
              <a:t>MOS</a:t>
            </a:r>
            <a:r>
              <a:rPr lang="en-GB" sz="1700" dirty="0"/>
              <a:t>)</a:t>
            </a:r>
          </a:p>
          <a:p>
            <a:endParaRPr lang="en-GB" sz="1800" dirty="0"/>
          </a:p>
        </p:txBody>
      </p:sp>
      <p:pic>
        <p:nvPicPr>
          <p:cNvPr id="7" name="Imagen 6">
            <a:extLst>
              <a:ext uri="{FF2B5EF4-FFF2-40B4-BE49-F238E27FC236}">
                <a16:creationId xmlns:a16="http://schemas.microsoft.com/office/drawing/2014/main" id="{00FE4B4C-4224-E44D-8881-BFB92881EC54}"/>
              </a:ext>
            </a:extLst>
          </p:cNvPr>
          <p:cNvPicPr>
            <a:picLocks noChangeAspect="1"/>
          </p:cNvPicPr>
          <p:nvPr/>
        </p:nvPicPr>
        <p:blipFill>
          <a:blip r:embed="rId3"/>
          <a:stretch>
            <a:fillRect/>
          </a:stretch>
        </p:blipFill>
        <p:spPr>
          <a:xfrm>
            <a:off x="1722655" y="3003798"/>
            <a:ext cx="7054738" cy="1410947"/>
          </a:xfrm>
          <a:prstGeom prst="rect">
            <a:avLst/>
          </a:prstGeom>
        </p:spPr>
      </p:pic>
      <p:pic>
        <p:nvPicPr>
          <p:cNvPr id="8" name="Imagen 7">
            <a:extLst>
              <a:ext uri="{FF2B5EF4-FFF2-40B4-BE49-F238E27FC236}">
                <a16:creationId xmlns:a16="http://schemas.microsoft.com/office/drawing/2014/main" id="{E8A199F3-174F-F746-AB88-57271C7887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650" y="4645059"/>
            <a:ext cx="8240459" cy="374963"/>
          </a:xfrm>
          <a:prstGeom prst="rect">
            <a:avLst/>
          </a:prstGeom>
        </p:spPr>
      </p:pic>
      <p:sp>
        <p:nvSpPr>
          <p:cNvPr id="9" name="Marcador de contenido 2">
            <a:extLst>
              <a:ext uri="{FF2B5EF4-FFF2-40B4-BE49-F238E27FC236}">
                <a16:creationId xmlns:a16="http://schemas.microsoft.com/office/drawing/2014/main" id="{2AA0DF9B-898B-8344-841C-F84A52528569}"/>
              </a:ext>
            </a:extLst>
          </p:cNvPr>
          <p:cNvSpPr txBox="1">
            <a:spLocks/>
          </p:cNvSpPr>
          <p:nvPr/>
        </p:nvSpPr>
        <p:spPr>
          <a:xfrm>
            <a:off x="1603969" y="4391600"/>
            <a:ext cx="2002678" cy="31419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GB" sz="1400" i="1"/>
              <a:t>raw model</a:t>
            </a:r>
          </a:p>
        </p:txBody>
      </p:sp>
      <p:sp>
        <p:nvSpPr>
          <p:cNvPr id="10" name="Marcador de contenido 2">
            <a:extLst>
              <a:ext uri="{FF2B5EF4-FFF2-40B4-BE49-F238E27FC236}">
                <a16:creationId xmlns:a16="http://schemas.microsoft.com/office/drawing/2014/main" id="{8907F48E-C44E-7C4F-9BE4-D8F11B8D654B}"/>
              </a:ext>
            </a:extLst>
          </p:cNvPr>
          <p:cNvSpPr txBox="1">
            <a:spLocks/>
          </p:cNvSpPr>
          <p:nvPr/>
        </p:nvSpPr>
        <p:spPr>
          <a:xfrm>
            <a:off x="3332161" y="4386231"/>
            <a:ext cx="2002678" cy="28563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GB" sz="1400" i="1" dirty="0"/>
              <a:t>Simple BA (scaling)</a:t>
            </a:r>
          </a:p>
        </p:txBody>
      </p:sp>
      <p:sp>
        <p:nvSpPr>
          <p:cNvPr id="13" name="Marcador de contenido 2">
            <a:extLst>
              <a:ext uri="{FF2B5EF4-FFF2-40B4-BE49-F238E27FC236}">
                <a16:creationId xmlns:a16="http://schemas.microsoft.com/office/drawing/2014/main" id="{D21D79A4-1DCB-7743-A820-1F311DFEDF18}"/>
              </a:ext>
            </a:extLst>
          </p:cNvPr>
          <p:cNvSpPr txBox="1">
            <a:spLocks/>
          </p:cNvSpPr>
          <p:nvPr/>
        </p:nvSpPr>
        <p:spPr>
          <a:xfrm>
            <a:off x="5136117" y="4387660"/>
            <a:ext cx="2002678" cy="31419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GB" sz="1400" i="1" dirty="0"/>
              <a:t>EQM</a:t>
            </a:r>
          </a:p>
        </p:txBody>
      </p:sp>
      <p:sp>
        <p:nvSpPr>
          <p:cNvPr id="14" name="Marcador de contenido 2">
            <a:extLst>
              <a:ext uri="{FF2B5EF4-FFF2-40B4-BE49-F238E27FC236}">
                <a16:creationId xmlns:a16="http://schemas.microsoft.com/office/drawing/2014/main" id="{1CA2A70D-7773-AA4E-9665-2A771CE83AFF}"/>
              </a:ext>
            </a:extLst>
          </p:cNvPr>
          <p:cNvSpPr txBox="1">
            <a:spLocks/>
          </p:cNvSpPr>
          <p:nvPr/>
        </p:nvSpPr>
        <p:spPr>
          <a:xfrm>
            <a:off x="6860553" y="4417795"/>
            <a:ext cx="2247951" cy="31419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GB" sz="1400" i="1" dirty="0"/>
              <a:t>EMOS recalibration</a:t>
            </a:r>
          </a:p>
        </p:txBody>
      </p:sp>
      <p:sp>
        <p:nvSpPr>
          <p:cNvPr id="5" name="CuadroTexto 4">
            <a:extLst>
              <a:ext uri="{FF2B5EF4-FFF2-40B4-BE49-F238E27FC236}">
                <a16:creationId xmlns:a16="http://schemas.microsoft.com/office/drawing/2014/main" id="{AC37FE2C-7E7F-3146-9D96-8E17926C0922}"/>
              </a:ext>
            </a:extLst>
          </p:cNvPr>
          <p:cNvSpPr txBox="1"/>
          <p:nvPr/>
        </p:nvSpPr>
        <p:spPr>
          <a:xfrm>
            <a:off x="539552" y="3219822"/>
            <a:ext cx="1440160" cy="1200329"/>
          </a:xfrm>
          <a:prstGeom prst="rect">
            <a:avLst/>
          </a:prstGeom>
          <a:noFill/>
        </p:spPr>
        <p:txBody>
          <a:bodyPr wrap="square" rtlCol="0">
            <a:spAutoFit/>
          </a:bodyPr>
          <a:lstStyle/>
          <a:p>
            <a:r>
              <a:rPr lang="en-GB" sz="1200" i="1" dirty="0"/>
              <a:t>DJF</a:t>
            </a:r>
            <a:br>
              <a:rPr lang="en-GB" sz="1200" i="1" dirty="0"/>
            </a:br>
            <a:r>
              <a:rPr lang="en-GB" sz="1200" i="1" dirty="0"/>
              <a:t>Upper </a:t>
            </a:r>
            <a:r>
              <a:rPr lang="en-GB" sz="1200" i="1" dirty="0" err="1"/>
              <a:t>terc</a:t>
            </a:r>
            <a:r>
              <a:rPr lang="en-GB" sz="1200" i="1" dirty="0"/>
              <a:t>. T2m</a:t>
            </a:r>
          </a:p>
          <a:p>
            <a:endParaRPr lang="en-GB" sz="1200" i="1" dirty="0"/>
          </a:p>
          <a:p>
            <a:r>
              <a:rPr lang="en-GB" sz="1200" i="1" dirty="0"/>
              <a:t>ECMWF System4</a:t>
            </a:r>
            <a:br>
              <a:rPr lang="en-GB" sz="1200" i="1" dirty="0"/>
            </a:br>
            <a:r>
              <a:rPr lang="en-GB" sz="1200" i="1" dirty="0"/>
              <a:t>51 members</a:t>
            </a:r>
            <a:br>
              <a:rPr lang="en-GB" sz="1200" i="1" dirty="0"/>
            </a:br>
            <a:r>
              <a:rPr lang="en-GB" sz="1200" i="1" dirty="0"/>
              <a:t>34 years</a:t>
            </a:r>
          </a:p>
        </p:txBody>
      </p:sp>
    </p:spTree>
    <p:extLst>
      <p:ext uri="{BB962C8B-B14F-4D97-AF65-F5344CB8AC3E}">
        <p14:creationId xmlns:p14="http://schemas.microsoft.com/office/powerpoint/2010/main" val="1621277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24A0BA15-AF0E-7445-B025-79BBC4E0160C}"/>
              </a:ext>
            </a:extLst>
          </p:cNvPr>
          <p:cNvSpPr>
            <a:spLocks noGrp="1"/>
          </p:cNvSpPr>
          <p:nvPr>
            <p:ph idx="1"/>
          </p:nvPr>
        </p:nvSpPr>
        <p:spPr/>
        <p:txBody>
          <a:bodyPr/>
          <a:lstStyle/>
          <a:p>
            <a:r>
              <a:rPr lang="en-GB" dirty="0"/>
              <a:t>QA4SEAS:</a:t>
            </a:r>
            <a:br>
              <a:rPr lang="en-GB" dirty="0"/>
            </a:br>
            <a:r>
              <a:rPr lang="en-GB" dirty="0"/>
              <a:t>Quality Assurance for Multi-Model Seasonal Forecasts</a:t>
            </a:r>
          </a:p>
          <a:p>
            <a:endParaRPr lang="en-GB" dirty="0"/>
          </a:p>
          <a:p>
            <a:r>
              <a:rPr lang="en-GB" dirty="0"/>
              <a:t>Led by</a:t>
            </a:r>
          </a:p>
          <a:p>
            <a:endParaRPr lang="en-GB" dirty="0"/>
          </a:p>
          <a:p>
            <a:endParaRPr lang="en-GB" dirty="0"/>
          </a:p>
          <a:p>
            <a:r>
              <a:rPr lang="en-GB" dirty="0"/>
              <a:t>Partners</a:t>
            </a:r>
          </a:p>
        </p:txBody>
      </p:sp>
      <p:sp>
        <p:nvSpPr>
          <p:cNvPr id="2" name="Título 1">
            <a:extLst>
              <a:ext uri="{FF2B5EF4-FFF2-40B4-BE49-F238E27FC236}">
                <a16:creationId xmlns:a16="http://schemas.microsoft.com/office/drawing/2014/main" id="{D8E5F04C-C50E-464A-936C-17E49746F616}"/>
              </a:ext>
            </a:extLst>
          </p:cNvPr>
          <p:cNvSpPr>
            <a:spLocks noGrp="1"/>
          </p:cNvSpPr>
          <p:nvPr>
            <p:ph type="title"/>
          </p:nvPr>
        </p:nvSpPr>
        <p:spPr/>
        <p:txBody>
          <a:bodyPr/>
          <a:lstStyle/>
          <a:p>
            <a:r>
              <a:rPr lang="en-GB" sz="1799" spc="600" dirty="0"/>
              <a:t>C3S Seasonal Forecasts – EQC</a:t>
            </a:r>
            <a:endParaRPr lang="en-GB" dirty="0"/>
          </a:p>
        </p:txBody>
      </p:sp>
      <p:pic>
        <p:nvPicPr>
          <p:cNvPr id="5" name="Imagen 4">
            <a:extLst>
              <a:ext uri="{FF2B5EF4-FFF2-40B4-BE49-F238E27FC236}">
                <a16:creationId xmlns:a16="http://schemas.microsoft.com/office/drawing/2014/main" id="{40F27E19-457D-5B40-B863-FA8E933C33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7744" y="1851670"/>
            <a:ext cx="3275856" cy="879482"/>
          </a:xfrm>
          <a:prstGeom prst="rect">
            <a:avLst/>
          </a:prstGeom>
        </p:spPr>
      </p:pic>
      <p:pic>
        <p:nvPicPr>
          <p:cNvPr id="6" name="Imagen 5">
            <a:extLst>
              <a:ext uri="{FF2B5EF4-FFF2-40B4-BE49-F238E27FC236}">
                <a16:creationId xmlns:a16="http://schemas.microsoft.com/office/drawing/2014/main" id="{8C094C58-5B1F-6741-9C14-687EC6F981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1680" y="3219822"/>
            <a:ext cx="1835696" cy="458924"/>
          </a:xfrm>
          <a:prstGeom prst="rect">
            <a:avLst/>
          </a:prstGeom>
        </p:spPr>
      </p:pic>
      <p:pic>
        <p:nvPicPr>
          <p:cNvPr id="7" name="Imagen 6">
            <a:extLst>
              <a:ext uri="{FF2B5EF4-FFF2-40B4-BE49-F238E27FC236}">
                <a16:creationId xmlns:a16="http://schemas.microsoft.com/office/drawing/2014/main" id="{BC539C3D-C844-1343-8573-4576E1C777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5462" y="3206057"/>
            <a:ext cx="2076658" cy="445813"/>
          </a:xfrm>
          <a:prstGeom prst="rect">
            <a:avLst/>
          </a:prstGeom>
        </p:spPr>
      </p:pic>
      <p:pic>
        <p:nvPicPr>
          <p:cNvPr id="8" name="Imagen 7">
            <a:extLst>
              <a:ext uri="{FF2B5EF4-FFF2-40B4-BE49-F238E27FC236}">
                <a16:creationId xmlns:a16="http://schemas.microsoft.com/office/drawing/2014/main" id="{A52C1CDC-436B-3C45-B3CA-66D0EBF616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68144" y="3083792"/>
            <a:ext cx="1855322" cy="640086"/>
          </a:xfrm>
          <a:prstGeom prst="rect">
            <a:avLst/>
          </a:prstGeom>
        </p:spPr>
      </p:pic>
      <p:pic>
        <p:nvPicPr>
          <p:cNvPr id="9" name="Imagen 8">
            <a:extLst>
              <a:ext uri="{FF2B5EF4-FFF2-40B4-BE49-F238E27FC236}">
                <a16:creationId xmlns:a16="http://schemas.microsoft.com/office/drawing/2014/main" id="{7122927A-C747-344B-B931-B643547156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30824" y="3988973"/>
            <a:ext cx="1715579" cy="704613"/>
          </a:xfrm>
          <a:prstGeom prst="rect">
            <a:avLst/>
          </a:prstGeom>
        </p:spPr>
      </p:pic>
      <p:pic>
        <p:nvPicPr>
          <p:cNvPr id="10" name="Imagen 9">
            <a:extLst>
              <a:ext uri="{FF2B5EF4-FFF2-40B4-BE49-F238E27FC236}">
                <a16:creationId xmlns:a16="http://schemas.microsoft.com/office/drawing/2014/main" id="{AB7CD16C-58C3-7D4F-BF3A-E0DD7AB188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07704" y="3776351"/>
            <a:ext cx="1270000" cy="990600"/>
          </a:xfrm>
          <a:prstGeom prst="rect">
            <a:avLst/>
          </a:prstGeom>
        </p:spPr>
      </p:pic>
    </p:spTree>
    <p:extLst>
      <p:ext uri="{BB962C8B-B14F-4D97-AF65-F5344CB8AC3E}">
        <p14:creationId xmlns:p14="http://schemas.microsoft.com/office/powerpoint/2010/main" val="2121048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844B438-42A1-4649-B67E-D3CA6BE7C30E}"/>
              </a:ext>
            </a:extLst>
          </p:cNvPr>
          <p:cNvSpPr/>
          <p:nvPr/>
        </p:nvSpPr>
        <p:spPr>
          <a:xfrm>
            <a:off x="5292080" y="4299942"/>
            <a:ext cx="3528392" cy="843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Marcador de contenido 1">
            <a:extLst>
              <a:ext uri="{FF2B5EF4-FFF2-40B4-BE49-F238E27FC236}">
                <a16:creationId xmlns:a16="http://schemas.microsoft.com/office/drawing/2014/main" id="{B221BA52-B304-C940-B0A9-91EED0D514D1}"/>
              </a:ext>
            </a:extLst>
          </p:cNvPr>
          <p:cNvSpPr>
            <a:spLocks noGrp="1"/>
          </p:cNvSpPr>
          <p:nvPr>
            <p:ph idx="1"/>
          </p:nvPr>
        </p:nvSpPr>
        <p:spPr/>
        <p:txBody>
          <a:bodyPr>
            <a:normAutofit/>
          </a:bodyPr>
          <a:lstStyle/>
          <a:p>
            <a:r>
              <a:rPr lang="en-GB" sz="1600" dirty="0"/>
              <a:t>Verification framework (to be implemented in operations)</a:t>
            </a:r>
          </a:p>
          <a:p>
            <a:r>
              <a:rPr lang="en-GB" sz="1600" dirty="0"/>
              <a:t>Forecast quality</a:t>
            </a:r>
          </a:p>
          <a:p>
            <a:pPr lvl="1"/>
            <a:r>
              <a:rPr lang="en-GB" sz="1400" dirty="0"/>
              <a:t>Is limited</a:t>
            </a:r>
          </a:p>
          <a:p>
            <a:pPr lvl="1"/>
            <a:r>
              <a:rPr lang="en-GB" sz="1400" dirty="0"/>
              <a:t>Varies in space, time (lead time, valid time), parameter, system</a:t>
            </a:r>
          </a:p>
          <a:p>
            <a:pPr lvl="1"/>
            <a:r>
              <a:rPr lang="en-GB" sz="1400" dirty="0"/>
              <a:t>No single model/combination systematically outperforms others</a:t>
            </a:r>
          </a:p>
          <a:p>
            <a:pPr lvl="2"/>
            <a:r>
              <a:rPr lang="en-GB" sz="1200" dirty="0"/>
              <a:t>Multi-model including all systems tends to be the more skilful </a:t>
            </a:r>
            <a:br>
              <a:rPr lang="en-GB" sz="1200" dirty="0"/>
            </a:br>
            <a:r>
              <a:rPr lang="en-GB" sz="1200" dirty="0"/>
              <a:t>(specially at longer lead times)</a:t>
            </a:r>
          </a:p>
        </p:txBody>
      </p:sp>
      <p:sp>
        <p:nvSpPr>
          <p:cNvPr id="3" name="Título 2">
            <a:extLst>
              <a:ext uri="{FF2B5EF4-FFF2-40B4-BE49-F238E27FC236}">
                <a16:creationId xmlns:a16="http://schemas.microsoft.com/office/drawing/2014/main" id="{F61982CC-8251-2B4A-9148-C86B7E2A2E1C}"/>
              </a:ext>
            </a:extLst>
          </p:cNvPr>
          <p:cNvSpPr>
            <a:spLocks noGrp="1"/>
          </p:cNvSpPr>
          <p:nvPr>
            <p:ph type="title"/>
          </p:nvPr>
        </p:nvSpPr>
        <p:spPr/>
        <p:txBody>
          <a:bodyPr/>
          <a:lstStyle/>
          <a:p>
            <a:r>
              <a:rPr lang="en-GB" sz="1799" spc="600" dirty="0"/>
              <a:t>C3S Seasonal Forecasts – EQC / Verification</a:t>
            </a:r>
            <a:endParaRPr lang="en-GB" dirty="0"/>
          </a:p>
        </p:txBody>
      </p:sp>
      <p:pic>
        <p:nvPicPr>
          <p:cNvPr id="5" name="Imagen 4">
            <a:extLst>
              <a:ext uri="{FF2B5EF4-FFF2-40B4-BE49-F238E27FC236}">
                <a16:creationId xmlns:a16="http://schemas.microsoft.com/office/drawing/2014/main" id="{C475469F-CACD-DD44-8779-279862D380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9561" y="2499742"/>
            <a:ext cx="3498503" cy="2361710"/>
          </a:xfrm>
          <a:prstGeom prst="rect">
            <a:avLst/>
          </a:prstGeom>
        </p:spPr>
      </p:pic>
      <p:pic>
        <p:nvPicPr>
          <p:cNvPr id="7" name="Imagen 6">
            <a:extLst>
              <a:ext uri="{FF2B5EF4-FFF2-40B4-BE49-F238E27FC236}">
                <a16:creationId xmlns:a16="http://schemas.microsoft.com/office/drawing/2014/main" id="{DA36C0DD-40FC-6549-8641-24E29547B0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2080" y="2514296"/>
            <a:ext cx="3366510" cy="2361710"/>
          </a:xfrm>
          <a:prstGeom prst="rect">
            <a:avLst/>
          </a:prstGeom>
        </p:spPr>
      </p:pic>
      <p:sp>
        <p:nvSpPr>
          <p:cNvPr id="9" name="CuadroTexto 8">
            <a:extLst>
              <a:ext uri="{FF2B5EF4-FFF2-40B4-BE49-F238E27FC236}">
                <a16:creationId xmlns:a16="http://schemas.microsoft.com/office/drawing/2014/main" id="{2B15ECB8-B339-6B49-A3E8-E33F840A5BDF}"/>
              </a:ext>
            </a:extLst>
          </p:cNvPr>
          <p:cNvSpPr txBox="1"/>
          <p:nvPr/>
        </p:nvSpPr>
        <p:spPr>
          <a:xfrm>
            <a:off x="2771800" y="4815031"/>
            <a:ext cx="1142492" cy="276999"/>
          </a:xfrm>
          <a:prstGeom prst="rect">
            <a:avLst/>
          </a:prstGeom>
          <a:noFill/>
        </p:spPr>
        <p:txBody>
          <a:bodyPr wrap="none" rtlCol="0">
            <a:spAutoFit/>
          </a:bodyPr>
          <a:lstStyle/>
          <a:p>
            <a:r>
              <a:rPr lang="en-GB" sz="1200" b="1" dirty="0"/>
              <a:t>PRECIPITATION</a:t>
            </a:r>
          </a:p>
        </p:txBody>
      </p:sp>
      <p:sp>
        <p:nvSpPr>
          <p:cNvPr id="10" name="CuadroTexto 9">
            <a:extLst>
              <a:ext uri="{FF2B5EF4-FFF2-40B4-BE49-F238E27FC236}">
                <a16:creationId xmlns:a16="http://schemas.microsoft.com/office/drawing/2014/main" id="{F7D80C0E-96F3-7F45-A273-BF2EF69115D3}"/>
              </a:ext>
            </a:extLst>
          </p:cNvPr>
          <p:cNvSpPr txBox="1"/>
          <p:nvPr/>
        </p:nvSpPr>
        <p:spPr>
          <a:xfrm>
            <a:off x="6300192" y="4815031"/>
            <a:ext cx="1374864" cy="276999"/>
          </a:xfrm>
          <a:prstGeom prst="rect">
            <a:avLst/>
          </a:prstGeom>
          <a:noFill/>
        </p:spPr>
        <p:txBody>
          <a:bodyPr wrap="none" rtlCol="0">
            <a:spAutoFit/>
          </a:bodyPr>
          <a:lstStyle/>
          <a:p>
            <a:r>
              <a:rPr lang="en-GB" sz="1200" b="1" dirty="0"/>
              <a:t>2m TEMPERATURE</a:t>
            </a:r>
          </a:p>
        </p:txBody>
      </p:sp>
      <p:sp>
        <p:nvSpPr>
          <p:cNvPr id="11" name="CuadroTexto 10">
            <a:extLst>
              <a:ext uri="{FF2B5EF4-FFF2-40B4-BE49-F238E27FC236}">
                <a16:creationId xmlns:a16="http://schemas.microsoft.com/office/drawing/2014/main" id="{22C0BC77-D212-CD4E-BE5A-2DD2B3B3AC83}"/>
              </a:ext>
            </a:extLst>
          </p:cNvPr>
          <p:cNvSpPr txBox="1"/>
          <p:nvPr/>
        </p:nvSpPr>
        <p:spPr>
          <a:xfrm>
            <a:off x="887461" y="3218932"/>
            <a:ext cx="689932" cy="738664"/>
          </a:xfrm>
          <a:prstGeom prst="rect">
            <a:avLst/>
          </a:prstGeom>
          <a:noFill/>
        </p:spPr>
        <p:txBody>
          <a:bodyPr wrap="none" rtlCol="0">
            <a:spAutoFit/>
          </a:bodyPr>
          <a:lstStyle/>
          <a:p>
            <a:pPr algn="ctr"/>
            <a:r>
              <a:rPr lang="en-GB" sz="1400" b="1" i="1" dirty="0"/>
              <a:t>lowest</a:t>
            </a:r>
            <a:br>
              <a:rPr lang="en-GB" sz="1400" b="1" i="1" dirty="0"/>
            </a:br>
            <a:r>
              <a:rPr lang="en-GB" sz="1400" b="1" i="1" dirty="0"/>
              <a:t>CRPS</a:t>
            </a:r>
            <a:br>
              <a:rPr lang="en-GB" sz="1400" b="1" i="1" dirty="0"/>
            </a:br>
            <a:r>
              <a:rPr lang="en-GB" sz="1400" b="1" i="1" dirty="0"/>
              <a:t>(ERA-</a:t>
            </a:r>
            <a:r>
              <a:rPr lang="en-GB" sz="1400" b="1" i="1" dirty="0" err="1"/>
              <a:t>i</a:t>
            </a:r>
            <a:r>
              <a:rPr lang="en-GB" sz="1400" b="1" i="1" dirty="0"/>
              <a:t>)</a:t>
            </a:r>
          </a:p>
        </p:txBody>
      </p:sp>
    </p:spTree>
    <p:extLst>
      <p:ext uri="{BB962C8B-B14F-4D97-AF65-F5344CB8AC3E}">
        <p14:creationId xmlns:p14="http://schemas.microsoft.com/office/powerpoint/2010/main" val="1258738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0B9A7AC-94DC-3F45-8A8D-798752095DC7}"/>
              </a:ext>
            </a:extLst>
          </p:cNvPr>
          <p:cNvSpPr>
            <a:spLocks noGrp="1"/>
          </p:cNvSpPr>
          <p:nvPr>
            <p:ph idx="1"/>
          </p:nvPr>
        </p:nvSpPr>
        <p:spPr/>
        <p:txBody>
          <a:bodyPr/>
          <a:lstStyle/>
          <a:p>
            <a:r>
              <a:rPr lang="en-GB" dirty="0"/>
              <a:t>User guidelines for postprocessing</a:t>
            </a:r>
          </a:p>
        </p:txBody>
      </p:sp>
      <p:sp>
        <p:nvSpPr>
          <p:cNvPr id="3" name="Título 2">
            <a:extLst>
              <a:ext uri="{FF2B5EF4-FFF2-40B4-BE49-F238E27FC236}">
                <a16:creationId xmlns:a16="http://schemas.microsoft.com/office/drawing/2014/main" id="{372339D9-E1BD-CE4E-B5D9-9A72279A9628}"/>
              </a:ext>
            </a:extLst>
          </p:cNvPr>
          <p:cNvSpPr>
            <a:spLocks noGrp="1"/>
          </p:cNvSpPr>
          <p:nvPr>
            <p:ph type="title"/>
          </p:nvPr>
        </p:nvSpPr>
        <p:spPr/>
        <p:txBody>
          <a:bodyPr/>
          <a:lstStyle/>
          <a:p>
            <a:r>
              <a:rPr lang="en-GB" sz="1799" spc="600" dirty="0"/>
              <a:t>C3S Seasonal Forecasts – EQC/ Postprocessing</a:t>
            </a:r>
            <a:endParaRPr lang="en-GB" dirty="0"/>
          </a:p>
        </p:txBody>
      </p:sp>
    </p:spTree>
    <p:extLst>
      <p:ext uri="{BB962C8B-B14F-4D97-AF65-F5344CB8AC3E}">
        <p14:creationId xmlns:p14="http://schemas.microsoft.com/office/powerpoint/2010/main" val="422886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0B9A7AC-94DC-3F45-8A8D-798752095DC7}"/>
              </a:ext>
            </a:extLst>
          </p:cNvPr>
          <p:cNvSpPr>
            <a:spLocks noGrp="1"/>
          </p:cNvSpPr>
          <p:nvPr>
            <p:ph idx="1"/>
          </p:nvPr>
        </p:nvSpPr>
        <p:spPr/>
        <p:txBody>
          <a:bodyPr/>
          <a:lstStyle/>
          <a:p>
            <a:r>
              <a:rPr lang="en-GB" dirty="0"/>
              <a:t>User guidelines for postprocessing</a:t>
            </a:r>
          </a:p>
        </p:txBody>
      </p:sp>
      <p:sp>
        <p:nvSpPr>
          <p:cNvPr id="3" name="Título 2">
            <a:extLst>
              <a:ext uri="{FF2B5EF4-FFF2-40B4-BE49-F238E27FC236}">
                <a16:creationId xmlns:a16="http://schemas.microsoft.com/office/drawing/2014/main" id="{372339D9-E1BD-CE4E-B5D9-9A72279A9628}"/>
              </a:ext>
            </a:extLst>
          </p:cNvPr>
          <p:cNvSpPr>
            <a:spLocks noGrp="1"/>
          </p:cNvSpPr>
          <p:nvPr>
            <p:ph type="title"/>
          </p:nvPr>
        </p:nvSpPr>
        <p:spPr/>
        <p:txBody>
          <a:bodyPr/>
          <a:lstStyle/>
          <a:p>
            <a:r>
              <a:rPr lang="en-GB" sz="1799" spc="600" dirty="0"/>
              <a:t>C3S Seasonal Forecasts – EQC/ Postprocessing</a:t>
            </a:r>
            <a:endParaRPr lang="en-GB" dirty="0"/>
          </a:p>
        </p:txBody>
      </p:sp>
      <p:sp>
        <p:nvSpPr>
          <p:cNvPr id="4" name="CuadroTexto 3">
            <a:extLst>
              <a:ext uri="{FF2B5EF4-FFF2-40B4-BE49-F238E27FC236}">
                <a16:creationId xmlns:a16="http://schemas.microsoft.com/office/drawing/2014/main" id="{6CFF7F79-BBE1-DB47-93DF-BD7CECE92C92}"/>
              </a:ext>
            </a:extLst>
          </p:cNvPr>
          <p:cNvSpPr txBox="1"/>
          <p:nvPr/>
        </p:nvSpPr>
        <p:spPr>
          <a:xfrm>
            <a:off x="942975" y="1131590"/>
            <a:ext cx="7743824" cy="3168352"/>
          </a:xfrm>
          <a:prstGeom prst="rect">
            <a:avLst/>
          </a:prstGeom>
          <a:solidFill>
            <a:schemeClr val="accent2">
              <a:lumMod val="40000"/>
              <a:lumOff val="60000"/>
            </a:schemeClr>
          </a:solidFill>
          <a:ln>
            <a:solidFill>
              <a:schemeClr val="accent2">
                <a:lumMod val="50000"/>
              </a:schemeClr>
            </a:solidFill>
          </a:ln>
        </p:spPr>
        <p:txBody>
          <a:bodyPr wrap="square" rtlCol="0">
            <a:noAutofit/>
          </a:bodyPr>
          <a:lstStyle/>
          <a:p>
            <a:r>
              <a:rPr lang="en-GB" dirty="0"/>
              <a:t>Naming</a:t>
            </a:r>
          </a:p>
          <a:p>
            <a:endParaRPr lang="en-GB" dirty="0"/>
          </a:p>
          <a:p>
            <a:endParaRPr lang="en-GB" dirty="0"/>
          </a:p>
        </p:txBody>
      </p:sp>
      <p:graphicFrame>
        <p:nvGraphicFramePr>
          <p:cNvPr id="5" name="Tabla 4">
            <a:extLst>
              <a:ext uri="{FF2B5EF4-FFF2-40B4-BE49-F238E27FC236}">
                <a16:creationId xmlns:a16="http://schemas.microsoft.com/office/drawing/2014/main" id="{26899364-68D1-7642-8B23-134AE841025D}"/>
              </a:ext>
            </a:extLst>
          </p:cNvPr>
          <p:cNvGraphicFramePr>
            <a:graphicFrameLocks noGrp="1"/>
          </p:cNvGraphicFramePr>
          <p:nvPr>
            <p:extLst/>
          </p:nvPr>
        </p:nvGraphicFramePr>
        <p:xfrm>
          <a:off x="1043608" y="1707654"/>
          <a:ext cx="7488832" cy="2443480"/>
        </p:xfrm>
        <a:graphic>
          <a:graphicData uri="http://schemas.openxmlformats.org/drawingml/2006/table">
            <a:tbl>
              <a:tblPr bandRow="1">
                <a:tableStyleId>{5C22544A-7EE6-4342-B048-85BDC9FD1C3A}</a:tableStyleId>
              </a:tblPr>
              <a:tblGrid>
                <a:gridCol w="1656184">
                  <a:extLst>
                    <a:ext uri="{9D8B030D-6E8A-4147-A177-3AD203B41FA5}">
                      <a16:colId xmlns:a16="http://schemas.microsoft.com/office/drawing/2014/main" val="3571584729"/>
                    </a:ext>
                  </a:extLst>
                </a:gridCol>
                <a:gridCol w="2016224">
                  <a:extLst>
                    <a:ext uri="{9D8B030D-6E8A-4147-A177-3AD203B41FA5}">
                      <a16:colId xmlns:a16="http://schemas.microsoft.com/office/drawing/2014/main" val="222534945"/>
                    </a:ext>
                  </a:extLst>
                </a:gridCol>
                <a:gridCol w="1944216">
                  <a:extLst>
                    <a:ext uri="{9D8B030D-6E8A-4147-A177-3AD203B41FA5}">
                      <a16:colId xmlns:a16="http://schemas.microsoft.com/office/drawing/2014/main" val="2382216246"/>
                    </a:ext>
                  </a:extLst>
                </a:gridCol>
                <a:gridCol w="1872208">
                  <a:extLst>
                    <a:ext uri="{9D8B030D-6E8A-4147-A177-3AD203B41FA5}">
                      <a16:colId xmlns:a16="http://schemas.microsoft.com/office/drawing/2014/main" val="3884830179"/>
                    </a:ext>
                  </a:extLst>
                </a:gridCol>
              </a:tblGrid>
              <a:tr h="370840">
                <a:tc>
                  <a:txBody>
                    <a:bodyPr/>
                    <a:lstStyle/>
                    <a:p>
                      <a:r>
                        <a:rPr lang="en-GB" dirty="0">
                          <a:solidFill>
                            <a:schemeClr val="bg1"/>
                          </a:solidFill>
                        </a:rPr>
                        <a:t>Predictor</a:t>
                      </a:r>
                    </a:p>
                  </a:txBody>
                  <a:tcPr>
                    <a:solidFill>
                      <a:schemeClr val="accent2">
                        <a:lumMod val="75000"/>
                      </a:schemeClr>
                    </a:solidFill>
                  </a:tcPr>
                </a:tc>
                <a:tc>
                  <a:txBody>
                    <a:bodyPr/>
                    <a:lstStyle/>
                    <a:p>
                      <a:r>
                        <a:rPr lang="en-GB" dirty="0">
                          <a:solidFill>
                            <a:schemeClr val="bg1"/>
                          </a:solidFill>
                        </a:rPr>
                        <a:t>Technique</a:t>
                      </a:r>
                    </a:p>
                  </a:txBody>
                  <a:tcPr>
                    <a:solidFill>
                      <a:schemeClr val="accent2">
                        <a:lumMod val="75000"/>
                      </a:schemeClr>
                    </a:solidFill>
                  </a:tcPr>
                </a:tc>
                <a:tc>
                  <a:txBody>
                    <a:bodyPr/>
                    <a:lstStyle/>
                    <a:p>
                      <a:r>
                        <a:rPr lang="en-GB" dirty="0">
                          <a:solidFill>
                            <a:schemeClr val="bg1"/>
                          </a:solidFill>
                        </a:rPr>
                        <a:t>How?</a:t>
                      </a:r>
                    </a:p>
                  </a:txBody>
                  <a:tcPr>
                    <a:solidFill>
                      <a:schemeClr val="accent2">
                        <a:lumMod val="75000"/>
                      </a:schemeClr>
                    </a:solidFill>
                  </a:tcPr>
                </a:tc>
                <a:tc>
                  <a:txBody>
                    <a:bodyPr/>
                    <a:lstStyle/>
                    <a:p>
                      <a:r>
                        <a:rPr lang="en-GB" dirty="0">
                          <a:solidFill>
                            <a:schemeClr val="bg1"/>
                          </a:solidFill>
                        </a:rPr>
                        <a:t>Examples</a:t>
                      </a:r>
                    </a:p>
                  </a:txBody>
                  <a:tcPr>
                    <a:solidFill>
                      <a:schemeClr val="accent2">
                        <a:lumMod val="75000"/>
                      </a:schemeClr>
                    </a:solidFill>
                  </a:tcPr>
                </a:tc>
                <a:extLst>
                  <a:ext uri="{0D108BD9-81ED-4DB2-BD59-A6C34878D82A}">
                    <a16:rowId xmlns:a16="http://schemas.microsoft.com/office/drawing/2014/main" val="767338553"/>
                  </a:ext>
                </a:extLst>
              </a:tr>
              <a:tr h="370840">
                <a:tc rowSpan="2">
                  <a:txBody>
                    <a:bodyPr/>
                    <a:lstStyle/>
                    <a:p>
                      <a:r>
                        <a:rPr lang="en-GB" sz="1400" dirty="0"/>
                        <a:t>Target variable, y</a:t>
                      </a:r>
                    </a:p>
                  </a:txBody>
                  <a:tcPr anchor="ctr"/>
                </a:tc>
                <a:tc>
                  <a:txBody>
                    <a:bodyPr/>
                    <a:lstStyle/>
                    <a:p>
                      <a:pPr algn="ctr"/>
                      <a:r>
                        <a:rPr lang="en-GB" sz="1400" dirty="0"/>
                        <a:t>Bias adjustment</a:t>
                      </a:r>
                      <a:br>
                        <a:rPr lang="en-GB" sz="1400" dirty="0"/>
                      </a:br>
                      <a:r>
                        <a:rPr lang="en-GB" sz="1400" dirty="0"/>
                        <a:t>(BA)</a:t>
                      </a:r>
                    </a:p>
                  </a:txBody>
                  <a:tcPr anchor="ctr"/>
                </a:tc>
                <a:tc>
                  <a:txBody>
                    <a:bodyPr/>
                    <a:lstStyle/>
                    <a:p>
                      <a:r>
                        <a:rPr lang="en-GB" sz="1400" dirty="0" err="1"/>
                        <a:t>y</a:t>
                      </a:r>
                      <a:r>
                        <a:rPr lang="en-GB" sz="1400" baseline="-25000" dirty="0" err="1"/>
                        <a:t>CAL</a:t>
                      </a:r>
                      <a:r>
                        <a:rPr lang="en-GB" sz="1400" baseline="-25000" dirty="0"/>
                        <a:t> </a:t>
                      </a:r>
                      <a:r>
                        <a:rPr lang="en-GB" sz="1400" baseline="0" dirty="0"/>
                        <a:t>= F([</a:t>
                      </a:r>
                      <a:r>
                        <a:rPr lang="en-GB" sz="1400" baseline="0" dirty="0" err="1"/>
                        <a:t>y</a:t>
                      </a:r>
                      <a:r>
                        <a:rPr lang="en-GB" sz="1400" baseline="-25000" dirty="0" err="1"/>
                        <a:t>MOD</a:t>
                      </a:r>
                      <a:r>
                        <a:rPr lang="en-GB" sz="1400" baseline="0" dirty="0"/>
                        <a:t>],  [</a:t>
                      </a:r>
                      <a:r>
                        <a:rPr lang="en-GB" sz="1400" baseline="0" dirty="0" err="1"/>
                        <a:t>y</a:t>
                      </a:r>
                      <a:r>
                        <a:rPr lang="en-GB" sz="1400" baseline="-25000" dirty="0" err="1"/>
                        <a:t>OBS</a:t>
                      </a:r>
                      <a:r>
                        <a:rPr lang="en-GB" sz="1400" baseline="0" dirty="0"/>
                        <a:t>])</a:t>
                      </a:r>
                      <a:endParaRPr lang="en-GB" sz="1400" baseline="-25000" dirty="0"/>
                    </a:p>
                  </a:txBody>
                  <a:tcPr anchor="ctr"/>
                </a:tc>
                <a:tc>
                  <a:txBody>
                    <a:bodyPr/>
                    <a:lstStyle/>
                    <a:p>
                      <a:r>
                        <a:rPr lang="en-GB" sz="1400" dirty="0"/>
                        <a:t>MVA, EQM, PQM</a:t>
                      </a:r>
                    </a:p>
                  </a:txBody>
                  <a:tcPr anchor="ctr"/>
                </a:tc>
                <a:extLst>
                  <a:ext uri="{0D108BD9-81ED-4DB2-BD59-A6C34878D82A}">
                    <a16:rowId xmlns:a16="http://schemas.microsoft.com/office/drawing/2014/main" val="1997845647"/>
                  </a:ext>
                </a:extLst>
              </a:tr>
              <a:tr h="370840">
                <a:tc vMerge="1">
                  <a:txBody>
                    <a:bodyPr/>
                    <a:lstStyle/>
                    <a:p>
                      <a:endParaRPr lang="en-GB" dirty="0"/>
                    </a:p>
                  </a:txBody>
                  <a:tcPr/>
                </a:tc>
                <a:tc>
                  <a:txBody>
                    <a:bodyPr/>
                    <a:lstStyle/>
                    <a:p>
                      <a:pPr algn="ctr"/>
                      <a:r>
                        <a:rPr lang="en-GB" sz="1400" dirty="0"/>
                        <a:t>Ensemble re-calibration</a:t>
                      </a:r>
                    </a:p>
                    <a:p>
                      <a:pPr algn="ctr"/>
                      <a:r>
                        <a:rPr lang="en-GB" sz="1400" dirty="0"/>
                        <a:t>(RC)</a:t>
                      </a:r>
                    </a:p>
                  </a:txBody>
                  <a:tcPr anchor="ctr"/>
                </a:tc>
                <a:tc>
                  <a:txBody>
                    <a:bodyPr/>
                    <a:lstStyle/>
                    <a:p>
                      <a:r>
                        <a:rPr lang="en-GB" sz="1400" dirty="0" err="1"/>
                        <a:t>y</a:t>
                      </a:r>
                      <a:r>
                        <a:rPr lang="en-GB" sz="1400" baseline="-25000" dirty="0" err="1"/>
                        <a:t>CAL</a:t>
                      </a:r>
                      <a:r>
                        <a:rPr lang="en-GB" sz="1400" baseline="-25000" dirty="0"/>
                        <a:t> </a:t>
                      </a:r>
                      <a:r>
                        <a:rPr lang="en-GB" sz="1400" dirty="0"/>
                        <a:t>= F([</a:t>
                      </a:r>
                      <a:r>
                        <a:rPr lang="en-GB" sz="1400" baseline="0" dirty="0" err="1"/>
                        <a:t>y</a:t>
                      </a:r>
                      <a:r>
                        <a:rPr lang="en-GB" sz="1400" baseline="-25000" dirty="0" err="1"/>
                        <a:t>MOD</a:t>
                      </a:r>
                      <a:r>
                        <a:rPr lang="en-GB" sz="1400" baseline="0" dirty="0"/>
                        <a:t>, </a:t>
                      </a:r>
                      <a:r>
                        <a:rPr lang="en-GB" sz="1400" baseline="0" dirty="0" err="1"/>
                        <a:t>y</a:t>
                      </a:r>
                      <a:r>
                        <a:rPr lang="en-GB" sz="1400" baseline="-25000" dirty="0" err="1"/>
                        <a:t>OBS</a:t>
                      </a:r>
                      <a:r>
                        <a:rPr lang="en-GB" sz="1400" dirty="0"/>
                        <a:t>]</a:t>
                      </a:r>
                      <a:r>
                        <a:rPr lang="en-GB" sz="1400" baseline="-25000" dirty="0"/>
                        <a:t>t</a:t>
                      </a:r>
                      <a:r>
                        <a:rPr lang="en-GB" sz="1400" dirty="0"/>
                        <a:t>)</a:t>
                      </a:r>
                    </a:p>
                  </a:txBody>
                  <a:tcPr anchor="ctr"/>
                </a:tc>
                <a:tc>
                  <a:txBody>
                    <a:bodyPr/>
                    <a:lstStyle/>
                    <a:p>
                      <a:r>
                        <a:rPr lang="en-GB" sz="1400" dirty="0"/>
                        <a:t>CCR (Weigel 2009)</a:t>
                      </a:r>
                      <a:br>
                        <a:rPr lang="en-GB" sz="1400" dirty="0"/>
                      </a:br>
                      <a:r>
                        <a:rPr lang="en-GB" sz="1400" dirty="0"/>
                        <a:t>RPC (</a:t>
                      </a:r>
                      <a:r>
                        <a:rPr lang="en-GB" sz="1400" dirty="0" err="1"/>
                        <a:t>Eade</a:t>
                      </a:r>
                      <a:r>
                        <a:rPr lang="en-GB" sz="1400" dirty="0"/>
                        <a:t> 2014)</a:t>
                      </a:r>
                    </a:p>
                  </a:txBody>
                  <a:tcPr anchor="ctr"/>
                </a:tc>
                <a:extLst>
                  <a:ext uri="{0D108BD9-81ED-4DB2-BD59-A6C34878D82A}">
                    <a16:rowId xmlns:a16="http://schemas.microsoft.com/office/drawing/2014/main" val="1138680698"/>
                  </a:ext>
                </a:extLst>
              </a:tr>
              <a:tr h="370840">
                <a:tc rowSpan="2">
                  <a:txBody>
                    <a:bodyPr/>
                    <a:lstStyle/>
                    <a:p>
                      <a:r>
                        <a:rPr lang="en-GB" sz="1400" dirty="0"/>
                        <a:t>Large scale </a:t>
                      </a:r>
                      <a:r>
                        <a:rPr lang="en-GB" sz="1400" dirty="0" err="1"/>
                        <a:t>var</a:t>
                      </a:r>
                      <a:r>
                        <a:rPr lang="en-GB" sz="1400" dirty="0"/>
                        <a:t>(s), x</a:t>
                      </a:r>
                      <a:r>
                        <a:rPr lang="en-GB" sz="1400" baseline="-25000" dirty="0"/>
                        <a:t>i</a:t>
                      </a:r>
                    </a:p>
                  </a:txBody>
                  <a:tcPr anchor="ctr"/>
                </a:tc>
                <a:tc>
                  <a:txBody>
                    <a:bodyPr/>
                    <a:lstStyle/>
                    <a:p>
                      <a:pPr algn="ctr"/>
                      <a:r>
                        <a:rPr lang="en-GB" sz="1400" dirty="0"/>
                        <a:t>Model Output Statistics</a:t>
                      </a:r>
                    </a:p>
                    <a:p>
                      <a:pPr algn="ctr"/>
                      <a:r>
                        <a:rPr lang="en-GB" sz="1400" dirty="0"/>
                        <a:t>(MOS)</a:t>
                      </a:r>
                    </a:p>
                  </a:txBody>
                  <a:tcPr anchor="ctr"/>
                </a:tc>
                <a:tc>
                  <a:txBody>
                    <a:bodyPr/>
                    <a:lstStyle/>
                    <a:p>
                      <a:pPr marL="342900" indent="-342900">
                        <a:buFont typeface="+mj-lt"/>
                        <a:buAutoNum type="arabicPeriod"/>
                      </a:pPr>
                      <a:r>
                        <a:rPr lang="en-GB" sz="1400" dirty="0" err="1"/>
                        <a:t>y</a:t>
                      </a:r>
                      <a:r>
                        <a:rPr lang="en-GB" sz="1400" baseline="-25000" dirty="0" err="1"/>
                        <a:t>OBS</a:t>
                      </a:r>
                      <a:r>
                        <a:rPr lang="en-GB" sz="1400" dirty="0"/>
                        <a:t> = f (</a:t>
                      </a:r>
                      <a:r>
                        <a:rPr lang="en-GB" sz="1400" dirty="0" err="1"/>
                        <a:t>x</a:t>
                      </a:r>
                      <a:r>
                        <a:rPr lang="en-GB" sz="1400" baseline="-25000" dirty="0" err="1"/>
                        <a:t>i,HCST</a:t>
                      </a:r>
                      <a:r>
                        <a:rPr lang="en-GB" sz="1400" dirty="0"/>
                        <a:t>)</a:t>
                      </a:r>
                    </a:p>
                    <a:p>
                      <a:pPr marL="342900" indent="-342900">
                        <a:buFont typeface="+mj-lt"/>
                        <a:buAutoNum type="arabicPeriod"/>
                      </a:pPr>
                      <a:r>
                        <a:rPr lang="en-GB" sz="1400" dirty="0" err="1"/>
                        <a:t>y</a:t>
                      </a:r>
                      <a:r>
                        <a:rPr lang="en-GB" sz="1400" baseline="-25000" dirty="0" err="1"/>
                        <a:t>CAL</a:t>
                      </a:r>
                      <a:r>
                        <a:rPr lang="en-GB" sz="1400" dirty="0"/>
                        <a:t> = f (</a:t>
                      </a:r>
                      <a:r>
                        <a:rPr lang="en-GB" sz="1400" dirty="0" err="1"/>
                        <a:t>x</a:t>
                      </a:r>
                      <a:r>
                        <a:rPr lang="en-GB" sz="1400" baseline="-25000" dirty="0" err="1"/>
                        <a:t>i,MOD</a:t>
                      </a:r>
                      <a:r>
                        <a:rPr lang="en-GB" sz="1400" dirty="0"/>
                        <a:t>)</a:t>
                      </a:r>
                    </a:p>
                  </a:txBody>
                  <a:tcPr anchor="ctr"/>
                </a:tc>
                <a:tc>
                  <a:txBody>
                    <a:bodyPr/>
                    <a:lstStyle/>
                    <a:p>
                      <a:r>
                        <a:rPr lang="en-GB" sz="1400" dirty="0"/>
                        <a:t>Linear Regression</a:t>
                      </a:r>
                    </a:p>
                  </a:txBody>
                  <a:tcPr anchor="ctr"/>
                </a:tc>
                <a:extLst>
                  <a:ext uri="{0D108BD9-81ED-4DB2-BD59-A6C34878D82A}">
                    <a16:rowId xmlns:a16="http://schemas.microsoft.com/office/drawing/2014/main" val="2308241551"/>
                  </a:ext>
                </a:extLst>
              </a:tr>
              <a:tr h="370840">
                <a:tc vMerge="1">
                  <a:txBody>
                    <a:bodyPr/>
                    <a:lstStyle/>
                    <a:p>
                      <a:endParaRPr lang="en-GB" dirty="0"/>
                    </a:p>
                  </a:txBody>
                  <a:tcPr/>
                </a:tc>
                <a:tc>
                  <a:txBody>
                    <a:bodyPr/>
                    <a:lstStyle/>
                    <a:p>
                      <a:pPr algn="ctr"/>
                      <a:r>
                        <a:rPr lang="en-GB" sz="1400" dirty="0"/>
                        <a:t>Perfect Prognosis</a:t>
                      </a:r>
                    </a:p>
                    <a:p>
                      <a:pPr algn="ctr"/>
                      <a:r>
                        <a:rPr lang="en-GB" sz="1400" dirty="0"/>
                        <a:t>(PP)</a:t>
                      </a:r>
                    </a:p>
                  </a:txBody>
                  <a:tcPr anchor="ctr"/>
                </a:tc>
                <a:tc>
                  <a:txBody>
                    <a:bodyPr/>
                    <a:lstStyle/>
                    <a:p>
                      <a:pPr marL="342900" indent="-342900">
                        <a:buFont typeface="+mj-lt"/>
                        <a:buAutoNum type="arabicPeriod"/>
                      </a:pPr>
                      <a:r>
                        <a:rPr lang="en-GB" sz="1400" dirty="0" err="1"/>
                        <a:t>y</a:t>
                      </a:r>
                      <a:r>
                        <a:rPr lang="en-GB" sz="1400" baseline="-25000" dirty="0" err="1"/>
                        <a:t>OBS</a:t>
                      </a:r>
                      <a:r>
                        <a:rPr lang="en-GB" sz="1400" dirty="0"/>
                        <a:t> = f (</a:t>
                      </a:r>
                      <a:r>
                        <a:rPr lang="en-GB" sz="1400" dirty="0" err="1"/>
                        <a:t>x</a:t>
                      </a:r>
                      <a:r>
                        <a:rPr lang="en-GB" sz="1400" baseline="-25000" dirty="0" err="1"/>
                        <a:t>i,OBS</a:t>
                      </a:r>
                      <a:r>
                        <a:rPr lang="en-GB" sz="1400" dirty="0"/>
                        <a:t>)</a:t>
                      </a:r>
                    </a:p>
                    <a:p>
                      <a:pPr marL="342900" indent="-342900">
                        <a:buFont typeface="+mj-lt"/>
                        <a:buAutoNum type="arabicPeriod"/>
                      </a:pPr>
                      <a:r>
                        <a:rPr lang="en-GB" sz="1400" dirty="0" err="1"/>
                        <a:t>y</a:t>
                      </a:r>
                      <a:r>
                        <a:rPr lang="en-GB" sz="1400" baseline="-25000" dirty="0" err="1"/>
                        <a:t>CAL</a:t>
                      </a:r>
                      <a:r>
                        <a:rPr lang="en-GB" sz="1400" dirty="0"/>
                        <a:t> = f (</a:t>
                      </a:r>
                      <a:r>
                        <a:rPr lang="en-GB" sz="1400" dirty="0" err="1"/>
                        <a:t>x</a:t>
                      </a:r>
                      <a:r>
                        <a:rPr lang="en-GB" sz="1400" baseline="-25000" dirty="0" err="1"/>
                        <a:t>i,MOD</a:t>
                      </a:r>
                      <a:r>
                        <a:rPr lang="en-GB" sz="1400" dirty="0"/>
                        <a:t>)</a:t>
                      </a:r>
                    </a:p>
                  </a:txBody>
                  <a:tcPr anchor="ctr"/>
                </a:tc>
                <a:tc>
                  <a:txBody>
                    <a:bodyPr/>
                    <a:lstStyle/>
                    <a:p>
                      <a:r>
                        <a:rPr lang="en-GB" sz="1400" dirty="0"/>
                        <a:t>GLM</a:t>
                      </a:r>
                    </a:p>
                  </a:txBody>
                  <a:tcPr anchor="ctr"/>
                </a:tc>
                <a:extLst>
                  <a:ext uri="{0D108BD9-81ED-4DB2-BD59-A6C34878D82A}">
                    <a16:rowId xmlns:a16="http://schemas.microsoft.com/office/drawing/2014/main" val="3832279881"/>
                  </a:ext>
                </a:extLst>
              </a:tr>
            </a:tbl>
          </a:graphicData>
        </a:graphic>
      </p:graphicFrame>
    </p:spTree>
    <p:extLst>
      <p:ext uri="{BB962C8B-B14F-4D97-AF65-F5344CB8AC3E}">
        <p14:creationId xmlns:p14="http://schemas.microsoft.com/office/powerpoint/2010/main" val="50186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DE9E01B-834F-A34C-8574-1F59253027B1}"/>
              </a:ext>
            </a:extLst>
          </p:cNvPr>
          <p:cNvSpPr>
            <a:spLocks noGrp="1"/>
          </p:cNvSpPr>
          <p:nvPr>
            <p:ph idx="1"/>
          </p:nvPr>
        </p:nvSpPr>
        <p:spPr/>
        <p:txBody>
          <a:bodyPr/>
          <a:lstStyle/>
          <a:p>
            <a:r>
              <a:rPr lang="en-GB" dirty="0"/>
              <a:t>User guidelines for postprocessing</a:t>
            </a:r>
          </a:p>
          <a:p>
            <a:pPr lvl="1"/>
            <a:r>
              <a:rPr lang="en-GB" dirty="0"/>
              <a:t>No single approach outperforms others</a:t>
            </a:r>
          </a:p>
          <a:p>
            <a:pPr lvl="1"/>
            <a:r>
              <a:rPr lang="en-GB" dirty="0"/>
              <a:t>BA/RC successfully remove biases but do not improve other metrics</a:t>
            </a:r>
            <a:br>
              <a:rPr lang="en-GB" dirty="0"/>
            </a:br>
            <a:r>
              <a:rPr lang="en-GB" dirty="0"/>
              <a:t>(e.g. correlation, ROC, RPS)</a:t>
            </a:r>
          </a:p>
          <a:p>
            <a:pPr lvl="1"/>
            <a:r>
              <a:rPr lang="en-GB" dirty="0"/>
              <a:t>RC sometimes also improve reliability (limited to regions with skill)</a:t>
            </a:r>
          </a:p>
          <a:p>
            <a:pPr lvl="1"/>
            <a:r>
              <a:rPr lang="en-GB" dirty="0"/>
              <a:t>Longer </a:t>
            </a:r>
            <a:r>
              <a:rPr lang="en-GB" dirty="0" err="1"/>
              <a:t>hindcast</a:t>
            </a:r>
            <a:r>
              <a:rPr lang="en-GB" dirty="0"/>
              <a:t> periods improve reliability (BA/RC)</a:t>
            </a:r>
          </a:p>
          <a:p>
            <a:pPr lvl="2"/>
            <a:r>
              <a:rPr lang="en-GB" dirty="0"/>
              <a:t>Ensemble size seems to matter less</a:t>
            </a:r>
          </a:p>
          <a:p>
            <a:endParaRPr lang="en-GB" dirty="0"/>
          </a:p>
        </p:txBody>
      </p:sp>
      <p:sp>
        <p:nvSpPr>
          <p:cNvPr id="3" name="Título 2">
            <a:extLst>
              <a:ext uri="{FF2B5EF4-FFF2-40B4-BE49-F238E27FC236}">
                <a16:creationId xmlns:a16="http://schemas.microsoft.com/office/drawing/2014/main" id="{4BC1F2DA-58F4-D044-8D2F-EF006E5B0B49}"/>
              </a:ext>
            </a:extLst>
          </p:cNvPr>
          <p:cNvSpPr>
            <a:spLocks noGrp="1"/>
          </p:cNvSpPr>
          <p:nvPr>
            <p:ph type="title"/>
          </p:nvPr>
        </p:nvSpPr>
        <p:spPr/>
        <p:txBody>
          <a:bodyPr/>
          <a:lstStyle/>
          <a:p>
            <a:r>
              <a:rPr lang="en-GB" sz="1799" spc="600" dirty="0"/>
              <a:t>C3S Seasonal Forecasts – EQC/ Postprocessing</a:t>
            </a:r>
            <a:endParaRPr lang="en-GB" dirty="0"/>
          </a:p>
        </p:txBody>
      </p:sp>
      <p:sp>
        <p:nvSpPr>
          <p:cNvPr id="9" name="Rectángulo 8">
            <a:extLst>
              <a:ext uri="{FF2B5EF4-FFF2-40B4-BE49-F238E27FC236}">
                <a16:creationId xmlns:a16="http://schemas.microsoft.com/office/drawing/2014/main" id="{9C389DAD-FB78-384B-9DF1-A9F83F9DC29F}"/>
              </a:ext>
            </a:extLst>
          </p:cNvPr>
          <p:cNvSpPr/>
          <p:nvPr/>
        </p:nvSpPr>
        <p:spPr>
          <a:xfrm>
            <a:off x="871538" y="3579862"/>
            <a:ext cx="7886700" cy="461665"/>
          </a:xfrm>
          <a:prstGeom prst="rect">
            <a:avLst/>
          </a:prstGeom>
          <a:solidFill>
            <a:schemeClr val="accent2">
              <a:lumMod val="40000"/>
              <a:lumOff val="60000"/>
            </a:schemeClr>
          </a:solidFill>
          <a:ln>
            <a:solidFill>
              <a:schemeClr val="tx1"/>
            </a:solidFill>
          </a:ln>
        </p:spPr>
        <p:txBody>
          <a:bodyPr wrap="square">
            <a:spAutoFit/>
          </a:bodyPr>
          <a:lstStyle/>
          <a:p>
            <a:r>
              <a:rPr lang="es-ES_tradnl" sz="1200" dirty="0"/>
              <a:t>Manzanas et al. 2019, “</a:t>
            </a:r>
            <a:r>
              <a:rPr lang="es-ES_tradnl" sz="1200" dirty="0" err="1"/>
              <a:t>Bias</a:t>
            </a:r>
            <a:r>
              <a:rPr lang="es-ES_tradnl" sz="1200" dirty="0"/>
              <a:t> </a:t>
            </a:r>
            <a:r>
              <a:rPr lang="es-ES_tradnl" sz="1200" dirty="0" err="1"/>
              <a:t>adjustment</a:t>
            </a:r>
            <a:r>
              <a:rPr lang="es-ES_tradnl" sz="1200" dirty="0"/>
              <a:t> and </a:t>
            </a:r>
            <a:r>
              <a:rPr lang="es-ES_tradnl" sz="1200" dirty="0" err="1"/>
              <a:t>ensemble</a:t>
            </a:r>
            <a:r>
              <a:rPr lang="es-ES_tradnl" sz="1200" dirty="0"/>
              <a:t> </a:t>
            </a:r>
            <a:r>
              <a:rPr lang="es-ES_tradnl" sz="1200" dirty="0" err="1"/>
              <a:t>recalibration</a:t>
            </a:r>
            <a:r>
              <a:rPr lang="es-ES_tradnl" sz="1200" dirty="0"/>
              <a:t> </a:t>
            </a:r>
            <a:r>
              <a:rPr lang="es-ES_tradnl" sz="1200" dirty="0" err="1"/>
              <a:t>methods</a:t>
            </a:r>
            <a:r>
              <a:rPr lang="es-ES_tradnl" sz="1200" dirty="0"/>
              <a:t> </a:t>
            </a:r>
            <a:r>
              <a:rPr lang="es-ES_tradnl" sz="1200" dirty="0" err="1"/>
              <a:t>for</a:t>
            </a:r>
            <a:r>
              <a:rPr lang="es-ES_tradnl" sz="1200" dirty="0"/>
              <a:t> </a:t>
            </a:r>
            <a:r>
              <a:rPr lang="es-ES_tradnl" sz="1200" dirty="0" err="1"/>
              <a:t>seasonal</a:t>
            </a:r>
            <a:r>
              <a:rPr lang="es-ES_tradnl" sz="1200" dirty="0"/>
              <a:t> </a:t>
            </a:r>
            <a:r>
              <a:rPr lang="es-ES_tradnl" sz="1200" dirty="0" err="1"/>
              <a:t>forecasting</a:t>
            </a:r>
            <a:r>
              <a:rPr lang="es-ES_tradnl" sz="1200" dirty="0"/>
              <a:t>: A </a:t>
            </a:r>
            <a:r>
              <a:rPr lang="es-ES_tradnl" sz="1200" dirty="0" err="1"/>
              <a:t>comprehensive</a:t>
            </a:r>
            <a:r>
              <a:rPr lang="es-ES_tradnl" sz="1200" dirty="0"/>
              <a:t> </a:t>
            </a:r>
            <a:r>
              <a:rPr lang="es-ES_tradnl" sz="1200" dirty="0" err="1"/>
              <a:t>intercomparison</a:t>
            </a:r>
            <a:r>
              <a:rPr lang="es-ES_tradnl" sz="1200" dirty="0"/>
              <a:t> </a:t>
            </a:r>
            <a:r>
              <a:rPr lang="es-ES_tradnl" sz="1200" dirty="0" err="1"/>
              <a:t>using</a:t>
            </a:r>
            <a:r>
              <a:rPr lang="es-ES_tradnl" sz="1200" dirty="0"/>
              <a:t> </a:t>
            </a:r>
            <a:r>
              <a:rPr lang="es-ES_tradnl" sz="1200" dirty="0" err="1"/>
              <a:t>the</a:t>
            </a:r>
            <a:r>
              <a:rPr lang="es-ES_tradnl" sz="1200" dirty="0"/>
              <a:t> C3S </a:t>
            </a:r>
            <a:r>
              <a:rPr lang="es-ES_tradnl" sz="1200" dirty="0" err="1"/>
              <a:t>dataset</a:t>
            </a:r>
            <a:r>
              <a:rPr lang="es-ES_tradnl" sz="1200" dirty="0"/>
              <a:t>”. </a:t>
            </a:r>
            <a:r>
              <a:rPr lang="es-ES_tradnl" sz="1200" dirty="0" err="1"/>
              <a:t>Climate</a:t>
            </a:r>
            <a:r>
              <a:rPr lang="es-ES_tradnl" sz="1200" dirty="0"/>
              <a:t> Dynamics. DOI: 10.1007/s00382-019-04640-4. </a:t>
            </a:r>
          </a:p>
        </p:txBody>
      </p:sp>
    </p:spTree>
    <p:extLst>
      <p:ext uri="{BB962C8B-B14F-4D97-AF65-F5344CB8AC3E}">
        <p14:creationId xmlns:p14="http://schemas.microsoft.com/office/powerpoint/2010/main" val="3838244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DE9E01B-834F-A34C-8574-1F59253027B1}"/>
              </a:ext>
            </a:extLst>
          </p:cNvPr>
          <p:cNvSpPr>
            <a:spLocks noGrp="1"/>
          </p:cNvSpPr>
          <p:nvPr>
            <p:ph idx="1"/>
          </p:nvPr>
        </p:nvSpPr>
        <p:spPr/>
        <p:txBody>
          <a:bodyPr/>
          <a:lstStyle/>
          <a:p>
            <a:r>
              <a:rPr lang="en-GB" dirty="0"/>
              <a:t>User guidelines for postprocessing</a:t>
            </a:r>
          </a:p>
          <a:p>
            <a:pPr lvl="1"/>
            <a:r>
              <a:rPr lang="en-GB" dirty="0"/>
              <a:t>No single approach outperforms others</a:t>
            </a:r>
          </a:p>
          <a:p>
            <a:pPr lvl="1"/>
            <a:r>
              <a:rPr lang="en-GB" dirty="0"/>
              <a:t>BA/RC successfully remove biases but do not improve other metrics</a:t>
            </a:r>
            <a:br>
              <a:rPr lang="en-GB" dirty="0"/>
            </a:br>
            <a:r>
              <a:rPr lang="en-GB" dirty="0"/>
              <a:t>(e.g. correlation, ROC, RPS)</a:t>
            </a:r>
          </a:p>
        </p:txBody>
      </p:sp>
      <p:sp>
        <p:nvSpPr>
          <p:cNvPr id="3" name="Título 2">
            <a:extLst>
              <a:ext uri="{FF2B5EF4-FFF2-40B4-BE49-F238E27FC236}">
                <a16:creationId xmlns:a16="http://schemas.microsoft.com/office/drawing/2014/main" id="{4BC1F2DA-58F4-D044-8D2F-EF006E5B0B49}"/>
              </a:ext>
            </a:extLst>
          </p:cNvPr>
          <p:cNvSpPr>
            <a:spLocks noGrp="1"/>
          </p:cNvSpPr>
          <p:nvPr>
            <p:ph type="title"/>
          </p:nvPr>
        </p:nvSpPr>
        <p:spPr/>
        <p:txBody>
          <a:bodyPr/>
          <a:lstStyle/>
          <a:p>
            <a:r>
              <a:rPr lang="en-GB" sz="1799" spc="600" dirty="0"/>
              <a:t>C3S Seasonal Forecasts – EQC/ Postprocessing</a:t>
            </a:r>
            <a:endParaRPr lang="en-GB" dirty="0"/>
          </a:p>
        </p:txBody>
      </p:sp>
      <p:pic>
        <p:nvPicPr>
          <p:cNvPr id="6" name="Imagen 5">
            <a:extLst>
              <a:ext uri="{FF2B5EF4-FFF2-40B4-BE49-F238E27FC236}">
                <a16:creationId xmlns:a16="http://schemas.microsoft.com/office/drawing/2014/main" id="{DE069222-F9FE-6F44-96E8-B479C8B60F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5656" y="2010916"/>
            <a:ext cx="3509863" cy="3147814"/>
          </a:xfrm>
          <a:prstGeom prst="rect">
            <a:avLst/>
          </a:prstGeom>
        </p:spPr>
      </p:pic>
      <p:pic>
        <p:nvPicPr>
          <p:cNvPr id="8" name="Imagen 7">
            <a:extLst>
              <a:ext uri="{FF2B5EF4-FFF2-40B4-BE49-F238E27FC236}">
                <a16:creationId xmlns:a16="http://schemas.microsoft.com/office/drawing/2014/main" id="{91B57530-68C2-4741-94D2-3DD746A450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5670" y="1991265"/>
            <a:ext cx="3470786" cy="3167465"/>
          </a:xfrm>
          <a:prstGeom prst="rect">
            <a:avLst/>
          </a:prstGeom>
        </p:spPr>
      </p:pic>
    </p:spTree>
    <p:extLst>
      <p:ext uri="{BB962C8B-B14F-4D97-AF65-F5344CB8AC3E}">
        <p14:creationId xmlns:p14="http://schemas.microsoft.com/office/powerpoint/2010/main" val="2596250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3AB550F-72DD-FE45-A965-0570F17DAD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7876" y="373776"/>
            <a:ext cx="2111641" cy="1405886"/>
          </a:xfrm>
          <a:prstGeom prst="rect">
            <a:avLst/>
          </a:prstGeom>
        </p:spPr>
      </p:pic>
      <p:sp>
        <p:nvSpPr>
          <p:cNvPr id="2" name="Título 1">
            <a:extLst>
              <a:ext uri="{FF2B5EF4-FFF2-40B4-BE49-F238E27FC236}">
                <a16:creationId xmlns:a16="http://schemas.microsoft.com/office/drawing/2014/main" id="{5D4B38B9-CBBB-094B-8CF9-69F124A4331C}"/>
              </a:ext>
            </a:extLst>
          </p:cNvPr>
          <p:cNvSpPr>
            <a:spLocks noGrp="1"/>
          </p:cNvSpPr>
          <p:nvPr>
            <p:ph type="title"/>
          </p:nvPr>
        </p:nvSpPr>
        <p:spPr/>
        <p:txBody>
          <a:bodyPr/>
          <a:lstStyle/>
          <a:p>
            <a:r>
              <a:rPr lang="en-GB" dirty="0"/>
              <a:t>Copernicus Programme - Description</a:t>
            </a:r>
          </a:p>
        </p:txBody>
      </p:sp>
      <p:sp>
        <p:nvSpPr>
          <p:cNvPr id="3" name="Content Placeholder 4">
            <a:extLst>
              <a:ext uri="{FF2B5EF4-FFF2-40B4-BE49-F238E27FC236}">
                <a16:creationId xmlns:a16="http://schemas.microsoft.com/office/drawing/2014/main" id="{4A793B2D-B6EE-4140-BF4A-DD0589D1AC9C}"/>
              </a:ext>
            </a:extLst>
          </p:cNvPr>
          <p:cNvSpPr txBox="1">
            <a:spLocks/>
          </p:cNvSpPr>
          <p:nvPr/>
        </p:nvSpPr>
        <p:spPr>
          <a:xfrm>
            <a:off x="942975" y="699543"/>
            <a:ext cx="7743826" cy="38230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endParaRPr lang="en-GB"/>
          </a:p>
          <a:p>
            <a:r>
              <a:rPr lang="en-GB" sz="1800"/>
              <a:t>European Union´s Earth Observation Programme</a:t>
            </a:r>
          </a:p>
          <a:p>
            <a:pPr lvl="1"/>
            <a:r>
              <a:rPr lang="en-GB" sz="1500"/>
              <a:t>Managed and coordinated by the European Comission</a:t>
            </a:r>
          </a:p>
          <a:p>
            <a:pPr lvl="1"/>
            <a:r>
              <a:rPr lang="en-GB" sz="1500"/>
              <a:t>Implemented in collaboration with EU member states, ESA, EUMETSAT, Mercator Océan, ECMWF and EU Agencies like EEA</a:t>
            </a:r>
          </a:p>
          <a:p>
            <a:pPr lvl="1"/>
            <a:r>
              <a:rPr lang="en-GB" sz="1500"/>
              <a:t>~4300 M€ in the current multiannual financial framework (2014-2020)</a:t>
            </a:r>
          </a:p>
          <a:p>
            <a:r>
              <a:rPr lang="en-GB" sz="1800"/>
              <a:t>System based on Earth Observation satellite data and “in-situ” (non spatial) observations</a:t>
            </a:r>
          </a:p>
          <a:p>
            <a:r>
              <a:rPr lang="en-GB" sz="1800" b="1">
                <a:solidFill>
                  <a:srgbClr val="E68323"/>
                </a:solidFill>
              </a:rPr>
              <a:t>Free, full and open access </a:t>
            </a:r>
            <a:r>
              <a:rPr lang="en-GB" sz="1800"/>
              <a:t>to data and services for any citizen or organization</a:t>
            </a:r>
          </a:p>
          <a:p>
            <a:pPr lvl="1"/>
            <a:r>
              <a:rPr lang="en-GB" sz="1500"/>
              <a:t>Improve citizens´ life</a:t>
            </a:r>
          </a:p>
          <a:p>
            <a:pPr lvl="1"/>
            <a:r>
              <a:rPr lang="en-GB" sz="1500"/>
              <a:t>Offer (to administrations and businesses) tools for decision-making</a:t>
            </a:r>
            <a:endParaRPr lang="en-GB" sz="1500" dirty="0"/>
          </a:p>
        </p:txBody>
      </p:sp>
      <p:pic>
        <p:nvPicPr>
          <p:cNvPr id="4" name="Imagen 3">
            <a:extLst>
              <a:ext uri="{FF2B5EF4-FFF2-40B4-BE49-F238E27FC236}">
                <a16:creationId xmlns:a16="http://schemas.microsoft.com/office/drawing/2014/main" id="{690B671D-00FF-E643-933C-99E20EEA9E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10438" y="66703"/>
            <a:ext cx="1530413" cy="1530413"/>
          </a:xfrm>
          <a:prstGeom prst="rect">
            <a:avLst/>
          </a:prstGeom>
        </p:spPr>
      </p:pic>
    </p:spTree>
    <p:extLst>
      <p:ext uri="{BB962C8B-B14F-4D97-AF65-F5344CB8AC3E}">
        <p14:creationId xmlns:p14="http://schemas.microsoft.com/office/powerpoint/2010/main" val="2186688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DE9E01B-834F-A34C-8574-1F59253027B1}"/>
              </a:ext>
            </a:extLst>
          </p:cNvPr>
          <p:cNvSpPr>
            <a:spLocks noGrp="1"/>
          </p:cNvSpPr>
          <p:nvPr>
            <p:ph idx="1"/>
          </p:nvPr>
        </p:nvSpPr>
        <p:spPr/>
        <p:txBody>
          <a:bodyPr>
            <a:normAutofit/>
          </a:bodyPr>
          <a:lstStyle/>
          <a:p>
            <a:r>
              <a:rPr lang="en-GB" dirty="0"/>
              <a:t>User guidelines for postprocessing</a:t>
            </a:r>
          </a:p>
          <a:p>
            <a:pPr lvl="1"/>
            <a:r>
              <a:rPr lang="en-GB" dirty="0"/>
              <a:t>There are ’windows of opportunity’ where MOS/PP outperform all quality aspects (beyond bias removal)</a:t>
            </a:r>
          </a:p>
          <a:p>
            <a:pPr lvl="2"/>
            <a:r>
              <a:rPr lang="en-GB" dirty="0"/>
              <a:t>When skill of the model is weaker for target variable (e.g. precipitation) than for the predictors used</a:t>
            </a:r>
          </a:p>
          <a:p>
            <a:pPr lvl="2"/>
            <a:r>
              <a:rPr lang="en-GB" dirty="0"/>
              <a:t>“Handle with care!”, reverse situation is also possible  (expert advise)</a:t>
            </a:r>
          </a:p>
          <a:p>
            <a:pPr lvl="1"/>
            <a:r>
              <a:rPr lang="en-GB" dirty="0"/>
              <a:t>Observational uncertainty can strongly affect MOS/PP</a:t>
            </a:r>
          </a:p>
          <a:p>
            <a:pPr lvl="2"/>
            <a:r>
              <a:rPr lang="en-GB" dirty="0"/>
              <a:t>Might be relevant in the Tropics (elevated obs. uncertainty)</a:t>
            </a:r>
          </a:p>
          <a:p>
            <a:pPr lvl="3"/>
            <a:r>
              <a:rPr lang="en-GB" dirty="0"/>
              <a:t>BA is recommended as a, in general, more secure alternative over those latitudes</a:t>
            </a:r>
          </a:p>
          <a:p>
            <a:endParaRPr lang="en-GB" dirty="0"/>
          </a:p>
        </p:txBody>
      </p:sp>
      <p:sp>
        <p:nvSpPr>
          <p:cNvPr id="3" name="Título 2">
            <a:extLst>
              <a:ext uri="{FF2B5EF4-FFF2-40B4-BE49-F238E27FC236}">
                <a16:creationId xmlns:a16="http://schemas.microsoft.com/office/drawing/2014/main" id="{4BC1F2DA-58F4-D044-8D2F-EF006E5B0B49}"/>
              </a:ext>
            </a:extLst>
          </p:cNvPr>
          <p:cNvSpPr>
            <a:spLocks noGrp="1"/>
          </p:cNvSpPr>
          <p:nvPr>
            <p:ph type="title"/>
          </p:nvPr>
        </p:nvSpPr>
        <p:spPr/>
        <p:txBody>
          <a:bodyPr/>
          <a:lstStyle/>
          <a:p>
            <a:r>
              <a:rPr lang="en-GB" sz="1799" spc="600" dirty="0"/>
              <a:t>C3S Seasonal Forecasts – EQC/ Postprocessing</a:t>
            </a:r>
            <a:endParaRPr lang="en-GB" dirty="0"/>
          </a:p>
        </p:txBody>
      </p:sp>
      <p:sp>
        <p:nvSpPr>
          <p:cNvPr id="9" name="Rectángulo 8">
            <a:extLst>
              <a:ext uri="{FF2B5EF4-FFF2-40B4-BE49-F238E27FC236}">
                <a16:creationId xmlns:a16="http://schemas.microsoft.com/office/drawing/2014/main" id="{9C389DAD-FB78-384B-9DF1-A9F83F9DC29F}"/>
              </a:ext>
            </a:extLst>
          </p:cNvPr>
          <p:cNvSpPr/>
          <p:nvPr/>
        </p:nvSpPr>
        <p:spPr>
          <a:xfrm>
            <a:off x="871538" y="3579862"/>
            <a:ext cx="7886700" cy="461665"/>
          </a:xfrm>
          <a:prstGeom prst="rect">
            <a:avLst/>
          </a:prstGeom>
          <a:solidFill>
            <a:schemeClr val="accent2">
              <a:lumMod val="40000"/>
              <a:lumOff val="60000"/>
            </a:schemeClr>
          </a:solidFill>
          <a:ln>
            <a:solidFill>
              <a:schemeClr val="tx1"/>
            </a:solidFill>
          </a:ln>
        </p:spPr>
        <p:txBody>
          <a:bodyPr wrap="square">
            <a:spAutoFit/>
          </a:bodyPr>
          <a:lstStyle/>
          <a:p>
            <a:r>
              <a:rPr lang="es-ES_tradnl" sz="1200" dirty="0"/>
              <a:t>Manzanas et al. 2019, "A </a:t>
            </a:r>
            <a:r>
              <a:rPr lang="es-ES_tradnl" sz="1200" dirty="0" err="1"/>
              <a:t>comprehensive</a:t>
            </a:r>
            <a:r>
              <a:rPr lang="es-ES_tradnl" sz="1200" dirty="0"/>
              <a:t> </a:t>
            </a:r>
            <a:r>
              <a:rPr lang="es-ES_tradnl" sz="1200" dirty="0" err="1"/>
              <a:t>review</a:t>
            </a:r>
            <a:r>
              <a:rPr lang="es-ES_tradnl" sz="1200" dirty="0"/>
              <a:t> of </a:t>
            </a:r>
            <a:r>
              <a:rPr lang="es-ES_tradnl" sz="1200" dirty="0" err="1"/>
              <a:t>techniques</a:t>
            </a:r>
            <a:r>
              <a:rPr lang="es-ES_tradnl" sz="1200" dirty="0"/>
              <a:t> </a:t>
            </a:r>
            <a:r>
              <a:rPr lang="es-ES_tradnl" sz="1200" dirty="0" err="1"/>
              <a:t>for</a:t>
            </a:r>
            <a:r>
              <a:rPr lang="es-ES_tradnl" sz="1200" dirty="0"/>
              <a:t> </a:t>
            </a:r>
            <a:r>
              <a:rPr lang="es-ES_tradnl" sz="1200" dirty="0" err="1"/>
              <a:t>the</a:t>
            </a:r>
            <a:r>
              <a:rPr lang="es-ES_tradnl" sz="1200" dirty="0"/>
              <a:t> post-</a:t>
            </a:r>
            <a:r>
              <a:rPr lang="es-ES_tradnl" sz="1200" dirty="0" err="1"/>
              <a:t>processing</a:t>
            </a:r>
            <a:r>
              <a:rPr lang="es-ES_tradnl" sz="1200" dirty="0"/>
              <a:t> (</a:t>
            </a:r>
            <a:r>
              <a:rPr lang="es-ES_tradnl" sz="1200" dirty="0" err="1"/>
              <a:t>adjustment</a:t>
            </a:r>
            <a:r>
              <a:rPr lang="es-ES_tradnl" sz="1200" dirty="0"/>
              <a:t>/</a:t>
            </a:r>
            <a:r>
              <a:rPr lang="es-ES_tradnl" sz="1200" dirty="0" err="1"/>
              <a:t>calibration</a:t>
            </a:r>
            <a:r>
              <a:rPr lang="es-ES_tradnl" sz="1200" dirty="0"/>
              <a:t>/</a:t>
            </a:r>
            <a:r>
              <a:rPr lang="es-ES_tradnl" sz="1200" dirty="0" err="1"/>
              <a:t>downscaling</a:t>
            </a:r>
            <a:r>
              <a:rPr lang="es-ES_tradnl" sz="1200" dirty="0"/>
              <a:t>) of </a:t>
            </a:r>
            <a:r>
              <a:rPr lang="es-ES_tradnl" sz="1200" dirty="0" err="1"/>
              <a:t>seasonal</a:t>
            </a:r>
            <a:r>
              <a:rPr lang="es-ES_tradnl" sz="1200" dirty="0"/>
              <a:t> </a:t>
            </a:r>
            <a:r>
              <a:rPr lang="es-ES_tradnl" sz="1200" dirty="0" err="1"/>
              <a:t>forecasts</a:t>
            </a:r>
            <a:r>
              <a:rPr lang="es-ES_tradnl" sz="1200" dirty="0"/>
              <a:t>" </a:t>
            </a:r>
            <a:r>
              <a:rPr lang="es-ES_tradnl" sz="1200" dirty="0" err="1"/>
              <a:t>submitted</a:t>
            </a:r>
            <a:r>
              <a:rPr lang="es-ES_tradnl" sz="1200" dirty="0"/>
              <a:t> to </a:t>
            </a:r>
            <a:r>
              <a:rPr lang="es-ES_tradnl" sz="1200" dirty="0" err="1"/>
              <a:t>Climate</a:t>
            </a:r>
            <a:r>
              <a:rPr lang="es-ES_tradnl" sz="1200" dirty="0"/>
              <a:t> Dynamics</a:t>
            </a:r>
          </a:p>
        </p:txBody>
      </p:sp>
    </p:spTree>
    <p:extLst>
      <p:ext uri="{BB962C8B-B14F-4D97-AF65-F5344CB8AC3E}">
        <p14:creationId xmlns:p14="http://schemas.microsoft.com/office/powerpoint/2010/main" val="774258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2CD8208-220E-4040-91B9-2B3BAA122867}"/>
              </a:ext>
            </a:extLst>
          </p:cNvPr>
          <p:cNvSpPr/>
          <p:nvPr/>
        </p:nvSpPr>
        <p:spPr>
          <a:xfrm>
            <a:off x="5292080" y="4299942"/>
            <a:ext cx="3528392" cy="843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Marcador de contenido 1">
            <a:extLst>
              <a:ext uri="{FF2B5EF4-FFF2-40B4-BE49-F238E27FC236}">
                <a16:creationId xmlns:a16="http://schemas.microsoft.com/office/drawing/2014/main" id="{EDE9E01B-834F-A34C-8574-1F59253027B1}"/>
              </a:ext>
            </a:extLst>
          </p:cNvPr>
          <p:cNvSpPr>
            <a:spLocks noGrp="1"/>
          </p:cNvSpPr>
          <p:nvPr>
            <p:ph idx="1"/>
          </p:nvPr>
        </p:nvSpPr>
        <p:spPr/>
        <p:txBody>
          <a:bodyPr>
            <a:normAutofit/>
          </a:bodyPr>
          <a:lstStyle/>
          <a:p>
            <a:r>
              <a:rPr lang="en-GB" dirty="0"/>
              <a:t>User guidelines for postprocessing</a:t>
            </a:r>
          </a:p>
          <a:p>
            <a:pPr lvl="1"/>
            <a:r>
              <a:rPr lang="en-GB" dirty="0"/>
              <a:t>There are ’windows of opportunity’ where MOS/PP outperform all quality aspects (beyond bias removal)</a:t>
            </a:r>
          </a:p>
          <a:p>
            <a:pPr lvl="2"/>
            <a:r>
              <a:rPr lang="en-GB" dirty="0"/>
              <a:t>When skill of the model is weaker for target variable (e.g. precipitation) than for the predictors used</a:t>
            </a:r>
          </a:p>
          <a:p>
            <a:pPr lvl="2"/>
            <a:r>
              <a:rPr lang="en-GB" dirty="0"/>
              <a:t>“Handle with care!”, reverse situation is also possible  (expert advise)</a:t>
            </a:r>
          </a:p>
        </p:txBody>
      </p:sp>
      <p:sp>
        <p:nvSpPr>
          <p:cNvPr id="3" name="Título 2">
            <a:extLst>
              <a:ext uri="{FF2B5EF4-FFF2-40B4-BE49-F238E27FC236}">
                <a16:creationId xmlns:a16="http://schemas.microsoft.com/office/drawing/2014/main" id="{4BC1F2DA-58F4-D044-8D2F-EF006E5B0B49}"/>
              </a:ext>
            </a:extLst>
          </p:cNvPr>
          <p:cNvSpPr>
            <a:spLocks noGrp="1"/>
          </p:cNvSpPr>
          <p:nvPr>
            <p:ph type="title"/>
          </p:nvPr>
        </p:nvSpPr>
        <p:spPr/>
        <p:txBody>
          <a:bodyPr/>
          <a:lstStyle/>
          <a:p>
            <a:r>
              <a:rPr lang="en-GB" sz="1799" spc="600" dirty="0"/>
              <a:t>C3S Seasonal Forecasts – EQC/ Postprocessing</a:t>
            </a:r>
            <a:endParaRPr lang="en-GB" dirty="0"/>
          </a:p>
        </p:txBody>
      </p:sp>
      <p:pic>
        <p:nvPicPr>
          <p:cNvPr id="5" name="image19.png">
            <a:extLst>
              <a:ext uri="{FF2B5EF4-FFF2-40B4-BE49-F238E27FC236}">
                <a16:creationId xmlns:a16="http://schemas.microsoft.com/office/drawing/2014/main" id="{3FA252E8-DC78-BC42-AC3A-E53B916015D8}"/>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539552" y="2643758"/>
            <a:ext cx="4170331" cy="2156391"/>
          </a:xfrm>
          <a:prstGeom prst="rect">
            <a:avLst/>
          </a:prstGeom>
          <a:ln/>
        </p:spPr>
      </p:pic>
      <p:pic>
        <p:nvPicPr>
          <p:cNvPr id="6" name="image19.png">
            <a:extLst>
              <a:ext uri="{FF2B5EF4-FFF2-40B4-BE49-F238E27FC236}">
                <a16:creationId xmlns:a16="http://schemas.microsoft.com/office/drawing/2014/main" id="{C740EF88-61F3-FF43-8B6D-95AC5D8E3D18}"/>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4860033" y="2643758"/>
            <a:ext cx="4168800" cy="2139876"/>
          </a:xfrm>
          <a:prstGeom prst="rect">
            <a:avLst/>
          </a:prstGeom>
          <a:ln/>
        </p:spPr>
      </p:pic>
    </p:spTree>
    <p:extLst>
      <p:ext uri="{BB962C8B-B14F-4D97-AF65-F5344CB8AC3E}">
        <p14:creationId xmlns:p14="http://schemas.microsoft.com/office/powerpoint/2010/main" val="175355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DE9E01B-834F-A34C-8574-1F59253027B1}"/>
              </a:ext>
            </a:extLst>
          </p:cNvPr>
          <p:cNvSpPr>
            <a:spLocks noGrp="1"/>
          </p:cNvSpPr>
          <p:nvPr>
            <p:ph idx="1"/>
          </p:nvPr>
        </p:nvSpPr>
        <p:spPr>
          <a:xfrm>
            <a:off x="942975" y="699542"/>
            <a:ext cx="7743826" cy="3823073"/>
          </a:xfrm>
        </p:spPr>
        <p:txBody>
          <a:bodyPr>
            <a:normAutofit/>
          </a:bodyPr>
          <a:lstStyle/>
          <a:p>
            <a:r>
              <a:rPr lang="en-GB" dirty="0"/>
              <a:t>Assessment of forecast quality of multi-model seasonal forecasts</a:t>
            </a:r>
          </a:p>
          <a:p>
            <a:pPr lvl="1"/>
            <a:r>
              <a:rPr lang="en-GB" dirty="0"/>
              <a:t>Continuous ensemble forecasts</a:t>
            </a:r>
          </a:p>
          <a:p>
            <a:pPr lvl="2"/>
            <a:r>
              <a:rPr lang="en-GB" dirty="0"/>
              <a:t>Best results with averaged single-model fitted PDFs (after individual recalibration)</a:t>
            </a:r>
          </a:p>
          <a:p>
            <a:pPr lvl="2"/>
            <a:r>
              <a:rPr lang="en-GB" dirty="0"/>
              <a:t>Weights based on RMSE of the individual calibrated ensemble mean offer just a slight improvement, so equal weights are recommended as basic multi-model combination method</a:t>
            </a:r>
          </a:p>
          <a:p>
            <a:pPr lvl="1"/>
            <a:r>
              <a:rPr lang="en-GB" dirty="0"/>
              <a:t>Multi-category forecasts</a:t>
            </a:r>
          </a:p>
          <a:p>
            <a:pPr lvl="2"/>
            <a:r>
              <a:rPr lang="en-GB" dirty="0"/>
              <a:t>Best results with average of single model probabilities</a:t>
            </a:r>
          </a:p>
          <a:p>
            <a:pPr lvl="2"/>
            <a:r>
              <a:rPr lang="en-GB" dirty="0"/>
              <a:t>Weights based on RPS adds a slight improvement</a:t>
            </a:r>
          </a:p>
          <a:p>
            <a:endParaRPr lang="en-GB" dirty="0"/>
          </a:p>
        </p:txBody>
      </p:sp>
      <p:sp>
        <p:nvSpPr>
          <p:cNvPr id="3" name="Título 2">
            <a:extLst>
              <a:ext uri="{FF2B5EF4-FFF2-40B4-BE49-F238E27FC236}">
                <a16:creationId xmlns:a16="http://schemas.microsoft.com/office/drawing/2014/main" id="{4BC1F2DA-58F4-D044-8D2F-EF006E5B0B49}"/>
              </a:ext>
            </a:extLst>
          </p:cNvPr>
          <p:cNvSpPr>
            <a:spLocks noGrp="1"/>
          </p:cNvSpPr>
          <p:nvPr>
            <p:ph type="title"/>
          </p:nvPr>
        </p:nvSpPr>
        <p:spPr/>
        <p:txBody>
          <a:bodyPr/>
          <a:lstStyle/>
          <a:p>
            <a:r>
              <a:rPr lang="en-GB" sz="1799" spc="600" dirty="0"/>
              <a:t>C3S Seasonal Forecasts – EQC/ Multi-model</a:t>
            </a:r>
            <a:endParaRPr lang="en-GB" dirty="0"/>
          </a:p>
        </p:txBody>
      </p:sp>
      <p:sp>
        <p:nvSpPr>
          <p:cNvPr id="9" name="Rectángulo 8">
            <a:extLst>
              <a:ext uri="{FF2B5EF4-FFF2-40B4-BE49-F238E27FC236}">
                <a16:creationId xmlns:a16="http://schemas.microsoft.com/office/drawing/2014/main" id="{9C389DAD-FB78-384B-9DF1-A9F83F9DC29F}"/>
              </a:ext>
            </a:extLst>
          </p:cNvPr>
          <p:cNvSpPr/>
          <p:nvPr/>
        </p:nvSpPr>
        <p:spPr>
          <a:xfrm>
            <a:off x="871538" y="3795886"/>
            <a:ext cx="7886700" cy="461665"/>
          </a:xfrm>
          <a:prstGeom prst="rect">
            <a:avLst/>
          </a:prstGeom>
          <a:solidFill>
            <a:schemeClr val="accent2">
              <a:lumMod val="40000"/>
              <a:lumOff val="60000"/>
            </a:schemeClr>
          </a:solidFill>
          <a:ln>
            <a:solidFill>
              <a:schemeClr val="tx1"/>
            </a:solidFill>
          </a:ln>
        </p:spPr>
        <p:txBody>
          <a:bodyPr wrap="square">
            <a:spAutoFit/>
          </a:bodyPr>
          <a:lstStyle/>
          <a:p>
            <a:r>
              <a:rPr lang="es-ES_tradnl" sz="1200" dirty="0" err="1"/>
              <a:t>Hemri</a:t>
            </a:r>
            <a:r>
              <a:rPr lang="es-ES_tradnl" sz="1200" dirty="0"/>
              <a:t> et al. 2019, </a:t>
            </a:r>
            <a:br>
              <a:rPr lang="es-ES_tradnl" sz="1200" dirty="0"/>
            </a:br>
            <a:r>
              <a:rPr lang="es-ES_tradnl" sz="1200" dirty="0"/>
              <a:t>"A </a:t>
            </a:r>
            <a:r>
              <a:rPr lang="es-ES_tradnl" sz="1200" dirty="0" err="1"/>
              <a:t>practical</a:t>
            </a:r>
            <a:r>
              <a:rPr lang="es-ES_tradnl" sz="1200" dirty="0"/>
              <a:t> </a:t>
            </a:r>
            <a:r>
              <a:rPr lang="es-ES_tradnl" sz="1200" dirty="0" err="1"/>
              <a:t>guide</a:t>
            </a:r>
            <a:r>
              <a:rPr lang="es-ES_tradnl" sz="1200" dirty="0"/>
              <a:t> to </a:t>
            </a:r>
            <a:r>
              <a:rPr lang="es-ES_tradnl" sz="1200" dirty="0" err="1"/>
              <a:t>quality</a:t>
            </a:r>
            <a:r>
              <a:rPr lang="es-ES_tradnl" sz="1200" dirty="0"/>
              <a:t> </a:t>
            </a:r>
            <a:r>
              <a:rPr lang="es-ES_tradnl" sz="1200" dirty="0" err="1"/>
              <a:t>assessment</a:t>
            </a:r>
            <a:r>
              <a:rPr lang="es-ES_tradnl" sz="1200" dirty="0"/>
              <a:t> of </a:t>
            </a:r>
            <a:r>
              <a:rPr lang="es-ES_tradnl" sz="1200" dirty="0" err="1"/>
              <a:t>operational</a:t>
            </a:r>
            <a:r>
              <a:rPr lang="es-ES_tradnl" sz="1200" dirty="0"/>
              <a:t> </a:t>
            </a:r>
            <a:r>
              <a:rPr lang="es-ES_tradnl" sz="1200" dirty="0" err="1"/>
              <a:t>multi-model</a:t>
            </a:r>
            <a:r>
              <a:rPr lang="es-ES_tradnl" sz="1200" dirty="0"/>
              <a:t> </a:t>
            </a:r>
            <a:r>
              <a:rPr lang="es-ES_tradnl" sz="1200" dirty="0" err="1"/>
              <a:t>seasonal</a:t>
            </a:r>
            <a:r>
              <a:rPr lang="es-ES_tradnl" sz="1200" dirty="0"/>
              <a:t> </a:t>
            </a:r>
            <a:r>
              <a:rPr lang="es-ES_tradnl" sz="1200" dirty="0" err="1"/>
              <a:t>forecasts</a:t>
            </a:r>
            <a:r>
              <a:rPr lang="es-ES_tradnl" sz="1200" dirty="0"/>
              <a:t>" to be </a:t>
            </a:r>
            <a:r>
              <a:rPr lang="es-ES_tradnl" sz="1200" dirty="0" err="1"/>
              <a:t>submitted</a:t>
            </a:r>
            <a:endParaRPr lang="es-ES_tradnl" sz="1200" dirty="0"/>
          </a:p>
        </p:txBody>
      </p:sp>
    </p:spTree>
    <p:extLst>
      <p:ext uri="{BB962C8B-B14F-4D97-AF65-F5344CB8AC3E}">
        <p14:creationId xmlns:p14="http://schemas.microsoft.com/office/powerpoint/2010/main" val="3686732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noAutofit/>
          </a:bodyPr>
          <a:lstStyle/>
          <a:p>
            <a:r>
              <a:rPr lang="en-US" b="1" dirty="0"/>
              <a:t>Eduardo </a:t>
            </a:r>
            <a:r>
              <a:rPr lang="en-US" b="1" dirty="0" err="1"/>
              <a:t>Penabad</a:t>
            </a:r>
            <a:r>
              <a:rPr lang="en-US" b="1" dirty="0"/>
              <a:t> Ramos </a:t>
            </a:r>
            <a:r>
              <a:rPr lang="en-US" dirty="0"/>
              <a:t>(ECMWF)</a:t>
            </a:r>
          </a:p>
          <a:p>
            <a:pPr>
              <a:defRPr sz="2000">
                <a:solidFill>
                  <a:srgbClr val="FFFFFF"/>
                </a:solidFill>
                <a:latin typeface="+mj-lt"/>
                <a:ea typeface="+mj-ea"/>
                <a:cs typeface="+mj-cs"/>
                <a:sym typeface="Calibri"/>
              </a:defRPr>
            </a:pPr>
            <a:r>
              <a:rPr lang="en-US" sz="1400" dirty="0">
                <a:solidFill>
                  <a:srgbClr val="FFFFFF"/>
                </a:solidFill>
                <a:sym typeface="Calibri"/>
              </a:rPr>
              <a:t>with contributions from:</a:t>
            </a:r>
            <a:br>
              <a:rPr lang="en-US" sz="1400" dirty="0">
                <a:solidFill>
                  <a:srgbClr val="FFFFFF"/>
                </a:solidFill>
                <a:sym typeface="Calibri"/>
              </a:rPr>
            </a:br>
            <a:r>
              <a:rPr lang="en-US" sz="1400" dirty="0">
                <a:solidFill>
                  <a:srgbClr val="FFFFFF"/>
                </a:solidFill>
                <a:sym typeface="Calibri"/>
              </a:rPr>
              <a:t>Carlo </a:t>
            </a:r>
            <a:r>
              <a:rPr lang="en-US" sz="1400" dirty="0" err="1">
                <a:solidFill>
                  <a:srgbClr val="FFFFFF"/>
                </a:solidFill>
                <a:sym typeface="Calibri"/>
              </a:rPr>
              <a:t>Buontempo</a:t>
            </a:r>
            <a:r>
              <a:rPr lang="en-US" sz="1400" dirty="0">
                <a:solidFill>
                  <a:srgbClr val="FFFFFF"/>
                </a:solidFill>
                <a:sym typeface="Calibri"/>
              </a:rPr>
              <a:t>, Anca </a:t>
            </a:r>
            <a:r>
              <a:rPr lang="en-US" sz="1400" dirty="0" err="1">
                <a:solidFill>
                  <a:srgbClr val="FFFFFF"/>
                </a:solidFill>
                <a:sym typeface="Calibri"/>
              </a:rPr>
              <a:t>Brookshaw</a:t>
            </a:r>
            <a:r>
              <a:rPr lang="en-US" sz="1400" dirty="0">
                <a:solidFill>
                  <a:srgbClr val="FFFFFF"/>
                </a:solidFill>
                <a:sym typeface="Calibri"/>
              </a:rPr>
              <a:t>, </a:t>
            </a:r>
            <a:br>
              <a:rPr lang="en-US" sz="1400" dirty="0">
                <a:solidFill>
                  <a:srgbClr val="FFFFFF"/>
                </a:solidFill>
                <a:sym typeface="Calibri"/>
              </a:rPr>
            </a:br>
            <a:r>
              <a:rPr lang="gl-ES" sz="1400" dirty="0" err="1">
                <a:solidFill>
                  <a:srgbClr val="FFFFFF"/>
                </a:solidFill>
                <a:sym typeface="Calibri"/>
              </a:rPr>
              <a:t>Jean-Noël</a:t>
            </a:r>
            <a:r>
              <a:rPr lang="gl-ES" sz="1400" dirty="0">
                <a:solidFill>
                  <a:srgbClr val="FFFFFF"/>
                </a:solidFill>
                <a:sym typeface="Calibri"/>
              </a:rPr>
              <a:t> </a:t>
            </a:r>
            <a:r>
              <a:rPr lang="gl-ES" sz="1400" dirty="0" err="1">
                <a:solidFill>
                  <a:srgbClr val="FFFFFF"/>
                </a:solidFill>
                <a:sym typeface="Calibri"/>
              </a:rPr>
              <a:t>Thepaut</a:t>
            </a:r>
            <a:r>
              <a:rPr lang="gl-ES" sz="1400" dirty="0">
                <a:solidFill>
                  <a:srgbClr val="FFFFFF"/>
                </a:solidFill>
                <a:sym typeface="Calibri"/>
              </a:rPr>
              <a:t>,  </a:t>
            </a:r>
            <a:r>
              <a:rPr lang="gl-ES" sz="1400" dirty="0" err="1">
                <a:solidFill>
                  <a:srgbClr val="FFFFFF"/>
                </a:solidFill>
                <a:sym typeface="Calibri"/>
              </a:rPr>
              <a:t>Dick</a:t>
            </a:r>
            <a:r>
              <a:rPr lang="gl-ES" sz="1400" dirty="0">
                <a:solidFill>
                  <a:srgbClr val="FFFFFF"/>
                </a:solidFill>
                <a:sym typeface="Calibri"/>
              </a:rPr>
              <a:t> </a:t>
            </a:r>
            <a:r>
              <a:rPr lang="gl-ES" sz="1400" dirty="0" err="1">
                <a:solidFill>
                  <a:srgbClr val="FFFFFF"/>
                </a:solidFill>
                <a:sym typeface="Calibri"/>
              </a:rPr>
              <a:t>Dee</a:t>
            </a:r>
            <a:r>
              <a:rPr lang="gl-ES" sz="1400" dirty="0">
                <a:solidFill>
                  <a:srgbClr val="FFFFFF"/>
                </a:solidFill>
                <a:sym typeface="Calibri"/>
              </a:rPr>
              <a:t>, </a:t>
            </a:r>
            <a:r>
              <a:rPr lang="gl-ES" sz="1400" dirty="0" err="1">
                <a:solidFill>
                  <a:srgbClr val="FFFFFF"/>
                </a:solidFill>
                <a:sym typeface="Calibri"/>
              </a:rPr>
              <a:t>Cedric</a:t>
            </a:r>
            <a:r>
              <a:rPr lang="gl-ES" sz="1400" dirty="0">
                <a:solidFill>
                  <a:srgbClr val="FFFFFF"/>
                </a:solidFill>
                <a:sym typeface="Calibri"/>
              </a:rPr>
              <a:t> </a:t>
            </a:r>
            <a:r>
              <a:rPr lang="gl-ES" sz="1400" dirty="0" err="1">
                <a:solidFill>
                  <a:srgbClr val="FFFFFF"/>
                </a:solidFill>
                <a:sym typeface="Calibri"/>
              </a:rPr>
              <a:t>Bergeron</a:t>
            </a:r>
            <a:endParaRPr lang="en-US" sz="1400" dirty="0">
              <a:solidFill>
                <a:srgbClr val="FFFFFF"/>
              </a:solidFill>
              <a:sym typeface="Calibri"/>
            </a:endParaRPr>
          </a:p>
          <a:p>
            <a:endParaRPr lang="en-US" sz="1400" dirty="0"/>
          </a:p>
        </p:txBody>
      </p:sp>
      <p:sp>
        <p:nvSpPr>
          <p:cNvPr id="3" name="Content Placeholder 2"/>
          <p:cNvSpPr>
            <a:spLocks noGrp="1"/>
          </p:cNvSpPr>
          <p:nvPr>
            <p:ph idx="1"/>
          </p:nvPr>
        </p:nvSpPr>
        <p:spPr>
          <a:xfrm>
            <a:off x="2555776" y="1779662"/>
            <a:ext cx="4752528" cy="720080"/>
          </a:xfrm>
        </p:spPr>
        <p:txBody>
          <a:bodyPr>
            <a:noAutofit/>
          </a:bodyPr>
          <a:lstStyle/>
          <a:p>
            <a:r>
              <a:rPr lang="en-US" sz="4400" dirty="0"/>
              <a:t>C3S</a:t>
            </a:r>
            <a:br>
              <a:rPr lang="en-US" sz="2400" dirty="0"/>
            </a:br>
            <a:r>
              <a:rPr lang="en-US" sz="2400" dirty="0"/>
              <a:t>Copernicus Climate Change Service</a:t>
            </a:r>
          </a:p>
        </p:txBody>
      </p:sp>
      <p:sp>
        <p:nvSpPr>
          <p:cNvPr id="4" name="Rectángulo 3">
            <a:extLst>
              <a:ext uri="{FF2B5EF4-FFF2-40B4-BE49-F238E27FC236}">
                <a16:creationId xmlns:a16="http://schemas.microsoft.com/office/drawing/2014/main" id="{12F86637-44D5-B346-9EF3-5DAE7E58B8F6}"/>
              </a:ext>
            </a:extLst>
          </p:cNvPr>
          <p:cNvSpPr/>
          <p:nvPr/>
        </p:nvSpPr>
        <p:spPr>
          <a:xfrm>
            <a:off x="1475656" y="123478"/>
            <a:ext cx="5292080" cy="523220"/>
          </a:xfrm>
          <a:prstGeom prst="rect">
            <a:avLst/>
          </a:prstGeom>
        </p:spPr>
        <p:txBody>
          <a:bodyPr wrap="square">
            <a:spAutoFit/>
          </a:bodyPr>
          <a:lstStyle/>
          <a:p>
            <a:pPr algn="ctr"/>
            <a:r>
              <a:rPr lang="gl-ES" sz="1400" dirty="0">
                <a:solidFill>
                  <a:schemeClr val="bg1"/>
                </a:solidFill>
              </a:rPr>
              <a:t>NOAA-USAID </a:t>
            </a:r>
            <a:r>
              <a:rPr lang="gl-ES" sz="1400" dirty="0" err="1">
                <a:solidFill>
                  <a:schemeClr val="bg1"/>
                </a:solidFill>
              </a:rPr>
              <a:t>Second</a:t>
            </a:r>
            <a:r>
              <a:rPr lang="gl-ES" sz="1400" dirty="0">
                <a:solidFill>
                  <a:schemeClr val="bg1"/>
                </a:solidFill>
              </a:rPr>
              <a:t> </a:t>
            </a:r>
            <a:r>
              <a:rPr lang="gl-ES" sz="1400" dirty="0" err="1">
                <a:solidFill>
                  <a:schemeClr val="bg1"/>
                </a:solidFill>
              </a:rPr>
              <a:t>Symposium</a:t>
            </a:r>
            <a:r>
              <a:rPr lang="gl-ES" sz="1400" dirty="0">
                <a:solidFill>
                  <a:schemeClr val="bg1"/>
                </a:solidFill>
              </a:rPr>
              <a:t> </a:t>
            </a:r>
            <a:r>
              <a:rPr lang="gl-ES" sz="1400" dirty="0" err="1">
                <a:solidFill>
                  <a:schemeClr val="bg1"/>
                </a:solidFill>
              </a:rPr>
              <a:t>on</a:t>
            </a:r>
            <a:r>
              <a:rPr lang="gl-ES" sz="1400" dirty="0">
                <a:solidFill>
                  <a:schemeClr val="bg1"/>
                </a:solidFill>
              </a:rPr>
              <a:t> </a:t>
            </a:r>
            <a:r>
              <a:rPr lang="gl-ES" sz="1400" dirty="0" err="1">
                <a:solidFill>
                  <a:schemeClr val="bg1"/>
                </a:solidFill>
              </a:rPr>
              <a:t>the</a:t>
            </a:r>
            <a:r>
              <a:rPr lang="gl-ES" sz="1400" dirty="0">
                <a:solidFill>
                  <a:schemeClr val="bg1"/>
                </a:solidFill>
              </a:rPr>
              <a:t> Global </a:t>
            </a:r>
            <a:r>
              <a:rPr lang="gl-ES" sz="1400" dirty="0" err="1">
                <a:solidFill>
                  <a:schemeClr val="bg1"/>
                </a:solidFill>
              </a:rPr>
              <a:t>Climate</a:t>
            </a:r>
            <a:r>
              <a:rPr lang="gl-ES" sz="1400" dirty="0">
                <a:solidFill>
                  <a:schemeClr val="bg1"/>
                </a:solidFill>
              </a:rPr>
              <a:t> </a:t>
            </a:r>
            <a:r>
              <a:rPr lang="gl-ES" sz="1400" dirty="0" err="1">
                <a:solidFill>
                  <a:schemeClr val="bg1"/>
                </a:solidFill>
              </a:rPr>
              <a:t>System</a:t>
            </a:r>
            <a:endParaRPr lang="gl-ES" sz="1400" dirty="0">
              <a:solidFill>
                <a:schemeClr val="bg1"/>
              </a:solidFill>
            </a:endParaRPr>
          </a:p>
          <a:p>
            <a:pPr algn="ctr"/>
            <a:r>
              <a:rPr lang="gl-ES" sz="1400" dirty="0" err="1">
                <a:solidFill>
                  <a:schemeClr val="bg1"/>
                </a:solidFill>
              </a:rPr>
              <a:t>Ankara</a:t>
            </a:r>
            <a:r>
              <a:rPr lang="gl-ES" sz="1400" dirty="0">
                <a:solidFill>
                  <a:schemeClr val="bg1"/>
                </a:solidFill>
              </a:rPr>
              <a:t>, </a:t>
            </a:r>
            <a:r>
              <a:rPr lang="gl-ES" sz="1400" dirty="0" err="1">
                <a:solidFill>
                  <a:schemeClr val="bg1"/>
                </a:solidFill>
              </a:rPr>
              <a:t>Turkey</a:t>
            </a:r>
            <a:r>
              <a:rPr lang="gl-ES" sz="1400" dirty="0">
                <a:solidFill>
                  <a:schemeClr val="bg1"/>
                </a:solidFill>
              </a:rPr>
              <a:t>, 24 – 26 </a:t>
            </a:r>
            <a:r>
              <a:rPr lang="gl-ES" sz="1400" dirty="0" err="1">
                <a:solidFill>
                  <a:schemeClr val="bg1"/>
                </a:solidFill>
              </a:rPr>
              <a:t>April</a:t>
            </a:r>
            <a:r>
              <a:rPr lang="gl-ES" sz="1400" dirty="0">
                <a:solidFill>
                  <a:schemeClr val="bg1"/>
                </a:solidFill>
              </a:rPr>
              <a:t>, 2019</a:t>
            </a:r>
          </a:p>
        </p:txBody>
      </p:sp>
    </p:spTree>
    <p:extLst>
      <p:ext uri="{BB962C8B-B14F-4D97-AF65-F5344CB8AC3E}">
        <p14:creationId xmlns:p14="http://schemas.microsoft.com/office/powerpoint/2010/main" val="172265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AB281-A44A-994F-913E-73E12E33F5FD}"/>
              </a:ext>
            </a:extLst>
          </p:cNvPr>
          <p:cNvSpPr>
            <a:spLocks noGrp="1"/>
          </p:cNvSpPr>
          <p:nvPr>
            <p:ph type="title"/>
          </p:nvPr>
        </p:nvSpPr>
        <p:spPr/>
        <p:txBody>
          <a:bodyPr/>
          <a:lstStyle/>
          <a:p>
            <a:r>
              <a:rPr lang="gl-ES" dirty="0"/>
              <a:t>C3S - </a:t>
            </a:r>
            <a:r>
              <a:rPr lang="gl-ES" dirty="0" err="1"/>
              <a:t>Bonus</a:t>
            </a:r>
            <a:r>
              <a:rPr lang="gl-ES" dirty="0"/>
              <a:t> </a:t>
            </a:r>
            <a:r>
              <a:rPr lang="gl-ES" dirty="0" err="1"/>
              <a:t>track</a:t>
            </a:r>
            <a:endParaRPr lang="gl-ES" dirty="0"/>
          </a:p>
        </p:txBody>
      </p:sp>
      <p:pic>
        <p:nvPicPr>
          <p:cNvPr id="4" name="Content Placeholder 5" descr="Content Placeholder 5">
            <a:extLst>
              <a:ext uri="{FF2B5EF4-FFF2-40B4-BE49-F238E27FC236}">
                <a16:creationId xmlns:a16="http://schemas.microsoft.com/office/drawing/2014/main" id="{3ED004C1-2B69-EA47-A32B-2D38C13840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248940" y="1070549"/>
            <a:ext cx="2481894" cy="1756757"/>
          </a:xfrm>
          <a:prstGeom prst="rect">
            <a:avLst/>
          </a:prstGeom>
          <a:ln w="12700">
            <a:miter lim="400000"/>
          </a:ln>
        </p:spPr>
      </p:pic>
      <p:sp>
        <p:nvSpPr>
          <p:cNvPr id="5" name="Rectangle 12">
            <a:extLst>
              <a:ext uri="{FF2B5EF4-FFF2-40B4-BE49-F238E27FC236}">
                <a16:creationId xmlns:a16="http://schemas.microsoft.com/office/drawing/2014/main" id="{EEE4D1EA-3D98-FC48-B758-B64DD0AE015D}"/>
              </a:ext>
            </a:extLst>
          </p:cNvPr>
          <p:cNvSpPr txBox="1"/>
          <p:nvPr/>
        </p:nvSpPr>
        <p:spPr>
          <a:xfrm>
            <a:off x="5248940" y="2792709"/>
            <a:ext cx="3557309" cy="369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defTabSz="1219200">
              <a:defRPr sz="2400" b="1" i="1">
                <a:solidFill>
                  <a:srgbClr val="632523"/>
                </a:solidFill>
                <a:latin typeface="+mj-lt"/>
                <a:ea typeface="+mj-ea"/>
                <a:cs typeface="+mj-cs"/>
                <a:sym typeface="Calibri"/>
              </a:defRPr>
            </a:lvl1pPr>
          </a:lstStyle>
          <a:p>
            <a:r>
              <a:rPr sz="1800" b="0" i="0" dirty="0">
                <a:solidFill>
                  <a:schemeClr val="tx1"/>
                </a:solidFill>
              </a:rPr>
              <a:t>https://</a:t>
            </a:r>
            <a:r>
              <a:rPr sz="1800" b="0" i="0" dirty="0" err="1">
                <a:solidFill>
                  <a:schemeClr val="tx1"/>
                </a:solidFill>
              </a:rPr>
              <a:t>uls.climate.copernicus.eu</a:t>
            </a:r>
            <a:endParaRPr sz="1800" b="0" i="0" dirty="0">
              <a:solidFill>
                <a:schemeClr val="tx1"/>
              </a:solidFill>
            </a:endParaRPr>
          </a:p>
        </p:txBody>
      </p:sp>
      <p:sp>
        <p:nvSpPr>
          <p:cNvPr id="3" name="CuadroTexto 2">
            <a:extLst>
              <a:ext uri="{FF2B5EF4-FFF2-40B4-BE49-F238E27FC236}">
                <a16:creationId xmlns:a16="http://schemas.microsoft.com/office/drawing/2014/main" id="{5E5DCBFF-92A1-0B44-9E47-5D0C2BBEBC03}"/>
              </a:ext>
            </a:extLst>
          </p:cNvPr>
          <p:cNvSpPr txBox="1"/>
          <p:nvPr/>
        </p:nvSpPr>
        <p:spPr>
          <a:xfrm>
            <a:off x="5215690" y="735816"/>
            <a:ext cx="1392112" cy="369332"/>
          </a:xfrm>
          <a:prstGeom prst="rect">
            <a:avLst/>
          </a:prstGeom>
          <a:noFill/>
        </p:spPr>
        <p:txBody>
          <a:bodyPr wrap="none" rtlCol="0">
            <a:spAutoFit/>
          </a:bodyPr>
          <a:lstStyle/>
          <a:p>
            <a:r>
              <a:rPr lang="gl-ES" b="1" dirty="0"/>
              <a:t>Free </a:t>
            </a:r>
            <a:r>
              <a:rPr lang="gl-ES" b="1" dirty="0" err="1"/>
              <a:t>training</a:t>
            </a:r>
            <a:endParaRPr lang="gl-ES" b="1" dirty="0"/>
          </a:p>
        </p:txBody>
      </p:sp>
      <p:pic>
        <p:nvPicPr>
          <p:cNvPr id="2050" name="Picture 2" descr="https://us.123rf.com/450wm/texelart/texelart1604/texelart160400014/55684067-3d-business-people-call-center-worker-pointing-aside-blank-space-isolated-white-background-.jpg?ver=6">
            <a:extLst>
              <a:ext uri="{FF2B5EF4-FFF2-40B4-BE49-F238E27FC236}">
                <a16:creationId xmlns:a16="http://schemas.microsoft.com/office/drawing/2014/main" id="{BEB26019-210D-C446-8336-B6D2F003A33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48021" y="2078257"/>
            <a:ext cx="2382264" cy="309856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DF119ED-D11E-4D4A-8AF7-E775D77E495F}"/>
              </a:ext>
            </a:extLst>
          </p:cNvPr>
          <p:cNvSpPr txBox="1"/>
          <p:nvPr/>
        </p:nvSpPr>
        <p:spPr>
          <a:xfrm>
            <a:off x="3462934" y="3577312"/>
            <a:ext cx="1441420" cy="369332"/>
          </a:xfrm>
          <a:prstGeom prst="rect">
            <a:avLst/>
          </a:prstGeom>
          <a:noFill/>
        </p:spPr>
        <p:txBody>
          <a:bodyPr wrap="none" rtlCol="0">
            <a:spAutoFit/>
          </a:bodyPr>
          <a:lstStyle/>
          <a:p>
            <a:r>
              <a:rPr lang="gl-ES" b="1" dirty="0" err="1"/>
              <a:t>User</a:t>
            </a:r>
            <a:r>
              <a:rPr lang="gl-ES" b="1" dirty="0"/>
              <a:t> </a:t>
            </a:r>
            <a:r>
              <a:rPr lang="gl-ES" b="1" dirty="0" err="1"/>
              <a:t>Support</a:t>
            </a:r>
            <a:endParaRPr lang="gl-ES" b="1" dirty="0"/>
          </a:p>
        </p:txBody>
      </p:sp>
      <p:sp>
        <p:nvSpPr>
          <p:cNvPr id="7" name="Rectángulo 6">
            <a:extLst>
              <a:ext uri="{FF2B5EF4-FFF2-40B4-BE49-F238E27FC236}">
                <a16:creationId xmlns:a16="http://schemas.microsoft.com/office/drawing/2014/main" id="{5AEA7199-A95B-A048-A292-DA13F90539C8}"/>
              </a:ext>
            </a:extLst>
          </p:cNvPr>
          <p:cNvSpPr/>
          <p:nvPr/>
        </p:nvSpPr>
        <p:spPr>
          <a:xfrm>
            <a:off x="3462934" y="3900253"/>
            <a:ext cx="4267900" cy="369332"/>
          </a:xfrm>
          <a:prstGeom prst="rect">
            <a:avLst/>
          </a:prstGeom>
        </p:spPr>
        <p:txBody>
          <a:bodyPr wrap="none">
            <a:spAutoFit/>
          </a:bodyPr>
          <a:lstStyle/>
          <a:p>
            <a:r>
              <a:rPr lang="gl-ES" dirty="0" err="1"/>
              <a:t>https</a:t>
            </a:r>
            <a:r>
              <a:rPr lang="gl-ES" dirty="0"/>
              <a:t>://</a:t>
            </a:r>
            <a:r>
              <a:rPr lang="gl-ES" dirty="0" err="1"/>
              <a:t>climate.copernicus.eu</a:t>
            </a:r>
            <a:r>
              <a:rPr lang="gl-ES" dirty="0"/>
              <a:t>/</a:t>
            </a:r>
            <a:r>
              <a:rPr lang="gl-ES" dirty="0" err="1"/>
              <a:t>help-support</a:t>
            </a:r>
            <a:endParaRPr lang="gl-ES" dirty="0"/>
          </a:p>
        </p:txBody>
      </p:sp>
    </p:spTree>
    <p:extLst>
      <p:ext uri="{BB962C8B-B14F-4D97-AF65-F5344CB8AC3E}">
        <p14:creationId xmlns:p14="http://schemas.microsoft.com/office/powerpoint/2010/main" val="1676513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texto 1">
            <a:extLst>
              <a:ext uri="{FF2B5EF4-FFF2-40B4-BE49-F238E27FC236}">
                <a16:creationId xmlns:a16="http://schemas.microsoft.com/office/drawing/2014/main" id="{799A9D5C-97C8-8345-A3A9-E84DE7973E19}"/>
              </a:ext>
            </a:extLst>
          </p:cNvPr>
          <p:cNvSpPr>
            <a:spLocks noGrp="1"/>
          </p:cNvSpPr>
          <p:nvPr>
            <p:ph type="body" sz="quarter" idx="15"/>
          </p:nvPr>
        </p:nvSpPr>
        <p:spPr>
          <a:xfrm>
            <a:off x="810211" y="810002"/>
            <a:ext cx="4831200" cy="820738"/>
          </a:xfrm>
        </p:spPr>
        <p:txBody>
          <a:bodyPr/>
          <a:lstStyle/>
          <a:p>
            <a:r>
              <a:rPr lang="en-US" sz="3200" dirty="0">
                <a:solidFill>
                  <a:schemeClr val="bg1"/>
                </a:solidFill>
              </a:rPr>
              <a:t>Thank you!</a:t>
            </a:r>
            <a:br>
              <a:rPr lang="en-US" sz="3200" dirty="0">
                <a:solidFill>
                  <a:schemeClr val="bg1"/>
                </a:solidFill>
              </a:rPr>
            </a:br>
            <a:r>
              <a:rPr lang="gl-ES" sz="3200" dirty="0" err="1">
                <a:solidFill>
                  <a:schemeClr val="bg1"/>
                </a:solidFill>
              </a:rPr>
              <a:t>Teşekkür</a:t>
            </a:r>
            <a:r>
              <a:rPr lang="gl-ES" sz="3200" dirty="0">
                <a:solidFill>
                  <a:schemeClr val="bg1"/>
                </a:solidFill>
              </a:rPr>
              <a:t> </a:t>
            </a:r>
            <a:r>
              <a:rPr lang="gl-ES" sz="3200" dirty="0" err="1">
                <a:solidFill>
                  <a:schemeClr val="bg1"/>
                </a:solidFill>
              </a:rPr>
              <a:t>ederim</a:t>
            </a:r>
            <a:r>
              <a:rPr lang="gl-ES" sz="3200" dirty="0">
                <a:solidFill>
                  <a:schemeClr val="bg1"/>
                </a:solidFill>
              </a:rPr>
              <a:t>!</a:t>
            </a:r>
            <a:endParaRPr lang="en-US" sz="3200" dirty="0">
              <a:solidFill>
                <a:schemeClr val="bg1"/>
              </a:solidFill>
            </a:endParaRPr>
          </a:p>
        </p:txBody>
      </p:sp>
      <p:sp>
        <p:nvSpPr>
          <p:cNvPr id="3" name="Marcador de posición de texto 2">
            <a:extLst>
              <a:ext uri="{FF2B5EF4-FFF2-40B4-BE49-F238E27FC236}">
                <a16:creationId xmlns:a16="http://schemas.microsoft.com/office/drawing/2014/main" id="{B9EDFC6E-E05A-1449-9CBC-75C0CB482FAE}"/>
              </a:ext>
            </a:extLst>
          </p:cNvPr>
          <p:cNvSpPr>
            <a:spLocks noGrp="1"/>
          </p:cNvSpPr>
          <p:nvPr>
            <p:ph type="body" sz="quarter" idx="13"/>
          </p:nvPr>
        </p:nvSpPr>
        <p:spPr/>
        <p:txBody>
          <a:bodyPr/>
          <a:lstStyle/>
          <a:p>
            <a:r>
              <a:rPr lang="en-GB" sz="1600" noProof="0" dirty="0"/>
              <a:t>Eduardo </a:t>
            </a:r>
            <a:r>
              <a:rPr lang="en-GB" sz="1600" noProof="0" dirty="0" err="1"/>
              <a:t>Penabad</a:t>
            </a:r>
            <a:r>
              <a:rPr lang="en-GB" sz="1600" noProof="0" dirty="0"/>
              <a:t> Ramos</a:t>
            </a:r>
          </a:p>
        </p:txBody>
      </p:sp>
      <p:sp>
        <p:nvSpPr>
          <p:cNvPr id="4" name="Marcador de posición de texto 3">
            <a:extLst>
              <a:ext uri="{FF2B5EF4-FFF2-40B4-BE49-F238E27FC236}">
                <a16:creationId xmlns:a16="http://schemas.microsoft.com/office/drawing/2014/main" id="{4B4489FB-6D83-E145-9D60-E9746A017565}"/>
              </a:ext>
            </a:extLst>
          </p:cNvPr>
          <p:cNvSpPr>
            <a:spLocks noGrp="1"/>
          </p:cNvSpPr>
          <p:nvPr>
            <p:ph type="body" sz="quarter" idx="16"/>
          </p:nvPr>
        </p:nvSpPr>
        <p:spPr>
          <a:xfrm>
            <a:off x="810211" y="2700000"/>
            <a:ext cx="4831200" cy="179536"/>
          </a:xfrm>
        </p:spPr>
        <p:txBody>
          <a:bodyPr/>
          <a:lstStyle/>
          <a:p>
            <a:r>
              <a:rPr lang="en-GB" sz="1200" noProof="0" dirty="0" err="1">
                <a:solidFill>
                  <a:schemeClr val="bg1"/>
                </a:solidFill>
              </a:rPr>
              <a:t>eduardo.penabad@ecmwf.int</a:t>
            </a:r>
            <a:endParaRPr lang="en-GB" sz="1200" noProof="0" dirty="0">
              <a:solidFill>
                <a:schemeClr val="bg1"/>
              </a:solidFill>
            </a:endParaRPr>
          </a:p>
        </p:txBody>
      </p:sp>
      <p:sp>
        <p:nvSpPr>
          <p:cNvPr id="5" name="Rectángulo 4">
            <a:extLst>
              <a:ext uri="{FF2B5EF4-FFF2-40B4-BE49-F238E27FC236}">
                <a16:creationId xmlns:a16="http://schemas.microsoft.com/office/drawing/2014/main" id="{1E63E845-4952-E84A-AFCC-A91E66B5C2B5}"/>
              </a:ext>
            </a:extLst>
          </p:cNvPr>
          <p:cNvSpPr/>
          <p:nvPr/>
        </p:nvSpPr>
        <p:spPr>
          <a:xfrm>
            <a:off x="2398008" y="3860140"/>
            <a:ext cx="4870693" cy="523220"/>
          </a:xfrm>
          <a:prstGeom prst="rect">
            <a:avLst/>
          </a:prstGeom>
        </p:spPr>
        <p:txBody>
          <a:bodyPr wrap="none">
            <a:spAutoFit/>
          </a:bodyPr>
          <a:lstStyle/>
          <a:p>
            <a:pPr algn="ctr"/>
            <a:r>
              <a:rPr lang="gl-ES" sz="1400" b="1" dirty="0">
                <a:solidFill>
                  <a:schemeClr val="bg1"/>
                </a:solidFill>
              </a:rPr>
              <a:t>NOAA-USAID </a:t>
            </a:r>
            <a:r>
              <a:rPr lang="gl-ES" sz="1400" b="1" dirty="0" err="1">
                <a:solidFill>
                  <a:schemeClr val="bg1"/>
                </a:solidFill>
              </a:rPr>
              <a:t>Second</a:t>
            </a:r>
            <a:r>
              <a:rPr lang="gl-ES" sz="1400" b="1" dirty="0">
                <a:solidFill>
                  <a:schemeClr val="bg1"/>
                </a:solidFill>
              </a:rPr>
              <a:t> </a:t>
            </a:r>
            <a:r>
              <a:rPr lang="gl-ES" sz="1400" b="1" dirty="0" err="1">
                <a:solidFill>
                  <a:schemeClr val="bg1"/>
                </a:solidFill>
              </a:rPr>
              <a:t>Symposium</a:t>
            </a:r>
            <a:r>
              <a:rPr lang="gl-ES" sz="1400" b="1" dirty="0">
                <a:solidFill>
                  <a:schemeClr val="bg1"/>
                </a:solidFill>
              </a:rPr>
              <a:t> </a:t>
            </a:r>
            <a:r>
              <a:rPr lang="gl-ES" sz="1400" b="1" dirty="0" err="1">
                <a:solidFill>
                  <a:schemeClr val="bg1"/>
                </a:solidFill>
              </a:rPr>
              <a:t>on</a:t>
            </a:r>
            <a:r>
              <a:rPr lang="gl-ES" sz="1400" b="1" dirty="0">
                <a:solidFill>
                  <a:schemeClr val="bg1"/>
                </a:solidFill>
              </a:rPr>
              <a:t> </a:t>
            </a:r>
            <a:r>
              <a:rPr lang="gl-ES" sz="1400" b="1" dirty="0" err="1">
                <a:solidFill>
                  <a:schemeClr val="bg1"/>
                </a:solidFill>
              </a:rPr>
              <a:t>the</a:t>
            </a:r>
            <a:r>
              <a:rPr lang="gl-ES" sz="1400" b="1" dirty="0">
                <a:solidFill>
                  <a:schemeClr val="bg1"/>
                </a:solidFill>
              </a:rPr>
              <a:t> Global </a:t>
            </a:r>
            <a:r>
              <a:rPr lang="gl-ES" sz="1400" b="1" dirty="0" err="1">
                <a:solidFill>
                  <a:schemeClr val="bg1"/>
                </a:solidFill>
              </a:rPr>
              <a:t>Climate</a:t>
            </a:r>
            <a:r>
              <a:rPr lang="gl-ES" sz="1400" b="1" dirty="0">
                <a:solidFill>
                  <a:schemeClr val="bg1"/>
                </a:solidFill>
              </a:rPr>
              <a:t> </a:t>
            </a:r>
            <a:r>
              <a:rPr lang="gl-ES" sz="1400" b="1" dirty="0" err="1">
                <a:solidFill>
                  <a:schemeClr val="bg1"/>
                </a:solidFill>
              </a:rPr>
              <a:t>System</a:t>
            </a:r>
            <a:endParaRPr lang="gl-ES" sz="1400" b="1" dirty="0">
              <a:solidFill>
                <a:schemeClr val="bg1"/>
              </a:solidFill>
            </a:endParaRPr>
          </a:p>
          <a:p>
            <a:pPr algn="ctr"/>
            <a:r>
              <a:rPr lang="gl-ES" sz="1400" b="1" dirty="0" err="1">
                <a:solidFill>
                  <a:schemeClr val="bg1"/>
                </a:solidFill>
              </a:rPr>
              <a:t>Ankara</a:t>
            </a:r>
            <a:r>
              <a:rPr lang="gl-ES" sz="1400" b="1" dirty="0">
                <a:solidFill>
                  <a:schemeClr val="bg1"/>
                </a:solidFill>
              </a:rPr>
              <a:t>, </a:t>
            </a:r>
            <a:r>
              <a:rPr lang="gl-ES" sz="1400" b="1" dirty="0" err="1">
                <a:solidFill>
                  <a:schemeClr val="bg1"/>
                </a:solidFill>
              </a:rPr>
              <a:t>Turkey</a:t>
            </a:r>
            <a:r>
              <a:rPr lang="gl-ES" sz="1400" b="1" dirty="0">
                <a:solidFill>
                  <a:schemeClr val="bg1"/>
                </a:solidFill>
              </a:rPr>
              <a:t>, 24 – 26 </a:t>
            </a:r>
            <a:r>
              <a:rPr lang="gl-ES" sz="1400" b="1" dirty="0" err="1">
                <a:solidFill>
                  <a:schemeClr val="bg1"/>
                </a:solidFill>
              </a:rPr>
              <a:t>April</a:t>
            </a:r>
            <a:r>
              <a:rPr lang="gl-ES" sz="1400" b="1" dirty="0">
                <a:solidFill>
                  <a:schemeClr val="bg1"/>
                </a:solidFill>
              </a:rPr>
              <a:t>, 2019</a:t>
            </a:r>
          </a:p>
        </p:txBody>
      </p:sp>
    </p:spTree>
    <p:extLst>
      <p:ext uri="{BB962C8B-B14F-4D97-AF65-F5344CB8AC3E}">
        <p14:creationId xmlns:p14="http://schemas.microsoft.com/office/powerpoint/2010/main" val="357665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63F8A-DB5D-354F-BA0A-A42BAAD7D5A9}"/>
              </a:ext>
            </a:extLst>
          </p:cNvPr>
          <p:cNvSpPr>
            <a:spLocks noGrp="1"/>
          </p:cNvSpPr>
          <p:nvPr>
            <p:ph type="title"/>
          </p:nvPr>
        </p:nvSpPr>
        <p:spPr/>
        <p:txBody>
          <a:bodyPr/>
          <a:lstStyle/>
          <a:p>
            <a:endParaRPr lang="en-GB"/>
          </a:p>
        </p:txBody>
      </p:sp>
      <p:pic>
        <p:nvPicPr>
          <p:cNvPr id="4" name="Imagen 3">
            <a:extLst>
              <a:ext uri="{FF2B5EF4-FFF2-40B4-BE49-F238E27FC236}">
                <a16:creationId xmlns:a16="http://schemas.microsoft.com/office/drawing/2014/main" id="{A0960FC1-7AE0-4940-B7A1-FBFCF99623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520" y="-37640"/>
            <a:ext cx="9293524" cy="5181140"/>
          </a:xfrm>
          <a:prstGeom prst="rect">
            <a:avLst/>
          </a:prstGeom>
        </p:spPr>
      </p:pic>
      <p:sp>
        <p:nvSpPr>
          <p:cNvPr id="9" name="Elipse 8">
            <a:extLst>
              <a:ext uri="{FF2B5EF4-FFF2-40B4-BE49-F238E27FC236}">
                <a16:creationId xmlns:a16="http://schemas.microsoft.com/office/drawing/2014/main" id="{C36A3DD6-0897-564C-BD7E-9EDCFAE13DF4}"/>
              </a:ext>
            </a:extLst>
          </p:cNvPr>
          <p:cNvSpPr/>
          <p:nvPr/>
        </p:nvSpPr>
        <p:spPr>
          <a:xfrm>
            <a:off x="1043608" y="1100813"/>
            <a:ext cx="1152128" cy="2678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14">
            <a:extLst>
              <a:ext uri="{FF2B5EF4-FFF2-40B4-BE49-F238E27FC236}">
                <a16:creationId xmlns:a16="http://schemas.microsoft.com/office/drawing/2014/main" id="{0579F3EC-A109-8E46-8E68-C0B0DA0BBD09}"/>
              </a:ext>
            </a:extLst>
          </p:cNvPr>
          <p:cNvSpPr txBox="1">
            <a:spLocks noChangeArrowheads="1"/>
          </p:cNvSpPr>
          <p:nvPr/>
        </p:nvSpPr>
        <p:spPr bwMode="auto">
          <a:xfrm>
            <a:off x="1234700" y="1100813"/>
            <a:ext cx="745012" cy="26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21389" anchor="ctr">
            <a:spAutoFit/>
          </a:bodyPr>
          <a:lstStyle>
            <a:lvl1pPr>
              <a:spcAft>
                <a:spcPts val="600"/>
              </a:spcAft>
              <a:buClr>
                <a:schemeClr val="tx1"/>
              </a:buClr>
              <a:buSzPct val="120000"/>
              <a:buFont typeface="Arial" charset="0"/>
              <a:buChar char="•"/>
              <a:defRPr sz="1400">
                <a:solidFill>
                  <a:srgbClr val="FFFFFF"/>
                </a:solidFill>
                <a:latin typeface="Verdana" charset="0"/>
                <a:ea typeface="Geneva" charset="0"/>
                <a:cs typeface="Verdana" charset="0"/>
              </a:defRPr>
            </a:lvl1pPr>
            <a:lvl2pPr marL="742950" indent="-285750">
              <a:spcAft>
                <a:spcPts val="600"/>
              </a:spcAft>
              <a:buClr>
                <a:srgbClr val="800000"/>
              </a:buClr>
              <a:buSzPct val="120000"/>
              <a:defRPr sz="1000" i="1">
                <a:solidFill>
                  <a:schemeClr val="tx1"/>
                </a:solidFill>
                <a:latin typeface="Verdana" charset="0"/>
                <a:ea typeface="Geneva" charset="0"/>
                <a:cs typeface="Verdana" charset="0"/>
              </a:defRPr>
            </a:lvl2pPr>
            <a:lvl3pPr marL="1143000" indent="-228600">
              <a:spcAft>
                <a:spcPts val="600"/>
              </a:spcAft>
              <a:buClr>
                <a:srgbClr val="6AB4D8"/>
              </a:buClr>
              <a:buSzPct val="120000"/>
              <a:buFont typeface="Arial" charset="0"/>
              <a:buChar char="•"/>
              <a:defRPr sz="1400">
                <a:solidFill>
                  <a:srgbClr val="6AB4D8"/>
                </a:solidFill>
                <a:latin typeface="Verdana" charset="0"/>
                <a:ea typeface="Geneva" charset="0"/>
                <a:cs typeface="Verdana" charset="0"/>
              </a:defRPr>
            </a:lvl3pPr>
            <a:lvl4pPr marL="1600200" indent="-228600">
              <a:spcAft>
                <a:spcPts val="600"/>
              </a:spcAft>
              <a:buClr>
                <a:srgbClr val="800000"/>
              </a:buClr>
              <a:buSzPct val="120000"/>
              <a:buFont typeface="Arial" charset="0"/>
              <a:buChar char="•"/>
              <a:defRPr sz="1400">
                <a:solidFill>
                  <a:schemeClr val="tx1"/>
                </a:solidFill>
                <a:latin typeface="Verdana" charset="0"/>
                <a:ea typeface="Geneva" charset="0"/>
                <a:cs typeface="Verdana" charset="0"/>
              </a:defRPr>
            </a:lvl4pPr>
            <a:lvl5pPr marL="2057400" indent="-228600">
              <a:spcAft>
                <a:spcPts val="600"/>
              </a:spcAft>
              <a:buClr>
                <a:srgbClr val="800000"/>
              </a:buClr>
              <a:buSzPct val="120000"/>
              <a:buFont typeface="Arial" charset="0"/>
              <a:buChar char="•"/>
              <a:defRPr sz="1400">
                <a:solidFill>
                  <a:schemeClr val="tx1"/>
                </a:solidFill>
                <a:latin typeface="Verdana" charset="0"/>
                <a:ea typeface="Geneva" charset="0"/>
                <a:cs typeface="Verdana" charset="0"/>
              </a:defRPr>
            </a:lvl5pPr>
            <a:lvl6pPr marL="2514600" indent="-228600" defTabSz="457200" eaLnBrk="0" fontAlgn="base" hangingPunct="0">
              <a:spcBef>
                <a:spcPct val="0"/>
              </a:spcBef>
              <a:spcAft>
                <a:spcPts val="600"/>
              </a:spcAft>
              <a:buClr>
                <a:srgbClr val="800000"/>
              </a:buClr>
              <a:buSzPct val="120000"/>
              <a:buFont typeface="Arial" charset="0"/>
              <a:buChar char="•"/>
              <a:defRPr sz="1400">
                <a:solidFill>
                  <a:schemeClr val="tx1"/>
                </a:solidFill>
                <a:latin typeface="Verdana" charset="0"/>
                <a:ea typeface="Geneva" charset="0"/>
                <a:cs typeface="Verdana" charset="0"/>
              </a:defRPr>
            </a:lvl6pPr>
            <a:lvl7pPr marL="2971800" indent="-228600" defTabSz="457200" eaLnBrk="0" fontAlgn="base" hangingPunct="0">
              <a:spcBef>
                <a:spcPct val="0"/>
              </a:spcBef>
              <a:spcAft>
                <a:spcPts val="600"/>
              </a:spcAft>
              <a:buClr>
                <a:srgbClr val="800000"/>
              </a:buClr>
              <a:buSzPct val="120000"/>
              <a:buFont typeface="Arial" charset="0"/>
              <a:buChar char="•"/>
              <a:defRPr sz="1400">
                <a:solidFill>
                  <a:schemeClr val="tx1"/>
                </a:solidFill>
                <a:latin typeface="Verdana" charset="0"/>
                <a:ea typeface="Geneva" charset="0"/>
                <a:cs typeface="Verdana" charset="0"/>
              </a:defRPr>
            </a:lvl7pPr>
            <a:lvl8pPr marL="3429000" indent="-228600" defTabSz="457200" eaLnBrk="0" fontAlgn="base" hangingPunct="0">
              <a:spcBef>
                <a:spcPct val="0"/>
              </a:spcBef>
              <a:spcAft>
                <a:spcPts val="600"/>
              </a:spcAft>
              <a:buClr>
                <a:srgbClr val="800000"/>
              </a:buClr>
              <a:buSzPct val="120000"/>
              <a:buFont typeface="Arial" charset="0"/>
              <a:buChar char="•"/>
              <a:defRPr sz="1400">
                <a:solidFill>
                  <a:schemeClr val="tx1"/>
                </a:solidFill>
                <a:latin typeface="Verdana" charset="0"/>
                <a:ea typeface="Geneva" charset="0"/>
                <a:cs typeface="Verdana" charset="0"/>
              </a:defRPr>
            </a:lvl8pPr>
            <a:lvl9pPr marL="3886200" indent="-228600" defTabSz="457200" eaLnBrk="0" fontAlgn="base" hangingPunct="0">
              <a:spcBef>
                <a:spcPct val="0"/>
              </a:spcBef>
              <a:spcAft>
                <a:spcPts val="600"/>
              </a:spcAft>
              <a:buClr>
                <a:srgbClr val="800000"/>
              </a:buClr>
              <a:buSzPct val="120000"/>
              <a:buFont typeface="Arial" charset="0"/>
              <a:buChar char="•"/>
              <a:defRPr sz="1400">
                <a:solidFill>
                  <a:schemeClr val="tx1"/>
                </a:solidFill>
                <a:latin typeface="Verdana" charset="0"/>
                <a:ea typeface="Geneva" charset="0"/>
                <a:cs typeface="Verdana" charset="0"/>
              </a:defRPr>
            </a:lvl9pPr>
          </a:lstStyle>
          <a:p>
            <a:pPr algn="ctr">
              <a:spcAft>
                <a:spcPct val="0"/>
              </a:spcAft>
              <a:buClrTx/>
              <a:buSzTx/>
              <a:buFontTx/>
              <a:buNone/>
            </a:pPr>
            <a:r>
              <a:rPr lang="en-GB" altLang="en-US" sz="1600" b="1" dirty="0">
                <a:solidFill>
                  <a:schemeClr val="tx1">
                    <a:lumMod val="50000"/>
                    <a:lumOff val="50000"/>
                  </a:schemeClr>
                </a:solidFill>
                <a:latin typeface="Calibri Light" charset="0"/>
                <a:ea typeface="Calibri Light" charset="0"/>
                <a:cs typeface="Calibri Light" charset="0"/>
              </a:rPr>
              <a:t>Sentinels</a:t>
            </a:r>
          </a:p>
        </p:txBody>
      </p:sp>
      <p:grpSp>
        <p:nvGrpSpPr>
          <p:cNvPr id="6" name="Grupo 5">
            <a:extLst>
              <a:ext uri="{FF2B5EF4-FFF2-40B4-BE49-F238E27FC236}">
                <a16:creationId xmlns:a16="http://schemas.microsoft.com/office/drawing/2014/main" id="{5B6482A4-C634-834C-A732-957496CA473C}"/>
              </a:ext>
            </a:extLst>
          </p:cNvPr>
          <p:cNvGrpSpPr/>
          <p:nvPr/>
        </p:nvGrpSpPr>
        <p:grpSpPr>
          <a:xfrm>
            <a:off x="3131840" y="1491630"/>
            <a:ext cx="1090361" cy="837065"/>
            <a:chOff x="3273414" y="2499829"/>
            <a:chExt cx="1453815" cy="1116087"/>
          </a:xfrm>
        </p:grpSpPr>
        <p:sp>
          <p:nvSpPr>
            <p:cNvPr id="7" name="Oval 15">
              <a:extLst>
                <a:ext uri="{FF2B5EF4-FFF2-40B4-BE49-F238E27FC236}">
                  <a16:creationId xmlns:a16="http://schemas.microsoft.com/office/drawing/2014/main" id="{4A9CBDE3-D559-D441-96BE-194ACE7A91AC}"/>
                </a:ext>
              </a:extLst>
            </p:cNvPr>
            <p:cNvSpPr/>
            <p:nvPr/>
          </p:nvSpPr>
          <p:spPr>
            <a:xfrm>
              <a:off x="3365870" y="2680324"/>
              <a:ext cx="1228401" cy="77057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8" name="Picture 14">
              <a:extLst>
                <a:ext uri="{FF2B5EF4-FFF2-40B4-BE49-F238E27FC236}">
                  <a16:creationId xmlns:a16="http://schemas.microsoft.com/office/drawing/2014/main" id="{7C1F334B-BB57-014A-9C1E-C8F4C5FFBF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3414" y="2499829"/>
              <a:ext cx="1453815" cy="1116087"/>
            </a:xfrm>
            <a:prstGeom prst="rect">
              <a:avLst/>
            </a:prstGeom>
          </p:spPr>
        </p:pic>
      </p:grpSp>
      <p:sp>
        <p:nvSpPr>
          <p:cNvPr id="10" name="Rectángulo 9">
            <a:extLst>
              <a:ext uri="{FF2B5EF4-FFF2-40B4-BE49-F238E27FC236}">
                <a16:creationId xmlns:a16="http://schemas.microsoft.com/office/drawing/2014/main" id="{299C8CF2-5E68-EB4D-940C-CEB44CBFA38C}"/>
              </a:ext>
            </a:extLst>
          </p:cNvPr>
          <p:cNvSpPr/>
          <p:nvPr/>
        </p:nvSpPr>
        <p:spPr>
          <a:xfrm>
            <a:off x="4932040" y="123478"/>
            <a:ext cx="2520280" cy="864096"/>
          </a:xfrm>
          <a:prstGeom prst="rect">
            <a:avLst/>
          </a:prstGeom>
          <a:solidFill>
            <a:schemeClr val="accent2">
              <a:lumMod val="60000"/>
              <a:lumOff val="40000"/>
              <a:alpha val="61176"/>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ángulo 10">
            <a:extLst>
              <a:ext uri="{FF2B5EF4-FFF2-40B4-BE49-F238E27FC236}">
                <a16:creationId xmlns:a16="http://schemas.microsoft.com/office/drawing/2014/main" id="{5AB88019-4D4E-3A49-BEAE-EF443BD5816D}"/>
              </a:ext>
            </a:extLst>
          </p:cNvPr>
          <p:cNvSpPr/>
          <p:nvPr/>
        </p:nvSpPr>
        <p:spPr>
          <a:xfrm>
            <a:off x="5868144" y="1688834"/>
            <a:ext cx="2952328" cy="864096"/>
          </a:xfrm>
          <a:prstGeom prst="rect">
            <a:avLst/>
          </a:prstGeom>
          <a:solidFill>
            <a:schemeClr val="accent2">
              <a:lumMod val="60000"/>
              <a:lumOff val="40000"/>
              <a:alpha val="61176"/>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ángulo 12">
            <a:extLst>
              <a:ext uri="{FF2B5EF4-FFF2-40B4-BE49-F238E27FC236}">
                <a16:creationId xmlns:a16="http://schemas.microsoft.com/office/drawing/2014/main" id="{02600FF5-0088-CE4B-B5C0-5EB778A26809}"/>
              </a:ext>
            </a:extLst>
          </p:cNvPr>
          <p:cNvSpPr/>
          <p:nvPr/>
        </p:nvSpPr>
        <p:spPr>
          <a:xfrm>
            <a:off x="5076056" y="4155926"/>
            <a:ext cx="2952328" cy="864096"/>
          </a:xfrm>
          <a:prstGeom prst="rect">
            <a:avLst/>
          </a:prstGeom>
          <a:solidFill>
            <a:schemeClr val="bg1">
              <a:alpha val="61176"/>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30">
            <a:extLst>
              <a:ext uri="{FF2B5EF4-FFF2-40B4-BE49-F238E27FC236}">
                <a16:creationId xmlns:a16="http://schemas.microsoft.com/office/drawing/2014/main" id="{58EFB69B-4F98-EA4C-8144-DAFF453254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1409248">
            <a:off x="8302336" y="1624441"/>
            <a:ext cx="505137" cy="482805"/>
          </a:xfrm>
          <a:prstGeom prst="rect">
            <a:avLst/>
          </a:prstGeom>
        </p:spPr>
      </p:pic>
      <p:pic>
        <p:nvPicPr>
          <p:cNvPr id="15" name="Picture 30">
            <a:extLst>
              <a:ext uri="{FF2B5EF4-FFF2-40B4-BE49-F238E27FC236}">
                <a16:creationId xmlns:a16="http://schemas.microsoft.com/office/drawing/2014/main" id="{0A5018CE-07CD-6546-ACEA-5665F811BD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1409248">
            <a:off x="6934184" y="83553"/>
            <a:ext cx="505137" cy="482805"/>
          </a:xfrm>
          <a:prstGeom prst="rect">
            <a:avLst/>
          </a:prstGeom>
        </p:spPr>
      </p:pic>
      <p:pic>
        <p:nvPicPr>
          <p:cNvPr id="16" name="Picture 30">
            <a:extLst>
              <a:ext uri="{FF2B5EF4-FFF2-40B4-BE49-F238E27FC236}">
                <a16:creationId xmlns:a16="http://schemas.microsoft.com/office/drawing/2014/main" id="{FCD54A20-0A49-AD47-975F-8179D5FC1A5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1409248">
            <a:off x="7506461" y="4091532"/>
            <a:ext cx="505137" cy="482805"/>
          </a:xfrm>
          <a:prstGeom prst="rect">
            <a:avLst/>
          </a:prstGeom>
        </p:spPr>
      </p:pic>
    </p:spTree>
    <p:extLst>
      <p:ext uri="{BB962C8B-B14F-4D97-AF65-F5344CB8AC3E}">
        <p14:creationId xmlns:p14="http://schemas.microsoft.com/office/powerpoint/2010/main" val="30424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3588F-1BC5-8C41-A17B-4A4E50217DB7}"/>
              </a:ext>
            </a:extLst>
          </p:cNvPr>
          <p:cNvSpPr>
            <a:spLocks noGrp="1"/>
          </p:cNvSpPr>
          <p:nvPr>
            <p:ph type="title"/>
          </p:nvPr>
        </p:nvSpPr>
        <p:spPr/>
        <p:txBody>
          <a:bodyPr/>
          <a:lstStyle/>
          <a:p>
            <a:r>
              <a:rPr lang="en-GB" dirty="0"/>
              <a:t>Copernicus Programme - Role of ECMWF</a:t>
            </a:r>
          </a:p>
        </p:txBody>
      </p:sp>
      <p:sp>
        <p:nvSpPr>
          <p:cNvPr id="3" name="Content Placeholder 2">
            <a:extLst>
              <a:ext uri="{FF2B5EF4-FFF2-40B4-BE49-F238E27FC236}">
                <a16:creationId xmlns:a16="http://schemas.microsoft.com/office/drawing/2014/main" id="{152880F7-75AA-DD45-89FA-ADBDEBFE7982}"/>
              </a:ext>
            </a:extLst>
          </p:cNvPr>
          <p:cNvSpPr txBox="1">
            <a:spLocks/>
          </p:cNvSpPr>
          <p:nvPr/>
        </p:nvSpPr>
        <p:spPr>
          <a:xfrm>
            <a:off x="4670097" y="1140819"/>
            <a:ext cx="4361983" cy="2638600"/>
          </a:xfrm>
          <a:prstGeom prst="rect">
            <a:avLst/>
          </a:prstGeom>
        </p:spPr>
        <p:txBody>
          <a:bodyPr/>
          <a:lst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50"/>
              </a:spcBef>
              <a:spcAft>
                <a:spcPts val="450"/>
              </a:spcAft>
              <a:buNone/>
            </a:pPr>
            <a:r>
              <a:rPr lang="en-GB" altLang="en-US" sz="1200" dirty="0">
                <a:solidFill>
                  <a:schemeClr val="tx1"/>
                </a:solidFill>
                <a:ea typeface="Arial Unicode MS" pitchFamily="34" charset="-128"/>
                <a:cs typeface="Helvetica" panose="020B0604020202020204" pitchFamily="34" charset="0"/>
              </a:rPr>
              <a:t>Research institute + 24/7 operational service</a:t>
            </a:r>
          </a:p>
          <a:p>
            <a:pPr marL="0" indent="0">
              <a:spcBef>
                <a:spcPts val="450"/>
              </a:spcBef>
              <a:spcAft>
                <a:spcPts val="450"/>
              </a:spcAft>
              <a:buNone/>
            </a:pPr>
            <a:r>
              <a:rPr lang="en-GB" altLang="en-US" sz="1200" dirty="0">
                <a:solidFill>
                  <a:schemeClr val="tx1"/>
                </a:solidFill>
                <a:ea typeface="Arial Unicode MS" pitchFamily="34" charset="-128"/>
                <a:cs typeface="Helvetica" panose="020B0604020202020204" pitchFamily="34" charset="0"/>
              </a:rPr>
              <a:t>Established in 1975, located in Reading, UK</a:t>
            </a:r>
          </a:p>
          <a:p>
            <a:pPr marL="0" indent="0">
              <a:spcBef>
                <a:spcPts val="450"/>
              </a:spcBef>
              <a:spcAft>
                <a:spcPts val="450"/>
              </a:spcAft>
              <a:buNone/>
            </a:pPr>
            <a:r>
              <a:rPr lang="en-GB" altLang="en-US" sz="1200" dirty="0">
                <a:solidFill>
                  <a:schemeClr val="tx1"/>
                </a:solidFill>
                <a:ea typeface="Arial Unicode MS" pitchFamily="34" charset="-128"/>
                <a:cs typeface="Helvetica" panose="020B0604020202020204" pitchFamily="34" charset="0"/>
              </a:rPr>
              <a:t>22 member states, 12 co-operating states</a:t>
            </a:r>
          </a:p>
          <a:p>
            <a:pPr marL="0" indent="0">
              <a:spcBef>
                <a:spcPts val="450"/>
              </a:spcBef>
              <a:spcAft>
                <a:spcPts val="450"/>
              </a:spcAft>
              <a:buNone/>
            </a:pPr>
            <a:r>
              <a:rPr lang="en-GB" altLang="en-US" sz="1200" dirty="0">
                <a:solidFill>
                  <a:schemeClr val="tx1"/>
                </a:solidFill>
                <a:ea typeface="Arial Unicode MS" pitchFamily="34" charset="-128"/>
                <a:cs typeface="Helvetica" panose="020B0604020202020204" pitchFamily="34" charset="0"/>
              </a:rPr>
              <a:t>350 member of staff, 30 nationalities</a:t>
            </a:r>
          </a:p>
          <a:p>
            <a:pPr marL="0" indent="0">
              <a:spcBef>
                <a:spcPts val="450"/>
              </a:spcBef>
              <a:spcAft>
                <a:spcPts val="450"/>
              </a:spcAft>
              <a:buNone/>
            </a:pPr>
            <a:r>
              <a:rPr lang="en-GB" sz="1200" dirty="0">
                <a:solidFill>
                  <a:schemeClr val="tx1"/>
                </a:solidFill>
                <a:ea typeface="Arial Unicode MS" pitchFamily="34" charset="-128"/>
                <a:cs typeface="Helvetica" panose="020B0604020202020204" pitchFamily="34" charset="0"/>
              </a:rPr>
              <a:t>Annual Budget ~ 70 M€</a:t>
            </a:r>
          </a:p>
          <a:p>
            <a:pPr marL="0" indent="0">
              <a:spcBef>
                <a:spcPts val="450"/>
              </a:spcBef>
              <a:spcAft>
                <a:spcPts val="450"/>
              </a:spcAft>
              <a:buNone/>
            </a:pPr>
            <a:r>
              <a:rPr lang="en-GB" sz="1200" dirty="0">
                <a:solidFill>
                  <a:schemeClr val="tx1"/>
                </a:solidFill>
                <a:ea typeface="Arial Unicode MS" pitchFamily="34" charset="-128"/>
                <a:cs typeface="Helvetica" panose="020B0604020202020204" pitchFamily="34" charset="0"/>
              </a:rPr>
              <a:t>MARS: Meteorological data archive (Petabytes)</a:t>
            </a:r>
          </a:p>
          <a:p>
            <a:pPr marL="0" indent="0">
              <a:spcBef>
                <a:spcPts val="450"/>
              </a:spcBef>
              <a:spcAft>
                <a:spcPts val="450"/>
              </a:spcAft>
              <a:buNone/>
            </a:pPr>
            <a:r>
              <a:rPr lang="en-GB" sz="1200" dirty="0">
                <a:solidFill>
                  <a:schemeClr val="tx1"/>
                </a:solidFill>
                <a:ea typeface="Arial Unicode MS" pitchFamily="34" charset="-128"/>
                <a:cs typeface="Helvetica" panose="020B0604020202020204" pitchFamily="34" charset="0"/>
              </a:rPr>
              <a:t>Commercial catalogue</a:t>
            </a:r>
          </a:p>
          <a:p>
            <a:pPr marL="0" indent="0">
              <a:spcBef>
                <a:spcPts val="450"/>
              </a:spcBef>
              <a:spcAft>
                <a:spcPts val="450"/>
              </a:spcAft>
              <a:buNone/>
            </a:pPr>
            <a:r>
              <a:rPr lang="en-GB" sz="1200" dirty="0">
                <a:solidFill>
                  <a:schemeClr val="tx1"/>
                </a:solidFill>
                <a:ea typeface="Arial Unicode MS" pitchFamily="34" charset="-128"/>
                <a:cs typeface="Helvetica" panose="020B0604020202020204" pitchFamily="34" charset="0"/>
              </a:rPr>
              <a:t>One of the biggest HPC in Europe</a:t>
            </a:r>
          </a:p>
        </p:txBody>
      </p:sp>
      <p:pic>
        <p:nvPicPr>
          <p:cNvPr id="4" name="Picture 18" descr="Member-states-2016-(inc-Croatia)-web.png">
            <a:extLst>
              <a:ext uri="{FF2B5EF4-FFF2-40B4-BE49-F238E27FC236}">
                <a16:creationId xmlns:a16="http://schemas.microsoft.com/office/drawing/2014/main" id="{3B06F727-3957-5144-8598-A757D9824A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7704" y="980901"/>
            <a:ext cx="3662828" cy="2958437"/>
          </a:xfrm>
          <a:prstGeom prst="rect">
            <a:avLst/>
          </a:prstGeom>
          <a:gradFill>
            <a:gsLst>
              <a:gs pos="0">
                <a:schemeClr val="accent1">
                  <a:lumMod val="5000"/>
                  <a:lumOff val="95000"/>
                  <a:alpha val="39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pic>
      <p:pic>
        <p:nvPicPr>
          <p:cNvPr id="5" name="Imagen 4">
            <a:extLst>
              <a:ext uri="{FF2B5EF4-FFF2-40B4-BE49-F238E27FC236}">
                <a16:creationId xmlns:a16="http://schemas.microsoft.com/office/drawing/2014/main" id="{1DE6B290-6C8A-B34B-AF60-56A152C888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997" y="4043265"/>
            <a:ext cx="8246267" cy="235404"/>
          </a:xfrm>
          <a:prstGeom prst="rect">
            <a:avLst/>
          </a:prstGeom>
        </p:spPr>
      </p:pic>
      <p:pic>
        <p:nvPicPr>
          <p:cNvPr id="6" name="Picture 9">
            <a:extLst>
              <a:ext uri="{FF2B5EF4-FFF2-40B4-BE49-F238E27FC236}">
                <a16:creationId xmlns:a16="http://schemas.microsoft.com/office/drawing/2014/main" id="{D377A4F3-893D-1E4E-BE49-892BEA6380E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8975" y="712704"/>
            <a:ext cx="1240862" cy="21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43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E7328D-1FC9-D34C-9955-E8C0583DC700}"/>
              </a:ext>
            </a:extLst>
          </p:cNvPr>
          <p:cNvSpPr>
            <a:spLocks noGrp="1"/>
          </p:cNvSpPr>
          <p:nvPr>
            <p:ph type="title"/>
          </p:nvPr>
        </p:nvSpPr>
        <p:spPr/>
        <p:txBody>
          <a:bodyPr/>
          <a:lstStyle/>
          <a:p>
            <a:r>
              <a:rPr lang="en-GB" dirty="0"/>
              <a:t>Copernicus Programme - Role of ECMWF</a:t>
            </a:r>
          </a:p>
        </p:txBody>
      </p:sp>
      <p:sp>
        <p:nvSpPr>
          <p:cNvPr id="3" name="Content Placeholder 2">
            <a:extLst>
              <a:ext uri="{FF2B5EF4-FFF2-40B4-BE49-F238E27FC236}">
                <a16:creationId xmlns:a16="http://schemas.microsoft.com/office/drawing/2014/main" id="{AF1A89B9-E986-614A-A950-E7743987BD8A}"/>
              </a:ext>
            </a:extLst>
          </p:cNvPr>
          <p:cNvSpPr txBox="1">
            <a:spLocks/>
          </p:cNvSpPr>
          <p:nvPr/>
        </p:nvSpPr>
        <p:spPr>
          <a:xfrm>
            <a:off x="927737" y="1320728"/>
            <a:ext cx="8098747" cy="1389966"/>
          </a:xfrm>
          <a:prstGeom prst="rect">
            <a:avLst/>
          </a:prstGeom>
        </p:spPr>
        <p:txBody>
          <a:bodyPr/>
          <a:lst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altLang="en-US" sz="1350" dirty="0">
                <a:solidFill>
                  <a:schemeClr val="tx1"/>
                </a:solidFill>
                <a:latin typeface="Verdana" panose="020B0604030504040204" pitchFamily="34" charset="0"/>
                <a:cs typeface="Verdana" panose="020B0604030504040204" pitchFamily="34" charset="0"/>
              </a:rPr>
              <a:t>ECMWF is the entity entrusted to operat</a:t>
            </a:r>
            <a:r>
              <a:rPr lang="en-GB" sz="1350" dirty="0">
                <a:solidFill>
                  <a:schemeClr val="tx1"/>
                </a:solidFill>
                <a:latin typeface="Verdana" panose="020B0604030504040204" pitchFamily="34" charset="0"/>
                <a:cs typeface="Verdana" panose="020B0604030504040204" pitchFamily="34" charset="0"/>
              </a:rPr>
              <a:t>e CAMS and C3S Copernicus Services, by delegation of the European </a:t>
            </a:r>
            <a:r>
              <a:rPr lang="en-GB" sz="1350" dirty="0" err="1">
                <a:solidFill>
                  <a:schemeClr val="tx1"/>
                </a:solidFill>
                <a:latin typeface="Verdana" panose="020B0604030504040204" pitchFamily="34" charset="0"/>
                <a:cs typeface="Verdana" panose="020B0604030504040204" pitchFamily="34" charset="0"/>
              </a:rPr>
              <a:t>Commision</a:t>
            </a:r>
            <a:r>
              <a:rPr lang="en-GB" sz="1350" dirty="0">
                <a:solidFill>
                  <a:schemeClr val="tx1"/>
                </a:solidFill>
                <a:latin typeface="Verdana" panose="020B0604030504040204" pitchFamily="34" charset="0"/>
                <a:cs typeface="Verdana" panose="020B0604030504040204" pitchFamily="34" charset="0"/>
              </a:rPr>
              <a:t>.</a:t>
            </a:r>
          </a:p>
          <a:p>
            <a:pPr marL="0" indent="0">
              <a:buNone/>
            </a:pPr>
            <a:endParaRPr lang="en-GB" sz="1350" dirty="0">
              <a:solidFill>
                <a:schemeClr val="tx1"/>
              </a:solidFill>
              <a:latin typeface="Verdana" panose="020B0604030504040204" pitchFamily="34" charset="0"/>
              <a:cs typeface="Verdana" panose="020B0604030504040204" pitchFamily="34" charset="0"/>
            </a:endParaRPr>
          </a:p>
          <a:p>
            <a:pPr marL="0" indent="0">
              <a:buNone/>
            </a:pPr>
            <a:r>
              <a:rPr lang="en-GB" sz="1350" dirty="0">
                <a:solidFill>
                  <a:schemeClr val="tx1"/>
                </a:solidFill>
                <a:latin typeface="Verdana" panose="020B0604030504040204" pitchFamily="34" charset="0"/>
                <a:cs typeface="Verdana" panose="020B0604030504040204" pitchFamily="34" charset="0"/>
              </a:rPr>
              <a:t>The delegation agreement covers the period 2014 to 2020.</a:t>
            </a:r>
          </a:p>
        </p:txBody>
      </p:sp>
      <p:pic>
        <p:nvPicPr>
          <p:cNvPr id="4" name="Imagen 3">
            <a:extLst>
              <a:ext uri="{FF2B5EF4-FFF2-40B4-BE49-F238E27FC236}">
                <a16:creationId xmlns:a16="http://schemas.microsoft.com/office/drawing/2014/main" id="{11CCBECC-AB81-DE49-A4B8-B1318373CE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04248" y="709959"/>
            <a:ext cx="2009775" cy="587604"/>
          </a:xfrm>
          <a:prstGeom prst="rect">
            <a:avLst/>
          </a:prstGeom>
        </p:spPr>
      </p:pic>
      <p:pic>
        <p:nvPicPr>
          <p:cNvPr id="5" name="Imagen 4">
            <a:extLst>
              <a:ext uri="{FF2B5EF4-FFF2-40B4-BE49-F238E27FC236}">
                <a16:creationId xmlns:a16="http://schemas.microsoft.com/office/drawing/2014/main" id="{5EF4D61F-C5A8-B741-9403-C8F1DFD19C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4898" y="716870"/>
            <a:ext cx="2419350" cy="543763"/>
          </a:xfrm>
          <a:prstGeom prst="rect">
            <a:avLst/>
          </a:prstGeom>
        </p:spPr>
      </p:pic>
      <p:pic>
        <p:nvPicPr>
          <p:cNvPr id="6" name="Imagen 5">
            <a:extLst>
              <a:ext uri="{FF2B5EF4-FFF2-40B4-BE49-F238E27FC236}">
                <a16:creationId xmlns:a16="http://schemas.microsoft.com/office/drawing/2014/main" id="{0E5B1A84-871F-B84E-B2B6-78285BBD1E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0773" y="2543170"/>
            <a:ext cx="1416724" cy="630113"/>
          </a:xfrm>
          <a:prstGeom prst="rect">
            <a:avLst/>
          </a:prstGeom>
        </p:spPr>
      </p:pic>
      <p:sp>
        <p:nvSpPr>
          <p:cNvPr id="7" name="Rectángulo 6">
            <a:extLst>
              <a:ext uri="{FF2B5EF4-FFF2-40B4-BE49-F238E27FC236}">
                <a16:creationId xmlns:a16="http://schemas.microsoft.com/office/drawing/2014/main" id="{3C328C60-52AE-4242-8FDF-0EA16F86D34A}"/>
              </a:ext>
            </a:extLst>
          </p:cNvPr>
          <p:cNvSpPr/>
          <p:nvPr/>
        </p:nvSpPr>
        <p:spPr>
          <a:xfrm>
            <a:off x="931862" y="3230576"/>
            <a:ext cx="7960618" cy="923330"/>
          </a:xfrm>
          <a:prstGeom prst="rect">
            <a:avLst/>
          </a:prstGeom>
        </p:spPr>
        <p:txBody>
          <a:bodyPr wrap="square">
            <a:spAutoFit/>
          </a:bodyPr>
          <a:lstStyle/>
          <a:p>
            <a:r>
              <a:rPr lang="en-GB" sz="1350" dirty="0">
                <a:latin typeface="Verdana" panose="020B0604030504040204" pitchFamily="34" charset="0"/>
                <a:cs typeface="Verdana" panose="020B0604030504040204" pitchFamily="34" charset="0"/>
              </a:rPr>
              <a:t>ECMWF is also the operational centre in charge of the flooding and forest fire components of the Copernicus Emergency Management Service.</a:t>
            </a:r>
          </a:p>
          <a:p>
            <a:endParaRPr lang="en-GB" sz="1350" dirty="0">
              <a:latin typeface="Verdana" panose="020B0604030504040204" pitchFamily="34" charset="0"/>
              <a:cs typeface="Verdana" panose="020B0604030504040204" pitchFamily="34" charset="0"/>
            </a:endParaRPr>
          </a:p>
          <a:p>
            <a:r>
              <a:rPr lang="en-GB" sz="1350" dirty="0">
                <a:latin typeface="Verdana" panose="020B0604030504040204" pitchFamily="34" charset="0"/>
                <a:cs typeface="Verdana" panose="020B0604030504040204" pitchFamily="34" charset="0"/>
              </a:rPr>
              <a:t>In this service, ECMWF currently participates as a subcontractor of JRC</a:t>
            </a:r>
          </a:p>
        </p:txBody>
      </p:sp>
    </p:spTree>
    <p:extLst>
      <p:ext uri="{BB962C8B-B14F-4D97-AF65-F5344CB8AC3E}">
        <p14:creationId xmlns:p14="http://schemas.microsoft.com/office/powerpoint/2010/main" val="33306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4" name="Marcador de contenido 1">
            <a:extLst>
              <a:ext uri="{FF2B5EF4-FFF2-40B4-BE49-F238E27FC236}">
                <a16:creationId xmlns:a16="http://schemas.microsoft.com/office/drawing/2014/main" id="{65F0BA85-268F-BF4E-A419-D7DDA6114021}"/>
              </a:ext>
            </a:extLst>
          </p:cNvPr>
          <p:cNvSpPr txBox="1">
            <a:spLocks/>
          </p:cNvSpPr>
          <p:nvPr/>
        </p:nvSpPr>
        <p:spPr>
          <a:xfrm>
            <a:off x="893710" y="699543"/>
            <a:ext cx="7793089" cy="41044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solidFill>
                  <a:schemeClr val="bg1">
                    <a:lumMod val="65000"/>
                  </a:schemeClr>
                </a:solidFill>
              </a:rPr>
              <a:t>Copernicus Programme</a:t>
            </a:r>
          </a:p>
          <a:p>
            <a:pPr lvl="1"/>
            <a:r>
              <a:rPr lang="en-GB" dirty="0">
                <a:solidFill>
                  <a:schemeClr val="bg1">
                    <a:lumMod val="65000"/>
                  </a:schemeClr>
                </a:solidFill>
              </a:rPr>
              <a:t>Description, components and role of ECMWF</a:t>
            </a:r>
          </a:p>
          <a:p>
            <a:r>
              <a:rPr lang="en-GB" dirty="0">
                <a:solidFill>
                  <a:srgbClr val="A73F3C"/>
                </a:solidFill>
              </a:rPr>
              <a:t>Copernicus Climate Change Service (C3S)</a:t>
            </a:r>
          </a:p>
          <a:p>
            <a:pPr lvl="1"/>
            <a:r>
              <a:rPr lang="en-GB" dirty="0">
                <a:solidFill>
                  <a:srgbClr val="A73F3C"/>
                </a:solidFill>
              </a:rPr>
              <a:t>Description, components, available products, SIS</a:t>
            </a:r>
          </a:p>
          <a:p>
            <a:pPr lvl="1"/>
            <a:r>
              <a:rPr lang="en-GB" dirty="0">
                <a:solidFill>
                  <a:srgbClr val="A73F3C"/>
                </a:solidFill>
              </a:rPr>
              <a:t>The Climate Data Store (CDS)</a:t>
            </a:r>
          </a:p>
          <a:p>
            <a:r>
              <a:rPr lang="en-GB" dirty="0">
                <a:solidFill>
                  <a:schemeClr val="bg1">
                    <a:lumMod val="65000"/>
                  </a:schemeClr>
                </a:solidFill>
              </a:rPr>
              <a:t>C3S seasonal forecast activity description</a:t>
            </a:r>
          </a:p>
          <a:p>
            <a:pPr lvl="1"/>
            <a:r>
              <a:rPr lang="en-GB" dirty="0">
                <a:solidFill>
                  <a:schemeClr val="bg1">
                    <a:lumMod val="65000"/>
                  </a:schemeClr>
                </a:solidFill>
              </a:rPr>
              <a:t>Description, current status, products, next steps</a:t>
            </a:r>
          </a:p>
          <a:p>
            <a:r>
              <a:rPr lang="en-GB" dirty="0">
                <a:solidFill>
                  <a:schemeClr val="bg1">
                    <a:lumMod val="65000"/>
                  </a:schemeClr>
                </a:solidFill>
              </a:rPr>
              <a:t>C3S seasonal forecast user perspective</a:t>
            </a:r>
          </a:p>
          <a:p>
            <a:pPr lvl="1"/>
            <a:r>
              <a:rPr lang="en-GB" dirty="0">
                <a:solidFill>
                  <a:schemeClr val="bg1">
                    <a:lumMod val="65000"/>
                  </a:schemeClr>
                </a:solidFill>
              </a:rPr>
              <a:t>Forecast quality, postprocessing, multi-system</a:t>
            </a:r>
          </a:p>
        </p:txBody>
      </p:sp>
    </p:spTree>
    <p:extLst>
      <p:ext uri="{BB962C8B-B14F-4D97-AF65-F5344CB8AC3E}">
        <p14:creationId xmlns:p14="http://schemas.microsoft.com/office/powerpoint/2010/main" val="4108289042"/>
      </p:ext>
    </p:extLst>
  </p:cSld>
  <p:clrMapOvr>
    <a:masterClrMapping/>
  </p:clrMapOvr>
</p:sld>
</file>

<file path=ppt/theme/theme1.xml><?xml version="1.0" encoding="utf-8"?>
<a:theme xmlns:a="http://schemas.openxmlformats.org/drawingml/2006/main" name="Data Access">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In situ">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mergency">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ecurity">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pace component">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User Uptak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1791</TotalTime>
  <Words>3998</Words>
  <Application>Microsoft Macintosh PowerPoint</Application>
  <PresentationFormat>Presentación en pantalla (16:9)</PresentationFormat>
  <Paragraphs>632</Paragraphs>
  <Slides>55</Slides>
  <Notes>40</Notes>
  <HiddenSlides>0</HiddenSlides>
  <MMClips>0</MMClips>
  <ScaleCrop>false</ScaleCrop>
  <HeadingPairs>
    <vt:vector size="6" baseType="variant">
      <vt:variant>
        <vt:lpstr>Fuentes usadas</vt:lpstr>
      </vt:variant>
      <vt:variant>
        <vt:i4>10</vt:i4>
      </vt:variant>
      <vt:variant>
        <vt:lpstr>Tema</vt:lpstr>
      </vt:variant>
      <vt:variant>
        <vt:i4>10</vt:i4>
      </vt:variant>
      <vt:variant>
        <vt:lpstr>Títulos de diapositiva</vt:lpstr>
      </vt:variant>
      <vt:variant>
        <vt:i4>55</vt:i4>
      </vt:variant>
    </vt:vector>
  </HeadingPairs>
  <TitlesOfParts>
    <vt:vector size="75" baseType="lpstr">
      <vt:lpstr>Arial Unicode MS</vt:lpstr>
      <vt:lpstr>MS PGothic</vt:lpstr>
      <vt:lpstr>ヒラギノ角ゴ ProN W3</vt:lpstr>
      <vt:lpstr>Arial</vt:lpstr>
      <vt:lpstr>Calibri</vt:lpstr>
      <vt:lpstr>Calibri Light</vt:lpstr>
      <vt:lpstr>Helvetica</vt:lpstr>
      <vt:lpstr>PF Square Sans Pro</vt:lpstr>
      <vt:lpstr>Verdana</vt:lpstr>
      <vt:lpstr>Wingdings</vt:lpstr>
      <vt:lpstr>Data Access</vt:lpstr>
      <vt:lpstr>Marine</vt:lpstr>
      <vt:lpstr>Land</vt:lpstr>
      <vt:lpstr>Emergency</vt:lpstr>
      <vt:lpstr>Atmosphere</vt:lpstr>
      <vt:lpstr>Climate Change</vt:lpstr>
      <vt:lpstr>Security</vt:lpstr>
      <vt:lpstr>Space component</vt:lpstr>
      <vt:lpstr>User Uptake</vt:lpstr>
      <vt:lpstr>In situ</vt:lpstr>
      <vt:lpstr>Presentación de PowerPoint</vt:lpstr>
      <vt:lpstr>Contents</vt:lpstr>
      <vt:lpstr>Contents</vt:lpstr>
      <vt:lpstr>Copernicus Programme - Description</vt:lpstr>
      <vt:lpstr>Copernicus Programme - Description</vt:lpstr>
      <vt:lpstr>Presentación de PowerPoint</vt:lpstr>
      <vt:lpstr>Copernicus Programme - Role of ECMWF</vt:lpstr>
      <vt:lpstr>Copernicus Programme - Role of ECMWF</vt:lpstr>
      <vt:lpstr>Contents</vt:lpstr>
      <vt:lpstr>Presentación de PowerPoint</vt:lpstr>
      <vt:lpstr>C3S - Components</vt:lpstr>
      <vt:lpstr>C3S – service evolution</vt:lpstr>
      <vt:lpstr>Climate Data Store – Data catalogue</vt:lpstr>
      <vt:lpstr>Climate Data Store – Data catalogue</vt:lpstr>
      <vt:lpstr>Presentación de PowerPoint</vt:lpstr>
      <vt:lpstr>CDS Catalogue – ERA5</vt:lpstr>
      <vt:lpstr>CDS–Evaluation and Quality Control (EQC)</vt:lpstr>
      <vt:lpstr>CDS – API, Toolbox and User Types</vt:lpstr>
      <vt:lpstr>Presentación de PowerPoint</vt:lpstr>
      <vt:lpstr>C3S - Sectoral Information System</vt:lpstr>
      <vt:lpstr>SIS Examples (1/2)</vt:lpstr>
      <vt:lpstr>SIS Examples (2/2)</vt:lpstr>
      <vt:lpstr>European State of the Climate 2018</vt:lpstr>
      <vt:lpstr>European State of the Climate 2018</vt:lpstr>
      <vt:lpstr>C3S – Copernicus 2.0 (2021 – 2027)</vt:lpstr>
      <vt:lpstr>Contents</vt:lpstr>
      <vt:lpstr>C3S Seasonal Forecasts - Introduction</vt:lpstr>
      <vt:lpstr>C3S Seasonal Forecasts – Forecast systems</vt:lpstr>
      <vt:lpstr>C3S Seasonal Forecasts – Graphical products</vt:lpstr>
      <vt:lpstr>C3S Seasonal Forecasts – Graphical products</vt:lpstr>
      <vt:lpstr>C3S Seasonal Forecasts - Data products</vt:lpstr>
      <vt:lpstr>C3S Seasonal Forecasts - Data products</vt:lpstr>
      <vt:lpstr>C3S Seasonal Forecasts - CDS Toolbox</vt:lpstr>
      <vt:lpstr>C3S Seasonal Forecasts – Next steps</vt:lpstr>
      <vt:lpstr>Contents</vt:lpstr>
      <vt:lpstr>C3S Seasonal Forecasts – User perspective</vt:lpstr>
      <vt:lpstr>C3S Seasonal Forecasts – User perspective</vt:lpstr>
      <vt:lpstr>C3S Seasonal Forecasts – User perspective</vt:lpstr>
      <vt:lpstr>C3S Seasonal Forecasts – User perspective</vt:lpstr>
      <vt:lpstr>C3S Seasonal Forecasts – Postprocessing</vt:lpstr>
      <vt:lpstr>C3S Seasonal Forecasts – Postprocessing</vt:lpstr>
      <vt:lpstr>C3S Seasonal Forecasts – Postprocessing</vt:lpstr>
      <vt:lpstr>C3S Seasonal Forecasts – Postprocessing</vt:lpstr>
      <vt:lpstr>C3S Seasonal Forecasts – EQC</vt:lpstr>
      <vt:lpstr>C3S Seasonal Forecasts – EQC / Verification</vt:lpstr>
      <vt:lpstr>C3S Seasonal Forecasts – EQC/ Postprocessing</vt:lpstr>
      <vt:lpstr>C3S Seasonal Forecasts – EQC/ Postprocessing</vt:lpstr>
      <vt:lpstr>C3S Seasonal Forecasts – EQC/ Postprocessing</vt:lpstr>
      <vt:lpstr>C3S Seasonal Forecasts – EQC/ Postprocessing</vt:lpstr>
      <vt:lpstr>C3S Seasonal Forecasts – EQC/ Postprocessing</vt:lpstr>
      <vt:lpstr>C3S Seasonal Forecasts – EQC/ Postprocessing</vt:lpstr>
      <vt:lpstr>C3S Seasonal Forecasts – EQC/ Multi-model</vt:lpstr>
      <vt:lpstr>Presentación de PowerPoint</vt:lpstr>
      <vt:lpstr>C3S - Bonus track</vt:lpstr>
      <vt:lpstr>Presentación de PowerPoint</vt:lpstr>
    </vt:vector>
  </TitlesOfParts>
  <Company>GCG</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Borras, Telm</dc:creator>
  <cp:lastModifiedBy>Usuario de Microsoft Office</cp:lastModifiedBy>
  <cp:revision>540</cp:revision>
  <dcterms:created xsi:type="dcterms:W3CDTF">2016-08-05T07:21:09Z</dcterms:created>
  <dcterms:modified xsi:type="dcterms:W3CDTF">2019-04-24T14:15:10Z</dcterms:modified>
</cp:coreProperties>
</file>