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671" r:id="rId2"/>
    <p:sldMasterId id="2147483680" r:id="rId3"/>
    <p:sldMasterId id="2147483689" r:id="rId4"/>
    <p:sldMasterId id="2147483697" r:id="rId5"/>
    <p:sldMasterId id="2147483705" r:id="rId6"/>
    <p:sldMasterId id="2147483713" r:id="rId7"/>
    <p:sldMasterId id="2147483730" r:id="rId8"/>
    <p:sldMasterId id="2147483738" r:id="rId9"/>
    <p:sldMasterId id="2147483746" r:id="rId10"/>
  </p:sldMasterIdLst>
  <p:notesMasterIdLst>
    <p:notesMasterId r:id="rId80"/>
  </p:notesMasterIdLst>
  <p:handoutMasterIdLst>
    <p:handoutMasterId r:id="rId81"/>
  </p:handoutMasterIdLst>
  <p:sldIdLst>
    <p:sldId id="273" r:id="rId11"/>
    <p:sldId id="1217" r:id="rId12"/>
    <p:sldId id="1262" r:id="rId13"/>
    <p:sldId id="1191" r:id="rId14"/>
    <p:sldId id="1216" r:id="rId15"/>
    <p:sldId id="1210" r:id="rId16"/>
    <p:sldId id="1211" r:id="rId17"/>
    <p:sldId id="1208" r:id="rId18"/>
    <p:sldId id="1213" r:id="rId19"/>
    <p:sldId id="1214" r:id="rId20"/>
    <p:sldId id="1215" r:id="rId21"/>
    <p:sldId id="1193" r:id="rId22"/>
    <p:sldId id="1194" r:id="rId23"/>
    <p:sldId id="1195" r:id="rId24"/>
    <p:sldId id="1196" r:id="rId25"/>
    <p:sldId id="1197" r:id="rId26"/>
    <p:sldId id="1198" r:id="rId27"/>
    <p:sldId id="1199" r:id="rId28"/>
    <p:sldId id="1200" r:id="rId29"/>
    <p:sldId id="1201" r:id="rId30"/>
    <p:sldId id="1203" r:id="rId31"/>
    <p:sldId id="1202" r:id="rId32"/>
    <p:sldId id="1204" r:id="rId33"/>
    <p:sldId id="1205" r:id="rId34"/>
    <p:sldId id="1218" r:id="rId35"/>
    <p:sldId id="1222" r:id="rId36"/>
    <p:sldId id="1228" r:id="rId37"/>
    <p:sldId id="1223" r:id="rId38"/>
    <p:sldId id="1224" r:id="rId39"/>
    <p:sldId id="1225" r:id="rId40"/>
    <p:sldId id="1226" r:id="rId41"/>
    <p:sldId id="1227" r:id="rId42"/>
    <p:sldId id="1219" r:id="rId43"/>
    <p:sldId id="1229" r:id="rId44"/>
    <p:sldId id="1230" r:id="rId45"/>
    <p:sldId id="1231" r:id="rId46"/>
    <p:sldId id="1232" r:id="rId47"/>
    <p:sldId id="1233" r:id="rId48"/>
    <p:sldId id="1234" r:id="rId49"/>
    <p:sldId id="1235" r:id="rId50"/>
    <p:sldId id="1237" r:id="rId51"/>
    <p:sldId id="1236" r:id="rId52"/>
    <p:sldId id="1238" r:id="rId53"/>
    <p:sldId id="1220" r:id="rId54"/>
    <p:sldId id="1239" r:id="rId55"/>
    <p:sldId id="1242" r:id="rId56"/>
    <p:sldId id="1243" r:id="rId57"/>
    <p:sldId id="1240" r:id="rId58"/>
    <p:sldId id="1241" r:id="rId59"/>
    <p:sldId id="1245" r:id="rId60"/>
    <p:sldId id="1244" r:id="rId61"/>
    <p:sldId id="1246" r:id="rId62"/>
    <p:sldId id="1221" r:id="rId63"/>
    <p:sldId id="1247" r:id="rId64"/>
    <p:sldId id="1248" r:id="rId65"/>
    <p:sldId id="1260" r:id="rId66"/>
    <p:sldId id="1259" r:id="rId67"/>
    <p:sldId id="1258" r:id="rId68"/>
    <p:sldId id="1257" r:id="rId69"/>
    <p:sldId id="1256" r:id="rId70"/>
    <p:sldId id="1255" r:id="rId71"/>
    <p:sldId id="1254" r:id="rId72"/>
    <p:sldId id="1249" r:id="rId73"/>
    <p:sldId id="1253" r:id="rId74"/>
    <p:sldId id="1252" r:id="rId75"/>
    <p:sldId id="1251" r:id="rId76"/>
    <p:sldId id="1250" r:id="rId77"/>
    <p:sldId id="1261" r:id="rId78"/>
    <p:sldId id="369" r:id="rId7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93988C-4CA6-D344-B56D-00ABB675FEBB}">
          <p14:sldIdLst>
            <p14:sldId id="273"/>
            <p14:sldId id="1217"/>
            <p14:sldId id="1262"/>
            <p14:sldId id="1191"/>
            <p14:sldId id="1216"/>
            <p14:sldId id="1210"/>
            <p14:sldId id="1211"/>
            <p14:sldId id="1208"/>
            <p14:sldId id="1213"/>
            <p14:sldId id="1214"/>
            <p14:sldId id="1215"/>
            <p14:sldId id="1193"/>
            <p14:sldId id="1194"/>
            <p14:sldId id="1195"/>
            <p14:sldId id="1196"/>
            <p14:sldId id="1197"/>
            <p14:sldId id="1198"/>
            <p14:sldId id="1199"/>
            <p14:sldId id="1200"/>
            <p14:sldId id="1201"/>
            <p14:sldId id="1203"/>
            <p14:sldId id="1202"/>
            <p14:sldId id="1204"/>
            <p14:sldId id="1205"/>
            <p14:sldId id="1218"/>
            <p14:sldId id="1222"/>
            <p14:sldId id="1228"/>
            <p14:sldId id="1223"/>
            <p14:sldId id="1224"/>
            <p14:sldId id="1225"/>
            <p14:sldId id="1226"/>
            <p14:sldId id="1227"/>
            <p14:sldId id="1219"/>
            <p14:sldId id="1229"/>
            <p14:sldId id="1230"/>
            <p14:sldId id="1231"/>
            <p14:sldId id="1232"/>
            <p14:sldId id="1233"/>
            <p14:sldId id="1234"/>
            <p14:sldId id="1235"/>
            <p14:sldId id="1237"/>
            <p14:sldId id="1236"/>
            <p14:sldId id="1238"/>
            <p14:sldId id="1220"/>
            <p14:sldId id="1239"/>
            <p14:sldId id="1242"/>
            <p14:sldId id="1243"/>
            <p14:sldId id="1240"/>
            <p14:sldId id="1241"/>
            <p14:sldId id="1245"/>
            <p14:sldId id="1244"/>
            <p14:sldId id="1246"/>
            <p14:sldId id="1221"/>
            <p14:sldId id="1247"/>
            <p14:sldId id="1248"/>
            <p14:sldId id="1260"/>
            <p14:sldId id="1259"/>
            <p14:sldId id="1258"/>
            <p14:sldId id="1257"/>
            <p14:sldId id="1256"/>
            <p14:sldId id="1255"/>
            <p14:sldId id="1254"/>
            <p14:sldId id="1249"/>
            <p14:sldId id="1253"/>
            <p14:sldId id="1252"/>
            <p14:sldId id="1251"/>
            <p14:sldId id="1250"/>
            <p14:sldId id="1261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333"/>
    <a:srgbClr val="A73F3C"/>
    <a:srgbClr val="FFFFFF"/>
    <a:srgbClr val="006CA6"/>
    <a:srgbClr val="C2E2FF"/>
    <a:srgbClr val="5AC5DD"/>
    <a:srgbClr val="ED7D30"/>
    <a:srgbClr val="6A508C"/>
    <a:srgbClr val="82A144"/>
    <a:srgbClr val="DA7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01A900-E01B-7848-910F-ABBC0DEF3541}" v="1" dt="2019-04-24T14:00:43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0" autoAdjust="0"/>
    <p:restoredTop sz="86486"/>
  </p:normalViewPr>
  <p:slideViewPr>
    <p:cSldViewPr>
      <p:cViewPr varScale="1">
        <p:scale>
          <a:sx n="100" d="100"/>
          <a:sy n="100" d="100"/>
        </p:scale>
        <p:origin x="184" y="4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theme" Target="theme/theme1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handoutMaster" Target="handoutMasters/handoutMaster1.xml"/><Relationship Id="rId86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microsoft.com/office/2015/10/relationships/revisionInfo" Target="revisionInfo.xml"/><Relationship Id="rId61" Type="http://schemas.openxmlformats.org/officeDocument/2006/relationships/slide" Target="slides/slide51.xml"/><Relationship Id="rId8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ardo Penabad" userId="7c7939e3-8026-4b57-8ff6-522836fc6fcf" providerId="ADAL" clId="{6301A900-E01B-7848-910F-ABBC0DEF3541}"/>
    <pc:docChg chg="modSld">
      <pc:chgData name="Eduardo Penabad" userId="7c7939e3-8026-4b57-8ff6-522836fc6fcf" providerId="ADAL" clId="{6301A900-E01B-7848-910F-ABBC0DEF3541}" dt="2019-04-24T14:00:43.110" v="0" actId="18331"/>
      <pc:docMkLst>
        <pc:docMk/>
      </pc:docMkLst>
      <pc:sldChg chg="modSp">
        <pc:chgData name="Eduardo Penabad" userId="7c7939e3-8026-4b57-8ff6-522836fc6fcf" providerId="ADAL" clId="{6301A900-E01B-7848-910F-ABBC0DEF3541}" dt="2019-04-24T14:00:43.110" v="0" actId="18331"/>
        <pc:sldMkLst>
          <pc:docMk/>
          <pc:sldMk cId="1728735092" sldId="1191"/>
        </pc:sldMkLst>
        <pc:picChg chg="mod">
          <ac:chgData name="Eduardo Penabad" userId="7c7939e3-8026-4b57-8ff6-522836fc6fcf" providerId="ADAL" clId="{6301A900-E01B-7848-910F-ABBC0DEF3541}" dt="2019-04-24T14:00:43.110" v="0" actId="18331"/>
          <ac:picMkLst>
            <pc:docMk/>
            <pc:sldMk cId="1728735092" sldId="1191"/>
            <ac:picMk id="253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91963D-0320-DE49-8492-EEE54CD902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B4905-F2ED-AB47-BC83-8F7A1870AB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BE6C0-D790-9F4B-B022-7B94D146543E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AAB48-504A-714C-8F32-73583123A9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C4757-CA27-2143-9A13-464F21EA7D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8F6B2-9D27-BC44-8481-F389DA9B6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28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2CD7E-4193-46CB-8698-CB3797083196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37BDE-1E16-4497-8123-4D9E05ECC3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07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ERA5 from 1979 before end 2018</a:t>
            </a:r>
          </a:p>
          <a:p>
            <a:r>
              <a:rPr lang="en-US" dirty="0"/>
              <a:t>ERA5T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56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90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54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05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33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4D4AF-2D2D-3B40-9B38-C78FEBE725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95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19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But still a young system…. (in development)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33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5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Hands-on… very introductory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7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Hands-on… very introductory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0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 dirty="0">
              <a:latin typeface="Arial"/>
            </a:endParaRPr>
          </a:p>
        </p:txBody>
      </p:sp>
      <p:sp>
        <p:nvSpPr>
          <p:cNvPr id="34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62B9F73-DBAA-4899-AEAD-33E4235F434C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4430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3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none" dirty="0" err="1"/>
              <a:t>kkkk</a:t>
            </a:r>
            <a:endParaRPr lang="en-US" sz="18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0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59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8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ahUKEwjLjoGAtc7RAhVJPxQKHQUfCPYQjRwIBw&amp;url=http://www.ecmwf.int/en/research/projects/esiwace&amp;psig=AFQjCNHNyONJdbU75q2-qjk4O36RJOvQeA&amp;ust=1484922189402787" TargetMode="External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0.png"/><Relationship Id="rId5" Type="http://schemas.openxmlformats.org/officeDocument/2006/relationships/hyperlink" Target="http://marine.copernicus.eu/wp-content/uploads/2016/06/r2403_9_logo_big-2.png" TargetMode="External"/><Relationship Id="rId4" Type="http://schemas.openxmlformats.org/officeDocument/2006/relationships/image" Target="../media/image3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3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-4720" y="0"/>
            <a:ext cx="2084906" cy="516403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946" y="0"/>
            <a:ext cx="2102132" cy="5184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-36512" y="0"/>
            <a:ext cx="2124000" cy="5220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3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3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17" y="-2"/>
            <a:ext cx="2106504" cy="5175269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21945" y="-3"/>
            <a:ext cx="2102132" cy="51640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202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B619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rgbClr val="0B6192"/>
                </a:solidFill>
              </a:rPr>
              <a:t>Monitoring</a:t>
            </a:r>
            <a:endParaRPr lang="en-US" sz="1000" b="1" dirty="0">
              <a:solidFill>
                <a:srgbClr val="0B6192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84000"/>
          </a:xfrm>
          <a:prstGeom prst="rect">
            <a:avLst/>
          </a:prstGeom>
          <a:solidFill>
            <a:srgbClr val="0B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1322672"/>
            <a:ext cx="2747277" cy="288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4/24/19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79212" y="-20538"/>
            <a:ext cx="1877256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78516" y="3723878"/>
            <a:ext cx="1717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Marine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4" name="Picture 13" descr="Copernicus white.eps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pic>
        <p:nvPicPr>
          <p:cNvPr id="16" name="Picture 15" descr="logo-ce-horizontal-en-neg-yellow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17" name="Picture 16" descr="ECMWF_Master_Logo_CMYK_nostrapNEG.eps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78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69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146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5972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5410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19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5474" y="-4537"/>
            <a:ext cx="9144000" cy="5184000"/>
          </a:xfrm>
          <a:prstGeom prst="rect">
            <a:avLst/>
          </a:prstGeom>
          <a:solidFill>
            <a:srgbClr val="B0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6"/>
          <a:stretch/>
        </p:blipFill>
        <p:spPr bwMode="auto">
          <a:xfrm>
            <a:off x="7260856" y="-4538"/>
            <a:ext cx="1944000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52094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2094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52094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170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873" y="1470422"/>
            <a:ext cx="2409911" cy="25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261033" y="3363838"/>
            <a:ext cx="2189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Land</a:t>
            </a:r>
            <a:r>
              <a:rPr lang="es-ES" sz="1100" b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4" name="Picture 13" descr="Copernicus white.eps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pic>
        <p:nvPicPr>
          <p:cNvPr id="15" name="Picture 14" descr="logo-ce-horizontal-en-neg-yellow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16" name="Picture 15" descr="ECMWF_Master_Logo_CMYK_nostrapNEG.eps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24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3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15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19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16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75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75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28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840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Designer\Desktop\PRESENTATION COPERNICUS\foto3.jpg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164" y="0"/>
            <a:ext cx="19800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19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036" y="1288306"/>
            <a:ext cx="2454145" cy="2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58598" y="3390260"/>
            <a:ext cx="18550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Emergency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>
                <a:solidFill>
                  <a:schemeClr val="bg1"/>
                </a:solidFill>
              </a:rPr>
              <a:t>Management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4" name="Picture 13" descr="Copernicus white.eps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pic>
        <p:nvPicPr>
          <p:cNvPr id="15" name="Picture 14" descr="logo-ce-horizontal-en-neg-yellow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16" name="Picture 15" descr="ECMWF_Master_Logo_CMYK_nostrapNEG.eps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76593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66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75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75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9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27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9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236046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596" y="251"/>
            <a:ext cx="1958012" cy="5256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164288" y="0"/>
            <a:ext cx="1728192" cy="5292000"/>
          </a:xfrm>
          <a:prstGeom prst="rect">
            <a:avLst/>
          </a:prstGeom>
          <a:gradFill flip="none" rotWithShape="1">
            <a:gsLst>
              <a:gs pos="4000">
                <a:schemeClr val="accent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7" name="Picture 3" descr="S:\F15015_Copernicus\3_Work\330_Work-in-process\Logos_icons\User Uptake_blanc-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6" y="902657"/>
            <a:ext cx="2821221" cy="28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723496" y="372387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Data Access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5" name="Picture 14" descr="Copernicus white.eps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 descr="logo-ce-horizontal-en-neg-yellow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3" name="Picture 2" descr="ECMWF_Master_Logo_CMYK_nostrapNEG.eps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57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777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880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84000"/>
          </a:xfrm>
          <a:prstGeom prst="rect">
            <a:avLst/>
          </a:prstGeom>
          <a:solidFill>
            <a:srgbClr val="62C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06278" y="0"/>
            <a:ext cx="18483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2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491630"/>
            <a:ext cx="2088232" cy="244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204713" y="3507854"/>
            <a:ext cx="23617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Atmosphere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8" name="Picture 17" descr="Copernicus white.eps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pic>
        <p:nvPicPr>
          <p:cNvPr id="19" name="Picture 18" descr="logo-ce-horizontal-en-neg-yellow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20" name="Picture 19" descr="ECMWF_Master_Logo_CMYK_nostrapNEG.eps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93805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2700" y="0"/>
            <a:ext cx="2266574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 userDrawn="1"/>
        </p:nvSpPr>
        <p:spPr>
          <a:xfrm>
            <a:off x="-25648" y="-1"/>
            <a:ext cx="2266574" cy="518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0" y="0"/>
            <a:ext cx="2298483" cy="5184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282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235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34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482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S:\F15015_Copernicus\3_Work\330_Work-in-process\SC4_BackgroundMat\Visual_ID\Photos\Climate_change_ThinkstockPhotos-147656737.jpg"/>
          <p:cNvPicPr>
            <a:picLocks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"/>
          <a:stretch/>
        </p:blipFill>
        <p:spPr bwMode="auto">
          <a:xfrm>
            <a:off x="0" y="-45910"/>
            <a:ext cx="2350852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 userDrawn="1"/>
        </p:nvSpPr>
        <p:spPr>
          <a:xfrm>
            <a:off x="-108520" y="-53200"/>
            <a:ext cx="2483768" cy="50732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6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0" y="-38100"/>
            <a:ext cx="2350852" cy="484209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7AC33A2-1E37-AB40-B374-D6C90272CD88}"/>
              </a:ext>
            </a:extLst>
          </p:cNvPr>
          <p:cNvSpPr/>
          <p:nvPr userDrawn="1"/>
        </p:nvSpPr>
        <p:spPr>
          <a:xfrm>
            <a:off x="5598840" y="4775377"/>
            <a:ext cx="2861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800" dirty="0">
                <a:solidFill>
                  <a:schemeClr val="tx1"/>
                </a:solidFill>
              </a:rPr>
              <a:t>NOAA-USAID 11th ITW </a:t>
            </a:r>
            <a:r>
              <a:rPr lang="gl-ES" sz="800" dirty="0" err="1">
                <a:solidFill>
                  <a:schemeClr val="tx1"/>
                </a:solidFill>
              </a:rPr>
              <a:t>Climate</a:t>
            </a:r>
            <a:r>
              <a:rPr lang="gl-ES" sz="800" dirty="0">
                <a:solidFill>
                  <a:schemeClr val="tx1"/>
                </a:solidFill>
              </a:rPr>
              <a:t> </a:t>
            </a:r>
            <a:r>
              <a:rPr lang="gl-ES" sz="800" dirty="0" err="1">
                <a:solidFill>
                  <a:schemeClr val="tx1"/>
                </a:solidFill>
              </a:rPr>
              <a:t>Variability</a:t>
            </a:r>
            <a:r>
              <a:rPr lang="gl-ES" sz="800" dirty="0">
                <a:solidFill>
                  <a:schemeClr val="tx1"/>
                </a:solidFill>
              </a:rPr>
              <a:t> </a:t>
            </a:r>
            <a:r>
              <a:rPr lang="gl-ES" sz="800" dirty="0" err="1">
                <a:solidFill>
                  <a:schemeClr val="tx1"/>
                </a:solidFill>
              </a:rPr>
              <a:t>and</a:t>
            </a:r>
            <a:r>
              <a:rPr lang="gl-ES" sz="800" dirty="0">
                <a:solidFill>
                  <a:schemeClr val="tx1"/>
                </a:solidFill>
              </a:rPr>
              <a:t> </a:t>
            </a:r>
            <a:r>
              <a:rPr lang="gl-ES" sz="800" dirty="0" err="1">
                <a:solidFill>
                  <a:schemeClr val="tx1"/>
                </a:solidFill>
              </a:rPr>
              <a:t>Predictions</a:t>
            </a:r>
            <a:endParaRPr lang="gl-ES" sz="800" dirty="0">
              <a:solidFill>
                <a:schemeClr val="tx1"/>
              </a:solidFill>
            </a:endParaRPr>
          </a:p>
          <a:p>
            <a:pPr algn="ctr"/>
            <a:r>
              <a:rPr lang="gl-ES" sz="800" dirty="0" err="1">
                <a:solidFill>
                  <a:schemeClr val="tx1"/>
                </a:solidFill>
              </a:rPr>
              <a:t>Ankara</a:t>
            </a:r>
            <a:r>
              <a:rPr lang="gl-ES" sz="800" dirty="0">
                <a:solidFill>
                  <a:schemeClr val="tx1"/>
                </a:solidFill>
              </a:rPr>
              <a:t>, </a:t>
            </a:r>
            <a:r>
              <a:rPr lang="gl-ES" sz="800" dirty="0" err="1">
                <a:solidFill>
                  <a:schemeClr val="tx1"/>
                </a:solidFill>
              </a:rPr>
              <a:t>Turkey</a:t>
            </a:r>
            <a:r>
              <a:rPr lang="gl-ES" sz="800" dirty="0">
                <a:solidFill>
                  <a:schemeClr val="tx1"/>
                </a:solidFill>
              </a:rPr>
              <a:t>, 15 – 23 </a:t>
            </a:r>
            <a:r>
              <a:rPr lang="gl-ES" sz="800" dirty="0" err="1">
                <a:solidFill>
                  <a:schemeClr val="tx1"/>
                </a:solidFill>
              </a:rPr>
              <a:t>April</a:t>
            </a:r>
            <a:r>
              <a:rPr lang="gl-ES" sz="800" dirty="0">
                <a:solidFill>
                  <a:schemeClr val="tx1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492966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>
            <a:extLst>
              <a:ext uri="{FF2B5EF4-FFF2-40B4-BE49-F238E27FC236}">
                <a16:creationId xmlns:a16="http://schemas.microsoft.com/office/drawing/2014/main" id="{108F11CC-89C8-BC42-9809-B4FFBEB498CA}"/>
              </a:ext>
            </a:extLst>
          </p:cNvPr>
          <p:cNvGrpSpPr/>
          <p:nvPr userDrawn="1"/>
        </p:nvGrpSpPr>
        <p:grpSpPr>
          <a:xfrm>
            <a:off x="0" y="-6146"/>
            <a:ext cx="2590800" cy="5149646"/>
            <a:chOff x="-2988840" y="-681190"/>
            <a:chExt cx="2323579" cy="5195022"/>
          </a:xfrm>
        </p:grpSpPr>
        <p:pic>
          <p:nvPicPr>
            <p:cNvPr id="14" name="Picture 2" descr="S:\F15015_Copernicus\3_Work\330_Work-in-process\SC4_BackgroundMat\Visual_ID\Photos\Climate_change_ThinkstockPhotos-147656737.jpg">
              <a:extLst>
                <a:ext uri="{FF2B5EF4-FFF2-40B4-BE49-F238E27FC236}">
                  <a16:creationId xmlns:a16="http://schemas.microsoft.com/office/drawing/2014/main" id="{DAB1C571-8062-6140-8020-13FA5C1FED0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4077F091-A30A-AA40-AD0E-82493EF29253}"/>
                </a:ext>
              </a:extLst>
            </p:cNvPr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6C107D5-49E5-2444-8A11-FBF8CAAC1A4F}"/>
                </a:ext>
              </a:extLst>
            </p:cNvPr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043608" y="2049637"/>
            <a:ext cx="7819096" cy="666624"/>
          </a:xfrm>
          <a:solidFill>
            <a:srgbClr val="941333"/>
          </a:solidFill>
        </p:spPr>
        <p:txBody>
          <a:bodyPr>
            <a:noAutofit/>
          </a:bodyPr>
          <a:lstStyle>
            <a:lvl1pPr algn="ctr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5384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043608" y="2049637"/>
            <a:ext cx="7819096" cy="666624"/>
          </a:xfrm>
          <a:solidFill>
            <a:srgbClr val="941333"/>
          </a:solidFill>
        </p:spPr>
        <p:txBody>
          <a:bodyPr>
            <a:noAutofit/>
          </a:bodyPr>
          <a:lstStyle>
            <a:lvl1pPr algn="ctr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F96B6CC-E939-FC4A-AB85-BFAB9E79328B}"/>
              </a:ext>
            </a:extLst>
          </p:cNvPr>
          <p:cNvSpPr/>
          <p:nvPr userDrawn="1"/>
        </p:nvSpPr>
        <p:spPr>
          <a:xfrm>
            <a:off x="5598840" y="4775377"/>
            <a:ext cx="2861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800" dirty="0">
                <a:solidFill>
                  <a:schemeClr val="tx1"/>
                </a:solidFill>
              </a:rPr>
              <a:t>NOAA-USAID 11th ITW </a:t>
            </a:r>
            <a:r>
              <a:rPr lang="gl-ES" sz="800" dirty="0" err="1">
                <a:solidFill>
                  <a:schemeClr val="tx1"/>
                </a:solidFill>
              </a:rPr>
              <a:t>Climate</a:t>
            </a:r>
            <a:r>
              <a:rPr lang="gl-ES" sz="800" dirty="0">
                <a:solidFill>
                  <a:schemeClr val="tx1"/>
                </a:solidFill>
              </a:rPr>
              <a:t> </a:t>
            </a:r>
            <a:r>
              <a:rPr lang="gl-ES" sz="800" dirty="0" err="1">
                <a:solidFill>
                  <a:schemeClr val="tx1"/>
                </a:solidFill>
              </a:rPr>
              <a:t>Variability</a:t>
            </a:r>
            <a:r>
              <a:rPr lang="gl-ES" sz="800" dirty="0">
                <a:solidFill>
                  <a:schemeClr val="tx1"/>
                </a:solidFill>
              </a:rPr>
              <a:t> </a:t>
            </a:r>
            <a:r>
              <a:rPr lang="gl-ES" sz="800" dirty="0" err="1">
                <a:solidFill>
                  <a:schemeClr val="tx1"/>
                </a:solidFill>
              </a:rPr>
              <a:t>and</a:t>
            </a:r>
            <a:r>
              <a:rPr lang="gl-ES" sz="800" dirty="0">
                <a:solidFill>
                  <a:schemeClr val="tx1"/>
                </a:solidFill>
              </a:rPr>
              <a:t> </a:t>
            </a:r>
            <a:r>
              <a:rPr lang="gl-ES" sz="800" dirty="0" err="1">
                <a:solidFill>
                  <a:schemeClr val="tx1"/>
                </a:solidFill>
              </a:rPr>
              <a:t>Predictions</a:t>
            </a:r>
            <a:endParaRPr lang="gl-ES" sz="800" dirty="0">
              <a:solidFill>
                <a:schemeClr val="tx1"/>
              </a:solidFill>
            </a:endParaRPr>
          </a:p>
          <a:p>
            <a:pPr algn="ctr"/>
            <a:r>
              <a:rPr lang="gl-ES" sz="800" dirty="0" err="1">
                <a:solidFill>
                  <a:schemeClr val="tx1"/>
                </a:solidFill>
              </a:rPr>
              <a:t>Ankara</a:t>
            </a:r>
            <a:r>
              <a:rPr lang="gl-ES" sz="800" dirty="0">
                <a:solidFill>
                  <a:schemeClr val="tx1"/>
                </a:solidFill>
              </a:rPr>
              <a:t>, </a:t>
            </a:r>
            <a:r>
              <a:rPr lang="gl-ES" sz="800" dirty="0" err="1">
                <a:solidFill>
                  <a:schemeClr val="tx1"/>
                </a:solidFill>
              </a:rPr>
              <a:t>Turkey</a:t>
            </a:r>
            <a:r>
              <a:rPr lang="gl-ES" sz="800" dirty="0">
                <a:solidFill>
                  <a:schemeClr val="tx1"/>
                </a:solidFill>
              </a:rPr>
              <a:t>, 15 – 23 </a:t>
            </a:r>
            <a:r>
              <a:rPr lang="gl-ES" sz="800" dirty="0" err="1">
                <a:solidFill>
                  <a:schemeClr val="tx1"/>
                </a:solidFill>
              </a:rPr>
              <a:t>April</a:t>
            </a:r>
            <a:r>
              <a:rPr lang="gl-ES" sz="800" dirty="0">
                <a:solidFill>
                  <a:schemeClr val="tx1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60547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S:\F15015_Copernicus\3_Work\330_Work-in-process\SC4_BackgroundMat\Visual_ID\Photos\Po_River_Italy.jpg"/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-11410" y="-20538"/>
            <a:ext cx="2077082" cy="518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36513" y="-56538"/>
            <a:ext cx="2124000" cy="52205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36512" y="-19954"/>
            <a:ext cx="2120906" cy="5184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74942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3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29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6BA543-3E3D-DC4A-B862-1646D2E04613}"/>
              </a:ext>
            </a:extLst>
          </p:cNvPr>
          <p:cNvSpPr/>
          <p:nvPr userDrawn="1"/>
        </p:nvSpPr>
        <p:spPr>
          <a:xfrm>
            <a:off x="5598840" y="4775377"/>
            <a:ext cx="2861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800" dirty="0">
                <a:solidFill>
                  <a:schemeClr val="tx1"/>
                </a:solidFill>
              </a:rPr>
              <a:t>NOAA-USAID 11th ITW </a:t>
            </a:r>
            <a:r>
              <a:rPr lang="gl-ES" sz="800" dirty="0" err="1">
                <a:solidFill>
                  <a:schemeClr val="tx1"/>
                </a:solidFill>
              </a:rPr>
              <a:t>Climate</a:t>
            </a:r>
            <a:r>
              <a:rPr lang="gl-ES" sz="800" dirty="0">
                <a:solidFill>
                  <a:schemeClr val="tx1"/>
                </a:solidFill>
              </a:rPr>
              <a:t> </a:t>
            </a:r>
            <a:r>
              <a:rPr lang="gl-ES" sz="800" dirty="0" err="1">
                <a:solidFill>
                  <a:schemeClr val="tx1"/>
                </a:solidFill>
              </a:rPr>
              <a:t>Variability</a:t>
            </a:r>
            <a:r>
              <a:rPr lang="gl-ES" sz="800" dirty="0">
                <a:solidFill>
                  <a:schemeClr val="tx1"/>
                </a:solidFill>
              </a:rPr>
              <a:t> </a:t>
            </a:r>
            <a:r>
              <a:rPr lang="gl-ES" sz="800" dirty="0" err="1">
                <a:solidFill>
                  <a:schemeClr val="tx1"/>
                </a:solidFill>
              </a:rPr>
              <a:t>and</a:t>
            </a:r>
            <a:r>
              <a:rPr lang="gl-ES" sz="800" dirty="0">
                <a:solidFill>
                  <a:schemeClr val="tx1"/>
                </a:solidFill>
              </a:rPr>
              <a:t> </a:t>
            </a:r>
            <a:r>
              <a:rPr lang="gl-ES" sz="800" dirty="0" err="1">
                <a:solidFill>
                  <a:schemeClr val="tx1"/>
                </a:solidFill>
              </a:rPr>
              <a:t>Predictions</a:t>
            </a:r>
            <a:endParaRPr lang="gl-ES" sz="800" dirty="0">
              <a:solidFill>
                <a:schemeClr val="tx1"/>
              </a:solidFill>
            </a:endParaRPr>
          </a:p>
          <a:p>
            <a:pPr algn="ctr"/>
            <a:r>
              <a:rPr lang="gl-ES" sz="800" dirty="0" err="1">
                <a:solidFill>
                  <a:schemeClr val="tx1"/>
                </a:solidFill>
              </a:rPr>
              <a:t>Ankara</a:t>
            </a:r>
            <a:r>
              <a:rPr lang="gl-ES" sz="800" dirty="0">
                <a:solidFill>
                  <a:schemeClr val="tx1"/>
                </a:solidFill>
              </a:rPr>
              <a:t>, </a:t>
            </a:r>
            <a:r>
              <a:rPr lang="gl-ES" sz="800" dirty="0" err="1">
                <a:solidFill>
                  <a:schemeClr val="tx1"/>
                </a:solidFill>
              </a:rPr>
              <a:t>Turkey</a:t>
            </a:r>
            <a:r>
              <a:rPr lang="gl-ES" sz="800" dirty="0">
                <a:solidFill>
                  <a:schemeClr val="tx1"/>
                </a:solidFill>
              </a:rPr>
              <a:t>, 15 – 23 </a:t>
            </a:r>
            <a:r>
              <a:rPr lang="gl-ES" sz="800" dirty="0" err="1">
                <a:solidFill>
                  <a:schemeClr val="tx1"/>
                </a:solidFill>
              </a:rPr>
              <a:t>April</a:t>
            </a:r>
            <a:r>
              <a:rPr lang="gl-ES" sz="800" dirty="0">
                <a:solidFill>
                  <a:schemeClr val="tx1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56454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84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8"/>
          <a:stretch/>
        </p:blipFill>
        <p:spPr bwMode="auto">
          <a:xfrm>
            <a:off x="7291387" y="-11269"/>
            <a:ext cx="1873569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7494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7494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7494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21854" y="353642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Climate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Change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3" name="Picture 2" descr="C3Siconwhite copy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95686"/>
            <a:ext cx="1374927" cy="1439997"/>
          </a:xfrm>
          <a:prstGeom prst="rect">
            <a:avLst/>
          </a:prstGeom>
        </p:spPr>
      </p:pic>
      <p:pic>
        <p:nvPicPr>
          <p:cNvPr id="18" name="Picture 17" descr="Copernicus white.eps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pic>
        <p:nvPicPr>
          <p:cNvPr id="19" name="Picture 18" descr="logo-ce-horizontal-en-neg-yellow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20" name="Picture 19" descr="ECMWF_Master_Logo_CMYK_nostrapNEG.eps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28889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52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9759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-6146"/>
            <a:ext cx="2590800" cy="5149646"/>
            <a:chOff x="-2988840" y="-681190"/>
            <a:chExt cx="2323579" cy="5195022"/>
          </a:xfrm>
        </p:grpSpPr>
        <p:pic>
          <p:nvPicPr>
            <p:cNvPr id="15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699543"/>
            <a:ext cx="7743826" cy="3823073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235007"/>
            <a:ext cx="7819096" cy="277539"/>
          </a:xfrm>
          <a:prstGeom prst="rect">
            <a:avLst/>
          </a:prstGeo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4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5" y="20835"/>
            <a:ext cx="878633" cy="4929617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err="1">
                  <a:solidFill>
                    <a:srgbClr val="941333"/>
                  </a:solidFill>
                </a:rPr>
                <a:t>Climate</a:t>
              </a:r>
              <a:endParaRPr lang="es-ES" sz="1100" b="0">
                <a:solidFill>
                  <a:srgbClr val="941333"/>
                </a:solidFill>
              </a:endParaRPr>
            </a:p>
            <a:p>
              <a:r>
                <a:rPr lang="es-ES" sz="1100" b="0" err="1">
                  <a:solidFill>
                    <a:srgbClr val="941333"/>
                  </a:solidFill>
                </a:rPr>
                <a:t>Change</a:t>
              </a:r>
              <a:endParaRPr lang="en-US" sz="1100" b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D721654-34D4-5E4F-B64D-05E52DAA952F}"/>
              </a:ext>
            </a:extLst>
          </p:cNvPr>
          <p:cNvSpPr/>
          <p:nvPr userDrawn="1"/>
        </p:nvSpPr>
        <p:spPr>
          <a:xfrm>
            <a:off x="5598840" y="4775377"/>
            <a:ext cx="2861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800" dirty="0">
                <a:solidFill>
                  <a:schemeClr val="tx1"/>
                </a:solidFill>
              </a:rPr>
              <a:t>NOAA-USAID 11th ITW </a:t>
            </a:r>
            <a:r>
              <a:rPr lang="gl-ES" sz="800" dirty="0" err="1">
                <a:solidFill>
                  <a:schemeClr val="tx1"/>
                </a:solidFill>
              </a:rPr>
              <a:t>Climate</a:t>
            </a:r>
            <a:r>
              <a:rPr lang="gl-ES" sz="800" dirty="0">
                <a:solidFill>
                  <a:schemeClr val="tx1"/>
                </a:solidFill>
              </a:rPr>
              <a:t> </a:t>
            </a:r>
            <a:r>
              <a:rPr lang="gl-ES" sz="800" dirty="0" err="1">
                <a:solidFill>
                  <a:schemeClr val="tx1"/>
                </a:solidFill>
              </a:rPr>
              <a:t>Variability</a:t>
            </a:r>
            <a:r>
              <a:rPr lang="gl-ES" sz="800" dirty="0">
                <a:solidFill>
                  <a:schemeClr val="tx1"/>
                </a:solidFill>
              </a:rPr>
              <a:t> </a:t>
            </a:r>
            <a:r>
              <a:rPr lang="gl-ES" sz="800" dirty="0" err="1">
                <a:solidFill>
                  <a:schemeClr val="tx1"/>
                </a:solidFill>
              </a:rPr>
              <a:t>and</a:t>
            </a:r>
            <a:r>
              <a:rPr lang="gl-ES" sz="800" dirty="0">
                <a:solidFill>
                  <a:schemeClr val="tx1"/>
                </a:solidFill>
              </a:rPr>
              <a:t> </a:t>
            </a:r>
            <a:r>
              <a:rPr lang="gl-ES" sz="800" dirty="0" err="1">
                <a:solidFill>
                  <a:schemeClr val="tx1"/>
                </a:solidFill>
              </a:rPr>
              <a:t>Predictions</a:t>
            </a:r>
            <a:endParaRPr lang="gl-ES" sz="800" dirty="0">
              <a:solidFill>
                <a:schemeClr val="tx1"/>
              </a:solidFill>
            </a:endParaRPr>
          </a:p>
          <a:p>
            <a:pPr algn="ctr"/>
            <a:r>
              <a:rPr lang="gl-ES" sz="800" dirty="0" err="1">
                <a:solidFill>
                  <a:schemeClr val="tx1"/>
                </a:solidFill>
              </a:rPr>
              <a:t>Ankara</a:t>
            </a:r>
            <a:r>
              <a:rPr lang="gl-ES" sz="800" dirty="0">
                <a:solidFill>
                  <a:schemeClr val="tx1"/>
                </a:solidFill>
              </a:rPr>
              <a:t>, </a:t>
            </a:r>
            <a:r>
              <a:rPr lang="gl-ES" sz="800" dirty="0" err="1">
                <a:solidFill>
                  <a:schemeClr val="tx1"/>
                </a:solidFill>
              </a:rPr>
              <a:t>Turkey</a:t>
            </a:r>
            <a:r>
              <a:rPr lang="gl-ES" sz="800" dirty="0">
                <a:solidFill>
                  <a:schemeClr val="tx1"/>
                </a:solidFill>
              </a:rPr>
              <a:t>, 15 – 23 </a:t>
            </a:r>
            <a:r>
              <a:rPr lang="gl-ES" sz="800" dirty="0" err="1">
                <a:solidFill>
                  <a:schemeClr val="tx1"/>
                </a:solidFill>
              </a:rPr>
              <a:t>April</a:t>
            </a:r>
            <a:r>
              <a:rPr lang="gl-ES" sz="800" dirty="0">
                <a:solidFill>
                  <a:schemeClr val="tx1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632810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:\F15015_Copernicus\3_Work\330_Work-in-process\SC4_BackgroundMat\Visual_ID\Photos\Climate_change_ThinkstockPhotos-147656737.jpg"/>
          <p:cNvPicPr>
            <a:picLocks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"/>
          <a:stretch/>
        </p:blipFill>
        <p:spPr bwMode="auto">
          <a:xfrm>
            <a:off x="0" y="-45910"/>
            <a:ext cx="2350852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-108520" y="-53200"/>
            <a:ext cx="2483768" cy="5256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6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-38100"/>
            <a:ext cx="2350852" cy="5256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99EB9E3-2DDB-3B48-9F75-3BAC8AD7F50A}"/>
              </a:ext>
            </a:extLst>
          </p:cNvPr>
          <p:cNvSpPr/>
          <p:nvPr userDrawn="1"/>
        </p:nvSpPr>
        <p:spPr>
          <a:xfrm>
            <a:off x="5598840" y="4775377"/>
            <a:ext cx="2861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800" dirty="0">
                <a:solidFill>
                  <a:schemeClr val="tx1"/>
                </a:solidFill>
              </a:rPr>
              <a:t>NOAA-USAID 11th ITW </a:t>
            </a:r>
            <a:r>
              <a:rPr lang="gl-ES" sz="800" dirty="0" err="1">
                <a:solidFill>
                  <a:schemeClr val="tx1"/>
                </a:solidFill>
              </a:rPr>
              <a:t>Climate</a:t>
            </a:r>
            <a:r>
              <a:rPr lang="gl-ES" sz="800" dirty="0">
                <a:solidFill>
                  <a:schemeClr val="tx1"/>
                </a:solidFill>
              </a:rPr>
              <a:t> </a:t>
            </a:r>
            <a:r>
              <a:rPr lang="gl-ES" sz="800" dirty="0" err="1">
                <a:solidFill>
                  <a:schemeClr val="tx1"/>
                </a:solidFill>
              </a:rPr>
              <a:t>Variability</a:t>
            </a:r>
            <a:r>
              <a:rPr lang="gl-ES" sz="800" dirty="0">
                <a:solidFill>
                  <a:schemeClr val="tx1"/>
                </a:solidFill>
              </a:rPr>
              <a:t> </a:t>
            </a:r>
            <a:r>
              <a:rPr lang="gl-ES" sz="800" dirty="0" err="1">
                <a:solidFill>
                  <a:schemeClr val="tx1"/>
                </a:solidFill>
              </a:rPr>
              <a:t>and</a:t>
            </a:r>
            <a:r>
              <a:rPr lang="gl-ES" sz="800" dirty="0">
                <a:solidFill>
                  <a:schemeClr val="tx1"/>
                </a:solidFill>
              </a:rPr>
              <a:t> </a:t>
            </a:r>
            <a:r>
              <a:rPr lang="gl-ES" sz="800" dirty="0" err="1">
                <a:solidFill>
                  <a:schemeClr val="tx1"/>
                </a:solidFill>
              </a:rPr>
              <a:t>Predictions</a:t>
            </a:r>
            <a:endParaRPr lang="gl-ES" sz="800" dirty="0">
              <a:solidFill>
                <a:schemeClr val="tx1"/>
              </a:solidFill>
            </a:endParaRPr>
          </a:p>
          <a:p>
            <a:pPr algn="ctr"/>
            <a:r>
              <a:rPr lang="gl-ES" sz="800" dirty="0" err="1">
                <a:solidFill>
                  <a:schemeClr val="tx1"/>
                </a:solidFill>
              </a:rPr>
              <a:t>Ankara</a:t>
            </a:r>
            <a:r>
              <a:rPr lang="gl-ES" sz="800" dirty="0">
                <a:solidFill>
                  <a:schemeClr val="tx1"/>
                </a:solidFill>
              </a:rPr>
              <a:t>, </a:t>
            </a:r>
            <a:r>
              <a:rPr lang="gl-ES" sz="800" dirty="0" err="1">
                <a:solidFill>
                  <a:schemeClr val="tx1"/>
                </a:solidFill>
              </a:rPr>
              <a:t>Turkey</a:t>
            </a:r>
            <a:r>
              <a:rPr lang="gl-ES" sz="800" dirty="0">
                <a:solidFill>
                  <a:schemeClr val="tx1"/>
                </a:solidFill>
              </a:rPr>
              <a:t>, 15 – 23 </a:t>
            </a:r>
            <a:r>
              <a:rPr lang="gl-ES" sz="800" dirty="0" err="1">
                <a:solidFill>
                  <a:schemeClr val="tx1"/>
                </a:solidFill>
              </a:rPr>
              <a:t>April</a:t>
            </a:r>
            <a:r>
              <a:rPr lang="gl-ES" sz="800" dirty="0">
                <a:solidFill>
                  <a:schemeClr val="tx1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9626053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S:\F15015_Copernicus\3_Work\330_Work-in-process\SC4_BackgroundMat\Visual_ID\Photos\Climate_change_ThinkstockPhotos-147656737.jpg"/>
          <p:cNvPicPr>
            <a:picLocks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"/>
          <a:stretch/>
        </p:blipFill>
        <p:spPr bwMode="auto">
          <a:xfrm>
            <a:off x="0" y="-45910"/>
            <a:ext cx="2350852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108520" y="-53200"/>
            <a:ext cx="2483768" cy="52532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6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38100"/>
            <a:ext cx="2350852" cy="5256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9400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270000"/>
            <a:ext cx="7524159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702000"/>
            <a:ext cx="7524159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4731191"/>
            <a:ext cx="1619840" cy="16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75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4731192"/>
            <a:ext cx="1099172" cy="17299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817253" y="4731192"/>
            <a:ext cx="3041021" cy="1729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75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731190"/>
            <a:ext cx="1007041" cy="1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900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6058978" y="4488657"/>
            <a:ext cx="1465181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ECMWF </a:t>
            </a:r>
            <a:fld id="{D4C56AD5-C73F-B44A-96CB-E8BE2C5CB95A}" type="datetime4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April 24, 2019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20422" y="970649"/>
            <a:ext cx="5903737" cy="38985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7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22" y="1485000"/>
            <a:ext cx="5903737" cy="28661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8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20422" y="2025001"/>
            <a:ext cx="5903737" cy="23083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5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20422" y="2340919"/>
            <a:ext cx="5903737" cy="19107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20422" y="2571750"/>
            <a:ext cx="5903737" cy="17120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350"/>
              </a:lnSpc>
              <a:spcBef>
                <a:spcPts val="0"/>
              </a:spcBef>
              <a:buNone/>
              <a:defRPr sz="105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23" y="4488657"/>
            <a:ext cx="1602110" cy="27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61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89000" indent="-189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8564935" cy="58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CopernicusLogo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0785" y="4689823"/>
            <a:ext cx="2015279" cy="421781"/>
          </a:xfrm>
          <a:prstGeom prst="rect">
            <a:avLst/>
          </a:prstGeom>
        </p:spPr>
      </p:pic>
      <p:pic>
        <p:nvPicPr>
          <p:cNvPr id="9" name="irc_mi" descr="Image result for logo ecmwf">
            <a:hlinkClick r:id="rId3"/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6062" y="4875565"/>
            <a:ext cx="521443" cy="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 Mercator Océan">
            <a:hlinkClick r:id="rId5" tgtFrame="&quot;_blank&quot;" tooltip="&quot;Logo Mercator Océan&quot;"/>
          </p:cNvPr>
          <p:cNvPicPr/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9846" y="4844839"/>
            <a:ext cx="382276" cy="19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22927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03" y="-92545"/>
            <a:ext cx="2077083" cy="52565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4720" y="0"/>
            <a:ext cx="2084906" cy="516403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94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arrow marg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270000"/>
            <a:ext cx="7524159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E6832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4731191"/>
            <a:ext cx="1619840" cy="16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 descr="Copernicus_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843" y="4616894"/>
            <a:ext cx="893933" cy="307233"/>
          </a:xfrm>
          <a:prstGeom prst="rect">
            <a:avLst/>
          </a:prstGeom>
        </p:spPr>
      </p:pic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913" y="4710527"/>
            <a:ext cx="945246" cy="162378"/>
          </a:xfrm>
          <a:prstGeom prst="rect">
            <a:avLst/>
          </a:prstGeom>
        </p:spPr>
      </p:pic>
      <p:pic>
        <p:nvPicPr>
          <p:cNvPr id="13" name="Picture 12" descr="EU logo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23" y="4616894"/>
            <a:ext cx="377087" cy="249315"/>
          </a:xfrm>
          <a:prstGeom prst="rect">
            <a:avLst/>
          </a:prstGeom>
        </p:spPr>
      </p:pic>
      <p:sp>
        <p:nvSpPr>
          <p:cNvPr id="1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702000"/>
            <a:ext cx="7524159" cy="3739500"/>
          </a:xfrm>
          <a:prstGeom prst="rect">
            <a:avLst/>
          </a:prstGeom>
        </p:spPr>
        <p:txBody>
          <a:bodyPr lIns="0" tIns="0" rIns="0" bIns="0"/>
          <a:lstStyle>
            <a:lvl1pPr marL="132300" indent="-133350">
              <a:lnSpc>
                <a:spcPct val="110000"/>
              </a:lnSpc>
              <a:spcBef>
                <a:spcPts val="825"/>
              </a:spcBef>
              <a:buClr>
                <a:srgbClr val="EB992A"/>
              </a:buClr>
              <a:buFont typeface="Arial"/>
              <a:buChar char="•"/>
              <a:defRPr sz="1500">
                <a:solidFill>
                  <a:schemeClr val="tx1"/>
                </a:solidFill>
              </a:defRPr>
            </a:lvl1pPr>
            <a:lvl2pPr marL="270000" indent="-135000">
              <a:lnSpc>
                <a:spcPct val="110000"/>
              </a:lnSpc>
              <a:spcBef>
                <a:spcPts val="750"/>
              </a:spcBef>
              <a:buClr>
                <a:srgbClr val="E47823"/>
              </a:buClr>
              <a:buFont typeface="Arial"/>
              <a:buChar char="•"/>
              <a:defRPr sz="1350">
                <a:solidFill>
                  <a:schemeClr val="tx1"/>
                </a:solidFill>
              </a:defRPr>
            </a:lvl2pPr>
            <a:lvl3pPr marL="405000" indent="-135000">
              <a:lnSpc>
                <a:spcPct val="110000"/>
              </a:lnSpc>
              <a:spcBef>
                <a:spcPts val="675"/>
              </a:spcBef>
              <a:buClr>
                <a:srgbClr val="E47823"/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540000" indent="-135000">
              <a:lnSpc>
                <a:spcPct val="110000"/>
              </a:lnSpc>
              <a:spcBef>
                <a:spcPts val="600"/>
              </a:spcBef>
              <a:buClr>
                <a:srgbClr val="E47823"/>
              </a:buClr>
              <a:buFont typeface="Arial"/>
              <a:buChar char="•"/>
              <a:defRPr sz="1050">
                <a:solidFill>
                  <a:schemeClr val="tx1"/>
                </a:solidFill>
              </a:defRPr>
            </a:lvl4pPr>
            <a:lvl5pPr marL="675000" indent="-135000">
              <a:lnSpc>
                <a:spcPct val="110000"/>
              </a:lnSpc>
              <a:spcBef>
                <a:spcPts val="525"/>
              </a:spcBef>
              <a:buClr>
                <a:srgbClr val="E47823"/>
              </a:buClr>
              <a:buFont typeface="Arial"/>
              <a:buChar char="•"/>
              <a:defRPr sz="788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128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270000"/>
            <a:ext cx="7524159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702000"/>
            <a:ext cx="7524159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4731191"/>
            <a:ext cx="1619840" cy="16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75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4731192"/>
            <a:ext cx="1099172" cy="17299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817253" y="4731192"/>
            <a:ext cx="3041021" cy="1729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75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731190"/>
            <a:ext cx="1007041" cy="1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55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270000"/>
            <a:ext cx="7524159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702000"/>
            <a:ext cx="7524159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4731191"/>
            <a:ext cx="1619840" cy="16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75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4731192"/>
            <a:ext cx="1099172" cy="17299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817253" y="4731192"/>
            <a:ext cx="3041021" cy="1729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75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731190"/>
            <a:ext cx="1007041" cy="1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441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270000"/>
            <a:ext cx="7524159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702000"/>
            <a:ext cx="7524159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4731191"/>
            <a:ext cx="1619840" cy="16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75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4731192"/>
            <a:ext cx="1099172" cy="17299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817253" y="4731192"/>
            <a:ext cx="3041021" cy="1729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75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731190"/>
            <a:ext cx="1007041" cy="1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32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270000"/>
            <a:ext cx="7524159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702000"/>
            <a:ext cx="7524159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4731191"/>
            <a:ext cx="1619840" cy="16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75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4731192"/>
            <a:ext cx="1099172" cy="17299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817253" y="4731192"/>
            <a:ext cx="3041021" cy="1729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75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731190"/>
            <a:ext cx="1007041" cy="1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72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270000"/>
            <a:ext cx="7524159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702000"/>
            <a:ext cx="7524159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4731191"/>
            <a:ext cx="1619840" cy="16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75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4731192"/>
            <a:ext cx="1099172" cy="17299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817253" y="4731192"/>
            <a:ext cx="3041021" cy="1729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75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731190"/>
            <a:ext cx="1007041" cy="1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486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270000"/>
            <a:ext cx="7524159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702000"/>
            <a:ext cx="7524159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4731191"/>
            <a:ext cx="1619840" cy="16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75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4731192"/>
            <a:ext cx="1099172" cy="17299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817253" y="4731192"/>
            <a:ext cx="3041021" cy="1729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75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731190"/>
            <a:ext cx="1007041" cy="1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81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270000"/>
            <a:ext cx="7524159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702000"/>
            <a:ext cx="7524159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4731191"/>
            <a:ext cx="1619840" cy="16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75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4731192"/>
            <a:ext cx="1099172" cy="17299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817253" y="4731192"/>
            <a:ext cx="3041021" cy="1729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75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731190"/>
            <a:ext cx="1007041" cy="1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36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270000"/>
            <a:ext cx="7524159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702000"/>
            <a:ext cx="7524159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4731191"/>
            <a:ext cx="1619840" cy="16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75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4731192"/>
            <a:ext cx="1099172" cy="17299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817253" y="4731192"/>
            <a:ext cx="3041021" cy="1729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75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731190"/>
            <a:ext cx="1007041" cy="1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471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2" y="270000"/>
            <a:ext cx="7524159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E6832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2" y="702000"/>
            <a:ext cx="7524159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E68323"/>
              </a:buClr>
              <a:buFont typeface="Arial"/>
              <a:buChar char="•"/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E68323"/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E68323"/>
              </a:buClr>
              <a:buFont typeface="Arial"/>
              <a:buChar char="•"/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E68323"/>
              </a:buClr>
              <a:buFont typeface="Arial"/>
              <a:buChar char="•"/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E68323"/>
              </a:buClr>
              <a:buFont typeface="Arial"/>
              <a:buChar char="•"/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pic>
        <p:nvPicPr>
          <p:cNvPr id="8" name="Picture 7" descr="ECMWF_Master_Logo_WHITE_nostrap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731192"/>
            <a:ext cx="1342372" cy="172993"/>
          </a:xfrm>
          <a:prstGeom prst="rect">
            <a:avLst/>
          </a:prstGeom>
        </p:spPr>
      </p:pic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334370" y="4710527"/>
            <a:ext cx="809630" cy="1826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19C50-BC3B-5841-9AFF-3A0443B66067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Copernicus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613" y="4616894"/>
            <a:ext cx="1191600" cy="307233"/>
          </a:xfrm>
          <a:prstGeom prst="rect">
            <a:avLst/>
          </a:prstGeom>
        </p:spPr>
      </p:pic>
      <p:pic>
        <p:nvPicPr>
          <p:cNvPr id="14" name="Picture 13" descr="ECMWF_Master_Logo_RGB_nostrap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370" y="4710527"/>
            <a:ext cx="1260000" cy="162378"/>
          </a:xfrm>
          <a:prstGeom prst="rect">
            <a:avLst/>
          </a:prstGeom>
        </p:spPr>
      </p:pic>
      <p:pic>
        <p:nvPicPr>
          <p:cNvPr id="15" name="Picture 14" descr="EU 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616894"/>
            <a:ext cx="502652" cy="249315"/>
          </a:xfrm>
          <a:prstGeom prst="rect">
            <a:avLst/>
          </a:prstGeom>
        </p:spPr>
      </p:pic>
      <p:pic>
        <p:nvPicPr>
          <p:cNvPr id="16" name="Picture 15" descr="Copernicus_strip_v1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8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74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2" y="270000"/>
            <a:ext cx="7524159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E6832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2" y="702000"/>
            <a:ext cx="7524159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E68323"/>
              </a:buClr>
              <a:buFont typeface="Arial"/>
              <a:buChar char="•"/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E68323"/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E68323"/>
              </a:buClr>
              <a:buFont typeface="Arial"/>
              <a:buChar char="•"/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E68323"/>
              </a:buClr>
              <a:buFont typeface="Arial"/>
              <a:buChar char="•"/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E68323"/>
              </a:buClr>
              <a:buFont typeface="Arial"/>
              <a:buChar char="•"/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pic>
        <p:nvPicPr>
          <p:cNvPr id="8" name="Picture 7" descr="ECMWF_Master_Logo_WHITE_nostrap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731192"/>
            <a:ext cx="1342372" cy="172993"/>
          </a:xfrm>
          <a:prstGeom prst="rect">
            <a:avLst/>
          </a:prstGeom>
        </p:spPr>
      </p:pic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334370" y="4710527"/>
            <a:ext cx="809630" cy="1826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19C50-BC3B-5841-9AFF-3A0443B66067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Copernicus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613" y="4616894"/>
            <a:ext cx="1191600" cy="307233"/>
          </a:xfrm>
          <a:prstGeom prst="rect">
            <a:avLst/>
          </a:prstGeom>
        </p:spPr>
      </p:pic>
      <p:pic>
        <p:nvPicPr>
          <p:cNvPr id="14" name="Picture 13" descr="ECMWF_Master_Logo_RGB_nostrap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370" y="4710527"/>
            <a:ext cx="1260000" cy="162378"/>
          </a:xfrm>
          <a:prstGeom prst="rect">
            <a:avLst/>
          </a:prstGeom>
        </p:spPr>
      </p:pic>
      <p:pic>
        <p:nvPicPr>
          <p:cNvPr id="15" name="Picture 14" descr="EU 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616894"/>
            <a:ext cx="502652" cy="249315"/>
          </a:xfrm>
          <a:prstGeom prst="rect">
            <a:avLst/>
          </a:prstGeom>
        </p:spPr>
      </p:pic>
      <p:pic>
        <p:nvPicPr>
          <p:cNvPr id="16" name="Picture 15" descr="Copernicus_strip_v1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034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2" y="270000"/>
            <a:ext cx="7524159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E6832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2" y="702000"/>
            <a:ext cx="7524159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E68323"/>
              </a:buClr>
              <a:buFont typeface="Arial"/>
              <a:buChar char="•"/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E68323"/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E68323"/>
              </a:buClr>
              <a:buFont typeface="Arial"/>
              <a:buChar char="•"/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E68323"/>
              </a:buClr>
              <a:buFont typeface="Arial"/>
              <a:buChar char="•"/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E68323"/>
              </a:buClr>
              <a:buFont typeface="Arial"/>
              <a:buChar char="•"/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pic>
        <p:nvPicPr>
          <p:cNvPr id="8" name="Picture 7" descr="ECMWF_Master_Logo_WHITE_nostrap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731192"/>
            <a:ext cx="1342372" cy="172993"/>
          </a:xfrm>
          <a:prstGeom prst="rect">
            <a:avLst/>
          </a:prstGeom>
        </p:spPr>
      </p:pic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334370" y="4710527"/>
            <a:ext cx="809630" cy="1826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19C50-BC3B-5841-9AFF-3A0443B66067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Copernicus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613" y="4616894"/>
            <a:ext cx="1191600" cy="307233"/>
          </a:xfrm>
          <a:prstGeom prst="rect">
            <a:avLst/>
          </a:prstGeom>
        </p:spPr>
      </p:pic>
      <p:pic>
        <p:nvPicPr>
          <p:cNvPr id="14" name="Picture 13" descr="ECMWF_Master_Logo_RGB_nostrap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370" y="4710527"/>
            <a:ext cx="1260000" cy="162378"/>
          </a:xfrm>
          <a:prstGeom prst="rect">
            <a:avLst/>
          </a:prstGeom>
        </p:spPr>
      </p:pic>
      <p:pic>
        <p:nvPicPr>
          <p:cNvPr id="15" name="Picture 14" descr="EU 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616894"/>
            <a:ext cx="502652" cy="249315"/>
          </a:xfrm>
          <a:prstGeom prst="rect">
            <a:avLst/>
          </a:prstGeom>
        </p:spPr>
      </p:pic>
      <p:pic>
        <p:nvPicPr>
          <p:cNvPr id="16" name="Picture 15" descr="Copernicus_strip_v1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698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2" y="270000"/>
            <a:ext cx="7524159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E6832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2" y="702000"/>
            <a:ext cx="7524159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E68323"/>
              </a:buClr>
              <a:buFont typeface="Arial"/>
              <a:buChar char="•"/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E68323"/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E68323"/>
              </a:buClr>
              <a:buFont typeface="Arial"/>
              <a:buChar char="•"/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E68323"/>
              </a:buClr>
              <a:buFont typeface="Arial"/>
              <a:buChar char="•"/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E68323"/>
              </a:buClr>
              <a:buFont typeface="Arial"/>
              <a:buChar char="•"/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pic>
        <p:nvPicPr>
          <p:cNvPr id="8" name="Picture 7" descr="ECMWF_Master_Logo_WHITE_nostrap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731192"/>
            <a:ext cx="1342372" cy="172993"/>
          </a:xfrm>
          <a:prstGeom prst="rect">
            <a:avLst/>
          </a:prstGeom>
        </p:spPr>
      </p:pic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334370" y="4710527"/>
            <a:ext cx="809630" cy="1826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19C50-BC3B-5841-9AFF-3A0443B66067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Copernicus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613" y="4616894"/>
            <a:ext cx="1191600" cy="307233"/>
          </a:xfrm>
          <a:prstGeom prst="rect">
            <a:avLst/>
          </a:prstGeom>
        </p:spPr>
      </p:pic>
      <p:pic>
        <p:nvPicPr>
          <p:cNvPr id="14" name="Picture 13" descr="ECMWF_Master_Logo_RGB_nostrap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370" y="4710527"/>
            <a:ext cx="1260000" cy="162378"/>
          </a:xfrm>
          <a:prstGeom prst="rect">
            <a:avLst/>
          </a:prstGeom>
        </p:spPr>
      </p:pic>
      <p:pic>
        <p:nvPicPr>
          <p:cNvPr id="15" name="Picture 14" descr="EU 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616894"/>
            <a:ext cx="502652" cy="249315"/>
          </a:xfrm>
          <a:prstGeom prst="rect">
            <a:avLst/>
          </a:prstGeom>
        </p:spPr>
      </p:pic>
      <p:pic>
        <p:nvPicPr>
          <p:cNvPr id="16" name="Picture 15" descr="Copernicus_strip_v1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807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2" y="270000"/>
            <a:ext cx="7524159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E6832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2" y="702000"/>
            <a:ext cx="7524159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E68323"/>
              </a:buClr>
              <a:buFont typeface="Arial"/>
              <a:buChar char="•"/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E68323"/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E68323"/>
              </a:buClr>
              <a:buFont typeface="Arial"/>
              <a:buChar char="•"/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E68323"/>
              </a:buClr>
              <a:buFont typeface="Arial"/>
              <a:buChar char="•"/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E68323"/>
              </a:buClr>
              <a:buFont typeface="Arial"/>
              <a:buChar char="•"/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pic>
        <p:nvPicPr>
          <p:cNvPr id="8" name="Picture 7" descr="ECMWF_Master_Logo_WHITE_nostrap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731192"/>
            <a:ext cx="1342372" cy="172993"/>
          </a:xfrm>
          <a:prstGeom prst="rect">
            <a:avLst/>
          </a:prstGeom>
        </p:spPr>
      </p:pic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334370" y="4710527"/>
            <a:ext cx="809630" cy="1826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19C50-BC3B-5841-9AFF-3A0443B66067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Copernicus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613" y="4616894"/>
            <a:ext cx="1191600" cy="307233"/>
          </a:xfrm>
          <a:prstGeom prst="rect">
            <a:avLst/>
          </a:prstGeom>
        </p:spPr>
      </p:pic>
      <p:pic>
        <p:nvPicPr>
          <p:cNvPr id="14" name="Picture 13" descr="ECMWF_Master_Logo_RGB_nostrap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370" y="4710527"/>
            <a:ext cx="1260000" cy="162378"/>
          </a:xfrm>
          <a:prstGeom prst="rect">
            <a:avLst/>
          </a:prstGeom>
        </p:spPr>
      </p:pic>
      <p:pic>
        <p:nvPicPr>
          <p:cNvPr id="15" name="Picture 14" descr="EU 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616894"/>
            <a:ext cx="502652" cy="249315"/>
          </a:xfrm>
          <a:prstGeom prst="rect">
            <a:avLst/>
          </a:prstGeom>
        </p:spPr>
      </p:pic>
      <p:pic>
        <p:nvPicPr>
          <p:cNvPr id="16" name="Picture 15" descr="Copernicus_strip_v1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094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2" y="270000"/>
            <a:ext cx="7524159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E6832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2" y="702000"/>
            <a:ext cx="7524159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E68323"/>
              </a:buClr>
              <a:buFont typeface="Arial"/>
              <a:buChar char="•"/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E68323"/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E68323"/>
              </a:buClr>
              <a:buFont typeface="Arial"/>
              <a:buChar char="•"/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E68323"/>
              </a:buClr>
              <a:buFont typeface="Arial"/>
              <a:buChar char="•"/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E68323"/>
              </a:buClr>
              <a:buFont typeface="Arial"/>
              <a:buChar char="•"/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pic>
        <p:nvPicPr>
          <p:cNvPr id="8" name="Picture 7" descr="ECMWF_Master_Logo_WHITE_nostrap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731192"/>
            <a:ext cx="1342372" cy="172993"/>
          </a:xfrm>
          <a:prstGeom prst="rect">
            <a:avLst/>
          </a:prstGeom>
        </p:spPr>
      </p:pic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334370" y="4710527"/>
            <a:ext cx="809630" cy="1826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19C50-BC3B-5841-9AFF-3A0443B66067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Copernicus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613" y="4616894"/>
            <a:ext cx="1191600" cy="307233"/>
          </a:xfrm>
          <a:prstGeom prst="rect">
            <a:avLst/>
          </a:prstGeom>
        </p:spPr>
      </p:pic>
      <p:pic>
        <p:nvPicPr>
          <p:cNvPr id="14" name="Picture 13" descr="ECMWF_Master_Logo_RGB_nostrap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370" y="4710527"/>
            <a:ext cx="1260000" cy="162378"/>
          </a:xfrm>
          <a:prstGeom prst="rect">
            <a:avLst/>
          </a:prstGeom>
        </p:spPr>
      </p:pic>
      <p:pic>
        <p:nvPicPr>
          <p:cNvPr id="15" name="Picture 14" descr="EU 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1" y="4616894"/>
            <a:ext cx="502652" cy="249315"/>
          </a:xfrm>
          <a:prstGeom prst="rect">
            <a:avLst/>
          </a:prstGeom>
        </p:spPr>
      </p:pic>
      <p:pic>
        <p:nvPicPr>
          <p:cNvPr id="16" name="Picture 15" descr="Copernicus_strip_v1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631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Structure" type="blank">
  <p:cSld name="Code Structur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2" descr="master-slice-c3s-large.png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150" y="-76200"/>
            <a:ext cx="9653823" cy="53760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95185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pernicus_bckgnd_v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10211" y="810003"/>
            <a:ext cx="4831200" cy="82073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ts val="3150"/>
              </a:lnSpc>
              <a:spcBef>
                <a:spcPts val="0"/>
              </a:spcBef>
              <a:buNone/>
              <a:defRPr sz="2700" b="0" baseline="0">
                <a:latin typeface="Verdana"/>
              </a:defRPr>
            </a:lvl1pPr>
          </a:lstStyle>
          <a:p>
            <a:pPr lvl="0"/>
            <a:r>
              <a:rPr lang="en-GB" dirty="0"/>
              <a:t>Information Day</a:t>
            </a:r>
          </a:p>
          <a:p>
            <a:pPr lvl="0"/>
            <a:r>
              <a:rPr lang="en-GB" dirty="0"/>
              <a:t>2 February 2016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211" y="2430000"/>
            <a:ext cx="4831200" cy="1949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50" b="1" i="0">
                <a:solidFill>
                  <a:srgbClr val="F6BC27"/>
                </a:solidFill>
                <a:latin typeface="Verdana"/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10211" y="2700000"/>
            <a:ext cx="4831200" cy="16254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350"/>
              </a:lnSpc>
              <a:spcBef>
                <a:spcPts val="0"/>
              </a:spcBef>
              <a:buNone/>
              <a:defRPr sz="1050">
                <a:latin typeface="Verdana"/>
              </a:defRPr>
            </a:lvl1pPr>
          </a:lstStyle>
          <a:p>
            <a:pPr lvl="0"/>
            <a:r>
              <a:rPr lang="en-GB" dirty="0" err="1"/>
              <a:t>author.name@ecmwf.int</a:t>
            </a:r>
            <a:endParaRPr lang="en-GB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2603501" y="-5334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pic>
        <p:nvPicPr>
          <p:cNvPr id="14" name="Picture 13" descr="ECMWF_Master_Logo_WHITE_nostra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330" y="4730497"/>
            <a:ext cx="1263600" cy="216041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456528" y="4549510"/>
            <a:ext cx="12953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IMPLEMENTED BY</a:t>
            </a:r>
          </a:p>
        </p:txBody>
      </p:sp>
      <p:pic>
        <p:nvPicPr>
          <p:cNvPr id="21" name="Picture 1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803" y="4494364"/>
            <a:ext cx="1109371" cy="4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580" y="4436778"/>
            <a:ext cx="857261" cy="5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opernicus vecto def  Europe's eyes on Earth C and sun in colour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130" y="2277033"/>
            <a:ext cx="2035800" cy="7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806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19239" y="-12685"/>
            <a:ext cx="2463883" cy="5176972"/>
            <a:chOff x="-2604708" y="-1040096"/>
            <a:chExt cx="2463883" cy="5176972"/>
          </a:xfrm>
        </p:grpSpPr>
        <p:pic>
          <p:nvPicPr>
            <p:cNvPr id="21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604436" y="-1028650"/>
              <a:ext cx="2002973" cy="5138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 userDrawn="1"/>
          </p:nvSpPr>
          <p:spPr>
            <a:xfrm>
              <a:off x="-2604436" y="-1013193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-2604708" y="-1040096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406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578683"/>
                </a:solidFill>
              </a:rPr>
              <a:t>Security</a:t>
            </a:r>
            <a:endParaRPr lang="en-US" sz="1100" b="0" dirty="0">
              <a:solidFill>
                <a:srgbClr val="578683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7853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84000"/>
          </a:xfrm>
          <a:prstGeom prst="rect">
            <a:avLst/>
          </a:prstGeom>
          <a:solidFill>
            <a:srgbClr val="578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506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0606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331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853" y="1937973"/>
            <a:ext cx="2061385" cy="1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018177" y="3710205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Security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5186" y="0"/>
            <a:ext cx="2016000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506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7" name="Picture 16" descr="Copernicus white.eps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pic>
        <p:nvPicPr>
          <p:cNvPr id="19" name="Picture 18" descr="logo-ce-horizontal-en-neg-yellow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20" name="Picture 19" descr="ECMWF_Master_Logo_CMYK_nostrapNEG.eps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8637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1410" y="-11063"/>
            <a:ext cx="2091596" cy="5160587"/>
            <a:chOff x="-2916832" y="-200722"/>
            <a:chExt cx="2091596" cy="5160587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-2916832" y="-200722"/>
              <a:ext cx="2091596" cy="5157838"/>
              <a:chOff x="-3291385" y="112960"/>
              <a:chExt cx="2091596" cy="5157838"/>
            </a:xfrm>
          </p:grpSpPr>
          <p:pic>
            <p:nvPicPr>
              <p:cNvPr id="20" name="Picture 2" descr="S:\F15015_Copernicus\3_Work\330_Work-in-process\SC4_BackgroundMat\Visual_ID\Photos\Po_River_Italy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0800000">
                <a:off x="-3291385" y="123478"/>
                <a:ext cx="2077082" cy="5147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>
              <a:xfrm>
                <a:off x="-3276872" y="112960"/>
                <a:ext cx="2077083" cy="515006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Rectangle 15"/>
            <p:cNvSpPr/>
            <p:nvPr userDrawn="1"/>
          </p:nvSpPr>
          <p:spPr>
            <a:xfrm>
              <a:off x="-2910142" y="-190204"/>
              <a:ext cx="2084906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2" descr="S:\F15015_Copernicus\3_Work\330_Work-in-process\SC4_BackgroundMat\PPT\item Copernicus\Big data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817912" cy="5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89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16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 userDrawn="1"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083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578683"/>
                </a:solidFill>
              </a:rPr>
              <a:t>Security</a:t>
            </a:r>
            <a:endParaRPr lang="en-US" sz="1100" b="0" dirty="0">
              <a:solidFill>
                <a:srgbClr val="578683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0100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332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045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38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634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1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94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84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4"/>
          <a:stretch/>
        </p:blipFill>
        <p:spPr bwMode="auto">
          <a:xfrm>
            <a:off x="7293990" y="-1"/>
            <a:ext cx="1907999" cy="52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6479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64794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479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242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31" y="699542"/>
            <a:ext cx="3528396" cy="249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683568" y="2332113"/>
            <a:ext cx="1623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Space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Component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7" name="Picture 16" descr="Copernicus white.eps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pic>
        <p:nvPicPr>
          <p:cNvPr id="18" name="Picture 17" descr="logo-ce-horizontal-en-neg-yellow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19" name="Picture 18" descr="ECMWF_Master_Logo_CMYK_nostrapNEG.eps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531265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38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42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23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827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4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880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38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21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6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11410" y="-20538"/>
            <a:ext cx="2091596" cy="5160587"/>
            <a:chOff x="-2916832" y="-200722"/>
            <a:chExt cx="2091596" cy="5160587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-2916832" y="-200722"/>
              <a:ext cx="2091596" cy="5157838"/>
              <a:chOff x="-3291385" y="112960"/>
              <a:chExt cx="2091596" cy="5157838"/>
            </a:xfrm>
          </p:grpSpPr>
          <p:pic>
            <p:nvPicPr>
              <p:cNvPr id="22" name="Picture 2" descr="S:\F15015_Copernicus\3_Work\330_Work-in-process\SC4_BackgroundMat\Visual_ID\Photos\Po_River_Italy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0800000">
                <a:off x="-3291385" y="123478"/>
                <a:ext cx="2077082" cy="5147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 userDrawn="1"/>
            </p:nvSpPr>
            <p:spPr>
              <a:xfrm>
                <a:off x="-3276872" y="112960"/>
                <a:ext cx="2077083" cy="515006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Rectangle 20"/>
            <p:cNvSpPr/>
            <p:nvPr userDrawn="1"/>
          </p:nvSpPr>
          <p:spPr>
            <a:xfrm>
              <a:off x="-2910142" y="-190204"/>
              <a:ext cx="2084906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pic>
        <p:nvPicPr>
          <p:cNvPr id="24" name="Picture 2" descr="S:\F15015_Copernicus\3_Work\330_Work-in-process\SC4_BackgroundMat\PPT\item Copernicus\Big data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817912" cy="5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378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38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24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819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428" y="0"/>
            <a:ext cx="2220615" cy="517857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1945" y="-1"/>
            <a:ext cx="2102132" cy="517857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35837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316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8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73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84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316" y="-92546"/>
            <a:ext cx="2666236" cy="525891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6802308" y="-2655"/>
            <a:ext cx="2810252" cy="5169026"/>
          </a:xfrm>
          <a:prstGeom prst="rect">
            <a:avLst/>
          </a:prstGeom>
          <a:gradFill flip="none" rotWithShape="1">
            <a:gsLst>
              <a:gs pos="4000">
                <a:schemeClr val="accent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54798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4798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54798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053" name="Picture 5" descr="S:\F15015_Copernicus\3_Work\330_Work-in-process\Logos_icons\UserUptake_blanc-01-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2355"/>
            <a:ext cx="2990300" cy="299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56872" y="336383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User</a:t>
            </a:r>
            <a:r>
              <a:rPr lang="es-ES" sz="1100" b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Uptake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9" name="Picture 18" descr="Copernicus white.eps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pic>
        <p:nvPicPr>
          <p:cNvPr id="20" name="Picture 19" descr="logo-ce-horizontal-en-neg-yellow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21" name="Picture 20" descr="ECMWF_Master_Logo_CMYK_nostrapNEG.eps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  <p:sp>
        <p:nvSpPr>
          <p:cNvPr id="27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67123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126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7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003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443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26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341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28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31445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84000"/>
          </a:xfrm>
          <a:prstGeom prst="rect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S:\F15015_Copernicus\3_Work\330_Work-in-process\SC4_BackgroundMat\Visual_ID\Photos\InSitu.jpg"/>
          <p:cNvPicPr>
            <a:picLocks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8"/>
          <a:stretch/>
        </p:blipFill>
        <p:spPr bwMode="auto">
          <a:xfrm>
            <a:off x="7293989" y="-92546"/>
            <a:ext cx="1980000" cy="529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54798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4798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54798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30928" y="3462268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In</a:t>
            </a:r>
            <a:r>
              <a:rPr lang="es-ES" sz="1100" b="0" baseline="0" dirty="0">
                <a:solidFill>
                  <a:schemeClr val="bg1"/>
                </a:solidFill>
              </a:rPr>
              <a:t> situ</a:t>
            </a:r>
            <a:endParaRPr lang="en-US" sz="1100" b="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03940" y="1541238"/>
            <a:ext cx="1728192" cy="1784190"/>
            <a:chOff x="-1692696" y="827409"/>
            <a:chExt cx="1728192" cy="1784190"/>
          </a:xfrm>
        </p:grpSpPr>
        <p:pic>
          <p:nvPicPr>
            <p:cNvPr id="2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Copernicus white.eps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pic>
        <p:nvPicPr>
          <p:cNvPr id="29" name="Picture 28" descr="logo-ce-horizontal-en-neg-yellow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35" name="Picture 34" descr="ECMWF_Master_Logo_CMYK_nostrapNEG.eps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  <p:sp>
        <p:nvSpPr>
          <p:cNvPr id="36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3197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17" y="0"/>
            <a:ext cx="2106504" cy="517526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1945" y="-1"/>
            <a:ext cx="2102132" cy="51640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31640" y="722087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32" name="TextBox 31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30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89602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72749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33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43604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29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809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9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90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image" Target="../media/image3.emf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image" Target="../media/image2.emf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8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7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78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77.xml"/><Relationship Id="rId9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83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8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2" name="Picture 11" descr="ECMWF_Master_Logo_CMYK_nostrap (1).eps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7" name="Picture 6" descr="logo-ce-horizontal-en-quadri.eps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55" r:id="rId5"/>
    <p:sldLayoutId id="2147483727" r:id="rId6"/>
    <p:sldLayoutId id="2147483728" r:id="rId7"/>
    <p:sldLayoutId id="214748372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4" name="Picture 13" descr="ECMWF_Master_Logo_CMYK_nostrap (1)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15" name="Picture 14" descr="logo-ce-horizontal-en-quadri.eps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0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4" name="Picture 13" descr="ECMWF_Master_Logo_CMYK_nostrap (1)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15" name="Picture 14" descr="logo-ce-horizontal-en-quadri.eps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4" name="Picture 13" descr="ECMWF_Master_Logo_CMYK_nostrap (1)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15" name="Picture 14" descr="logo-ce-horizontal-en-quadri.eps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4" name="Picture 13" descr="ECMWF_Master_Logo_CMYK_nostrap (1)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15" name="Picture 14" descr="logo-ce-horizontal-en-quadri.eps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1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1" name="Picture 10" descr="ECMWF_Master_Logo_CMYK_nostrap (1)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12" name="Picture 11" descr="logo-ce-horizontal-en-quadri.eps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5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1" name="Picture 10" descr="ECMWF_Master_Logo_CMYK_nostrap (1).eps"/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12" name="Picture 11" descr="logo-ce-horizontal-en-quadri.eps"/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8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819" r:id="rId2"/>
    <p:sldLayoutId id="2147483821" r:id="rId3"/>
    <p:sldLayoutId id="2147483707" r:id="rId4"/>
    <p:sldLayoutId id="2147483708" r:id="rId5"/>
    <p:sldLayoutId id="2147483709" r:id="rId6"/>
    <p:sldLayoutId id="2147483710" r:id="rId7"/>
    <p:sldLayoutId id="2147483820" r:id="rId8"/>
    <p:sldLayoutId id="2147483711" r:id="rId9"/>
    <p:sldLayoutId id="2147483712" r:id="rId10"/>
    <p:sldLayoutId id="2147483756" r:id="rId11"/>
    <p:sldLayoutId id="2147483767" r:id="rId12"/>
    <p:sldLayoutId id="2147483773" r:id="rId13"/>
    <p:sldLayoutId id="2147483778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8" r:id="rId29"/>
    <p:sldLayoutId id="2147483822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4" name="Picture 13" descr="ECMWF_Master_Logo_CMYK_nostrap (1)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15" name="Picture 14" descr="logo-ce-horizontal-en-quadri.eps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0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4" name="Picture 13" descr="ECMWF_Master_Logo_CMYK_nostrap (1)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15" name="Picture 14" descr="logo-ce-horizontal-en-quadri.eps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2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4" name="Picture 13" descr="ECMWF_Master_Logo_CMYK_nostrap (1).eps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15" name="Picture 14" descr="logo-ce-horizontal-en-quadri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tiff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1.gif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tiff"/><Relationship Id="rId3" Type="http://schemas.openxmlformats.org/officeDocument/2006/relationships/image" Target="../media/image94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6.png"/><Relationship Id="rId5" Type="http://schemas.microsoft.com/office/2007/relationships/hdphoto" Target="../media/hdphoto1.wdp"/><Relationship Id="rId4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tiff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2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36.svg"/><Relationship Id="rId4" Type="http://schemas.openxmlformats.org/officeDocument/2006/relationships/image" Target="../media/image1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4.tif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tiff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1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4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4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4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4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4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Eduardo </a:t>
            </a:r>
            <a:r>
              <a:rPr lang="en-US" b="1" dirty="0" err="1"/>
              <a:t>Penabad</a:t>
            </a:r>
            <a:r>
              <a:rPr lang="en-US" b="1" dirty="0"/>
              <a:t> Ramos </a:t>
            </a:r>
            <a:r>
              <a:rPr lang="en-US" dirty="0"/>
              <a:t>(ECMWF)</a:t>
            </a:r>
          </a:p>
          <a:p>
            <a:pPr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en-US" sz="1400" dirty="0">
              <a:solidFill>
                <a:srgbClr val="FFFFFF"/>
              </a:solidFill>
              <a:sym typeface="Calibri"/>
            </a:endParaRPr>
          </a:p>
          <a:p>
            <a:pPr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sz="1400" dirty="0">
                <a:solidFill>
                  <a:srgbClr val="FFFFFF"/>
                </a:solidFill>
                <a:sym typeface="Calibri"/>
              </a:rPr>
              <a:t>with contributions from:</a:t>
            </a:r>
            <a:br>
              <a:rPr lang="en-US" sz="1400" dirty="0">
                <a:solidFill>
                  <a:srgbClr val="FFFFFF"/>
                </a:solidFill>
                <a:sym typeface="Calibri"/>
              </a:rPr>
            </a:br>
            <a:r>
              <a:rPr lang="gl-ES" sz="1400" dirty="0" err="1">
                <a:solidFill>
                  <a:srgbClr val="FFFFFF"/>
                </a:solidFill>
                <a:sym typeface="Calibri"/>
              </a:rPr>
              <a:t>Cedric</a:t>
            </a:r>
            <a:r>
              <a:rPr lang="gl-ES" sz="1400" dirty="0">
                <a:solidFill>
                  <a:srgbClr val="FFFFFF"/>
                </a:solidFill>
                <a:sym typeface="Calibri"/>
              </a:rPr>
              <a:t> </a:t>
            </a:r>
            <a:r>
              <a:rPr lang="gl-ES" sz="1400" dirty="0" err="1">
                <a:solidFill>
                  <a:srgbClr val="FFFFFF"/>
                </a:solidFill>
                <a:sym typeface="Calibri"/>
              </a:rPr>
              <a:t>Bergeron</a:t>
            </a:r>
            <a:r>
              <a:rPr lang="gl-ES" sz="1400" dirty="0">
                <a:solidFill>
                  <a:srgbClr val="FFFFFF"/>
                </a:solidFill>
                <a:sym typeface="Calibri"/>
              </a:rPr>
              <a:t>, </a:t>
            </a:r>
            <a:r>
              <a:rPr lang="gl-ES" sz="1400" dirty="0" err="1">
                <a:solidFill>
                  <a:srgbClr val="FFFFFF"/>
                </a:solidFill>
                <a:sym typeface="Calibri"/>
              </a:rPr>
              <a:t>Gionata</a:t>
            </a:r>
            <a:r>
              <a:rPr lang="gl-ES" sz="1400" dirty="0">
                <a:solidFill>
                  <a:srgbClr val="FFFFFF"/>
                </a:solidFill>
                <a:sym typeface="Calibri"/>
              </a:rPr>
              <a:t> </a:t>
            </a:r>
            <a:r>
              <a:rPr lang="gl-ES" sz="1400" dirty="0" err="1">
                <a:solidFill>
                  <a:srgbClr val="FFFFFF"/>
                </a:solidFill>
                <a:sym typeface="Calibri"/>
              </a:rPr>
              <a:t>Biavati</a:t>
            </a:r>
            <a:r>
              <a:rPr lang="gl-ES" sz="1400" dirty="0">
                <a:solidFill>
                  <a:srgbClr val="FFFFFF"/>
                </a:solidFill>
                <a:sym typeface="Calibri"/>
              </a:rPr>
              <a:t>, </a:t>
            </a:r>
            <a:r>
              <a:rPr lang="gl-ES" sz="1400" dirty="0" err="1">
                <a:solidFill>
                  <a:srgbClr val="FFFFFF"/>
                </a:solidFill>
                <a:sym typeface="Calibri"/>
              </a:rPr>
              <a:t>Ángel</a:t>
            </a:r>
            <a:r>
              <a:rPr lang="gl-ES" sz="1400" dirty="0">
                <a:solidFill>
                  <a:srgbClr val="FFFFFF"/>
                </a:solidFill>
                <a:sym typeface="Calibri"/>
              </a:rPr>
              <a:t> López-</a:t>
            </a:r>
            <a:r>
              <a:rPr lang="gl-ES" sz="1400" dirty="0" err="1">
                <a:solidFill>
                  <a:srgbClr val="FFFFFF"/>
                </a:solidFill>
                <a:sym typeface="Calibri"/>
              </a:rPr>
              <a:t>Alos</a:t>
            </a:r>
            <a:endParaRPr lang="en-US" sz="1400" dirty="0">
              <a:solidFill>
                <a:srgbClr val="FFFFFF"/>
              </a:solidFill>
              <a:sym typeface="Calibri"/>
            </a:endParaRPr>
          </a:p>
          <a:p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779662"/>
            <a:ext cx="4752528" cy="720080"/>
          </a:xfrm>
        </p:spPr>
        <p:txBody>
          <a:bodyPr>
            <a:noAutofit/>
          </a:bodyPr>
          <a:lstStyle/>
          <a:p>
            <a:r>
              <a:rPr lang="en-US" sz="3600" dirty="0"/>
              <a:t>C3S Climate Data Store</a:t>
            </a:r>
            <a:br>
              <a:rPr lang="en-US" sz="1800" dirty="0"/>
            </a:br>
            <a:r>
              <a:rPr lang="en-US" sz="1800" dirty="0"/>
              <a:t>CDS catalogue, API and Toolbox:</a:t>
            </a:r>
            <a:br>
              <a:rPr lang="en-US" sz="1800" dirty="0"/>
            </a:br>
            <a:r>
              <a:rPr lang="en-US" sz="1800" dirty="0"/>
              <a:t>Hands-On practice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2F86637-44D5-B346-9EF3-5DAE7E58B8F6}"/>
              </a:ext>
            </a:extLst>
          </p:cNvPr>
          <p:cNvSpPr/>
          <p:nvPr/>
        </p:nvSpPr>
        <p:spPr>
          <a:xfrm>
            <a:off x="792088" y="123478"/>
            <a:ext cx="6444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1400" dirty="0">
                <a:solidFill>
                  <a:schemeClr val="bg1"/>
                </a:solidFill>
              </a:rPr>
              <a:t>NOAA-USAID 11</a:t>
            </a:r>
            <a:r>
              <a:rPr lang="gl-ES" sz="1400" baseline="30000" dirty="0">
                <a:solidFill>
                  <a:schemeClr val="bg1"/>
                </a:solidFill>
              </a:rPr>
              <a:t>th</a:t>
            </a:r>
            <a:r>
              <a:rPr lang="gl-ES" sz="1400" dirty="0">
                <a:solidFill>
                  <a:schemeClr val="bg1"/>
                </a:solidFill>
              </a:rPr>
              <a:t> International </a:t>
            </a:r>
            <a:r>
              <a:rPr lang="gl-ES" sz="1400" dirty="0" err="1">
                <a:solidFill>
                  <a:schemeClr val="bg1"/>
                </a:solidFill>
              </a:rPr>
              <a:t>Training</a:t>
            </a:r>
            <a:r>
              <a:rPr lang="gl-ES" sz="1400" dirty="0">
                <a:solidFill>
                  <a:schemeClr val="bg1"/>
                </a:solidFill>
              </a:rPr>
              <a:t> </a:t>
            </a:r>
            <a:r>
              <a:rPr lang="gl-ES" sz="1400" dirty="0" err="1">
                <a:solidFill>
                  <a:schemeClr val="bg1"/>
                </a:solidFill>
              </a:rPr>
              <a:t>Workshop</a:t>
            </a:r>
            <a:r>
              <a:rPr lang="gl-ES" sz="1400" dirty="0">
                <a:solidFill>
                  <a:schemeClr val="bg1"/>
                </a:solidFill>
              </a:rPr>
              <a:t> </a:t>
            </a:r>
            <a:r>
              <a:rPr lang="gl-ES" sz="1400" dirty="0" err="1">
                <a:solidFill>
                  <a:schemeClr val="bg1"/>
                </a:solidFill>
              </a:rPr>
              <a:t>Climate</a:t>
            </a:r>
            <a:r>
              <a:rPr lang="gl-ES" sz="1400" dirty="0">
                <a:solidFill>
                  <a:schemeClr val="bg1"/>
                </a:solidFill>
              </a:rPr>
              <a:t> </a:t>
            </a:r>
            <a:r>
              <a:rPr lang="gl-ES" sz="1400" dirty="0" err="1">
                <a:solidFill>
                  <a:schemeClr val="bg1"/>
                </a:solidFill>
              </a:rPr>
              <a:t>Variability</a:t>
            </a:r>
            <a:r>
              <a:rPr lang="gl-ES" sz="1400" dirty="0">
                <a:solidFill>
                  <a:schemeClr val="bg1"/>
                </a:solidFill>
              </a:rPr>
              <a:t> </a:t>
            </a:r>
            <a:r>
              <a:rPr lang="gl-ES" sz="1400" dirty="0" err="1">
                <a:solidFill>
                  <a:schemeClr val="bg1"/>
                </a:solidFill>
              </a:rPr>
              <a:t>and</a:t>
            </a:r>
            <a:r>
              <a:rPr lang="gl-ES" sz="1400" dirty="0">
                <a:solidFill>
                  <a:schemeClr val="bg1"/>
                </a:solidFill>
              </a:rPr>
              <a:t> </a:t>
            </a:r>
            <a:r>
              <a:rPr lang="gl-ES" sz="1400" dirty="0" err="1">
                <a:solidFill>
                  <a:schemeClr val="bg1"/>
                </a:solidFill>
              </a:rPr>
              <a:t>Predictions</a:t>
            </a:r>
            <a:endParaRPr lang="gl-ES" sz="1400" dirty="0">
              <a:solidFill>
                <a:schemeClr val="bg1"/>
              </a:solidFill>
            </a:endParaRPr>
          </a:p>
          <a:p>
            <a:pPr algn="ctr"/>
            <a:r>
              <a:rPr lang="gl-ES" sz="1400" dirty="0" err="1">
                <a:solidFill>
                  <a:schemeClr val="bg1"/>
                </a:solidFill>
              </a:rPr>
              <a:t>Ankara</a:t>
            </a:r>
            <a:r>
              <a:rPr lang="gl-ES" sz="1400" dirty="0">
                <a:solidFill>
                  <a:schemeClr val="bg1"/>
                </a:solidFill>
              </a:rPr>
              <a:t>, </a:t>
            </a:r>
            <a:r>
              <a:rPr lang="gl-ES" sz="1400" dirty="0" err="1">
                <a:solidFill>
                  <a:schemeClr val="bg1"/>
                </a:solidFill>
              </a:rPr>
              <a:t>Turkey</a:t>
            </a:r>
            <a:r>
              <a:rPr lang="gl-ES" sz="1400" dirty="0">
                <a:solidFill>
                  <a:schemeClr val="bg1"/>
                </a:solidFill>
              </a:rPr>
              <a:t>, 15 – 23 </a:t>
            </a:r>
            <a:r>
              <a:rPr lang="gl-ES" sz="1400" dirty="0" err="1">
                <a:solidFill>
                  <a:schemeClr val="bg1"/>
                </a:solidFill>
              </a:rPr>
              <a:t>April</a:t>
            </a:r>
            <a:r>
              <a:rPr lang="gl-ES" sz="1400" dirty="0">
                <a:solidFill>
                  <a:schemeClr val="bg1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69787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n 12"/>
          <p:cNvSpPr/>
          <p:nvPr/>
        </p:nvSpPr>
        <p:spPr bwMode="auto">
          <a:xfrm>
            <a:off x="5583944" y="1823015"/>
            <a:ext cx="1080416" cy="796173"/>
          </a:xfrm>
          <a:prstGeom prst="can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latin typeface="Arial" charset="0"/>
              </a:rPr>
              <a:t>Catalogue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340" y="643203"/>
            <a:ext cx="3909473" cy="213375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747033" y="3861977"/>
            <a:ext cx="79397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Data Store - Concept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241421" y="1949508"/>
            <a:ext cx="1890065" cy="59527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latin typeface="Arial" charset="0"/>
              </a:rPr>
              <a:t>Toolbox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3937184" y="1558865"/>
            <a:ext cx="513420" cy="14882"/>
          </a:xfrm>
          <a:prstGeom prst="straightConnector1">
            <a:avLst/>
          </a:prstGeom>
          <a:noFill/>
          <a:ln w="508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596587" y="803614"/>
            <a:ext cx="510076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User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241351" y="2544778"/>
            <a:ext cx="1890065" cy="59527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latin typeface="Arial" charset="0"/>
              </a:rPr>
              <a:t>Broker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419364" y="3497208"/>
            <a:ext cx="1605224" cy="364769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i="1" dirty="0">
                <a:latin typeface="Arial" charset="0"/>
              </a:rPr>
              <a:t>Adaptor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375296" y="3497208"/>
            <a:ext cx="1605224" cy="364769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i="1" dirty="0">
                <a:latin typeface="Arial" charset="0"/>
              </a:rPr>
              <a:t>Adaptor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61748" y="3497208"/>
            <a:ext cx="1605224" cy="364769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i="1" dirty="0">
                <a:latin typeface="Arial" charset="0"/>
              </a:rPr>
              <a:t>Adaptor</a:t>
            </a:r>
          </a:p>
        </p:txBody>
      </p:sp>
      <p:cxnSp>
        <p:nvCxnSpPr>
          <p:cNvPr id="27" name="Shape 26"/>
          <p:cNvCxnSpPr>
            <a:stCxn id="16" idx="1"/>
            <a:endCxn id="23" idx="0"/>
          </p:cNvCxnSpPr>
          <p:nvPr/>
        </p:nvCxnSpPr>
        <p:spPr bwMode="auto">
          <a:xfrm rot="10800000" flipV="1">
            <a:off x="2221976" y="2842413"/>
            <a:ext cx="1019373" cy="654796"/>
          </a:xfrm>
          <a:prstGeom prst="bentConnector2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hape 31"/>
          <p:cNvCxnSpPr>
            <a:stCxn id="16" idx="3"/>
            <a:endCxn id="25" idx="0"/>
          </p:cNvCxnSpPr>
          <p:nvPr/>
        </p:nvCxnSpPr>
        <p:spPr bwMode="auto">
          <a:xfrm>
            <a:off x="5131416" y="2842413"/>
            <a:ext cx="1532945" cy="654796"/>
          </a:xfrm>
          <a:prstGeom prst="bentConnector2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16" idx="2"/>
            <a:endCxn id="24" idx="0"/>
          </p:cNvCxnSpPr>
          <p:nvPr/>
        </p:nvCxnSpPr>
        <p:spPr bwMode="auto">
          <a:xfrm rot="5400000">
            <a:off x="4003567" y="3314392"/>
            <a:ext cx="357161" cy="8474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5861748" y="3861978"/>
            <a:ext cx="1605224" cy="595270"/>
          </a:xfrm>
          <a:prstGeom prst="rect">
            <a:avLst/>
          </a:prstGeom>
          <a:noFill/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8000"/>
                </a:solidFill>
                <a:latin typeface="Arial" charset="0"/>
              </a:rPr>
              <a:t>ECMWF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rgbClr val="008000"/>
                </a:solidFill>
                <a:latin typeface="Arial" charset="0"/>
              </a:rPr>
              <a:t>MARS archive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382808" y="3861978"/>
            <a:ext cx="1605224" cy="595270"/>
          </a:xfrm>
          <a:prstGeom prst="rect">
            <a:avLst/>
          </a:prstGeom>
          <a:noFill/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FF6600"/>
                </a:solidFill>
                <a:latin typeface="Arial" charset="0"/>
              </a:rPr>
              <a:t>Website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rgbClr val="FF6600"/>
                </a:solidFill>
                <a:latin typeface="Arial" charset="0"/>
              </a:rPr>
              <a:t>ftp server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419364" y="3861978"/>
            <a:ext cx="1605224" cy="595270"/>
          </a:xfrm>
          <a:prstGeom prst="rect">
            <a:avLst/>
          </a:prstGeom>
          <a:noFill/>
          <a:ln w="508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ESGF</a:t>
            </a:r>
          </a:p>
        </p:txBody>
      </p:sp>
      <p:sp>
        <p:nvSpPr>
          <p:cNvPr id="19" name="Can 18"/>
          <p:cNvSpPr/>
          <p:nvPr/>
        </p:nvSpPr>
        <p:spPr bwMode="auto">
          <a:xfrm>
            <a:off x="1708405" y="1863855"/>
            <a:ext cx="1080416" cy="796173"/>
          </a:xfrm>
          <a:prstGeom prst="can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latin typeface="Arial" charset="0"/>
              </a:rPr>
              <a:t>Compute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78531" y="449143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🙂</a:t>
            </a:r>
            <a:endParaRPr lang="en-US" sz="9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520" y="1222075"/>
            <a:ext cx="344231" cy="34423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986" y="1222075"/>
            <a:ext cx="344231" cy="34423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887" y="3915931"/>
            <a:ext cx="344231" cy="34423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290" y="3961259"/>
            <a:ext cx="344231" cy="344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115" y="1904956"/>
            <a:ext cx="1207721" cy="8529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704" y="1870395"/>
            <a:ext cx="607249" cy="607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581" y="741327"/>
            <a:ext cx="986297" cy="98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1.45833E-6 0.12686 L -1.45833E-6 0.22385 L 0.03659 0.22385 L 0.16472 0.22385 L 0.16537 0.53565 L 0.16537 0.53635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268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2.70833E-6 0.12385 L 2.70833E-6 0.21852 L -0.06237 0.21852 L -0.27982 0.21852 L -0.28086 0.52338 L -0.28086 0.52408 " pathEditMode="relative" rAng="0" ptsTypes="AAAAA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26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31823 -0.13542 L -0.36433 -0.32477 L -0.36433 -0.32477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16" y="-162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116 L 0.00208 -0.00092 C -0.0013 -0.09074 0.00078 -0.0243 0.00078 -0.20069 L 0.0793 -0.31366 L 0.0793 -0.31366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-15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03704E-6 L 4.79167E-6 -7.03704E-6 L 0.25416 -0.00765 C 0.26054 -0.00788 0.26705 -0.0095 0.27356 -0.00996 C 0.28463 -0.01112 0.29583 -0.01158 0.3069 -0.01251 L 0.32083 -0.01737 C 0.32304 -0.01829 0.32552 -0.01853 0.32773 -0.01992 L 0.3319 -0.02246 C 0.33789 -0.02154 0.34388 -0.0213 0.35 -0.01992 C 0.35143 -0.01968 0.3526 -0.01737 0.35416 -0.01737 C 0.35742 -0.01737 0.36054 -0.01899 0.3638 -0.01992 C 0.36562 -0.02246 0.36744 -0.02501 0.3694 -0.02732 C 0.3707 -0.02894 0.37226 -0.03033 0.37356 -0.03218 C 0.37955 -0.04167 0.3819 -0.0463 0.38606 -0.05695 C 0.38802 -0.06181 0.39166 -0.06575 0.39166 -0.07177 L 0.39166 -0.09144 L 0.39166 -0.09144 " pathEditMode="relative" ptsTypes="AAAAAAAAAAAAAAA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CDS – Overall technical Architecture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128840" y="4466863"/>
            <a:ext cx="7555728" cy="68657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r" defTabSz="685783" fontAlgn="base">
              <a:spcBef>
                <a:spcPct val="0"/>
              </a:spcBef>
              <a:spcAft>
                <a:spcPct val="0"/>
              </a:spcAft>
            </a:pPr>
            <a:endParaRPr lang="en-US" sz="1575" b="1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5494" y="4582968"/>
            <a:ext cx="2054816" cy="194273"/>
          </a:xfrm>
          <a:prstGeom prst="rect">
            <a:avLst/>
          </a:prstGeom>
          <a:pattFill prst="ltDnDiag">
            <a:fgClr>
              <a:srgbClr val="6D9A65"/>
            </a:fgClr>
            <a:bgClr>
              <a:sysClr val="window" lastClr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endParaRPr lang="en-GB" sz="1013" kern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68576" y="1517226"/>
            <a:ext cx="2130969" cy="2406190"/>
          </a:xfrm>
          <a:custGeom>
            <a:avLst/>
            <a:gdLst>
              <a:gd name="connsiteX0" fmla="*/ 3991429 w 3991429"/>
              <a:gd name="connsiteY0" fmla="*/ 0 h 5080000"/>
              <a:gd name="connsiteX1" fmla="*/ 1045029 w 3991429"/>
              <a:gd name="connsiteY1" fmla="*/ 0 h 5080000"/>
              <a:gd name="connsiteX2" fmla="*/ 1103086 w 3991429"/>
              <a:gd name="connsiteY2" fmla="*/ 3730172 h 5080000"/>
              <a:gd name="connsiteX3" fmla="*/ 0 w 3991429"/>
              <a:gd name="connsiteY3" fmla="*/ 3759200 h 5080000"/>
              <a:gd name="connsiteX4" fmla="*/ 0 w 3991429"/>
              <a:gd name="connsiteY4" fmla="*/ 5080000 h 5080000"/>
              <a:gd name="connsiteX5" fmla="*/ 3991429 w 3991429"/>
              <a:gd name="connsiteY5" fmla="*/ 5065486 h 5080000"/>
              <a:gd name="connsiteX6" fmla="*/ 3991429 w 3991429"/>
              <a:gd name="connsiteY6" fmla="*/ 0 h 5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1429" h="5080000">
                <a:moveTo>
                  <a:pt x="3991429" y="0"/>
                </a:moveTo>
                <a:lnTo>
                  <a:pt x="1045029" y="0"/>
                </a:lnTo>
                <a:lnTo>
                  <a:pt x="1103086" y="3730172"/>
                </a:lnTo>
                <a:lnTo>
                  <a:pt x="0" y="3759200"/>
                </a:lnTo>
                <a:lnTo>
                  <a:pt x="0" y="5080000"/>
                </a:lnTo>
                <a:lnTo>
                  <a:pt x="3991429" y="5065486"/>
                </a:lnTo>
                <a:lnTo>
                  <a:pt x="3991429" y="0"/>
                </a:lnTo>
                <a:close/>
              </a:path>
            </a:pathLst>
          </a:custGeom>
          <a:solidFill>
            <a:srgbClr val="6D9A65">
              <a:alpha val="41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endParaRPr lang="en-GB" sz="1013" kern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7" name="Left Arrow 6"/>
          <p:cNvSpPr/>
          <p:nvPr/>
        </p:nvSpPr>
        <p:spPr>
          <a:xfrm rot="5400000">
            <a:off x="6283779" y="954778"/>
            <a:ext cx="214368" cy="347225"/>
          </a:xfrm>
          <a:prstGeom prst="leftArrow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37">
              <a:defRPr/>
            </a:pPr>
            <a:endParaRPr lang="en-GB" sz="506" kern="0" dirty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6263703" y="2676361"/>
            <a:ext cx="3045353" cy="20574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1013" kern="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"/>
                <a:cs typeface=""/>
              </a:rPr>
              <a:t>Monitoring / Metrics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192581" y="4225699"/>
            <a:ext cx="8464" cy="363488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0" name="Can 9"/>
          <p:cNvSpPr/>
          <p:nvPr/>
        </p:nvSpPr>
        <p:spPr>
          <a:xfrm>
            <a:off x="6302616" y="3688039"/>
            <a:ext cx="572080" cy="147989"/>
          </a:xfrm>
          <a:prstGeom prst="can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375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Computation Exec.</a:t>
            </a:r>
          </a:p>
        </p:txBody>
      </p:sp>
      <p:sp>
        <p:nvSpPr>
          <p:cNvPr id="11" name="Can 10"/>
          <p:cNvSpPr/>
          <p:nvPr/>
        </p:nvSpPr>
        <p:spPr>
          <a:xfrm>
            <a:off x="6913886" y="3688039"/>
            <a:ext cx="572080" cy="147989"/>
          </a:xfrm>
          <a:prstGeom prst="can">
            <a:avLst/>
          </a:prstGeom>
          <a:solidFill>
            <a:srgbClr val="DEFFFF"/>
          </a:solidFill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450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Results/Cache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38340" y="1465889"/>
            <a:ext cx="5061204" cy="797243"/>
          </a:xfrm>
          <a:prstGeom prst="rect">
            <a:avLst/>
          </a:prstGeom>
          <a:solidFill>
            <a:srgbClr val="F2F2F2">
              <a:alpha val="4902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endParaRPr lang="en-GB" sz="563" kern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89404" y="1590619"/>
            <a:ext cx="894969" cy="281607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525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Data/Products Catalogue</a:t>
            </a:r>
          </a:p>
          <a:p>
            <a:pPr algn="ctr" defTabSz="514337">
              <a:defRPr/>
            </a:pPr>
            <a:r>
              <a:rPr lang="en-GB" sz="525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Discover/View/</a:t>
            </a:r>
          </a:p>
          <a:p>
            <a:pPr algn="ctr" defTabSz="514337">
              <a:defRPr/>
            </a:pPr>
            <a:r>
              <a:rPr lang="en-GB" sz="525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Download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35808" y="1584833"/>
            <a:ext cx="894969" cy="281607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563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Data/Product</a:t>
            </a:r>
          </a:p>
          <a:p>
            <a:pPr algn="ctr" defTabSz="514337">
              <a:defRPr/>
            </a:pPr>
            <a:r>
              <a:rPr lang="en-GB" sz="563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Metadata Management*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82213" y="1564902"/>
            <a:ext cx="1455611" cy="612077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14337">
              <a:defRPr/>
            </a:pPr>
            <a:endParaRPr lang="en-GB" sz="563" kern="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  <a:p>
            <a:pPr defTabSz="514337">
              <a:defRPr/>
            </a:pPr>
            <a:endParaRPr lang="en-GB" sz="563" kern="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43000" y="1584833"/>
            <a:ext cx="894969" cy="281607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563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Users Management*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00063" y="1589333"/>
            <a:ext cx="591503" cy="281607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525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Authentication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82255" y="1588048"/>
            <a:ext cx="1009277" cy="247154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525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Tools/Workflow</a:t>
            </a:r>
            <a:r>
              <a:rPr lang="en-GB" sz="563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Management*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382255" y="1877523"/>
            <a:ext cx="1009277" cy="146590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563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Application Management*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382255" y="2023213"/>
            <a:ext cx="1009277" cy="122396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525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Applications Use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38340" y="1260149"/>
            <a:ext cx="5061204" cy="205740"/>
          </a:xfrm>
          <a:prstGeom prst="rect">
            <a:avLst/>
          </a:prstGeom>
          <a:gradFill>
            <a:gsLst>
              <a:gs pos="0">
                <a:srgbClr val="941333"/>
              </a:gs>
              <a:gs pos="100000">
                <a:srgbClr val="941333">
                  <a:alpha val="56000"/>
                </a:srgbClr>
              </a:gs>
            </a:gsLst>
            <a:lin ang="16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1013" kern="0" dirty="0">
                <a:solidFill>
                  <a:schemeClr val="bg1"/>
                </a:solidFill>
                <a:latin typeface="Calibri" panose="020F0502020204030204"/>
                <a:ea typeface=""/>
                <a:cs typeface=""/>
              </a:rPr>
              <a:t>WEB PORTAL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38340" y="2674612"/>
            <a:ext cx="5061204" cy="490347"/>
          </a:xfrm>
          <a:prstGeom prst="rect">
            <a:avLst/>
          </a:prstGeom>
          <a:solidFill>
            <a:srgbClr val="F2F2F2">
              <a:alpha val="4902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endParaRPr lang="en-GB" sz="563" kern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23" name="Can 22"/>
          <p:cNvSpPr/>
          <p:nvPr/>
        </p:nvSpPr>
        <p:spPr>
          <a:xfrm>
            <a:off x="2644081" y="2727760"/>
            <a:ext cx="714947" cy="375476"/>
          </a:xfrm>
          <a:prstGeom prst="can">
            <a:avLst/>
          </a:prstGeom>
          <a:gradFill>
            <a:gsLst>
              <a:gs pos="0">
                <a:srgbClr val="941333"/>
              </a:gs>
              <a:gs pos="100000">
                <a:srgbClr val="941333">
                  <a:alpha val="56000"/>
                </a:srgbClr>
              </a:gs>
            </a:gsLst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675" kern="0" dirty="0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Data/Products Catalogue</a:t>
            </a:r>
          </a:p>
        </p:txBody>
      </p:sp>
      <p:sp>
        <p:nvSpPr>
          <p:cNvPr id="24" name="Can 23"/>
          <p:cNvSpPr/>
          <p:nvPr/>
        </p:nvSpPr>
        <p:spPr>
          <a:xfrm>
            <a:off x="6040866" y="2720902"/>
            <a:ext cx="690944" cy="375476"/>
          </a:xfrm>
          <a:prstGeom prst="can">
            <a:avLst/>
          </a:prstGeom>
          <a:solidFill>
            <a:srgbClr val="6D9A65"/>
          </a:solidFill>
          <a:ln w="12700" cap="flat" cmpd="sng" algn="ctr">
            <a:solidFill>
              <a:srgbClr val="6D9A6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600" kern="0" dirty="0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Tools/Workflow Inventory</a:t>
            </a:r>
          </a:p>
        </p:txBody>
      </p:sp>
      <p:sp>
        <p:nvSpPr>
          <p:cNvPr id="25" name="Can 24"/>
          <p:cNvSpPr/>
          <p:nvPr/>
        </p:nvSpPr>
        <p:spPr>
          <a:xfrm>
            <a:off x="3395032" y="2727760"/>
            <a:ext cx="488633" cy="375476"/>
          </a:xfrm>
          <a:prstGeom prst="can">
            <a:avLst/>
          </a:prstGeom>
          <a:gradFill>
            <a:gsLst>
              <a:gs pos="0">
                <a:srgbClr val="941333"/>
              </a:gs>
              <a:gs pos="100000">
                <a:srgbClr val="941333">
                  <a:alpha val="56000"/>
                </a:srgbClr>
              </a:gs>
            </a:gsLst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675" kern="0" dirty="0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User Settings</a:t>
            </a:r>
          </a:p>
        </p:txBody>
      </p:sp>
      <p:sp>
        <p:nvSpPr>
          <p:cNvPr id="26" name="Can 25"/>
          <p:cNvSpPr/>
          <p:nvPr/>
        </p:nvSpPr>
        <p:spPr>
          <a:xfrm>
            <a:off x="3917955" y="2727760"/>
            <a:ext cx="488633" cy="375476"/>
          </a:xfrm>
          <a:prstGeom prst="can">
            <a:avLst/>
          </a:prstGeom>
          <a:gradFill>
            <a:gsLst>
              <a:gs pos="0">
                <a:srgbClr val="941333"/>
              </a:gs>
              <a:gs pos="100000">
                <a:srgbClr val="941333">
                  <a:alpha val="56000"/>
                </a:srgbClr>
              </a:gs>
            </a:gsLst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675" kern="0" dirty="0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User Requests</a:t>
            </a:r>
          </a:p>
        </p:txBody>
      </p:sp>
      <p:sp>
        <p:nvSpPr>
          <p:cNvPr id="27" name="Can 26"/>
          <p:cNvSpPr/>
          <p:nvPr/>
        </p:nvSpPr>
        <p:spPr>
          <a:xfrm>
            <a:off x="4442592" y="2720904"/>
            <a:ext cx="814388" cy="386620"/>
          </a:xfrm>
          <a:prstGeom prst="can">
            <a:avLst/>
          </a:prstGeom>
          <a:gradFill>
            <a:gsLst>
              <a:gs pos="0">
                <a:srgbClr val="941333"/>
              </a:gs>
              <a:gs pos="100000">
                <a:srgbClr val="941333">
                  <a:alpha val="56000"/>
                </a:srgbClr>
              </a:gs>
            </a:gsLst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675" kern="0" dirty="0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Web Pages</a:t>
            </a:r>
          </a:p>
          <a:p>
            <a:pPr algn="ctr" defTabSz="514337">
              <a:defRPr/>
            </a:pPr>
            <a:r>
              <a:rPr lang="en-GB" sz="506" kern="0" dirty="0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Content Management System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53771" y="3298510"/>
            <a:ext cx="2472309" cy="221171"/>
          </a:xfrm>
          <a:prstGeom prst="rect">
            <a:avLst/>
          </a:prstGeom>
          <a:gradFill>
            <a:gsLst>
              <a:gs pos="0">
                <a:srgbClr val="941333"/>
              </a:gs>
              <a:gs pos="100000">
                <a:srgbClr val="941333">
                  <a:alpha val="56000"/>
                </a:srgbClr>
              </a:gs>
            </a:gsLst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1013" kern="0" dirty="0">
                <a:solidFill>
                  <a:schemeClr val="bg1"/>
                </a:solidFill>
                <a:latin typeface="Calibri" panose="020F0502020204030204"/>
                <a:ea typeface=""/>
                <a:cs typeface=""/>
              </a:rPr>
              <a:t>BROKER</a:t>
            </a:r>
            <a:r>
              <a:rPr lang="en-GB" sz="1013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/ </a:t>
            </a:r>
            <a:r>
              <a:rPr lang="en-GB" sz="1013" kern="0" dirty="0">
                <a:solidFill>
                  <a:schemeClr val="bg1"/>
                </a:solidFill>
                <a:latin typeface="Calibri" panose="020F0502020204030204"/>
                <a:ea typeface=""/>
                <a:cs typeface=""/>
              </a:rPr>
              <a:t>Scheduler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566372" y="3323871"/>
            <a:ext cx="1947114" cy="221171"/>
          </a:xfrm>
          <a:prstGeom prst="rect">
            <a:avLst/>
          </a:prstGeom>
          <a:solidFill>
            <a:srgbClr val="6D9A6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1013" kern="0" dirty="0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Compute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53771" y="3519680"/>
            <a:ext cx="2472309" cy="375717"/>
          </a:xfrm>
          <a:prstGeom prst="rect">
            <a:avLst/>
          </a:prstGeom>
          <a:solidFill>
            <a:srgbClr val="F2F2F2">
              <a:alpha val="4902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endParaRPr lang="en-GB" sz="1013" kern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31" name="Can 30"/>
          <p:cNvSpPr/>
          <p:nvPr/>
        </p:nvSpPr>
        <p:spPr>
          <a:xfrm>
            <a:off x="3445609" y="3596833"/>
            <a:ext cx="710664" cy="235364"/>
          </a:xfrm>
          <a:prstGeom prst="can">
            <a:avLst>
              <a:gd name="adj" fmla="val 13421"/>
            </a:avLst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675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Queues</a:t>
            </a:r>
          </a:p>
          <a:p>
            <a:pPr algn="ctr" defTabSz="514337">
              <a:defRPr/>
            </a:pPr>
            <a:r>
              <a:rPr lang="en-GB" sz="675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Status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566372" y="3545042"/>
            <a:ext cx="1947114" cy="339471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endParaRPr lang="en-GB" sz="1013" kern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33" name="Can 32"/>
          <p:cNvSpPr/>
          <p:nvPr/>
        </p:nvSpPr>
        <p:spPr>
          <a:xfrm>
            <a:off x="6760956" y="2725279"/>
            <a:ext cx="663512" cy="375476"/>
          </a:xfrm>
          <a:prstGeom prst="can">
            <a:avLst>
              <a:gd name="adj" fmla="val 26803"/>
            </a:avLst>
          </a:prstGeom>
          <a:solidFill>
            <a:srgbClr val="6D9A6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675" kern="0" dirty="0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Applications</a:t>
            </a:r>
          </a:p>
          <a:p>
            <a:pPr algn="ctr" defTabSz="514337">
              <a:defRPr/>
            </a:pPr>
            <a:r>
              <a:rPr lang="en-GB" sz="675" kern="0" dirty="0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inventory</a:t>
            </a:r>
          </a:p>
        </p:txBody>
      </p:sp>
      <p:sp>
        <p:nvSpPr>
          <p:cNvPr id="34" name="Can 33"/>
          <p:cNvSpPr/>
          <p:nvPr/>
        </p:nvSpPr>
        <p:spPr>
          <a:xfrm>
            <a:off x="6912264" y="3603956"/>
            <a:ext cx="573576" cy="127415"/>
          </a:xfrm>
          <a:prstGeom prst="can">
            <a:avLst/>
          </a:prstGeom>
          <a:solidFill>
            <a:srgbClr val="DEFFFF"/>
          </a:solidFill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450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Staging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53794" y="4068463"/>
            <a:ext cx="949833" cy="152065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825" kern="0" dirty="0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Adaptor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13355" y="4070836"/>
            <a:ext cx="949833" cy="147227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/>
            <a:r>
              <a:rPr lang="en-GB" sz="825" kern="0" dirty="0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Adaptor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631326" y="4068463"/>
            <a:ext cx="949833" cy="149600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825" kern="0" dirty="0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Adaptor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91181" y="4069052"/>
            <a:ext cx="863251" cy="108679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endParaRPr lang="en-GB" sz="825" kern="0" dirty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60956" y="4138827"/>
            <a:ext cx="863251" cy="86872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825" kern="0" dirty="0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Adaptor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076546" y="1912535"/>
            <a:ext cx="894969" cy="281607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563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Data/Products Catalogue</a:t>
            </a:r>
          </a:p>
          <a:p>
            <a:pPr algn="ctr" defTabSz="514337">
              <a:defRPr/>
            </a:pPr>
            <a:r>
              <a:rPr lang="en-GB" sz="563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Iso19115 Export</a:t>
            </a:r>
          </a:p>
        </p:txBody>
      </p:sp>
      <p:sp>
        <p:nvSpPr>
          <p:cNvPr id="41" name="Can 40"/>
          <p:cNvSpPr/>
          <p:nvPr/>
        </p:nvSpPr>
        <p:spPr>
          <a:xfrm>
            <a:off x="5590383" y="3583169"/>
            <a:ext cx="667817" cy="266064"/>
          </a:xfrm>
          <a:prstGeom prst="can">
            <a:avLst>
              <a:gd name="adj" fmla="val 17735"/>
            </a:avLst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525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Tools/Workflows Repository</a:t>
            </a:r>
          </a:p>
        </p:txBody>
      </p:sp>
      <p:sp>
        <p:nvSpPr>
          <p:cNvPr id="42" name="Can 41"/>
          <p:cNvSpPr/>
          <p:nvPr/>
        </p:nvSpPr>
        <p:spPr>
          <a:xfrm>
            <a:off x="6303986" y="3587363"/>
            <a:ext cx="572080" cy="147989"/>
          </a:xfrm>
          <a:prstGeom prst="can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375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Computation</a:t>
            </a:r>
            <a:r>
              <a:rPr lang="en-GB" sz="450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Exec.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968942" y="2263131"/>
            <a:ext cx="0" cy="20574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4" name="Elbow Connector 43"/>
          <p:cNvCxnSpPr>
            <a:stCxn id="22" idx="2"/>
            <a:endCxn id="28" idx="0"/>
          </p:cNvCxnSpPr>
          <p:nvPr/>
        </p:nvCxnSpPr>
        <p:spPr>
          <a:xfrm rot="5400000">
            <a:off x="4262660" y="2592226"/>
            <a:ext cx="133551" cy="127901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headEnd type="triangle" w="sm" len="med"/>
            <a:tailEnd type="triangle" w="sm" len="med"/>
          </a:ln>
          <a:effectLst/>
        </p:spPr>
      </p:cxnSp>
      <p:sp>
        <p:nvSpPr>
          <p:cNvPr id="45" name="Rectangle 44"/>
          <p:cNvSpPr/>
          <p:nvPr/>
        </p:nvSpPr>
        <p:spPr>
          <a:xfrm rot="16200000">
            <a:off x="710832" y="2678159"/>
            <a:ext cx="3041761" cy="20574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1013" kern="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"/>
                <a:cs typeface=""/>
              </a:rPr>
              <a:t>Monitoring / Metrics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564586" y="4456925"/>
            <a:ext cx="828851" cy="618604"/>
            <a:chOff x="4197771" y="6698171"/>
            <a:chExt cx="1473513" cy="1099740"/>
          </a:xfrm>
        </p:grpSpPr>
        <p:sp>
          <p:nvSpPr>
            <p:cNvPr id="47" name="Flowchart: Magnetic Disk 57"/>
            <p:cNvSpPr/>
            <p:nvPr/>
          </p:nvSpPr>
          <p:spPr>
            <a:xfrm>
              <a:off x="4197771" y="7176342"/>
              <a:ext cx="1469970" cy="621569"/>
            </a:xfrm>
            <a:prstGeom prst="flowChartMagneticDisk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37">
                <a:defRPr/>
              </a:pPr>
              <a:r>
                <a:rPr lang="en-GB" sz="788" kern="0" dirty="0">
                  <a:solidFill>
                    <a:sysClr val="windowText" lastClr="000000"/>
                  </a:solidFill>
                  <a:latin typeface="Calibri" panose="020F0502020204030204"/>
                  <a:ea typeface=""/>
                  <a:cs typeface=""/>
                </a:rPr>
                <a:t>DATA</a:t>
              </a:r>
            </a:p>
            <a:p>
              <a:pPr algn="ctr" defTabSz="514337">
                <a:defRPr/>
              </a:pPr>
              <a:r>
                <a:rPr lang="en-GB" sz="563" kern="0" dirty="0">
                  <a:solidFill>
                    <a:sysClr val="windowText" lastClr="000000"/>
                  </a:solidFill>
                  <a:latin typeface="Calibri" panose="020F0502020204030204"/>
                  <a:ea typeface=""/>
                  <a:cs typeface=""/>
                </a:rPr>
                <a:t>Site 2</a:t>
              </a:r>
            </a:p>
          </p:txBody>
        </p:sp>
        <p:sp>
          <p:nvSpPr>
            <p:cNvPr id="48" name="Can 47"/>
            <p:cNvSpPr/>
            <p:nvPr/>
          </p:nvSpPr>
          <p:spPr>
            <a:xfrm>
              <a:off x="4197771" y="7041280"/>
              <a:ext cx="1469970" cy="338461"/>
            </a:xfrm>
            <a:prstGeom prst="can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37">
                <a:defRPr/>
              </a:pPr>
              <a:r>
                <a:rPr lang="en-GB" sz="450" kern="0" dirty="0">
                  <a:solidFill>
                    <a:prstClr val="black"/>
                  </a:solidFill>
                  <a:latin typeface="Calibri" panose="020F0502020204030204"/>
                  <a:ea typeface=""/>
                  <a:cs typeface=""/>
                </a:rPr>
                <a:t>Tools Repository</a:t>
              </a:r>
            </a:p>
          </p:txBody>
        </p:sp>
        <p:sp>
          <p:nvSpPr>
            <p:cNvPr id="49" name="Can 48"/>
            <p:cNvSpPr/>
            <p:nvPr/>
          </p:nvSpPr>
          <p:spPr>
            <a:xfrm>
              <a:off x="4201314" y="6871837"/>
              <a:ext cx="1469970" cy="338461"/>
            </a:xfrm>
            <a:prstGeom prst="can">
              <a:avLst>
                <a:gd name="adj" fmla="val 50000"/>
              </a:avLst>
            </a:prstGeom>
            <a:solidFill>
              <a:srgbClr val="6D9A65"/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37">
                <a:defRPr/>
              </a:pPr>
              <a:r>
                <a:rPr lang="en-GB" sz="450" kern="0" dirty="0">
                  <a:solidFill>
                    <a:prstClr val="black"/>
                  </a:solidFill>
                  <a:latin typeface="Calibri" panose="020F0502020204030204"/>
                  <a:ea typeface=""/>
                  <a:cs typeface=""/>
                </a:rPr>
                <a:t>Computation</a:t>
              </a:r>
            </a:p>
          </p:txBody>
        </p:sp>
        <p:sp>
          <p:nvSpPr>
            <p:cNvPr id="50" name="Can 49"/>
            <p:cNvSpPr/>
            <p:nvPr/>
          </p:nvSpPr>
          <p:spPr>
            <a:xfrm>
              <a:off x="4197773" y="6698171"/>
              <a:ext cx="1469970" cy="338461"/>
            </a:xfrm>
            <a:prstGeom prst="can">
              <a:avLst>
                <a:gd name="adj" fmla="val 50000"/>
              </a:avLst>
            </a:prstGeom>
            <a:solidFill>
              <a:srgbClr val="DEFFFF"/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37">
                <a:defRPr/>
              </a:pPr>
              <a:r>
                <a:rPr lang="en-GB" sz="450" kern="0" dirty="0">
                  <a:solidFill>
                    <a:prstClr val="black"/>
                  </a:solidFill>
                  <a:latin typeface="Calibri" panose="020F0502020204030204"/>
                  <a:ea typeface=""/>
                  <a:cs typeface=""/>
                </a:rPr>
                <a:t>Data Elaborated</a:t>
              </a:r>
            </a:p>
          </p:txBody>
        </p:sp>
      </p:grpSp>
      <p:sp>
        <p:nvSpPr>
          <p:cNvPr id="51" name="Flowchart: Magnetic Disk 97"/>
          <p:cNvSpPr/>
          <p:nvPr/>
        </p:nvSpPr>
        <p:spPr>
          <a:xfrm>
            <a:off x="2502714" y="4725578"/>
            <a:ext cx="826859" cy="330533"/>
          </a:xfrm>
          <a:prstGeom prst="flowChartMagneticDisk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788" kern="0" dirty="0">
                <a:solidFill>
                  <a:sysClr val="windowText" lastClr="000000"/>
                </a:solidFill>
                <a:latin typeface="Calibri" panose="020F0502020204030204"/>
                <a:ea typeface=""/>
                <a:cs typeface=""/>
              </a:rPr>
              <a:t>DATA</a:t>
            </a:r>
          </a:p>
          <a:p>
            <a:pPr algn="ctr" defTabSz="514337">
              <a:defRPr/>
            </a:pPr>
            <a:r>
              <a:rPr lang="en-GB" sz="563" kern="0" dirty="0">
                <a:solidFill>
                  <a:sysClr val="windowText" lastClr="000000"/>
                </a:solidFill>
                <a:latin typeface="Calibri" panose="020F0502020204030204"/>
                <a:ea typeface=""/>
                <a:cs typeface=""/>
              </a:rPr>
              <a:t>Site 1</a:t>
            </a:r>
          </a:p>
        </p:txBody>
      </p:sp>
      <p:sp>
        <p:nvSpPr>
          <p:cNvPr id="52" name="Flowchart: Magnetic Disk 101"/>
          <p:cNvSpPr/>
          <p:nvPr/>
        </p:nvSpPr>
        <p:spPr>
          <a:xfrm>
            <a:off x="6702017" y="4693742"/>
            <a:ext cx="826859" cy="330533"/>
          </a:xfrm>
          <a:prstGeom prst="flowChartMagneticDisk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788" kern="0" dirty="0">
                <a:solidFill>
                  <a:sysClr val="windowText" lastClr="000000"/>
                </a:solidFill>
                <a:latin typeface="Calibri" panose="020F0502020204030204"/>
                <a:ea typeface=""/>
                <a:cs typeface=""/>
              </a:rPr>
              <a:t>DATA</a:t>
            </a:r>
          </a:p>
        </p:txBody>
      </p:sp>
      <p:sp>
        <p:nvSpPr>
          <p:cNvPr id="53" name="Flowchart: Magnetic Disk 102"/>
          <p:cNvSpPr/>
          <p:nvPr/>
        </p:nvSpPr>
        <p:spPr>
          <a:xfrm>
            <a:off x="6742170" y="4641910"/>
            <a:ext cx="826859" cy="330533"/>
          </a:xfrm>
          <a:prstGeom prst="flowChartMagneticDisk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788" kern="0" dirty="0">
                <a:solidFill>
                  <a:sysClr val="windowText" lastClr="000000"/>
                </a:solidFill>
                <a:latin typeface="Calibri" panose="020F0502020204030204"/>
                <a:ea typeface=""/>
                <a:cs typeface=""/>
              </a:rPr>
              <a:t>DATA</a:t>
            </a:r>
          </a:p>
        </p:txBody>
      </p:sp>
      <p:sp>
        <p:nvSpPr>
          <p:cNvPr id="54" name="Flowchart: Magnetic Disk 103"/>
          <p:cNvSpPr/>
          <p:nvPr/>
        </p:nvSpPr>
        <p:spPr>
          <a:xfrm>
            <a:off x="6787616" y="4589186"/>
            <a:ext cx="826859" cy="330533"/>
          </a:xfrm>
          <a:prstGeom prst="flowChartMagneticDisk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675" kern="0" dirty="0">
                <a:solidFill>
                  <a:sysClr val="windowText" lastClr="000000"/>
                </a:solidFill>
                <a:latin typeface="Calibri" panose="020F0502020204030204"/>
                <a:ea typeface=""/>
                <a:cs typeface=""/>
              </a:rPr>
              <a:t>DATA</a:t>
            </a:r>
          </a:p>
          <a:p>
            <a:pPr algn="ctr" defTabSz="514337">
              <a:defRPr/>
            </a:pPr>
            <a:r>
              <a:rPr lang="en-GB" sz="450" kern="0" dirty="0">
                <a:solidFill>
                  <a:sysClr val="windowText" lastClr="000000"/>
                </a:solidFill>
                <a:latin typeface="Calibri" panose="020F0502020204030204"/>
                <a:ea typeface=""/>
                <a:cs typeface=""/>
              </a:rPr>
              <a:t>Site n</a:t>
            </a:r>
          </a:p>
        </p:txBody>
      </p:sp>
      <p:sp>
        <p:nvSpPr>
          <p:cNvPr id="55" name="Flowchart: Magnetic Disk 104"/>
          <p:cNvSpPr/>
          <p:nvPr/>
        </p:nvSpPr>
        <p:spPr>
          <a:xfrm>
            <a:off x="5673600" y="4716027"/>
            <a:ext cx="826859" cy="330533"/>
          </a:xfrm>
          <a:prstGeom prst="flowChartMagneticDisk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750" kern="0" dirty="0">
                <a:solidFill>
                  <a:sysClr val="windowText" lastClr="000000"/>
                </a:solidFill>
                <a:latin typeface="Calibri" panose="020F0502020204030204"/>
                <a:ea typeface=""/>
                <a:cs typeface=""/>
              </a:rPr>
              <a:t>DATA</a:t>
            </a:r>
          </a:p>
          <a:p>
            <a:pPr algn="ctr" defTabSz="514337">
              <a:defRPr/>
            </a:pPr>
            <a:r>
              <a:rPr lang="en-GB" sz="525" kern="0" dirty="0">
                <a:solidFill>
                  <a:sysClr val="windowText" lastClr="000000"/>
                </a:solidFill>
                <a:latin typeface="Calibri" panose="020F0502020204030204"/>
                <a:ea typeface=""/>
                <a:cs typeface=""/>
              </a:rPr>
              <a:t>Site 4</a:t>
            </a:r>
          </a:p>
        </p:txBody>
      </p:sp>
      <p:cxnSp>
        <p:nvCxnSpPr>
          <p:cNvPr id="56" name="Elbow Connector 55"/>
          <p:cNvCxnSpPr/>
          <p:nvPr/>
        </p:nvCxnSpPr>
        <p:spPr>
          <a:xfrm rot="5400000">
            <a:off x="3232159" y="3602099"/>
            <a:ext cx="162915" cy="76981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Elbow Connector 56"/>
          <p:cNvCxnSpPr/>
          <p:nvPr/>
        </p:nvCxnSpPr>
        <p:spPr>
          <a:xfrm rot="16200000" flipH="1">
            <a:off x="3760752" y="3843316"/>
            <a:ext cx="165288" cy="28975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Elbow Connector 57"/>
          <p:cNvCxnSpPr/>
          <p:nvPr/>
        </p:nvCxnSpPr>
        <p:spPr>
          <a:xfrm rot="16200000" flipH="1">
            <a:off x="4286326" y="3317741"/>
            <a:ext cx="162915" cy="1338525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9" name="Elbow Connector 58"/>
          <p:cNvCxnSpPr/>
          <p:nvPr/>
        </p:nvCxnSpPr>
        <p:spPr>
          <a:xfrm rot="16200000" flipH="1">
            <a:off x="4820924" y="2783143"/>
            <a:ext cx="162915" cy="2407722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0" name="Straight Arrow Connector 59"/>
          <p:cNvCxnSpPr/>
          <p:nvPr/>
        </p:nvCxnSpPr>
        <p:spPr>
          <a:xfrm>
            <a:off x="2915904" y="4225698"/>
            <a:ext cx="239" cy="49988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61" name="Straight Arrow Connector 60"/>
          <p:cNvCxnSpPr/>
          <p:nvPr/>
        </p:nvCxnSpPr>
        <p:spPr>
          <a:xfrm>
            <a:off x="3975466" y="4228071"/>
            <a:ext cx="2551" cy="22885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62" name="Straight Arrow Connector 61"/>
          <p:cNvCxnSpPr/>
          <p:nvPr/>
        </p:nvCxnSpPr>
        <p:spPr>
          <a:xfrm>
            <a:off x="5035594" y="4417906"/>
            <a:ext cx="6276" cy="211808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63" name="Straight Arrow Connector 62"/>
          <p:cNvCxnSpPr/>
          <p:nvPr/>
        </p:nvCxnSpPr>
        <p:spPr>
          <a:xfrm flipH="1">
            <a:off x="6087030" y="4225697"/>
            <a:ext cx="6407" cy="490329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64" name="Rectangle 63"/>
          <p:cNvSpPr/>
          <p:nvPr/>
        </p:nvSpPr>
        <p:spPr>
          <a:xfrm>
            <a:off x="2128842" y="1260150"/>
            <a:ext cx="5760407" cy="3041759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endParaRPr lang="en-GB" sz="1013" kern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cxnSp>
        <p:nvCxnSpPr>
          <p:cNvPr id="65" name="Elbow Connector 64"/>
          <p:cNvCxnSpPr/>
          <p:nvPr/>
        </p:nvCxnSpPr>
        <p:spPr>
          <a:xfrm rot="10800000" flipV="1">
            <a:off x="2334583" y="1864511"/>
            <a:ext cx="103759" cy="1211723"/>
          </a:xfrm>
          <a:prstGeom prst="bentConnector5">
            <a:avLst>
              <a:gd name="adj1" fmla="val 27745"/>
              <a:gd name="adj2" fmla="val 62204"/>
              <a:gd name="adj3" fmla="val 27863"/>
            </a:avLst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6" name="Elbow Connector 65"/>
          <p:cNvCxnSpPr/>
          <p:nvPr/>
        </p:nvCxnSpPr>
        <p:spPr>
          <a:xfrm rot="10800000">
            <a:off x="2334583" y="3076234"/>
            <a:ext cx="119189" cy="851703"/>
          </a:xfrm>
          <a:prstGeom prst="bentConnector5">
            <a:avLst>
              <a:gd name="adj1" fmla="val 35252"/>
              <a:gd name="adj2" fmla="val 67928"/>
              <a:gd name="adj3" fmla="val 37067"/>
            </a:avLst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Elbow Connector 66"/>
          <p:cNvCxnSpPr/>
          <p:nvPr/>
        </p:nvCxnSpPr>
        <p:spPr>
          <a:xfrm rot="10800000">
            <a:off x="2334583" y="2607007"/>
            <a:ext cx="110617" cy="1533459"/>
          </a:xfrm>
          <a:prstGeom prst="bentConnector5">
            <a:avLst>
              <a:gd name="adj1" fmla="val 31336"/>
              <a:gd name="adj2" fmla="val 50252"/>
              <a:gd name="adj3" fmla="val 32274"/>
            </a:avLst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2438341" y="2155322"/>
            <a:ext cx="154034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/>
            <a:r>
              <a:rPr lang="en-GB" sz="450" dirty="0">
                <a:solidFill>
                  <a:prstClr val="black"/>
                </a:solidFill>
                <a:latin typeface="Calibri" panose="020F0502020204030204"/>
                <a:ea typeface=""/>
              </a:rPr>
              <a:t>*Creation Modification Deletion</a:t>
            </a:r>
          </a:p>
        </p:txBody>
      </p:sp>
      <p:sp>
        <p:nvSpPr>
          <p:cNvPr id="69" name="TextBox 68"/>
          <p:cNvSpPr txBox="1"/>
          <p:nvPr/>
        </p:nvSpPr>
        <p:spPr>
          <a:xfrm rot="5400000">
            <a:off x="7136386" y="1938560"/>
            <a:ext cx="17324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/>
            <a:r>
              <a:rPr lang="en-GB" sz="1350" dirty="0">
                <a:solidFill>
                  <a:prstClr val="black"/>
                </a:solidFill>
                <a:latin typeface="Calibri" panose="020F0502020204030204"/>
                <a:ea typeface=""/>
              </a:rPr>
              <a:t>C</a:t>
            </a:r>
            <a:r>
              <a:rPr lang="en-GB" sz="1125" dirty="0">
                <a:solidFill>
                  <a:prstClr val="black"/>
                </a:solidFill>
                <a:latin typeface="Calibri" panose="020F0502020204030204"/>
                <a:ea typeface=""/>
              </a:rPr>
              <a:t>LIMATE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  <a:ea typeface=""/>
              </a:rPr>
              <a:t>  D</a:t>
            </a:r>
            <a:r>
              <a:rPr lang="en-GB" sz="1125" dirty="0">
                <a:solidFill>
                  <a:prstClr val="black"/>
                </a:solidFill>
                <a:latin typeface="Calibri" panose="020F0502020204030204"/>
                <a:ea typeface=""/>
              </a:rPr>
              <a:t>ATA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  <a:ea typeface=""/>
              </a:rPr>
              <a:t> S</a:t>
            </a:r>
            <a:r>
              <a:rPr lang="en-GB" sz="1125" dirty="0">
                <a:solidFill>
                  <a:prstClr val="black"/>
                </a:solidFill>
                <a:latin typeface="Calibri" panose="020F0502020204030204"/>
                <a:ea typeface=""/>
              </a:rPr>
              <a:t>TORE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530673" y="3444742"/>
            <a:ext cx="137672" cy="2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Left Arrow 70"/>
          <p:cNvSpPr/>
          <p:nvPr/>
        </p:nvSpPr>
        <p:spPr>
          <a:xfrm rot="16200000">
            <a:off x="2297187" y="889474"/>
            <a:ext cx="177755" cy="514445"/>
          </a:xfrm>
          <a:prstGeom prst="lef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37">
              <a:defRPr/>
            </a:pPr>
            <a:endParaRPr lang="en-GB" sz="506" kern="0" dirty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72" name="Left Arrow 71"/>
          <p:cNvSpPr/>
          <p:nvPr/>
        </p:nvSpPr>
        <p:spPr>
          <a:xfrm rot="16200000">
            <a:off x="3648637" y="888482"/>
            <a:ext cx="179738" cy="514445"/>
          </a:xfrm>
          <a:prstGeom prst="lef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37">
              <a:defRPr/>
            </a:pPr>
            <a:endParaRPr lang="en-GB" sz="506" kern="0" dirty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73" name="Left Arrow 72"/>
          <p:cNvSpPr/>
          <p:nvPr/>
        </p:nvSpPr>
        <p:spPr>
          <a:xfrm rot="16200000">
            <a:off x="4256916" y="889125"/>
            <a:ext cx="178452" cy="514445"/>
          </a:xfrm>
          <a:prstGeom prst="lef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37">
              <a:defRPr/>
            </a:pPr>
            <a:endParaRPr lang="en-GB" sz="506" kern="0" dirty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74" name="Left Arrow 73"/>
          <p:cNvSpPr/>
          <p:nvPr/>
        </p:nvSpPr>
        <p:spPr>
          <a:xfrm rot="16200000">
            <a:off x="5554734" y="888635"/>
            <a:ext cx="179432" cy="514445"/>
          </a:xfrm>
          <a:prstGeom prst="lef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37">
              <a:defRPr/>
            </a:pPr>
            <a:endParaRPr lang="en-GB" sz="675" kern="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75" name="Left Arrow 74"/>
          <p:cNvSpPr/>
          <p:nvPr/>
        </p:nvSpPr>
        <p:spPr>
          <a:xfrm rot="16200000">
            <a:off x="7504572" y="889474"/>
            <a:ext cx="177755" cy="514445"/>
          </a:xfrm>
          <a:prstGeom prst="lef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37">
              <a:defRPr/>
            </a:pPr>
            <a:endParaRPr lang="en-GB" sz="506" kern="0" dirty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30778" y="2259393"/>
            <a:ext cx="15816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/>
            <a:r>
              <a:rPr lang="en-GB" sz="900" dirty="0">
                <a:solidFill>
                  <a:srgbClr val="004B00"/>
                </a:solidFill>
                <a:latin typeface="Calibri" panose="020F0502020204030204"/>
                <a:ea typeface=""/>
              </a:rPr>
              <a:t>TOOLBOX INFRASTRUCTURE</a:t>
            </a:r>
          </a:p>
        </p:txBody>
      </p:sp>
      <p:sp>
        <p:nvSpPr>
          <p:cNvPr id="77" name="Rectangle 76"/>
          <p:cNvSpPr/>
          <p:nvPr/>
        </p:nvSpPr>
        <p:spPr>
          <a:xfrm rot="5400000">
            <a:off x="5040930" y="4262114"/>
            <a:ext cx="850442" cy="173051"/>
          </a:xfrm>
          <a:prstGeom prst="rect">
            <a:avLst/>
          </a:prstGeom>
          <a:pattFill prst="ltDnDiag">
            <a:fgClr>
              <a:srgbClr val="6D9A65"/>
            </a:fgClr>
            <a:bgClr>
              <a:sysClr val="window" lastClr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endParaRPr lang="en-GB" sz="1013" kern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78" name="Flowchart: Magnetic Disk 92"/>
          <p:cNvSpPr/>
          <p:nvPr/>
        </p:nvSpPr>
        <p:spPr>
          <a:xfrm>
            <a:off x="4617086" y="4706478"/>
            <a:ext cx="826859" cy="349633"/>
          </a:xfrm>
          <a:prstGeom prst="flowChartMagneticDisk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788" kern="0" dirty="0">
                <a:solidFill>
                  <a:sysClr val="windowText" lastClr="000000"/>
                </a:solidFill>
                <a:latin typeface="Calibri" panose="020F0502020204030204"/>
                <a:ea typeface=""/>
                <a:cs typeface=""/>
              </a:rPr>
              <a:t>DATA</a:t>
            </a:r>
          </a:p>
          <a:p>
            <a:pPr algn="ctr" defTabSz="514337">
              <a:defRPr/>
            </a:pPr>
            <a:r>
              <a:rPr lang="en-GB" sz="563" kern="0" dirty="0">
                <a:solidFill>
                  <a:sysClr val="windowText" lastClr="000000"/>
                </a:solidFill>
                <a:latin typeface="Calibri" panose="020F0502020204030204"/>
                <a:ea typeface=""/>
                <a:cs typeface=""/>
              </a:rPr>
              <a:t>Site 3</a:t>
            </a:r>
          </a:p>
        </p:txBody>
      </p:sp>
      <p:sp>
        <p:nvSpPr>
          <p:cNvPr id="79" name="Can 78"/>
          <p:cNvSpPr/>
          <p:nvPr/>
        </p:nvSpPr>
        <p:spPr>
          <a:xfrm>
            <a:off x="4617086" y="4630505"/>
            <a:ext cx="826859" cy="190385"/>
          </a:xfrm>
          <a:prstGeom prst="can">
            <a:avLst>
              <a:gd name="adj" fmla="val 50000"/>
            </a:avLst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450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Tools Repository</a:t>
            </a:r>
          </a:p>
        </p:txBody>
      </p:sp>
      <p:sp>
        <p:nvSpPr>
          <p:cNvPr id="80" name="Can 79"/>
          <p:cNvSpPr/>
          <p:nvPr/>
        </p:nvSpPr>
        <p:spPr>
          <a:xfrm>
            <a:off x="4613098" y="4535193"/>
            <a:ext cx="826859" cy="190385"/>
          </a:xfrm>
          <a:prstGeom prst="can">
            <a:avLst>
              <a:gd name="adj" fmla="val 50000"/>
            </a:avLst>
          </a:prstGeom>
          <a:solidFill>
            <a:srgbClr val="6D9A65"/>
          </a:solidFill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450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Computation</a:t>
            </a:r>
          </a:p>
        </p:txBody>
      </p:sp>
      <p:sp>
        <p:nvSpPr>
          <p:cNvPr id="81" name="Can 80"/>
          <p:cNvSpPr/>
          <p:nvPr/>
        </p:nvSpPr>
        <p:spPr>
          <a:xfrm>
            <a:off x="4617087" y="4437506"/>
            <a:ext cx="826859" cy="190385"/>
          </a:xfrm>
          <a:prstGeom prst="can">
            <a:avLst>
              <a:gd name="adj" fmla="val 50000"/>
            </a:avLst>
          </a:prstGeom>
          <a:solidFill>
            <a:srgbClr val="DEFFFF"/>
          </a:solidFill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450" kern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Data Elaborated</a:t>
            </a:r>
          </a:p>
        </p:txBody>
      </p:sp>
      <p:cxnSp>
        <p:nvCxnSpPr>
          <p:cNvPr id="82" name="Elbow Connector 81"/>
          <p:cNvCxnSpPr/>
          <p:nvPr/>
        </p:nvCxnSpPr>
        <p:spPr>
          <a:xfrm rot="10800000">
            <a:off x="4917617" y="3439078"/>
            <a:ext cx="450961" cy="344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83" name="Group 82"/>
          <p:cNvGrpSpPr/>
          <p:nvPr/>
        </p:nvGrpSpPr>
        <p:grpSpPr>
          <a:xfrm>
            <a:off x="3245160" y="615835"/>
            <a:ext cx="1028699" cy="422307"/>
            <a:chOff x="6539689" y="565500"/>
            <a:chExt cx="1828799" cy="750768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E9E9E9"/>
                </a:clrFrom>
                <a:clrTo>
                  <a:srgbClr val="E9E9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2736" y="565500"/>
              <a:ext cx="499382" cy="499382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6539689" y="1013735"/>
              <a:ext cx="1828799" cy="30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7"/>
              <a:r>
                <a:rPr lang="en-GB" sz="506" dirty="0">
                  <a:solidFill>
                    <a:prstClr val="black"/>
                  </a:solidFill>
                  <a:latin typeface="Calibri" panose="020F0502020204030204"/>
                  <a:ea typeface=""/>
                </a:rPr>
                <a:t>End User 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062296" y="634161"/>
            <a:ext cx="684269" cy="422307"/>
            <a:chOff x="6813777" y="565500"/>
            <a:chExt cx="1216479" cy="750768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E9E9E9"/>
                </a:clrFrom>
                <a:clrTo>
                  <a:srgbClr val="E9E9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2736" y="565500"/>
              <a:ext cx="499382" cy="499382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6813777" y="1013735"/>
              <a:ext cx="1216479" cy="30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7"/>
              <a:r>
                <a:rPr lang="en-GB" sz="506" dirty="0">
                  <a:solidFill>
                    <a:prstClr val="black"/>
                  </a:solidFill>
                  <a:latin typeface="Calibri" panose="020F0502020204030204"/>
                  <a:ea typeface=""/>
                </a:rPr>
                <a:t>CDS Administrator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306282" y="618505"/>
            <a:ext cx="564866" cy="422307"/>
            <a:chOff x="6932160" y="565500"/>
            <a:chExt cx="1004206" cy="750768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E9E9E9"/>
                </a:clrFrom>
                <a:clrTo>
                  <a:srgbClr val="E9E9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2736" y="565500"/>
              <a:ext cx="499382" cy="499382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6932160" y="1013735"/>
              <a:ext cx="1004206" cy="30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7"/>
              <a:r>
                <a:rPr lang="en-GB" sz="506" dirty="0">
                  <a:solidFill>
                    <a:prstClr val="black"/>
                  </a:solidFill>
                  <a:latin typeface="Calibri" panose="020F0502020204030204"/>
                  <a:ea typeface=""/>
                </a:rPr>
                <a:t>CDS EQC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907435" y="691116"/>
            <a:ext cx="991907" cy="335333"/>
            <a:chOff x="10605934" y="4358244"/>
            <a:chExt cx="1655461" cy="596146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3356" y="4358244"/>
              <a:ext cx="751998" cy="215709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10605934" y="4513472"/>
              <a:ext cx="1655461" cy="440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7"/>
              <a:r>
                <a:rPr lang="en-GB" sz="506" dirty="0">
                  <a:solidFill>
                    <a:prstClr val="black"/>
                  </a:solidFill>
                  <a:latin typeface="Calibri" panose="020F0502020204030204"/>
                  <a:ea typeface=""/>
                </a:rPr>
                <a:t>External Information  </a:t>
              </a:r>
            </a:p>
            <a:p>
              <a:pPr algn="ctr" defTabSz="514337"/>
              <a:r>
                <a:rPr lang="en-GB" sz="506" dirty="0">
                  <a:solidFill>
                    <a:prstClr val="black"/>
                  </a:solidFill>
                  <a:latin typeface="Calibri" panose="020F0502020204030204"/>
                  <a:ea typeface=""/>
                </a:rPr>
                <a:t>Systems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076473" y="615329"/>
            <a:ext cx="564866" cy="422307"/>
            <a:chOff x="6948488" y="565500"/>
            <a:chExt cx="1004206" cy="750768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E9E9E9"/>
                </a:clrFrom>
                <a:clrTo>
                  <a:srgbClr val="E9E9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2736" y="565500"/>
              <a:ext cx="499382" cy="499382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6948488" y="1013735"/>
              <a:ext cx="1004206" cy="30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7"/>
              <a:r>
                <a:rPr lang="en-GB" sz="506" dirty="0">
                  <a:solidFill>
                    <a:prstClr val="black"/>
                  </a:solidFill>
                  <a:latin typeface="Calibri" panose="020F0502020204030204"/>
                  <a:ea typeface=""/>
                </a:rPr>
                <a:t>Data Supplier</a:t>
              </a:r>
            </a:p>
          </p:txBody>
        </p:sp>
      </p:grpSp>
      <p:pic>
        <p:nvPicPr>
          <p:cNvPr id="98" name="Picture 97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472" y="643680"/>
            <a:ext cx="331160" cy="341650"/>
          </a:xfrm>
          <a:prstGeom prst="rect">
            <a:avLst/>
          </a:prstGeom>
        </p:spPr>
      </p:pic>
      <p:cxnSp>
        <p:nvCxnSpPr>
          <p:cNvPr id="99" name="Elbow Connector 98"/>
          <p:cNvCxnSpPr/>
          <p:nvPr/>
        </p:nvCxnSpPr>
        <p:spPr>
          <a:xfrm rot="16200000" flipH="1">
            <a:off x="5328912" y="2275156"/>
            <a:ext cx="163505" cy="3424286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0" name="Rectangle 99"/>
          <p:cNvSpPr/>
          <p:nvPr/>
        </p:nvSpPr>
        <p:spPr bwMode="auto">
          <a:xfrm>
            <a:off x="648528" y="4483531"/>
            <a:ext cx="8239540" cy="47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r" defTabSz="685783" fontAlgn="base">
              <a:spcBef>
                <a:spcPct val="0"/>
              </a:spcBef>
              <a:spcAft>
                <a:spcPct val="0"/>
              </a:spcAft>
            </a:pPr>
            <a:endParaRPr lang="en-US" sz="1575" b="1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37353" y="4068463"/>
            <a:ext cx="799388" cy="149600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825" kern="0" dirty="0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Adaptor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546332" y="1007856"/>
            <a:ext cx="6741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Browse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150427" y="1013595"/>
            <a:ext cx="6741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Browse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830713" y="1013595"/>
            <a:ext cx="6741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  <p:sp>
        <p:nvSpPr>
          <p:cNvPr id="105" name="TextBox 104"/>
          <p:cNvSpPr txBox="1"/>
          <p:nvPr/>
        </p:nvSpPr>
        <p:spPr>
          <a:xfrm>
            <a:off x="5472608" y="1013353"/>
            <a:ext cx="6741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API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500458" y="1024134"/>
            <a:ext cx="690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Catalogue</a:t>
            </a:r>
          </a:p>
          <a:p>
            <a:pPr algn="l"/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Export</a:t>
            </a:r>
          </a:p>
        </p:txBody>
      </p:sp>
      <p:sp>
        <p:nvSpPr>
          <p:cNvPr id="107" name="TextBox 106"/>
          <p:cNvSpPr txBox="1"/>
          <p:nvPr/>
        </p:nvSpPr>
        <p:spPr>
          <a:xfrm rot="5400000">
            <a:off x="7682053" y="4487002"/>
            <a:ext cx="8515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7"/>
            <a:r>
              <a:rPr lang="en-GB" sz="1350" dirty="0">
                <a:solidFill>
                  <a:prstClr val="black"/>
                </a:solidFill>
                <a:latin typeface="Calibri" panose="020F0502020204030204"/>
                <a:ea typeface=""/>
              </a:rPr>
              <a:t>D</a:t>
            </a:r>
            <a:r>
              <a:rPr lang="en-GB" sz="1125" dirty="0">
                <a:solidFill>
                  <a:prstClr val="black"/>
                </a:solidFill>
                <a:latin typeface="Calibri" panose="020F0502020204030204"/>
                <a:ea typeface=""/>
              </a:rPr>
              <a:t>ATA 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  <a:ea typeface=""/>
              </a:rPr>
              <a:t>S</a:t>
            </a:r>
            <a:r>
              <a:rPr lang="en-GB" sz="1125" dirty="0">
                <a:solidFill>
                  <a:prstClr val="black"/>
                </a:solidFill>
                <a:latin typeface="Calibri" panose="020F0502020204030204"/>
                <a:ea typeface=""/>
              </a:rPr>
              <a:t>UPPLIERS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2438340" y="2468871"/>
            <a:ext cx="5061204" cy="205740"/>
          </a:xfrm>
          <a:prstGeom prst="rect">
            <a:avLst/>
          </a:prstGeom>
          <a:gradFill>
            <a:gsLst>
              <a:gs pos="0">
                <a:srgbClr val="941333"/>
              </a:gs>
              <a:gs pos="100000">
                <a:srgbClr val="941333">
                  <a:alpha val="56000"/>
                </a:srgbClr>
              </a:gs>
            </a:gsLst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GB" sz="1013" kern="0" dirty="0">
                <a:solidFill>
                  <a:schemeClr val="bg1"/>
                </a:solidFill>
                <a:latin typeface="Calibri" panose="020F0502020204030204"/>
                <a:ea typeface=""/>
                <a:cs typeface=""/>
              </a:rPr>
              <a:t>BACK END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7530673" y="2945485"/>
            <a:ext cx="137672" cy="2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4" name="Straight Arrow Connector 113"/>
          <p:cNvCxnSpPr/>
          <p:nvPr/>
        </p:nvCxnSpPr>
        <p:spPr>
          <a:xfrm>
            <a:off x="7530673" y="2146123"/>
            <a:ext cx="137672" cy="2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" name="Right Arrow 3"/>
          <p:cNvSpPr/>
          <p:nvPr/>
        </p:nvSpPr>
        <p:spPr>
          <a:xfrm>
            <a:off x="7569028" y="3060499"/>
            <a:ext cx="1460591" cy="111723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Scale out</a:t>
            </a: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04612" y="4607825"/>
            <a:ext cx="839334" cy="1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400" dirty="0"/>
              <a:t>Finding datasets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0928" y="627534"/>
            <a:ext cx="5832648" cy="37444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5400000">
            <a:off x="7332258" y="3171078"/>
            <a:ext cx="2339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Metadata ISO 19115</a:t>
            </a:r>
          </a:p>
        </p:txBody>
      </p:sp>
    </p:spTree>
    <p:extLst>
      <p:ext uri="{BB962C8B-B14F-4D97-AF65-F5344CB8AC3E}">
        <p14:creationId xmlns:p14="http://schemas.microsoft.com/office/powerpoint/2010/main" val="183962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E7C1-01C7-8B4C-8C6C-F6A932562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B0B682-74EB-E84F-8BE2-C71BDD1F7F4A}"/>
              </a:ext>
            </a:extLst>
          </p:cNvPr>
          <p:cNvSpPr txBox="1">
            <a:spLocks/>
          </p:cNvSpPr>
          <p:nvPr/>
        </p:nvSpPr>
        <p:spPr>
          <a:xfrm>
            <a:off x="867705" y="235007"/>
            <a:ext cx="7819096" cy="277539"/>
          </a:xfrm>
          <a:prstGeom prst="rect">
            <a:avLst/>
          </a:prstGeom>
          <a:solidFill>
            <a:srgbClr val="94133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0" kern="1200" spc="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400" dirty="0"/>
              <a:t>Accessing datasets: Global reanalysis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18A0A-4CB8-A543-927A-9ECDC5FFF1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349" y="1347614"/>
            <a:ext cx="4205503" cy="3528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CB244B-FAFB-B846-9FB8-FC53BD3886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771550"/>
            <a:ext cx="3025354" cy="2146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75C750-86B6-9C44-A4BE-E35B8F3E48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9198" y="843558"/>
            <a:ext cx="2587602" cy="3548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48882" y="524154"/>
            <a:ext cx="2775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6CA6"/>
                </a:solidFill>
              </a:rPr>
              <a:t>Quality Evaluation will come soon (2019)</a:t>
            </a:r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4788024" y="662654"/>
            <a:ext cx="1560858" cy="468936"/>
          </a:xfrm>
          <a:prstGeom prst="straightConnector1">
            <a:avLst/>
          </a:prstGeom>
          <a:ln>
            <a:solidFill>
              <a:srgbClr val="006CA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039972">
            <a:off x="214876" y="808424"/>
            <a:ext cx="24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Simplicity and consistency are key</a:t>
            </a:r>
          </a:p>
        </p:txBody>
      </p:sp>
    </p:spTree>
    <p:extLst>
      <p:ext uri="{BB962C8B-B14F-4D97-AF65-F5344CB8AC3E}">
        <p14:creationId xmlns:p14="http://schemas.microsoft.com/office/powerpoint/2010/main" val="1176870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E7C1-01C7-8B4C-8C6C-F6A932562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B0B682-74EB-E84F-8BE2-C71BDD1F7F4A}"/>
              </a:ext>
            </a:extLst>
          </p:cNvPr>
          <p:cNvSpPr txBox="1">
            <a:spLocks/>
          </p:cNvSpPr>
          <p:nvPr/>
        </p:nvSpPr>
        <p:spPr>
          <a:xfrm>
            <a:off x="867705" y="235007"/>
            <a:ext cx="7819096" cy="277539"/>
          </a:xfrm>
          <a:prstGeom prst="rect">
            <a:avLst/>
          </a:prstGeom>
          <a:solidFill>
            <a:srgbClr val="94133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0" kern="1200" spc="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400" dirty="0"/>
              <a:t>Accessing datasets: Multi-system seasonal forecasts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BA86F-98C6-7540-B5DF-AB3A4F636B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04" y="1299646"/>
            <a:ext cx="3734255" cy="360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CAD9F-65C3-CC4D-B5C7-833EA18BB8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803" y="672729"/>
            <a:ext cx="3226766" cy="27157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75629A-BE89-3D4C-90F1-03C0A9FF0D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962" y="1075380"/>
            <a:ext cx="3044339" cy="31478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20039972">
            <a:off x="214876" y="808424"/>
            <a:ext cx="24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Simplicity and consistency are key</a:t>
            </a:r>
          </a:p>
        </p:txBody>
      </p:sp>
    </p:spTree>
    <p:extLst>
      <p:ext uri="{BB962C8B-B14F-4D97-AF65-F5344CB8AC3E}">
        <p14:creationId xmlns:p14="http://schemas.microsoft.com/office/powerpoint/2010/main" val="929858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E7C1-01C7-8B4C-8C6C-F6A932562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B0B682-74EB-E84F-8BE2-C71BDD1F7F4A}"/>
              </a:ext>
            </a:extLst>
          </p:cNvPr>
          <p:cNvSpPr txBox="1">
            <a:spLocks/>
          </p:cNvSpPr>
          <p:nvPr/>
        </p:nvSpPr>
        <p:spPr>
          <a:xfrm>
            <a:off x="867705" y="235007"/>
            <a:ext cx="7819096" cy="277539"/>
          </a:xfrm>
          <a:prstGeom prst="rect">
            <a:avLst/>
          </a:prstGeom>
          <a:solidFill>
            <a:srgbClr val="94133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0" kern="1200" spc="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400" dirty="0"/>
              <a:t>Accessing datasets: Climate model output via ESGF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7052A-CF90-1443-BBC1-F905DECE0E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0" y="1347612"/>
            <a:ext cx="3888432" cy="3446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5CD8E8-8A4B-D241-A053-924D0154FB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55" t="-2123" b="-9779"/>
          <a:stretch/>
        </p:blipFill>
        <p:spPr>
          <a:xfrm>
            <a:off x="3563888" y="555526"/>
            <a:ext cx="3068807" cy="2708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DC0DF-D1DF-524C-BB3B-2386A7EC85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1637051"/>
            <a:ext cx="2589277" cy="28680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20039972">
            <a:off x="214876" y="808424"/>
            <a:ext cx="24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Simplicity and consistency are key</a:t>
            </a:r>
          </a:p>
        </p:txBody>
      </p:sp>
    </p:spTree>
    <p:extLst>
      <p:ext uri="{BB962C8B-B14F-4D97-AF65-F5344CB8AC3E}">
        <p14:creationId xmlns:p14="http://schemas.microsoft.com/office/powerpoint/2010/main" val="1502518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E7C1-01C7-8B4C-8C6C-F6A932562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B0B682-74EB-E84F-8BE2-C71BDD1F7F4A}"/>
              </a:ext>
            </a:extLst>
          </p:cNvPr>
          <p:cNvSpPr txBox="1">
            <a:spLocks/>
          </p:cNvSpPr>
          <p:nvPr/>
        </p:nvSpPr>
        <p:spPr>
          <a:xfrm>
            <a:off x="867705" y="235007"/>
            <a:ext cx="7819096" cy="277539"/>
          </a:xfrm>
          <a:prstGeom prst="rect">
            <a:avLst/>
          </a:prstGeom>
          <a:solidFill>
            <a:srgbClr val="94133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0" kern="1200" spc="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400" dirty="0"/>
              <a:t>Accessing datasets: Sectoral impact indicators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078FE-3EF1-A14A-8A57-3C10A72B7C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3202" y="1728894"/>
            <a:ext cx="3564782" cy="3223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6E5538-6594-3848-971B-8B7441B02A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547" y="627534"/>
            <a:ext cx="3113410" cy="2202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21833E-3244-3241-976B-DF4755866E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642" y="1419622"/>
            <a:ext cx="2749660" cy="3005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20039972">
            <a:off x="214876" y="808424"/>
            <a:ext cx="24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Simplicity and consistency are key</a:t>
            </a:r>
          </a:p>
        </p:txBody>
      </p:sp>
    </p:spTree>
    <p:extLst>
      <p:ext uri="{BB962C8B-B14F-4D97-AF65-F5344CB8AC3E}">
        <p14:creationId xmlns:p14="http://schemas.microsoft.com/office/powerpoint/2010/main" val="1173278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400" dirty="0"/>
              <a:t>Accessing datasets: a personal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03" y="627534"/>
            <a:ext cx="6713459" cy="36724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3199283"/>
            <a:ext cx="4483596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48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5FB497-7D84-B748-8265-0C254D5A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400" dirty="0"/>
              <a:t>Accessing datasets through the CDS API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B848A6-38BB-7C41-8D2D-86ACFCF205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44675" y="700088"/>
            <a:ext cx="7299325" cy="3822700"/>
          </a:xfrm>
        </p:spPr>
        <p:txBody>
          <a:bodyPr/>
          <a:lstStyle/>
          <a:p>
            <a:r>
              <a:rPr lang="en-GB" dirty="0"/>
              <a:t>API </a:t>
            </a:r>
            <a:r>
              <a:rPr lang="en-GB" dirty="0" err="1"/>
              <a:t>Acess</a:t>
            </a:r>
            <a:endParaRPr lang="en-GB" dirty="0"/>
          </a:p>
          <a:p>
            <a:pPr lvl="1"/>
            <a:r>
              <a:rPr lang="en-GB" dirty="0">
                <a:highlight>
                  <a:srgbClr val="FFFF00"/>
                </a:highlight>
              </a:rPr>
              <a:t>[Screen shot form + API + Toolbox]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[Screen shot Sublime text]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F7EEC-D096-C84C-8809-F9438B85E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823" y="699542"/>
            <a:ext cx="6487481" cy="4320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919D1D-29EF-C94D-B78C-375DE49B10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963" y="628698"/>
            <a:ext cx="9144000" cy="3027457"/>
          </a:xfrm>
          <a:prstGeom prst="rect">
            <a:avLst/>
          </a:prstGeom>
        </p:spPr>
      </p:pic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F8ABD9D3-D69C-544E-BB96-7F0AFD42E1C3}"/>
              </a:ext>
            </a:extLst>
          </p:cNvPr>
          <p:cNvCxnSpPr/>
          <p:nvPr/>
        </p:nvCxnSpPr>
        <p:spPr>
          <a:xfrm flipV="1">
            <a:off x="2195736" y="2139702"/>
            <a:ext cx="2592288" cy="1440160"/>
          </a:xfrm>
          <a:prstGeom prst="curvedConnector3">
            <a:avLst>
              <a:gd name="adj1" fmla="val 20605"/>
            </a:avLst>
          </a:prstGeom>
          <a:ln w="76200">
            <a:solidFill>
              <a:srgbClr val="006CA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 rot="533937">
            <a:off x="3516560" y="4254880"/>
            <a:ext cx="444140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cds.climate.copernicus.eu</a:t>
            </a:r>
            <a:r>
              <a:rPr lang="en-US" dirty="0"/>
              <a:t>/</a:t>
            </a:r>
            <a:r>
              <a:rPr lang="en-US" dirty="0" err="1"/>
              <a:t>api</a:t>
            </a:r>
            <a:r>
              <a:rPr lang="en-US" dirty="0"/>
              <a:t>-how-to</a:t>
            </a:r>
          </a:p>
        </p:txBody>
      </p:sp>
      <p:sp>
        <p:nvSpPr>
          <p:cNvPr id="9" name="Rectangle 8"/>
          <p:cNvSpPr/>
          <p:nvPr/>
        </p:nvSpPr>
        <p:spPr>
          <a:xfrm rot="21374842">
            <a:off x="6649775" y="3884464"/>
            <a:ext cx="1734257" cy="369332"/>
          </a:xfrm>
          <a:prstGeom prst="rect">
            <a:avLst/>
          </a:prstGeom>
          <a:ln>
            <a:solidFill>
              <a:srgbClr val="006C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rgbClr val="006CA6"/>
                </a:solidFill>
              </a:rPr>
              <a:t>pip install </a:t>
            </a:r>
            <a:r>
              <a:rPr lang="en-US" dirty="0" err="1">
                <a:solidFill>
                  <a:srgbClr val="006CA6"/>
                </a:solidFill>
              </a:rPr>
              <a:t>cdsapi</a:t>
            </a:r>
            <a:endParaRPr lang="en-US" dirty="0">
              <a:solidFill>
                <a:srgbClr val="006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92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867704" y="195487"/>
            <a:ext cx="8024776" cy="317060"/>
          </a:xfrm>
        </p:spPr>
        <p:txBody>
          <a:bodyPr>
            <a:normAutofit fontScale="90000"/>
          </a:bodyPr>
          <a:lstStyle/>
          <a:p>
            <a:r>
              <a:rPr lang="en-US" spc="400" dirty="0"/>
              <a:t>Using the data online: The CDS Toolbox Editor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333" y="1212655"/>
            <a:ext cx="2704396" cy="2461664"/>
          </a:xfrm>
          <a:prstGeom prst="rect">
            <a:avLst/>
          </a:prstGeom>
          <a:scene3d>
            <a:camera prst="perspectiveBelow">
              <a:rot lat="540000" lon="2100000" rev="0"/>
            </a:camera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69" y="614883"/>
            <a:ext cx="4905218" cy="4373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12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0E95DD9-D599-8B4B-A10D-233E5A714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Copernicus Programme</a:t>
            </a:r>
          </a:p>
          <a:p>
            <a:pPr lvl="1"/>
            <a:r>
              <a:rPr lang="en-GB" dirty="0"/>
              <a:t>The Copernicus Climate Change Service (C3S)</a:t>
            </a:r>
          </a:p>
          <a:p>
            <a:r>
              <a:rPr lang="en-GB" dirty="0"/>
              <a:t>Overview of the CDS</a:t>
            </a:r>
          </a:p>
          <a:p>
            <a:r>
              <a:rPr lang="en-GB" dirty="0"/>
              <a:t>Hands-on</a:t>
            </a:r>
          </a:p>
          <a:p>
            <a:pPr lvl="1"/>
            <a:r>
              <a:rPr lang="en-GB" dirty="0"/>
              <a:t>CDS User Registration</a:t>
            </a:r>
          </a:p>
          <a:p>
            <a:pPr lvl="1"/>
            <a:r>
              <a:rPr lang="en-GB" dirty="0"/>
              <a:t>CDS Catalogue and Interactive Forms</a:t>
            </a:r>
          </a:p>
          <a:p>
            <a:pPr lvl="1"/>
            <a:r>
              <a:rPr lang="en-GB" dirty="0"/>
              <a:t>CDS API</a:t>
            </a:r>
          </a:p>
          <a:p>
            <a:pPr lvl="1"/>
            <a:r>
              <a:rPr lang="en-GB" dirty="0"/>
              <a:t>CDS Toolbox</a:t>
            </a:r>
          </a:p>
          <a:p>
            <a:endParaRPr lang="en-GB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42267263-4502-3744-82B5-EA31A13C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041509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04" y="512547"/>
            <a:ext cx="3771939" cy="46309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67704" y="195487"/>
            <a:ext cx="8024776" cy="317060"/>
          </a:xfrm>
        </p:spPr>
        <p:txBody>
          <a:bodyPr>
            <a:noAutofit/>
          </a:bodyPr>
          <a:lstStyle/>
          <a:p>
            <a:r>
              <a:rPr lang="en-US" sz="1600" spc="400" dirty="0"/>
              <a:t>Using the data online: Building Online Applications</a:t>
            </a:r>
          </a:p>
        </p:txBody>
      </p:sp>
      <p:sp>
        <p:nvSpPr>
          <p:cNvPr id="6" name="Google Shape;130;p23"/>
          <p:cNvSpPr txBox="1">
            <a:spLocks/>
          </p:cNvSpPr>
          <p:nvPr/>
        </p:nvSpPr>
        <p:spPr>
          <a:xfrm>
            <a:off x="4860589" y="699542"/>
            <a:ext cx="4031891" cy="3168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55600">
              <a:lnSpc>
                <a:spcPct val="15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●"/>
            </a:pPr>
            <a:r>
              <a:rPr lang="en-GB" sz="1800" dirty="0"/>
              <a:t>Web page/components with possible parameterization from users </a:t>
            </a:r>
          </a:p>
          <a:p>
            <a:pPr marL="457200" indent="-355600">
              <a:lnSpc>
                <a:spcPct val="15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●"/>
            </a:pPr>
            <a:r>
              <a:rPr lang="en-GB" sz="1800" dirty="0"/>
              <a:t>Perform specific tasks</a:t>
            </a:r>
          </a:p>
          <a:p>
            <a:pPr marL="457200" indent="-355600">
              <a:lnSpc>
                <a:spcPct val="15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●"/>
            </a:pPr>
            <a:r>
              <a:rPr lang="en-GB" sz="1800" dirty="0"/>
              <a:t>Provide one or more of:</a:t>
            </a:r>
          </a:p>
          <a:p>
            <a:pPr marL="914400" lvl="1" indent="-355600">
              <a:lnSpc>
                <a:spcPct val="15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○"/>
            </a:pPr>
            <a:r>
              <a:rPr lang="en-GB" dirty="0"/>
              <a:t>Data</a:t>
            </a:r>
          </a:p>
          <a:p>
            <a:pPr marL="914400" lvl="1" indent="-355600">
              <a:lnSpc>
                <a:spcPct val="15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○"/>
            </a:pPr>
            <a:r>
              <a:rPr lang="en-GB" dirty="0"/>
              <a:t>Processed results</a:t>
            </a:r>
          </a:p>
          <a:p>
            <a:pPr marL="914400" lvl="1" indent="-355600">
              <a:lnSpc>
                <a:spcPct val="15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○"/>
            </a:pPr>
            <a:r>
              <a:rPr lang="en-GB" dirty="0"/>
              <a:t>Plots / Maps</a:t>
            </a:r>
          </a:p>
        </p:txBody>
      </p:sp>
    </p:spTree>
    <p:extLst>
      <p:ext uri="{BB962C8B-B14F-4D97-AF65-F5344CB8AC3E}">
        <p14:creationId xmlns:p14="http://schemas.microsoft.com/office/powerpoint/2010/main" val="1560555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DB2E9A-D760-274D-B593-359107C286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046" y="771550"/>
            <a:ext cx="3114406" cy="3571995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33219C-646C-694F-B557-2200CDC539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806" y="847894"/>
            <a:ext cx="4182250" cy="3904052"/>
          </a:xfrm>
          <a:prstGeom prst="rect">
            <a:avLst/>
          </a:prstGeom>
          <a:effectLst/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67704" y="195487"/>
            <a:ext cx="8024776" cy="317060"/>
          </a:xfrm>
        </p:spPr>
        <p:txBody>
          <a:bodyPr>
            <a:noAutofit/>
          </a:bodyPr>
          <a:lstStyle/>
          <a:p>
            <a:r>
              <a:rPr lang="en-US" sz="1600" spc="400" dirty="0"/>
              <a:t>Using the data online: Building Online Applications</a:t>
            </a:r>
          </a:p>
        </p:txBody>
      </p:sp>
    </p:spTree>
    <p:extLst>
      <p:ext uri="{BB962C8B-B14F-4D97-AF65-F5344CB8AC3E}">
        <p14:creationId xmlns:p14="http://schemas.microsoft.com/office/powerpoint/2010/main" val="114667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200" y="757535"/>
            <a:ext cx="3068885" cy="1746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1400175" y="700088"/>
            <a:ext cx="7743825" cy="3822700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05" y="559955"/>
            <a:ext cx="2067520" cy="139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2981" y="2812569"/>
            <a:ext cx="3127710" cy="228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476" y="2373968"/>
            <a:ext cx="4087475" cy="761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1783" y="2390131"/>
            <a:ext cx="2903517" cy="1968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217" y="524742"/>
            <a:ext cx="3230452" cy="1682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75" y="3328385"/>
            <a:ext cx="3432048" cy="1333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867704" y="195487"/>
            <a:ext cx="8024776" cy="317060"/>
          </a:xfrm>
        </p:spPr>
        <p:txBody>
          <a:bodyPr>
            <a:noAutofit/>
          </a:bodyPr>
          <a:lstStyle/>
          <a:p>
            <a:r>
              <a:rPr lang="en-US" sz="1600" spc="400" dirty="0"/>
              <a:t>Using the data online: Building Online Applications</a:t>
            </a:r>
          </a:p>
        </p:txBody>
      </p:sp>
    </p:spTree>
    <p:extLst>
      <p:ext uri="{BB962C8B-B14F-4D97-AF65-F5344CB8AC3E}">
        <p14:creationId xmlns:p14="http://schemas.microsoft.com/office/powerpoint/2010/main" val="1033028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400" dirty="0"/>
              <a:t>The CDS: An operational system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1187624" y="843558"/>
            <a:ext cx="4896544" cy="38227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On-Premises Private Cloud </a:t>
            </a:r>
          </a:p>
          <a:p>
            <a:r>
              <a:rPr lang="en-US" dirty="0"/>
              <a:t>40+ nodes, 2000+ CPUs, 8TB memory</a:t>
            </a:r>
          </a:p>
          <a:p>
            <a:r>
              <a:rPr lang="en-US" dirty="0"/>
              <a:t>2.5 PB usable (of which 256 TB SSD)</a:t>
            </a:r>
          </a:p>
          <a:p>
            <a:endParaRPr lang="en-US" dirty="0"/>
          </a:p>
          <a:p>
            <a:r>
              <a:rPr lang="en-US" dirty="0"/>
              <a:t>Automatic deployment using</a:t>
            </a:r>
          </a:p>
          <a:p>
            <a:pPr lvl="1"/>
            <a:r>
              <a:rPr lang="en-US" dirty="0"/>
              <a:t>OpenStack Heat</a:t>
            </a:r>
          </a:p>
          <a:p>
            <a:pPr lvl="1"/>
            <a:r>
              <a:rPr lang="en-US" dirty="0" err="1"/>
              <a:t>CloudInit</a:t>
            </a:r>
            <a:endParaRPr lang="en-US" dirty="0"/>
          </a:p>
          <a:p>
            <a:pPr lvl="1"/>
            <a:r>
              <a:rPr lang="en-US" dirty="0"/>
              <a:t>Puppet</a:t>
            </a:r>
          </a:p>
          <a:p>
            <a:endParaRPr lang="en-US" dirty="0"/>
          </a:p>
          <a:p>
            <a:r>
              <a:rPr lang="en-US" dirty="0"/>
              <a:t>Partners are given VMs to contribute data and tools 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436" y="843558"/>
            <a:ext cx="3264364" cy="244827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77459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400" dirty="0"/>
              <a:t>The CDS: An operational system</a:t>
            </a:r>
            <a:endParaRPr lang="en-GB" spc="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331640" y="720033"/>
            <a:ext cx="5643563" cy="3740150"/>
          </a:xfrm>
          <a:prstGeom prst="rect">
            <a:avLst/>
          </a:prstGeo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1600" dirty="0"/>
              <a:t>Monitoring</a:t>
            </a:r>
          </a:p>
          <a:p>
            <a:pPr>
              <a:buFont typeface="Wingdings" charset="2"/>
              <a:buChar char="§"/>
            </a:pPr>
            <a:r>
              <a:rPr lang="en-US" sz="1600" dirty="0"/>
              <a:t>Reporting</a:t>
            </a:r>
          </a:p>
          <a:p>
            <a:pPr lvl="1">
              <a:buFont typeface="Wingdings" charset="2"/>
              <a:buChar char="Ø"/>
            </a:pPr>
            <a:r>
              <a:rPr lang="en-US" sz="1600" dirty="0"/>
              <a:t>Capacity planning</a:t>
            </a:r>
          </a:p>
          <a:p>
            <a:pPr lvl="1">
              <a:buFont typeface="Wingdings" charset="2"/>
              <a:buChar char="Ø"/>
            </a:pPr>
            <a:r>
              <a:rPr lang="en-US" sz="1600" dirty="0"/>
              <a:t>Usage statistics</a:t>
            </a:r>
          </a:p>
          <a:p>
            <a:pPr lvl="1">
              <a:buFont typeface="Wingdings" charset="2"/>
              <a:buChar char="§"/>
            </a:pPr>
            <a:endParaRPr lang="en-US" sz="1600" dirty="0"/>
          </a:p>
          <a:p>
            <a:pPr>
              <a:buFont typeface="Wingdings" charset="2"/>
              <a:buChar char="§"/>
            </a:pPr>
            <a:r>
              <a:rPr lang="en-US" sz="1600" dirty="0"/>
              <a:t>Service level agreement</a:t>
            </a:r>
          </a:p>
          <a:p>
            <a:pPr>
              <a:buFont typeface="Wingdings" charset="2"/>
              <a:buChar char="§"/>
            </a:pPr>
            <a:r>
              <a:rPr lang="en-US" sz="1600" dirty="0"/>
              <a:t>On-call and support</a:t>
            </a:r>
          </a:p>
          <a:p>
            <a:pPr>
              <a:buFont typeface="Wingdings" charset="2"/>
              <a:buChar char="§"/>
            </a:pPr>
            <a:r>
              <a:rPr lang="en-US" sz="1600" dirty="0"/>
              <a:t>Help desk</a:t>
            </a:r>
          </a:p>
          <a:p>
            <a:pPr>
              <a:buFont typeface="Wingdings" charset="2"/>
              <a:buChar char="§"/>
            </a:pPr>
            <a:endParaRPr lang="en-US" sz="1600" dirty="0"/>
          </a:p>
          <a:p>
            <a:pPr>
              <a:buFont typeface="Wingdings" charset="2"/>
              <a:buChar char="§"/>
            </a:pPr>
            <a:r>
              <a:rPr lang="en-US" sz="1600" dirty="0"/>
              <a:t>High-availability</a:t>
            </a:r>
          </a:p>
          <a:p>
            <a:pPr>
              <a:buFont typeface="Wingdings" charset="2"/>
              <a:buChar char="§"/>
            </a:pPr>
            <a:r>
              <a:rPr lang="en-US" sz="1600" dirty="0"/>
              <a:t>Backup</a:t>
            </a:r>
          </a:p>
          <a:p>
            <a:pPr marL="0" indent="0">
              <a:buNone/>
            </a:pPr>
            <a:endParaRPr lang="en-US" sz="1350" dirty="0"/>
          </a:p>
        </p:txBody>
      </p:sp>
      <p:pic>
        <p:nvPicPr>
          <p:cNvPr id="6" name="Picture 5" descr="IMG_249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76"/>
          <a:stretch/>
        </p:blipFill>
        <p:spPr>
          <a:xfrm>
            <a:off x="4348186" y="699542"/>
            <a:ext cx="4338614" cy="351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88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7E962-E0A5-AC44-804D-BD88FF6A2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Hands-On Practice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A4B6C-4E53-BB43-9E1D-0082BFA349B8}"/>
              </a:ext>
            </a:extLst>
          </p:cNvPr>
          <p:cNvSpPr txBox="1"/>
          <p:nvPr/>
        </p:nvSpPr>
        <p:spPr>
          <a:xfrm>
            <a:off x="1043608" y="2859782"/>
            <a:ext cx="78190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CDS User Registration</a:t>
            </a:r>
          </a:p>
        </p:txBody>
      </p:sp>
    </p:spTree>
    <p:extLst>
      <p:ext uri="{BB962C8B-B14F-4D97-AF65-F5344CB8AC3E}">
        <p14:creationId xmlns:p14="http://schemas.microsoft.com/office/powerpoint/2010/main" val="804068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C019026-8B40-194E-960A-E2364ABB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User Registration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1E7641-BEF8-9741-9A32-9897E787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500" y="2063750"/>
            <a:ext cx="6731000" cy="101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8438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C019026-8B40-194E-960A-E2364ABB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User Registration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A343E4-BD50-9046-B69D-C4048D324E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" y="540000"/>
            <a:ext cx="6480000" cy="4112629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02B5892A-9ADA-7F4A-8203-E232FEB4E377}"/>
              </a:ext>
            </a:extLst>
          </p:cNvPr>
          <p:cNvSpPr/>
          <p:nvPr/>
        </p:nvSpPr>
        <p:spPr>
          <a:xfrm>
            <a:off x="6444208" y="1059582"/>
            <a:ext cx="1139140" cy="360040"/>
          </a:xfrm>
          <a:prstGeom prst="ellipse">
            <a:avLst/>
          </a:prstGeom>
          <a:solidFill>
            <a:srgbClr val="941333">
              <a:alpha val="25098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5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C019026-8B40-194E-960A-E2364ABB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User Registration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5A5363-A26F-0545-BCF9-BB913C123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" y="540001"/>
            <a:ext cx="6477748" cy="411120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8F115F9-2526-BD4B-9DC9-BFFC8B1E2E29}"/>
              </a:ext>
            </a:extLst>
          </p:cNvPr>
          <p:cNvSpPr/>
          <p:nvPr/>
        </p:nvSpPr>
        <p:spPr>
          <a:xfrm>
            <a:off x="1835696" y="1923678"/>
            <a:ext cx="792088" cy="360040"/>
          </a:xfrm>
          <a:prstGeom prst="ellipse">
            <a:avLst/>
          </a:prstGeom>
          <a:solidFill>
            <a:srgbClr val="941333">
              <a:alpha val="25098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83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C019026-8B40-194E-960A-E2364ABB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User Registration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5A5363-A26F-0545-BCF9-BB913C123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" y="540001"/>
            <a:ext cx="6477748" cy="41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3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0E95DD9-D599-8B4B-A10D-233E5A714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Copernicus Programme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Copernicus Climate Change Service (C3S)</a:t>
            </a:r>
          </a:p>
          <a:p>
            <a:r>
              <a:rPr lang="en-GB" dirty="0"/>
              <a:t>Overview of the CDS</a:t>
            </a:r>
          </a:p>
          <a:p>
            <a:r>
              <a:rPr lang="en-GB" dirty="0"/>
              <a:t>Hands-on</a:t>
            </a:r>
          </a:p>
          <a:p>
            <a:pPr lvl="1"/>
            <a:r>
              <a:rPr lang="en-GB" dirty="0"/>
              <a:t>CDS User Registration</a:t>
            </a:r>
          </a:p>
          <a:p>
            <a:pPr lvl="1"/>
            <a:r>
              <a:rPr lang="en-GB" dirty="0"/>
              <a:t>CDS Catalogue and Interactive Forms</a:t>
            </a:r>
          </a:p>
          <a:p>
            <a:pPr lvl="1"/>
            <a:r>
              <a:rPr lang="en-GB" dirty="0"/>
              <a:t>CDS API</a:t>
            </a:r>
          </a:p>
          <a:p>
            <a:pPr lvl="1"/>
            <a:r>
              <a:rPr lang="en-GB" dirty="0"/>
              <a:t>CDS Toolbox</a:t>
            </a:r>
          </a:p>
          <a:p>
            <a:endParaRPr lang="en-GB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42267263-4502-3744-82B5-EA31A13C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pic>
        <p:nvPicPr>
          <p:cNvPr id="3" name="Gráfico 2" descr="Persianas">
            <a:extLst>
              <a:ext uri="{FF2B5EF4-FFF2-40B4-BE49-F238E27FC236}">
                <a16:creationId xmlns:a16="http://schemas.microsoft.com/office/drawing/2014/main" id="{E9BA4E96-FBAF-5747-8087-8E1B41B06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3808" y="522964"/>
            <a:ext cx="1609328" cy="11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9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C019026-8B40-194E-960A-E2364ABB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User Registration</a:t>
            </a:r>
          </a:p>
        </p:txBody>
      </p:sp>
      <p:pic>
        <p:nvPicPr>
          <p:cNvPr id="5" name="Gráfico 4" descr="Correo electrónico">
            <a:extLst>
              <a:ext uri="{FF2B5EF4-FFF2-40B4-BE49-F238E27FC236}">
                <a16:creationId xmlns:a16="http://schemas.microsoft.com/office/drawing/2014/main" id="{209F70C8-9D77-FD40-9166-DFF4F7155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9912" y="1621408"/>
            <a:ext cx="2257400" cy="2257400"/>
          </a:xfrm>
          <a:prstGeom prst="rect">
            <a:avLst/>
          </a:prstGeom>
        </p:spPr>
      </p:pic>
      <p:pic>
        <p:nvPicPr>
          <p:cNvPr id="7" name="Gráfico 6" descr="Flecha: curva ligera">
            <a:extLst>
              <a:ext uri="{FF2B5EF4-FFF2-40B4-BE49-F238E27FC236}">
                <a16:creationId xmlns:a16="http://schemas.microsoft.com/office/drawing/2014/main" id="{BC50D3D0-7248-A34D-B7CA-E38242581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6246" y="1617216"/>
            <a:ext cx="2023262" cy="202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95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C019026-8B40-194E-960A-E2364ABB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User Registration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5A5363-A26F-0545-BCF9-BB913C123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" y="540001"/>
            <a:ext cx="6477747" cy="41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01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C019026-8B40-194E-960A-E2364ABB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User Registration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5A5363-A26F-0545-BCF9-BB913C123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" y="540001"/>
            <a:ext cx="6477747" cy="4111198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167C392-FC11-EC41-9CA9-16DD2B24D922}"/>
              </a:ext>
            </a:extLst>
          </p:cNvPr>
          <p:cNvSpPr/>
          <p:nvPr/>
        </p:nvSpPr>
        <p:spPr>
          <a:xfrm>
            <a:off x="6084168" y="987574"/>
            <a:ext cx="792088" cy="360040"/>
          </a:xfrm>
          <a:prstGeom prst="ellipse">
            <a:avLst/>
          </a:prstGeom>
          <a:solidFill>
            <a:srgbClr val="941333">
              <a:alpha val="25098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7E962-E0A5-AC44-804D-BD88FF6A2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Hands-On Practice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A4B6C-4E53-BB43-9E1D-0082BFA349B8}"/>
              </a:ext>
            </a:extLst>
          </p:cNvPr>
          <p:cNvSpPr txBox="1"/>
          <p:nvPr/>
        </p:nvSpPr>
        <p:spPr>
          <a:xfrm>
            <a:off x="1043608" y="2859782"/>
            <a:ext cx="78190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CDS Catalogue and Interactive Forms</a:t>
            </a:r>
          </a:p>
        </p:txBody>
      </p:sp>
    </p:spTree>
    <p:extLst>
      <p:ext uri="{BB962C8B-B14F-4D97-AF65-F5344CB8AC3E}">
        <p14:creationId xmlns:p14="http://schemas.microsoft.com/office/powerpoint/2010/main" val="699663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C019026-8B40-194E-960A-E2364ABB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Catalogue and Interactive Forms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5A5363-A26F-0545-BCF9-BB913C123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2" cy="4111198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167C392-FC11-EC41-9CA9-16DD2B24D922}"/>
              </a:ext>
            </a:extLst>
          </p:cNvPr>
          <p:cNvSpPr/>
          <p:nvPr/>
        </p:nvSpPr>
        <p:spPr>
          <a:xfrm>
            <a:off x="2843808" y="2859782"/>
            <a:ext cx="3024336" cy="360040"/>
          </a:xfrm>
          <a:prstGeom prst="ellipse">
            <a:avLst/>
          </a:prstGeom>
          <a:solidFill>
            <a:srgbClr val="941333">
              <a:alpha val="25098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lecha a la derecha con bandas 1">
            <a:extLst>
              <a:ext uri="{FF2B5EF4-FFF2-40B4-BE49-F238E27FC236}">
                <a16:creationId xmlns:a16="http://schemas.microsoft.com/office/drawing/2014/main" id="{39A0F86D-0518-8F46-A632-6FF0BA8C24DE}"/>
              </a:ext>
            </a:extLst>
          </p:cNvPr>
          <p:cNvSpPr/>
          <p:nvPr/>
        </p:nvSpPr>
        <p:spPr>
          <a:xfrm rot="18621392">
            <a:off x="1205580" y="1542522"/>
            <a:ext cx="1351335" cy="1192566"/>
          </a:xfrm>
          <a:prstGeom prst="stripedRightArrow">
            <a:avLst/>
          </a:prstGeom>
          <a:solidFill>
            <a:srgbClr val="A73F3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1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C019026-8B40-194E-960A-E2364ABB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Catalogue and Interactive Forms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5A5363-A26F-0545-BCF9-BB913C123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2" cy="4111197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167C392-FC11-EC41-9CA9-16DD2B24D922}"/>
              </a:ext>
            </a:extLst>
          </p:cNvPr>
          <p:cNvSpPr/>
          <p:nvPr/>
        </p:nvSpPr>
        <p:spPr>
          <a:xfrm>
            <a:off x="1691680" y="1923678"/>
            <a:ext cx="1008112" cy="360040"/>
          </a:xfrm>
          <a:prstGeom prst="ellipse">
            <a:avLst/>
          </a:prstGeom>
          <a:solidFill>
            <a:srgbClr val="941333">
              <a:alpha val="25098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9938A43-D24A-4C4A-BFD2-533A06E71AC4}"/>
              </a:ext>
            </a:extLst>
          </p:cNvPr>
          <p:cNvSpPr/>
          <p:nvPr/>
        </p:nvSpPr>
        <p:spPr>
          <a:xfrm>
            <a:off x="1691680" y="2283718"/>
            <a:ext cx="1008112" cy="1183740"/>
          </a:xfrm>
          <a:prstGeom prst="ellipse">
            <a:avLst/>
          </a:prstGeom>
          <a:solidFill>
            <a:srgbClr val="941333">
              <a:alpha val="25098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F239907-5AC1-D346-B877-C5C86DFED2BA}"/>
              </a:ext>
            </a:extLst>
          </p:cNvPr>
          <p:cNvSpPr/>
          <p:nvPr/>
        </p:nvSpPr>
        <p:spPr>
          <a:xfrm>
            <a:off x="2699792" y="2103698"/>
            <a:ext cx="4032448" cy="540060"/>
          </a:xfrm>
          <a:prstGeom prst="ellipse">
            <a:avLst/>
          </a:prstGeom>
          <a:solidFill>
            <a:srgbClr val="941333">
              <a:alpha val="25098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81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C019026-8B40-194E-960A-E2364ABB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Catalogue and Interactive Forms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5A5363-A26F-0545-BCF9-BB913C123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1" cy="4111197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167C392-FC11-EC41-9CA9-16DD2B24D922}"/>
              </a:ext>
            </a:extLst>
          </p:cNvPr>
          <p:cNvSpPr/>
          <p:nvPr/>
        </p:nvSpPr>
        <p:spPr>
          <a:xfrm>
            <a:off x="2123728" y="1995686"/>
            <a:ext cx="648072" cy="360040"/>
          </a:xfrm>
          <a:prstGeom prst="ellipse">
            <a:avLst/>
          </a:prstGeom>
          <a:solidFill>
            <a:srgbClr val="941333">
              <a:alpha val="25098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0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C019026-8B40-194E-960A-E2364ABB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Catalogue and Interactive Forms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5A5363-A26F-0545-BCF9-BB913C123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1" cy="411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55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C019026-8B40-194E-960A-E2364ABB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Catalogue and Interactive Forms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5A5363-A26F-0545-BCF9-BB913C123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1" cy="411119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167C392-FC11-EC41-9CA9-16DD2B24D922}"/>
              </a:ext>
            </a:extLst>
          </p:cNvPr>
          <p:cNvSpPr/>
          <p:nvPr/>
        </p:nvSpPr>
        <p:spPr>
          <a:xfrm>
            <a:off x="1835696" y="2787774"/>
            <a:ext cx="648072" cy="360040"/>
          </a:xfrm>
          <a:prstGeom prst="ellipse">
            <a:avLst/>
          </a:prstGeom>
          <a:solidFill>
            <a:srgbClr val="941333">
              <a:alpha val="25098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C331CE6-EFAC-8C4B-A3B2-6F9B2BA67DFB}"/>
              </a:ext>
            </a:extLst>
          </p:cNvPr>
          <p:cNvSpPr/>
          <p:nvPr/>
        </p:nvSpPr>
        <p:spPr>
          <a:xfrm>
            <a:off x="4427984" y="3147814"/>
            <a:ext cx="1224135" cy="423664"/>
          </a:xfrm>
          <a:prstGeom prst="ellipse">
            <a:avLst/>
          </a:prstGeom>
          <a:solidFill>
            <a:srgbClr val="941333">
              <a:alpha val="25098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C019026-8B40-194E-960A-E2364ABB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Catalogue and Interactive Forms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5A5363-A26F-0545-BCF9-BB913C123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0" cy="4111196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9E66576-7813-014B-BBF7-BC17C4C64CA5}"/>
              </a:ext>
            </a:extLst>
          </p:cNvPr>
          <p:cNvSpPr/>
          <p:nvPr/>
        </p:nvSpPr>
        <p:spPr>
          <a:xfrm>
            <a:off x="4932040" y="3147814"/>
            <a:ext cx="720079" cy="423664"/>
          </a:xfrm>
          <a:prstGeom prst="ellipse">
            <a:avLst/>
          </a:prstGeom>
          <a:solidFill>
            <a:srgbClr val="941333">
              <a:alpha val="25098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57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890" y="927243"/>
            <a:ext cx="5076540" cy="3240360"/>
          </a:xfrm>
          <a:prstGeom prst="rect">
            <a:avLst/>
          </a:prstGeom>
        </p:spPr>
      </p:pic>
      <p:pic>
        <p:nvPicPr>
          <p:cNvPr id="253" name="Picture 8"/>
          <p:cNvPicPr/>
          <p:nvPr/>
        </p:nvPicPr>
        <p:blipFill>
          <a:blip r:embed="rId4"/>
          <a:stretch/>
        </p:blipFill>
        <p:spPr>
          <a:xfrm>
            <a:off x="867780" y="757334"/>
            <a:ext cx="5401890" cy="4910760"/>
          </a:xfrm>
          <a:prstGeom prst="rect">
            <a:avLst/>
          </a:prstGeom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588" y="207232"/>
            <a:ext cx="7819096" cy="277200"/>
          </a:xfrm>
        </p:spPr>
        <p:txBody>
          <a:bodyPr/>
          <a:lstStyle/>
          <a:p>
            <a:r>
              <a:rPr lang="en-US" spc="400" dirty="0"/>
              <a:t>The C3S Climate Data Store (CDS)</a:t>
            </a:r>
          </a:p>
        </p:txBody>
      </p:sp>
      <p:sp>
        <p:nvSpPr>
          <p:cNvPr id="7" name="7-Point Star 6"/>
          <p:cNvSpPr/>
          <p:nvPr/>
        </p:nvSpPr>
        <p:spPr>
          <a:xfrm>
            <a:off x="179512" y="1779662"/>
            <a:ext cx="1368152" cy="1224136"/>
          </a:xfrm>
          <a:prstGeom prst="star7">
            <a:avLst/>
          </a:prstGeom>
          <a:solidFill>
            <a:srgbClr val="941333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952515">
            <a:off x="343365" y="2001589"/>
            <a:ext cx="1195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12000</a:t>
            </a:r>
            <a:r>
              <a:rPr lang="en-US" sz="1600" b="1" dirty="0">
                <a:solidFill>
                  <a:schemeClr val="bg1"/>
                </a:solidFill>
              </a:rPr>
              <a:t>+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registered  users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4540" y="821486"/>
            <a:ext cx="287946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Climate Data Store</a:t>
            </a:r>
          </a:p>
          <a:p>
            <a:r>
              <a:rPr lang="en-US" dirty="0"/>
              <a:t>also called CDS, is </a:t>
            </a:r>
            <a:r>
              <a:rPr lang="en-US" b="1" dirty="0"/>
              <a:t>an online </a:t>
            </a:r>
            <a:r>
              <a:rPr lang="en-US" b="1" dirty="0">
                <a:solidFill>
                  <a:srgbClr val="006CA6"/>
                </a:solidFill>
              </a:rPr>
              <a:t>open</a:t>
            </a:r>
            <a:r>
              <a:rPr lang="en-US" b="1" dirty="0"/>
              <a:t> and </a:t>
            </a:r>
            <a:r>
              <a:rPr lang="en-US" b="1" dirty="0">
                <a:solidFill>
                  <a:srgbClr val="006CA6"/>
                </a:solidFill>
              </a:rPr>
              <a:t>free</a:t>
            </a:r>
            <a:r>
              <a:rPr lang="en-US" b="1" dirty="0"/>
              <a:t> service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sz="1600" dirty="0"/>
              <a:t>It allows users to browse and</a:t>
            </a:r>
          </a:p>
          <a:p>
            <a:r>
              <a:rPr lang="en-US" sz="1600" dirty="0"/>
              <a:t>access the wide range of climate datasets via a searchable catalogue</a:t>
            </a:r>
            <a:r>
              <a:rPr lang="is-IS" sz="1600" dirty="0"/>
              <a:t>…</a:t>
            </a:r>
            <a:endParaRPr lang="en-US" sz="1600" dirty="0"/>
          </a:p>
          <a:p>
            <a:endParaRPr lang="en-US" sz="1600" dirty="0"/>
          </a:p>
          <a:p>
            <a:r>
              <a:rPr lang="is-IS" sz="1600" dirty="0"/>
              <a:t>… </a:t>
            </a:r>
            <a:r>
              <a:rPr lang="en-US" sz="1600" dirty="0"/>
              <a:t>It allows users to build their own applications, maps and graphs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3315" y="4002618"/>
            <a:ext cx="3527157" cy="369332"/>
          </a:xfrm>
          <a:prstGeom prst="rect">
            <a:avLst/>
          </a:prstGeom>
          <a:solidFill>
            <a:srgbClr val="94133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https://</a:t>
            </a:r>
            <a:r>
              <a:rPr lang="en-US" b="1" dirty="0" err="1">
                <a:solidFill>
                  <a:schemeClr val="bg1"/>
                </a:solidFill>
              </a:rPr>
              <a:t>cds.climate.copernicus.eu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350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C019026-8B40-194E-960A-E2364ABB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Catalogue and Interactive Forms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5A5363-A26F-0545-BCF9-BB913C123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0" cy="411119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9E66576-7813-014B-BBF7-BC17C4C64CA5}"/>
              </a:ext>
            </a:extLst>
          </p:cNvPr>
          <p:cNvSpPr/>
          <p:nvPr/>
        </p:nvSpPr>
        <p:spPr>
          <a:xfrm>
            <a:off x="6156176" y="2499742"/>
            <a:ext cx="720079" cy="423664"/>
          </a:xfrm>
          <a:prstGeom prst="ellipse">
            <a:avLst/>
          </a:prstGeom>
          <a:solidFill>
            <a:srgbClr val="941333">
              <a:alpha val="25098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C019026-8B40-194E-960A-E2364ABB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Catalogue and Interactive Forms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5A5363-A26F-0545-BCF9-BB913C123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0" cy="411119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9E66576-7813-014B-BBF7-BC17C4C64CA5}"/>
              </a:ext>
            </a:extLst>
          </p:cNvPr>
          <p:cNvSpPr/>
          <p:nvPr/>
        </p:nvSpPr>
        <p:spPr>
          <a:xfrm>
            <a:off x="6156176" y="2499742"/>
            <a:ext cx="720079" cy="423664"/>
          </a:xfrm>
          <a:prstGeom prst="ellipse">
            <a:avLst/>
          </a:prstGeom>
          <a:solidFill>
            <a:srgbClr val="941333">
              <a:alpha val="25098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C019026-8B40-194E-960A-E2364ABB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Catalogue and Interactive Forms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5A5363-A26F-0545-BCF9-BB913C123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0" cy="411119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9E66576-7813-014B-BBF7-BC17C4C64CA5}"/>
              </a:ext>
            </a:extLst>
          </p:cNvPr>
          <p:cNvSpPr/>
          <p:nvPr/>
        </p:nvSpPr>
        <p:spPr>
          <a:xfrm>
            <a:off x="6156176" y="2499742"/>
            <a:ext cx="720079" cy="423664"/>
          </a:xfrm>
          <a:prstGeom prst="ellipse">
            <a:avLst/>
          </a:prstGeom>
          <a:solidFill>
            <a:srgbClr val="941333">
              <a:alpha val="25098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C019026-8B40-194E-960A-E2364ABB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Catalogue and Interactive Forms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5A5363-A26F-0545-BCF9-BB913C123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3" y="540001"/>
            <a:ext cx="5727058" cy="411119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9E66576-7813-014B-BBF7-BC17C4C64CA5}"/>
              </a:ext>
            </a:extLst>
          </p:cNvPr>
          <p:cNvSpPr/>
          <p:nvPr/>
        </p:nvSpPr>
        <p:spPr>
          <a:xfrm>
            <a:off x="1455343" y="2139702"/>
            <a:ext cx="3908745" cy="1584176"/>
          </a:xfrm>
          <a:prstGeom prst="ellipse">
            <a:avLst/>
          </a:prstGeom>
          <a:solidFill>
            <a:srgbClr val="941333">
              <a:alpha val="25098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echa a la derecha con bandas 4">
            <a:extLst>
              <a:ext uri="{FF2B5EF4-FFF2-40B4-BE49-F238E27FC236}">
                <a16:creationId xmlns:a16="http://schemas.microsoft.com/office/drawing/2014/main" id="{A2F92037-6CA6-5C4D-9896-F18CF48D916F}"/>
              </a:ext>
            </a:extLst>
          </p:cNvPr>
          <p:cNvSpPr/>
          <p:nvPr/>
        </p:nvSpPr>
        <p:spPr>
          <a:xfrm rot="18621392">
            <a:off x="2051936" y="1098318"/>
            <a:ext cx="1351335" cy="1192566"/>
          </a:xfrm>
          <a:prstGeom prst="stripedRightArrow">
            <a:avLst/>
          </a:prstGeom>
          <a:solidFill>
            <a:srgbClr val="A73F3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1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0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7E962-E0A5-AC44-804D-BD88FF6A2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Hands-On Practice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A4B6C-4E53-BB43-9E1D-0082BFA349B8}"/>
              </a:ext>
            </a:extLst>
          </p:cNvPr>
          <p:cNvSpPr txBox="1"/>
          <p:nvPr/>
        </p:nvSpPr>
        <p:spPr>
          <a:xfrm>
            <a:off x="1043608" y="2859782"/>
            <a:ext cx="78190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CDS API</a:t>
            </a:r>
          </a:p>
        </p:txBody>
      </p:sp>
    </p:spTree>
    <p:extLst>
      <p:ext uri="{BB962C8B-B14F-4D97-AF65-F5344CB8AC3E}">
        <p14:creationId xmlns:p14="http://schemas.microsoft.com/office/powerpoint/2010/main" val="1681942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69A032-2841-6046-AE12-06CF968FB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Python package ´</a:t>
            </a:r>
            <a:r>
              <a:rPr lang="en-GB" dirty="0" err="1"/>
              <a:t>cdsapi</a:t>
            </a:r>
            <a:r>
              <a:rPr lang="en-GB" dirty="0"/>
              <a:t>´ </a:t>
            </a:r>
          </a:p>
          <a:p>
            <a:pPr lvl="1"/>
            <a:r>
              <a:rPr lang="en-GB" dirty="0"/>
              <a:t>Requirements: </a:t>
            </a:r>
          </a:p>
          <a:p>
            <a:pPr lvl="2"/>
            <a:r>
              <a:rPr lang="en-GB" dirty="0"/>
              <a:t>Python</a:t>
            </a:r>
          </a:p>
          <a:p>
            <a:pPr lvl="3"/>
            <a:r>
              <a:rPr lang="en-GB" dirty="0"/>
              <a:t>Package ‘</a:t>
            </a:r>
            <a:r>
              <a:rPr lang="en-GB" dirty="0" err="1"/>
              <a:t>cdsapi</a:t>
            </a:r>
            <a:r>
              <a:rPr lang="en-GB" dirty="0"/>
              <a:t>’</a:t>
            </a:r>
          </a:p>
          <a:p>
            <a:pPr lvl="3"/>
            <a:r>
              <a:rPr lang="en-GB" dirty="0"/>
              <a:t>Potentially also package ‘</a:t>
            </a:r>
            <a:r>
              <a:rPr lang="en-GB" dirty="0" err="1"/>
              <a:t>pyopenssl</a:t>
            </a:r>
            <a:r>
              <a:rPr lang="en-GB" dirty="0"/>
              <a:t>’</a:t>
            </a:r>
          </a:p>
          <a:p>
            <a:pPr marL="914400" lvl="2" indent="0">
              <a:buNone/>
            </a:pPr>
            <a:endParaRPr lang="en-GB" dirty="0"/>
          </a:p>
          <a:p>
            <a:pPr lvl="1"/>
            <a:r>
              <a:rPr lang="en-GB" dirty="0"/>
              <a:t>Preferable Linux-type OS (</a:t>
            </a:r>
            <a:r>
              <a:rPr lang="en-GB" dirty="0" err="1"/>
              <a:t>linux</a:t>
            </a:r>
            <a:r>
              <a:rPr lang="en-GB" dirty="0"/>
              <a:t>, MacOS)</a:t>
            </a:r>
          </a:p>
          <a:p>
            <a:pPr lvl="2"/>
            <a:r>
              <a:rPr lang="en-GB" dirty="0"/>
              <a:t>But also possible in Windows</a:t>
            </a:r>
          </a:p>
          <a:p>
            <a:endParaRPr lang="en-GB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5857A5D-2753-1844-97CE-5D43A708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API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3849F3-D43B-8541-A698-9B215D1DDD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4808" y="3427064"/>
            <a:ext cx="3540652" cy="1282547"/>
          </a:xfrm>
          <a:prstGeom prst="rect">
            <a:avLst/>
          </a:prstGeom>
          <a:ln>
            <a:solidFill>
              <a:srgbClr val="941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32ECA36D-69A7-674C-AC8F-6E942885A259}"/>
              </a:ext>
            </a:extLst>
          </p:cNvPr>
          <p:cNvGrpSpPr/>
          <p:nvPr/>
        </p:nvGrpSpPr>
        <p:grpSpPr>
          <a:xfrm>
            <a:off x="2339752" y="3147814"/>
            <a:ext cx="2520280" cy="1944216"/>
            <a:chOff x="2483768" y="2786552"/>
            <a:chExt cx="2820554" cy="237446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9753D4B5-5A52-B24A-9DDF-7ECDE2CA4B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83768" y="2786552"/>
              <a:ext cx="2809380" cy="122535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2B7BE14-0C58-D84D-BC01-F8832D1D47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94942" y="3939902"/>
              <a:ext cx="2809380" cy="1221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44295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C145696-E1F2-3444-AE81-8CB918520D07}"/>
              </a:ext>
            </a:extLst>
          </p:cNvPr>
          <p:cNvSpPr/>
          <p:nvPr/>
        </p:nvSpPr>
        <p:spPr>
          <a:xfrm>
            <a:off x="1259632" y="3240100"/>
            <a:ext cx="5688632" cy="9878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FEE599F-0028-3443-BC11-ED49A688FF27}"/>
              </a:ext>
            </a:extLst>
          </p:cNvPr>
          <p:cNvSpPr/>
          <p:nvPr/>
        </p:nvSpPr>
        <p:spPr>
          <a:xfrm>
            <a:off x="1259632" y="1995686"/>
            <a:ext cx="2952328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1991992-F31A-3B4A-B2EA-F70665091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Install package ‘</a:t>
            </a:r>
            <a:r>
              <a:rPr lang="en-GB" dirty="0" err="1"/>
              <a:t>cdsapi</a:t>
            </a:r>
            <a:r>
              <a:rPr lang="en-GB" dirty="0"/>
              <a:t>’</a:t>
            </a:r>
          </a:p>
          <a:p>
            <a:pPr marL="857250" lvl="1" indent="-457200"/>
            <a:r>
              <a:rPr lang="en-GB" dirty="0"/>
              <a:t>Using ‘pip’</a:t>
            </a:r>
          </a:p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pip install </a:t>
            </a:r>
            <a:r>
              <a:rPr lang="en-GB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cdsapi</a:t>
            </a:r>
            <a:endParaRPr lang="en-GB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857250" lvl="1" indent="-457200"/>
            <a:r>
              <a:rPr lang="en-GB" dirty="0"/>
              <a:t>Using ‘</a:t>
            </a:r>
            <a:r>
              <a:rPr lang="en-GB" dirty="0" err="1"/>
              <a:t>conda</a:t>
            </a:r>
            <a:r>
              <a:rPr lang="en-GB" dirty="0"/>
              <a:t>’</a:t>
            </a:r>
          </a:p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gl-E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conda </a:t>
            </a:r>
            <a:r>
              <a:rPr lang="gl-E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</a:t>
            </a:r>
            <a:r>
              <a:rPr lang="gl-E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--</a:t>
            </a:r>
            <a:r>
              <a:rPr lang="gl-E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gl-E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gl-E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channels</a:t>
            </a:r>
            <a:r>
              <a:rPr lang="gl-E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conda-</a:t>
            </a:r>
            <a:r>
              <a:rPr lang="gl-E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forge</a:t>
            </a:r>
            <a:endParaRPr lang="gl-E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gl-E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conda </a:t>
            </a:r>
            <a:r>
              <a:rPr lang="gl-E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install</a:t>
            </a:r>
            <a:r>
              <a:rPr lang="gl-E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gl-E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cdsapi</a:t>
            </a:r>
            <a:endParaRPr lang="en-GB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7168A85-AFEF-2649-99F9-0C0147D6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API</a:t>
            </a:r>
          </a:p>
        </p:txBody>
      </p:sp>
    </p:spTree>
    <p:extLst>
      <p:ext uri="{BB962C8B-B14F-4D97-AF65-F5344CB8AC3E}">
        <p14:creationId xmlns:p14="http://schemas.microsoft.com/office/powerpoint/2010/main" val="17002412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1991992-F31A-3B4A-B2EA-F70665091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Install CDS API key at $HOME/.</a:t>
            </a:r>
            <a:r>
              <a:rPr lang="en-GB" dirty="0" err="1"/>
              <a:t>cdsapirc</a:t>
            </a:r>
            <a:endParaRPr lang="en-GB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7168A85-AFEF-2649-99F9-0C0147D6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API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383FBC-DF65-F04E-B8E8-EF080FEA9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75" y="699542"/>
            <a:ext cx="5711368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5093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857A5D-2753-1844-97CE-5D43A708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API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A22C3E-ECA9-064F-9BCF-22DC50AF9C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2" cy="4111198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99BA92D9-FF1D-B046-9DE6-83578B1BB198}"/>
              </a:ext>
            </a:extLst>
          </p:cNvPr>
          <p:cNvSpPr/>
          <p:nvPr/>
        </p:nvSpPr>
        <p:spPr>
          <a:xfrm>
            <a:off x="5796136" y="987574"/>
            <a:ext cx="792088" cy="423664"/>
          </a:xfrm>
          <a:prstGeom prst="ellipse">
            <a:avLst/>
          </a:prstGeom>
          <a:solidFill>
            <a:srgbClr val="941333">
              <a:alpha val="25098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8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857A5D-2753-1844-97CE-5D43A708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API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A22C3E-ECA9-064F-9BCF-22DC50AF9C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2" cy="4111197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99BA92D9-FF1D-B046-9DE6-83578B1BB198}"/>
              </a:ext>
            </a:extLst>
          </p:cNvPr>
          <p:cNvSpPr/>
          <p:nvPr/>
        </p:nvSpPr>
        <p:spPr>
          <a:xfrm>
            <a:off x="1907704" y="3795886"/>
            <a:ext cx="2880320" cy="423664"/>
          </a:xfrm>
          <a:prstGeom prst="ellipse">
            <a:avLst/>
          </a:prstGeom>
          <a:solidFill>
            <a:srgbClr val="941333">
              <a:alpha val="25098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4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0133515-9393-914F-93AA-59EFEA9720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111" y="555526"/>
            <a:ext cx="5274313" cy="1982680"/>
          </a:xfrm>
          <a:prstGeom prst="rect">
            <a:avLst/>
          </a:prstGeom>
          <a:ln>
            <a:solidFill>
              <a:srgbClr val="A73F3C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400" dirty="0"/>
              <a:t>The C3S Climate Data Store (CDS)</a:t>
            </a:r>
            <a:endParaRPr lang="en-US" dirty="0"/>
          </a:p>
        </p:txBody>
      </p:sp>
      <p:sp>
        <p:nvSpPr>
          <p:cNvPr id="9" name="7-Point Star 6">
            <a:extLst>
              <a:ext uri="{FF2B5EF4-FFF2-40B4-BE49-F238E27FC236}">
                <a16:creationId xmlns:a16="http://schemas.microsoft.com/office/drawing/2014/main" id="{BA978858-889E-6045-9E26-6A267FD1007F}"/>
              </a:ext>
            </a:extLst>
          </p:cNvPr>
          <p:cNvSpPr/>
          <p:nvPr/>
        </p:nvSpPr>
        <p:spPr>
          <a:xfrm>
            <a:off x="179512" y="1779662"/>
            <a:ext cx="1368152" cy="1224136"/>
          </a:xfrm>
          <a:prstGeom prst="star7">
            <a:avLst/>
          </a:prstGeom>
          <a:solidFill>
            <a:srgbClr val="941333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38BC049-F12F-B246-AD99-5A483EA19F02}"/>
              </a:ext>
            </a:extLst>
          </p:cNvPr>
          <p:cNvSpPr txBox="1"/>
          <p:nvPr/>
        </p:nvSpPr>
        <p:spPr>
          <a:xfrm rot="19952515">
            <a:off x="343365" y="2001589"/>
            <a:ext cx="1195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12000</a:t>
            </a:r>
            <a:r>
              <a:rPr lang="en-US" sz="1600" b="1" dirty="0">
                <a:solidFill>
                  <a:schemeClr val="bg1"/>
                </a:solidFill>
              </a:rPr>
              <a:t>+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registered  users</a:t>
            </a:r>
            <a:endParaRPr lang="en-US" sz="105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DB29674-D846-A84F-8D26-C897EABDDB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557" y="2381684"/>
            <a:ext cx="3120973" cy="2699738"/>
          </a:xfrm>
          <a:prstGeom prst="rect">
            <a:avLst/>
          </a:prstGeom>
          <a:ln>
            <a:solidFill>
              <a:srgbClr val="A73F3C"/>
            </a:solidFill>
          </a:ln>
        </p:spPr>
      </p:pic>
    </p:spTree>
    <p:extLst>
      <p:ext uri="{BB962C8B-B14F-4D97-AF65-F5344CB8AC3E}">
        <p14:creationId xmlns:p14="http://schemas.microsoft.com/office/powerpoint/2010/main" val="18127166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1991992-F31A-3B4A-B2EA-F70665091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Install CDS API key at $HOME/.</a:t>
            </a:r>
            <a:r>
              <a:rPr lang="en-GB" dirty="0" err="1"/>
              <a:t>cdsapirc</a:t>
            </a:r>
            <a:endParaRPr lang="en-GB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7168A85-AFEF-2649-99F9-0C0147D6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API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383FBC-DF65-F04E-B8E8-EF080FEA9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75" y="699542"/>
            <a:ext cx="5711368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EB2A35-7C2C-AF48-B3E8-EFEA34D4A9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731283"/>
            <a:ext cx="3224262" cy="58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86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BD17A7D-E00A-6E46-AB07-5051BFC52171}"/>
              </a:ext>
            </a:extLst>
          </p:cNvPr>
          <p:cNvSpPr/>
          <p:nvPr/>
        </p:nvSpPr>
        <p:spPr>
          <a:xfrm>
            <a:off x="1043608" y="2715766"/>
            <a:ext cx="4136344" cy="2016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1991992-F31A-3B4A-B2EA-F70665091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Install CDS API key at $HOME/.</a:t>
            </a:r>
            <a:r>
              <a:rPr lang="en-GB" dirty="0" err="1"/>
              <a:t>cdsapirc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Test CDS API</a:t>
            </a:r>
          </a:p>
          <a:p>
            <a:pPr marL="0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gl-E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gl-E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gl-E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cdsapi</a:t>
            </a:r>
            <a:r>
              <a:rPr lang="gl-E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gl-E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gl-E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gl-E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gl-E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cdsapi.Client</a:t>
            </a:r>
            <a:r>
              <a:rPr lang="gl-E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br>
              <a:rPr lang="gl-E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gl-E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c.retrieve</a:t>
            </a:r>
            <a:r>
              <a:rPr lang="gl-E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gl-E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dataset-short-name</a:t>
            </a:r>
            <a:r>
              <a:rPr lang="gl-E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br>
              <a:rPr lang="gl-E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gl-E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{... </a:t>
            </a:r>
            <a:r>
              <a:rPr lang="gl-E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sub-selection</a:t>
            </a:r>
            <a:r>
              <a:rPr lang="gl-E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gl-E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request</a:t>
            </a:r>
            <a:r>
              <a:rPr lang="gl-E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...}, </a:t>
            </a:r>
          </a:p>
          <a:p>
            <a:pPr marL="400050" lvl="1" indent="0">
              <a:buNone/>
            </a:pPr>
            <a:r>
              <a:rPr lang="gl-E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"</a:t>
            </a:r>
            <a:r>
              <a:rPr lang="gl-E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target-file</a:t>
            </a:r>
            <a:r>
              <a:rPr lang="gl-E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endParaRPr lang="en-GB" sz="14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7168A85-AFEF-2649-99F9-0C0147D6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API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383FBC-DF65-F04E-B8E8-EF080FEA9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75" y="699542"/>
            <a:ext cx="5711368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663F0B-B369-3C4A-81C0-38989ECBC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283718"/>
            <a:ext cx="3834538" cy="275264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9B5881B6-EFE1-6F45-B578-B7F75AD5CC9A}"/>
              </a:ext>
            </a:extLst>
          </p:cNvPr>
          <p:cNvSpPr/>
          <p:nvPr/>
        </p:nvSpPr>
        <p:spPr>
          <a:xfrm>
            <a:off x="5225256" y="4003484"/>
            <a:ext cx="792088" cy="423664"/>
          </a:xfrm>
          <a:prstGeom prst="ellipse">
            <a:avLst/>
          </a:prstGeom>
          <a:solidFill>
            <a:srgbClr val="941333">
              <a:alpha val="25098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925B73-ECF4-1649-862E-F62CBBE93E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731283"/>
            <a:ext cx="3224262" cy="58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2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7168A85-AFEF-2649-99F9-0C0147D6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API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FE69678-7E93-A948-B665-F8E49DBE5B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68" y="1275606"/>
            <a:ext cx="7884368" cy="26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822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7E962-E0A5-AC44-804D-BD88FF6A2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Hands-On Practice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A4B6C-4E53-BB43-9E1D-0082BFA349B8}"/>
              </a:ext>
            </a:extLst>
          </p:cNvPr>
          <p:cNvSpPr txBox="1"/>
          <p:nvPr/>
        </p:nvSpPr>
        <p:spPr>
          <a:xfrm>
            <a:off x="1043608" y="2859782"/>
            <a:ext cx="78190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CDS Toolbox</a:t>
            </a:r>
          </a:p>
        </p:txBody>
      </p:sp>
    </p:spTree>
    <p:extLst>
      <p:ext uri="{BB962C8B-B14F-4D97-AF65-F5344CB8AC3E}">
        <p14:creationId xmlns:p14="http://schemas.microsoft.com/office/powerpoint/2010/main" val="3881719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78EF2FA-0042-CC41-87CA-A1AE9F60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Toolbox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A42802-6885-3E43-8670-DDFC6FB0D6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2" cy="4111198"/>
          </a:xfrm>
          <a:prstGeom prst="rect">
            <a:avLst/>
          </a:prstGeom>
        </p:spPr>
      </p:pic>
      <p:sp>
        <p:nvSpPr>
          <p:cNvPr id="6" name="Flecha a la derecha con bandas 5">
            <a:extLst>
              <a:ext uri="{FF2B5EF4-FFF2-40B4-BE49-F238E27FC236}">
                <a16:creationId xmlns:a16="http://schemas.microsoft.com/office/drawing/2014/main" id="{4030113B-E4E7-EB41-9CFB-3A59145427E9}"/>
              </a:ext>
            </a:extLst>
          </p:cNvPr>
          <p:cNvSpPr/>
          <p:nvPr/>
        </p:nvSpPr>
        <p:spPr>
          <a:xfrm rot="13739416">
            <a:off x="3208265" y="1578392"/>
            <a:ext cx="1351335" cy="1192566"/>
          </a:xfrm>
          <a:prstGeom prst="stripedRightArrow">
            <a:avLst/>
          </a:prstGeom>
          <a:solidFill>
            <a:srgbClr val="A73F3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1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echa a la derecha con bandas 6">
            <a:extLst>
              <a:ext uri="{FF2B5EF4-FFF2-40B4-BE49-F238E27FC236}">
                <a16:creationId xmlns:a16="http://schemas.microsoft.com/office/drawing/2014/main" id="{B5691611-BF19-BB43-AE08-8C0CB53078B7}"/>
              </a:ext>
            </a:extLst>
          </p:cNvPr>
          <p:cNvSpPr/>
          <p:nvPr/>
        </p:nvSpPr>
        <p:spPr>
          <a:xfrm rot="17718673">
            <a:off x="1699907" y="1641244"/>
            <a:ext cx="1351335" cy="1192566"/>
          </a:xfrm>
          <a:prstGeom prst="stripedRightArrow">
            <a:avLst/>
          </a:prstGeom>
          <a:solidFill>
            <a:srgbClr val="A73F3C">
              <a:alpha val="56000"/>
            </a:srgbClr>
          </a:solidFill>
          <a:ln>
            <a:solidFill>
              <a:schemeClr val="accent2">
                <a:lumMod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9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78EF2FA-0042-CC41-87CA-A1AE9F60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Toolbox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A42802-6885-3E43-8670-DDFC6FB0D6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2" cy="41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285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78EF2FA-0042-CC41-87CA-A1AE9F60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Toolbox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A42802-6885-3E43-8670-DDFC6FB0D6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1" cy="41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999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78EF2FA-0042-CC41-87CA-A1AE9F60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Toolbox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A42802-6885-3E43-8670-DDFC6FB0D6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1" cy="41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313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78EF2FA-0042-CC41-87CA-A1AE9F60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Toolbox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A42802-6885-3E43-8670-DDFC6FB0D6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1" cy="41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278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78EF2FA-0042-CC41-87CA-A1AE9F60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Toolbox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A42802-6885-3E43-8670-DDFC6FB0D6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1" cy="41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6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400" dirty="0"/>
              <a:t>What is the CDS vision?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7704" y="699542"/>
            <a:ext cx="78190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2400" dirty="0"/>
              <a:t>Make data discovery/access easy and relevant for users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2400" dirty="0"/>
              <a:t>Provide scalable data access 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2400" dirty="0"/>
              <a:t>Provide online capabilities to process the data to users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2400" dirty="0"/>
              <a:t>Provide easy-to-use online applications for users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2400" dirty="0"/>
              <a:t>Enable reproducible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4712384"/>
            <a:ext cx="5167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➤ Spend less time handling the data</a:t>
            </a:r>
          </a:p>
        </p:txBody>
      </p:sp>
    </p:spTree>
    <p:extLst>
      <p:ext uri="{BB962C8B-B14F-4D97-AF65-F5344CB8AC3E}">
        <p14:creationId xmlns:p14="http://schemas.microsoft.com/office/powerpoint/2010/main" val="3084404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78EF2FA-0042-CC41-87CA-A1AE9F60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Toolbox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A42802-6885-3E43-8670-DDFC6FB0D6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1" cy="41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400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78EF2FA-0042-CC41-87CA-A1AE9F60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Toolbox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A42802-6885-3E43-8670-DDFC6FB0D6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1" cy="41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790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78EF2FA-0042-CC41-87CA-A1AE9F60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Toolbox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A42802-6885-3E43-8670-DDFC6FB0D6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1" cy="41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727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78EF2FA-0042-CC41-87CA-A1AE9F60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Toolbox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A42802-6885-3E43-8670-DDFC6FB0D6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1" cy="41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175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78EF2FA-0042-CC41-87CA-A1AE9F60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Toolbox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A42802-6885-3E43-8670-DDFC6FB0D6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1" cy="41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904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78EF2FA-0042-CC41-87CA-A1AE9F60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Toolbox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A42802-6885-3E43-8670-DDFC6FB0D6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1" cy="41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379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78EF2FA-0042-CC41-87CA-A1AE9F60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Toolbox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A42802-6885-3E43-8670-DDFC6FB0D6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1" cy="41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384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78EF2FA-0042-CC41-87CA-A1AE9F60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Toolbox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A42802-6885-3E43-8670-DDFC6FB0D6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1" cy="41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770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78EF2FA-0042-CC41-87CA-A1AE9F60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CDS Toolbox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A42802-6885-3E43-8670-DDFC6FB0D6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42" y="540001"/>
            <a:ext cx="5727061" cy="411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491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exto 1">
            <a:extLst>
              <a:ext uri="{FF2B5EF4-FFF2-40B4-BE49-F238E27FC236}">
                <a16:creationId xmlns:a16="http://schemas.microsoft.com/office/drawing/2014/main" id="{799A9D5C-97C8-8345-A3A9-E84DE7973E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211" y="810002"/>
            <a:ext cx="4831200" cy="820738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Thank you!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gl-ES" sz="3200" dirty="0" err="1">
                <a:solidFill>
                  <a:schemeClr val="bg1"/>
                </a:solidFill>
              </a:rPr>
              <a:t>Teşekkür</a:t>
            </a:r>
            <a:r>
              <a:rPr lang="gl-ES" sz="3200" dirty="0">
                <a:solidFill>
                  <a:schemeClr val="bg1"/>
                </a:solidFill>
              </a:rPr>
              <a:t> </a:t>
            </a:r>
            <a:r>
              <a:rPr lang="gl-ES" sz="3200" dirty="0" err="1">
                <a:solidFill>
                  <a:schemeClr val="bg1"/>
                </a:solidFill>
              </a:rPr>
              <a:t>ederim</a:t>
            </a:r>
            <a:r>
              <a:rPr lang="gl-ES" sz="3200" dirty="0">
                <a:solidFill>
                  <a:schemeClr val="bg1"/>
                </a:solidFill>
              </a:rPr>
              <a:t>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B9EDFC6E-E05A-1449-9CBC-75C0CB482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noProof="0" dirty="0"/>
              <a:t>Eduardo </a:t>
            </a:r>
            <a:r>
              <a:rPr lang="en-GB" sz="1600" noProof="0" dirty="0" err="1"/>
              <a:t>Penabad</a:t>
            </a:r>
            <a:r>
              <a:rPr lang="en-GB" sz="1600" noProof="0" dirty="0"/>
              <a:t> Ramos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4B4489FB-6D83-E145-9D60-E9746A0175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211" y="2700000"/>
            <a:ext cx="4831200" cy="179536"/>
          </a:xfrm>
        </p:spPr>
        <p:txBody>
          <a:bodyPr/>
          <a:lstStyle/>
          <a:p>
            <a:r>
              <a:rPr lang="en-GB" sz="1200" noProof="0" dirty="0" err="1">
                <a:solidFill>
                  <a:schemeClr val="bg1"/>
                </a:solidFill>
              </a:rPr>
              <a:t>eduardo.penabad@ecmwf.int</a:t>
            </a:r>
            <a:endParaRPr lang="en-GB" sz="1200" noProof="0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E63E845-4952-E84A-AFCC-A91E66B5C2B5}"/>
              </a:ext>
            </a:extLst>
          </p:cNvPr>
          <p:cNvSpPr/>
          <p:nvPr/>
        </p:nvSpPr>
        <p:spPr>
          <a:xfrm>
            <a:off x="2398008" y="3860140"/>
            <a:ext cx="4870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gl-ES" sz="1400" b="1" dirty="0">
                <a:solidFill>
                  <a:schemeClr val="bg1"/>
                </a:solidFill>
              </a:rPr>
              <a:t>NOAA-USAID </a:t>
            </a:r>
            <a:r>
              <a:rPr lang="gl-ES" sz="1400" b="1" dirty="0" err="1">
                <a:solidFill>
                  <a:schemeClr val="bg1"/>
                </a:solidFill>
              </a:rPr>
              <a:t>Second</a:t>
            </a:r>
            <a:r>
              <a:rPr lang="gl-ES" sz="1400" b="1" dirty="0">
                <a:solidFill>
                  <a:schemeClr val="bg1"/>
                </a:solidFill>
              </a:rPr>
              <a:t> </a:t>
            </a:r>
            <a:r>
              <a:rPr lang="gl-ES" sz="1400" b="1" dirty="0" err="1">
                <a:solidFill>
                  <a:schemeClr val="bg1"/>
                </a:solidFill>
              </a:rPr>
              <a:t>Symposium</a:t>
            </a:r>
            <a:r>
              <a:rPr lang="gl-ES" sz="1400" b="1" dirty="0">
                <a:solidFill>
                  <a:schemeClr val="bg1"/>
                </a:solidFill>
              </a:rPr>
              <a:t> </a:t>
            </a:r>
            <a:r>
              <a:rPr lang="gl-ES" sz="1400" b="1" dirty="0" err="1">
                <a:solidFill>
                  <a:schemeClr val="bg1"/>
                </a:solidFill>
              </a:rPr>
              <a:t>on</a:t>
            </a:r>
            <a:r>
              <a:rPr lang="gl-ES" sz="1400" b="1" dirty="0">
                <a:solidFill>
                  <a:schemeClr val="bg1"/>
                </a:solidFill>
              </a:rPr>
              <a:t> </a:t>
            </a:r>
            <a:r>
              <a:rPr lang="gl-ES" sz="1400" b="1" dirty="0" err="1">
                <a:solidFill>
                  <a:schemeClr val="bg1"/>
                </a:solidFill>
              </a:rPr>
              <a:t>the</a:t>
            </a:r>
            <a:r>
              <a:rPr lang="gl-ES" sz="1400" b="1" dirty="0">
                <a:solidFill>
                  <a:schemeClr val="bg1"/>
                </a:solidFill>
              </a:rPr>
              <a:t> Global </a:t>
            </a:r>
            <a:r>
              <a:rPr lang="gl-ES" sz="1400" b="1" dirty="0" err="1">
                <a:solidFill>
                  <a:schemeClr val="bg1"/>
                </a:solidFill>
              </a:rPr>
              <a:t>Climate</a:t>
            </a:r>
            <a:r>
              <a:rPr lang="gl-ES" sz="1400" b="1" dirty="0">
                <a:solidFill>
                  <a:schemeClr val="bg1"/>
                </a:solidFill>
              </a:rPr>
              <a:t> </a:t>
            </a:r>
            <a:r>
              <a:rPr lang="gl-ES" sz="1400" b="1" dirty="0" err="1">
                <a:solidFill>
                  <a:schemeClr val="bg1"/>
                </a:solidFill>
              </a:rPr>
              <a:t>System</a:t>
            </a:r>
            <a:endParaRPr lang="gl-ES" sz="1400" b="1" dirty="0">
              <a:solidFill>
                <a:schemeClr val="bg1"/>
              </a:solidFill>
            </a:endParaRPr>
          </a:p>
          <a:p>
            <a:pPr algn="ctr"/>
            <a:r>
              <a:rPr lang="gl-ES" sz="1400" b="1" dirty="0" err="1">
                <a:solidFill>
                  <a:schemeClr val="bg1"/>
                </a:solidFill>
              </a:rPr>
              <a:t>Ankara</a:t>
            </a:r>
            <a:r>
              <a:rPr lang="gl-ES" sz="1400" b="1" dirty="0">
                <a:solidFill>
                  <a:schemeClr val="bg1"/>
                </a:solidFill>
              </a:rPr>
              <a:t>, </a:t>
            </a:r>
            <a:r>
              <a:rPr lang="gl-ES" sz="1400" b="1" dirty="0" err="1">
                <a:solidFill>
                  <a:schemeClr val="bg1"/>
                </a:solidFill>
              </a:rPr>
              <a:t>Turkey</a:t>
            </a:r>
            <a:r>
              <a:rPr lang="gl-ES" sz="1400" b="1" dirty="0">
                <a:solidFill>
                  <a:schemeClr val="bg1"/>
                </a:solidFill>
              </a:rPr>
              <a:t>, 24 – 26 </a:t>
            </a:r>
            <a:r>
              <a:rPr lang="gl-ES" sz="1400" b="1" dirty="0" err="1">
                <a:solidFill>
                  <a:schemeClr val="bg1"/>
                </a:solidFill>
              </a:rPr>
              <a:t>April</a:t>
            </a:r>
            <a:r>
              <a:rPr lang="gl-ES" sz="1400" b="1" dirty="0">
                <a:solidFill>
                  <a:schemeClr val="bg1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17503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E7C1-01C7-8B4C-8C6C-F6A932562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B0B682-74EB-E84F-8BE2-C71BDD1F7F4A}"/>
              </a:ext>
            </a:extLst>
          </p:cNvPr>
          <p:cNvSpPr txBox="1">
            <a:spLocks/>
          </p:cNvSpPr>
          <p:nvPr/>
        </p:nvSpPr>
        <p:spPr>
          <a:xfrm>
            <a:off x="867705" y="235007"/>
            <a:ext cx="7819096" cy="277539"/>
          </a:xfrm>
          <a:prstGeom prst="rect">
            <a:avLst/>
          </a:prstGeom>
          <a:solidFill>
            <a:srgbClr val="94133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0" kern="1200" spc="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400"/>
              <a:t>Finding datasets </a:t>
            </a:r>
            <a:r>
              <a:rPr lang="en-US"/>
              <a:t>before </a:t>
            </a:r>
            <a:r>
              <a:rPr lang="en-US" dirty="0"/>
              <a:t>the CDS…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71A4C-789D-F740-847B-6260504F4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589" y="598127"/>
            <a:ext cx="3137044" cy="43311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A2A047-BD9B-2D4F-AAC0-9D054F2AA2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5435" y="524479"/>
            <a:ext cx="3331366" cy="4478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B55F11-727E-3646-9EA9-80D4CE976F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183" y="3087533"/>
            <a:ext cx="2628730" cy="191542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840FA-E0D9-4544-85F2-032314CDC0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695" y="1584779"/>
            <a:ext cx="3250727" cy="312451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37648C-75E4-1946-836E-B540EB3C2073}"/>
              </a:ext>
            </a:extLst>
          </p:cNvPr>
          <p:cNvSpPr txBox="1"/>
          <p:nvPr/>
        </p:nvSpPr>
        <p:spPr>
          <a:xfrm>
            <a:off x="3803365" y="466414"/>
            <a:ext cx="1759337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25" dirty="0"/>
              <a:t>?</a:t>
            </a:r>
            <a:endParaRPr lang="en-US" sz="1200" b="1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967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-500480"/>
            <a:ext cx="9144000" cy="48297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email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7977">
            <a:off x="7884385" y="-661704"/>
            <a:ext cx="2026479" cy="1521927"/>
          </a:xfrm>
          <a:prstGeom prst="rect">
            <a:avLst/>
          </a:prstGeom>
        </p:spPr>
      </p:pic>
      <p:sp>
        <p:nvSpPr>
          <p:cNvPr id="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400" dirty="0"/>
              <a:t>What is the CDS concept?</a:t>
            </a:r>
          </a:p>
        </p:txBody>
      </p:sp>
      <p:sp>
        <p:nvSpPr>
          <p:cNvPr id="2" name="Rectangle 1"/>
          <p:cNvSpPr/>
          <p:nvPr/>
        </p:nvSpPr>
        <p:spPr>
          <a:xfrm>
            <a:off x="936104" y="53269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GB" spc="-1" dirty="0">
                <a:solidFill>
                  <a:srgbClr val="000000"/>
                </a:solidFill>
              </a:rPr>
              <a:t>The CDS is designed as a </a:t>
            </a:r>
            <a:r>
              <a:rPr lang="en-GB" b="1" spc="-1" dirty="0">
                <a:solidFill>
                  <a:srgbClr val="000000"/>
                </a:solidFill>
              </a:rPr>
              <a:t>distributed system</a:t>
            </a:r>
            <a:r>
              <a:rPr lang="en-GB" spc="-1" dirty="0">
                <a:solidFill>
                  <a:srgbClr val="000000"/>
                </a:solidFill>
              </a:rPr>
              <a:t>, providing improved access to </a:t>
            </a:r>
            <a:r>
              <a:rPr lang="en-GB" b="1" spc="-1" dirty="0">
                <a:solidFill>
                  <a:srgbClr val="000000"/>
                </a:solidFill>
              </a:rPr>
              <a:t>existing datasets </a:t>
            </a:r>
            <a:r>
              <a:rPr lang="en-GB" spc="-1" dirty="0">
                <a:solidFill>
                  <a:srgbClr val="000000"/>
                </a:solidFill>
              </a:rPr>
              <a:t>through a </a:t>
            </a:r>
            <a:r>
              <a:rPr lang="en-GB" b="1" spc="-1" dirty="0">
                <a:solidFill>
                  <a:srgbClr val="000000"/>
                </a:solidFill>
              </a:rPr>
              <a:t>unified web interfaces</a:t>
            </a:r>
            <a:endParaRPr lang="en-GB" spc="-1" dirty="0"/>
          </a:p>
        </p:txBody>
      </p:sp>
    </p:spTree>
    <p:extLst>
      <p:ext uri="{BB962C8B-B14F-4D97-AF65-F5344CB8AC3E}">
        <p14:creationId xmlns:p14="http://schemas.microsoft.com/office/powerpoint/2010/main" val="112764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47033" y="3861977"/>
            <a:ext cx="79397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Data Store - Concept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241421" y="1949508"/>
            <a:ext cx="1890065" cy="59527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latin typeface="Arial" charset="0"/>
              </a:rPr>
              <a:t>Web Portal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3937184" y="1558865"/>
            <a:ext cx="513420" cy="14882"/>
          </a:xfrm>
          <a:prstGeom prst="straightConnector1">
            <a:avLst/>
          </a:prstGeom>
          <a:noFill/>
          <a:ln w="508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Can 12"/>
          <p:cNvSpPr/>
          <p:nvPr/>
        </p:nvSpPr>
        <p:spPr bwMode="auto">
          <a:xfrm>
            <a:off x="5583944" y="1823015"/>
            <a:ext cx="1080416" cy="796173"/>
          </a:xfrm>
          <a:prstGeom prst="can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latin typeface="Arial" charset="0"/>
              </a:rPr>
              <a:t>Catalogue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96587" y="803614"/>
            <a:ext cx="510076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User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241351" y="2544778"/>
            <a:ext cx="1890065" cy="59527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latin typeface="Arial" charset="0"/>
              </a:rPr>
              <a:t>Broker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419364" y="3497208"/>
            <a:ext cx="1605224" cy="364769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i="1" dirty="0">
                <a:latin typeface="Arial" charset="0"/>
              </a:rPr>
              <a:t>Adaptor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375296" y="3497208"/>
            <a:ext cx="1605224" cy="364769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i="1" dirty="0">
                <a:latin typeface="Arial" charset="0"/>
              </a:rPr>
              <a:t>Adaptor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346252" y="3497208"/>
            <a:ext cx="1605224" cy="364769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i="1" dirty="0">
                <a:latin typeface="Arial" charset="0"/>
              </a:rPr>
              <a:t>Adaptor</a:t>
            </a:r>
          </a:p>
        </p:txBody>
      </p:sp>
      <p:cxnSp>
        <p:nvCxnSpPr>
          <p:cNvPr id="27" name="Shape 26"/>
          <p:cNvCxnSpPr>
            <a:stCxn id="16" idx="1"/>
            <a:endCxn id="23" idx="0"/>
          </p:cNvCxnSpPr>
          <p:nvPr/>
        </p:nvCxnSpPr>
        <p:spPr bwMode="auto">
          <a:xfrm rot="10800000" flipV="1">
            <a:off x="2221976" y="2842413"/>
            <a:ext cx="1019373" cy="654796"/>
          </a:xfrm>
          <a:prstGeom prst="bentConnector2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hape 31"/>
          <p:cNvCxnSpPr>
            <a:endCxn id="25" idx="0"/>
          </p:cNvCxnSpPr>
          <p:nvPr/>
        </p:nvCxnSpPr>
        <p:spPr bwMode="auto">
          <a:xfrm>
            <a:off x="5131415" y="2812626"/>
            <a:ext cx="1017449" cy="684583"/>
          </a:xfrm>
          <a:prstGeom prst="bentConnector2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16" idx="2"/>
            <a:endCxn id="24" idx="0"/>
          </p:cNvCxnSpPr>
          <p:nvPr/>
        </p:nvCxnSpPr>
        <p:spPr bwMode="auto">
          <a:xfrm rot="5400000">
            <a:off x="4003567" y="3314392"/>
            <a:ext cx="357161" cy="8474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5346252" y="3861978"/>
            <a:ext cx="1605224" cy="595270"/>
          </a:xfrm>
          <a:prstGeom prst="rect">
            <a:avLst/>
          </a:prstGeom>
          <a:noFill/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8000"/>
                </a:solidFill>
                <a:latin typeface="Arial" charset="0"/>
              </a:rPr>
              <a:t>ECMWF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rgbClr val="008000"/>
                </a:solidFill>
                <a:latin typeface="Arial" charset="0"/>
              </a:rPr>
              <a:t>MARS archive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382808" y="3861978"/>
            <a:ext cx="1605224" cy="595270"/>
          </a:xfrm>
          <a:prstGeom prst="rect">
            <a:avLst/>
          </a:prstGeom>
          <a:noFill/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FF6600"/>
                </a:solidFill>
                <a:latin typeface="Arial" charset="0"/>
              </a:rPr>
              <a:t>Website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rgbClr val="FF6600"/>
                </a:solidFill>
                <a:latin typeface="Arial" charset="0"/>
              </a:rPr>
              <a:t>ftp server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419364" y="3861978"/>
            <a:ext cx="1605224" cy="595270"/>
          </a:xfrm>
          <a:prstGeom prst="rect">
            <a:avLst/>
          </a:prstGeom>
          <a:noFill/>
          <a:ln w="508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ESGF</a:t>
            </a:r>
          </a:p>
        </p:txBody>
      </p:sp>
      <p:cxnSp>
        <p:nvCxnSpPr>
          <p:cNvPr id="26" name="Shape 31"/>
          <p:cNvCxnSpPr>
            <a:endCxn id="28" idx="1"/>
          </p:cNvCxnSpPr>
          <p:nvPr/>
        </p:nvCxnSpPr>
        <p:spPr bwMode="auto">
          <a:xfrm>
            <a:off x="6148864" y="2812626"/>
            <a:ext cx="1245830" cy="500377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89" y="512546"/>
            <a:ext cx="1701898" cy="21492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40" y="560013"/>
            <a:ext cx="2317181" cy="149916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283" y="595087"/>
            <a:ext cx="1624634" cy="168166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7860" y="877315"/>
            <a:ext cx="2190187" cy="8878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84" y="1306465"/>
            <a:ext cx="344231" cy="34423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7394693" y="3130618"/>
            <a:ext cx="1605224" cy="364769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i="1" dirty="0">
                <a:latin typeface="Arial" charset="0"/>
              </a:rPr>
              <a:t>Adaptor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7394693" y="3502592"/>
            <a:ext cx="1605224" cy="595270"/>
          </a:xfrm>
          <a:prstGeom prst="rect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FFC000"/>
                </a:solidFill>
                <a:latin typeface="Arial" charset="0"/>
              </a:rPr>
              <a:t>VITO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rgbClr val="FFC000"/>
                </a:solidFill>
                <a:latin typeface="Arial" charset="0"/>
              </a:rPr>
              <a:t>http server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022" y="3939698"/>
            <a:ext cx="344231" cy="3442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964" y="1765196"/>
            <a:ext cx="3840488" cy="33611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43" name="Rectangle 42"/>
          <p:cNvSpPr/>
          <p:nvPr/>
        </p:nvSpPr>
        <p:spPr>
          <a:xfrm>
            <a:off x="3778531" y="449143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🙂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46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09635 0.196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98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1.45833E-6 0.12129 L -1.45833E-6 0.21365 L 0.10391 0.21365 L 0.46628 0.21365 L 0.46784 0.51134 L 0.46784 0.5118 " pathEditMode="relative" rAng="0" ptsTypes="AAAAAAA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255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2 0.00092 L -0.37461 -0.37199 L -0.37318 -0.54723 L -0.49114 -0.54491 L -0.49114 -0.54491 " pathEditMode="relative" ptsTypes="AAAAA">
                                      <p:cBhvr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Data Access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n situ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r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mergency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tmosphere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ecurity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pace component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User Uptake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38156</TotalTime>
  <Words>983</Words>
  <Application>Microsoft Macintosh PowerPoint</Application>
  <PresentationFormat>Presentación en pantalla (16:9)</PresentationFormat>
  <Paragraphs>321</Paragraphs>
  <Slides>69</Slides>
  <Notes>18</Notes>
  <HiddenSlides>2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69</vt:i4>
      </vt:variant>
    </vt:vector>
  </HeadingPairs>
  <TitlesOfParts>
    <vt:vector size="85" baseType="lpstr">
      <vt:lpstr>Arial</vt:lpstr>
      <vt:lpstr>Calibri</vt:lpstr>
      <vt:lpstr>Consolas</vt:lpstr>
      <vt:lpstr>Times New Roman</vt:lpstr>
      <vt:lpstr>Verdana</vt:lpstr>
      <vt:lpstr>Wingdings</vt:lpstr>
      <vt:lpstr>Data Access</vt:lpstr>
      <vt:lpstr>Marine</vt:lpstr>
      <vt:lpstr>Land</vt:lpstr>
      <vt:lpstr>Emergency</vt:lpstr>
      <vt:lpstr>Atmosphere</vt:lpstr>
      <vt:lpstr>Climate Change</vt:lpstr>
      <vt:lpstr>Security</vt:lpstr>
      <vt:lpstr>Space component</vt:lpstr>
      <vt:lpstr>User Uptake</vt:lpstr>
      <vt:lpstr>In situ</vt:lpstr>
      <vt:lpstr>Presentación de PowerPoint</vt:lpstr>
      <vt:lpstr>Contents</vt:lpstr>
      <vt:lpstr>Contents</vt:lpstr>
      <vt:lpstr>The C3S Climate Data Store (CDS)</vt:lpstr>
      <vt:lpstr>The C3S Climate Data Store (CDS)</vt:lpstr>
      <vt:lpstr>What is the CDS vision?</vt:lpstr>
      <vt:lpstr>Before…</vt:lpstr>
      <vt:lpstr>What is the CDS concept?</vt:lpstr>
      <vt:lpstr>Climate Data Store - Concept</vt:lpstr>
      <vt:lpstr>Climate Data Store - Concept</vt:lpstr>
      <vt:lpstr>CDS – Overall technical Architecture</vt:lpstr>
      <vt:lpstr>Finding datasets</vt:lpstr>
      <vt:lpstr>Before…</vt:lpstr>
      <vt:lpstr>Before…</vt:lpstr>
      <vt:lpstr>Before…</vt:lpstr>
      <vt:lpstr>Before…</vt:lpstr>
      <vt:lpstr>Accessing datasets: a personal space</vt:lpstr>
      <vt:lpstr>Accessing datasets through the CDS API</vt:lpstr>
      <vt:lpstr>Using the data online: The CDS Toolbox Editor</vt:lpstr>
      <vt:lpstr>Using the data online: Building Online Applications</vt:lpstr>
      <vt:lpstr>Using the data online: Building Online Applications</vt:lpstr>
      <vt:lpstr>Using the data online: Building Online Applications</vt:lpstr>
      <vt:lpstr>The CDS: An operational system</vt:lpstr>
      <vt:lpstr>The CDS: An operational system</vt:lpstr>
      <vt:lpstr>Hands-On Practice</vt:lpstr>
      <vt:lpstr>CDS User Registration</vt:lpstr>
      <vt:lpstr>CDS User Registration</vt:lpstr>
      <vt:lpstr>CDS User Registration</vt:lpstr>
      <vt:lpstr>CDS User Registration</vt:lpstr>
      <vt:lpstr>CDS User Registration</vt:lpstr>
      <vt:lpstr>CDS User Registration</vt:lpstr>
      <vt:lpstr>CDS User Registration</vt:lpstr>
      <vt:lpstr>Hands-On Practice</vt:lpstr>
      <vt:lpstr>CDS Catalogue and Interactive Forms</vt:lpstr>
      <vt:lpstr>CDS Catalogue and Interactive Forms</vt:lpstr>
      <vt:lpstr>CDS Catalogue and Interactive Forms</vt:lpstr>
      <vt:lpstr>CDS Catalogue and Interactive Forms</vt:lpstr>
      <vt:lpstr>CDS Catalogue and Interactive Forms</vt:lpstr>
      <vt:lpstr>CDS Catalogue and Interactive Forms</vt:lpstr>
      <vt:lpstr>CDS Catalogue and Interactive Forms</vt:lpstr>
      <vt:lpstr>CDS Catalogue and Interactive Forms</vt:lpstr>
      <vt:lpstr>CDS Catalogue and Interactive Forms</vt:lpstr>
      <vt:lpstr>CDS Catalogue and Interactive Forms</vt:lpstr>
      <vt:lpstr>Hands-On Practice</vt:lpstr>
      <vt:lpstr>CDS API</vt:lpstr>
      <vt:lpstr>CDS API</vt:lpstr>
      <vt:lpstr>CDS API</vt:lpstr>
      <vt:lpstr>CDS API</vt:lpstr>
      <vt:lpstr>CDS API</vt:lpstr>
      <vt:lpstr>CDS API</vt:lpstr>
      <vt:lpstr>CDS API</vt:lpstr>
      <vt:lpstr>CDS API</vt:lpstr>
      <vt:lpstr>Hands-On Practice</vt:lpstr>
      <vt:lpstr>CDS Toolbox</vt:lpstr>
      <vt:lpstr>CDS Toolbox</vt:lpstr>
      <vt:lpstr>CDS Toolbox</vt:lpstr>
      <vt:lpstr>CDS Toolbox</vt:lpstr>
      <vt:lpstr>CDS Toolbox</vt:lpstr>
      <vt:lpstr>CDS Toolbox</vt:lpstr>
      <vt:lpstr>CDS Toolbox</vt:lpstr>
      <vt:lpstr>CDS Toolbox</vt:lpstr>
      <vt:lpstr>CDS Toolbox</vt:lpstr>
      <vt:lpstr>CDS Toolbox</vt:lpstr>
      <vt:lpstr>CDS Toolbox</vt:lpstr>
      <vt:lpstr>CDS Toolbox</vt:lpstr>
      <vt:lpstr>CDS Toolbox</vt:lpstr>
      <vt:lpstr>CDS Toolbox</vt:lpstr>
      <vt:lpstr>CDS Toolbox</vt:lpstr>
      <vt:lpstr>Presentación de PowerPoint</vt:lpstr>
    </vt:vector>
  </TitlesOfParts>
  <Company>GCG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Borras, Telm</dc:creator>
  <cp:lastModifiedBy>Usuario de Microsoft Office</cp:lastModifiedBy>
  <cp:revision>899</cp:revision>
  <dcterms:created xsi:type="dcterms:W3CDTF">2016-08-05T07:21:09Z</dcterms:created>
  <dcterms:modified xsi:type="dcterms:W3CDTF">2019-04-24T14:00:53Z</dcterms:modified>
</cp:coreProperties>
</file>