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drawings/drawing1.xml" ContentType="application/vnd.openxmlformats-officedocument.drawingml.chartshapes+xml"/>
  <Override PartName="/ppt/charts/chart14.xml" ContentType="application/vnd.openxmlformats-officedocument.drawingml.chart+xml"/>
  <Override PartName="/ppt/drawings/drawing2.xml" ContentType="application/vnd.openxmlformats-officedocument.drawingml.chartshapes+xml"/>
  <Override PartName="/ppt/charts/chart15.xml" ContentType="application/vnd.openxmlformats-officedocument.drawingml.chart+xml"/>
  <Override PartName="/ppt/drawings/drawing3.xml" ContentType="application/vnd.openxmlformats-officedocument.drawingml.chartshapes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ppt/charts/chart19.xml" ContentType="application/vnd.openxmlformats-officedocument.drawingml.chart+xml"/>
  <Override PartName="/ppt/drawings/drawing4.xml" ContentType="application/vnd.openxmlformats-officedocument.drawingml.chartshapes+xml"/>
  <Override PartName="/ppt/charts/chart20.xml" ContentType="application/vnd.openxmlformats-officedocument.drawingml.chart+xml"/>
  <Override PartName="/ppt/drawings/drawing5.xml" ContentType="application/vnd.openxmlformats-officedocument.drawingml.chartshapes+xml"/>
  <Override PartName="/ppt/charts/chart21.xml" ContentType="application/vnd.openxmlformats-officedocument.drawingml.chart+xml"/>
  <Override PartName="/ppt/drawings/drawing6.xml" ContentType="application/vnd.openxmlformats-officedocument.drawingml.chartshapes+xml"/>
  <Override PartName="/ppt/charts/chart22.xml" ContentType="application/vnd.openxmlformats-officedocument.drawingml.chart+xml"/>
  <Override PartName="/ppt/drawings/drawing7.xml" ContentType="application/vnd.openxmlformats-officedocument.drawingml.chartshapes+xml"/>
  <Override PartName="/ppt/charts/chart23.xml" ContentType="application/vnd.openxmlformats-officedocument.drawingml.chart+xml"/>
  <Override PartName="/ppt/drawings/drawing8.xml" ContentType="application/vnd.openxmlformats-officedocument.drawingml.chartshapes+xml"/>
  <Override PartName="/ppt/charts/chart24.xml" ContentType="application/vnd.openxmlformats-officedocument.drawingml.chart+xml"/>
  <Override PartName="/ppt/drawings/drawing9.xml" ContentType="application/vnd.openxmlformats-officedocument.drawingml.chartshapes+xml"/>
  <Override PartName="/ppt/charts/chart25.xml" ContentType="application/vnd.openxmlformats-officedocument.drawingml.chart+xml"/>
  <Override PartName="/ppt/drawings/drawing10.xml" ContentType="application/vnd.openxmlformats-officedocument.drawingml.chartshapes+xml"/>
  <Override PartName="/ppt/charts/chart26.xml" ContentType="application/vnd.openxmlformats-officedocument.drawingml.chart+xml"/>
  <Override PartName="/ppt/drawings/drawing1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327" r:id="rId3"/>
    <p:sldId id="328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311" r:id="rId23"/>
    <p:sldId id="315" r:id="rId24"/>
    <p:sldId id="317" r:id="rId25"/>
    <p:sldId id="318" r:id="rId26"/>
    <p:sldId id="319" r:id="rId27"/>
    <p:sldId id="320" r:id="rId28"/>
    <p:sldId id="321" r:id="rId29"/>
    <p:sldId id="322" r:id="rId30"/>
    <p:sldId id="323" r:id="rId31"/>
    <p:sldId id="316" r:id="rId32"/>
    <p:sldId id="313" r:id="rId33"/>
    <p:sldId id="329" r:id="rId34"/>
    <p:sldId id="312" r:id="rId35"/>
    <p:sldId id="326" r:id="rId36"/>
    <p:sldId id="324" r:id="rId37"/>
    <p:sldId id="330" r:id="rId38"/>
    <p:sldId id="332" r:id="rId39"/>
    <p:sldId id="331" r:id="rId40"/>
    <p:sldId id="437" r:id="rId41"/>
    <p:sldId id="343" r:id="rId42"/>
    <p:sldId id="336" r:id="rId43"/>
    <p:sldId id="335" r:id="rId44"/>
    <p:sldId id="338" r:id="rId45"/>
    <p:sldId id="337" r:id="rId46"/>
    <p:sldId id="339" r:id="rId47"/>
    <p:sldId id="340" r:id="rId48"/>
    <p:sldId id="341" r:id="rId49"/>
    <p:sldId id="342" r:id="rId5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778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halump\Desktop\7ITWCVP\3.Verification_Excel_Exercise_revised.xls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halump\Desktop\7ITWCVP\3.Verification_Excel_Exercise_mod.xls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halump\Desktop\7ITWCVP\3.Verification_Excel_Exercise_mod.xls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halump\Desktop\7ITWCVP\3.Verification_Excel_Exercise_mod.xls" TargetMode="External"/></Relationships>
</file>

<file path=ppt/charts/_rels/chart1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Chalump\Desktop\7ITWCVP\3.Verification_Excel_Exercise_mod.xls" TargetMode="External"/></Relationships>
</file>

<file path=ppt/charts/_rels/chart1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C:\Users\Chalump\Desktop\7ITWCVP\3.Verification_Excel_Exercise_mod.xls" TargetMode="External"/></Relationships>
</file>

<file path=ppt/charts/_rels/chart1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oleObject" Target="file:///C:\Users\Chalump\Desktop\7ITWCVP\3.Verification_Excel_Exercise_mod.xls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halump\Desktop\7ITWCVP\3.Verification_Excel_Exercise_mod.xls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halump\Desktop\7ITWCVP\3.Verification_Excel_Exercise_mod.xls" TargetMode="Externa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halump\Desktop\7ITWCVP\3.Verification_Excel_Exercise_mod.xls" TargetMode="External"/></Relationships>
</file>

<file path=ppt/charts/_rels/chart1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oleObject" Target="file:///C:\Users\user32\Desktop\7ITWCVP\Presentations\Excel_Verification_Exercise_revised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halump\Desktop\7ITWCVP\3.Verification_Excel_Exercise_mod.xls" TargetMode="External"/></Relationships>
</file>

<file path=ppt/charts/_rels/chart2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oleObject" Target="file:///C:\Users\user32\Desktop\7ITWCVP\Presentations\Excel_Verification_Exercise_revised.xls" TargetMode="External"/></Relationships>
</file>

<file path=ppt/charts/_rels/chart2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oleObject" Target="file:///C:\Users\user32\Desktop\7ITWCVP\Presentations\Excel_Verification_Exercise_revised.xls" TargetMode="External"/></Relationships>
</file>

<file path=ppt/charts/_rels/chart2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7.xml"/><Relationship Id="rId1" Type="http://schemas.openxmlformats.org/officeDocument/2006/relationships/oleObject" Target="file:///C:\Users\user32\Desktop\7ITWCVP\Presentations\Excel_Verification_Exercise_revised.xls" TargetMode="External"/></Relationships>
</file>

<file path=ppt/charts/_rels/chart2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8.xml"/><Relationship Id="rId1" Type="http://schemas.openxmlformats.org/officeDocument/2006/relationships/oleObject" Target="file:///C:\Users\user32\Desktop\7ITWCVP\Presentations\Excel_Verification_Exercise_revised.xls" TargetMode="External"/></Relationships>
</file>

<file path=ppt/charts/_rels/chart2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9.xml"/><Relationship Id="rId1" Type="http://schemas.openxmlformats.org/officeDocument/2006/relationships/oleObject" Target="file:///C:\Users\user32\Desktop\7ITWCVP\Presentations\Excel_Verification_Exercise_revised.xls" TargetMode="External"/></Relationships>
</file>

<file path=ppt/charts/_rels/chart2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0.xml"/><Relationship Id="rId1" Type="http://schemas.openxmlformats.org/officeDocument/2006/relationships/oleObject" Target="file:///C:\Users\user32\Desktop\7ITWCVP\Presentations\Excel_Verification_Exercise_revised.xls" TargetMode="External"/></Relationships>
</file>

<file path=ppt/charts/_rels/chart2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1.xml"/><Relationship Id="rId1" Type="http://schemas.openxmlformats.org/officeDocument/2006/relationships/oleObject" Target="file:///C:\Users\user32\Desktop\7ITWCVP\Presentations\Excel_Verification_Exercise_revised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halump\Desktop\7ITWCVP\3.Verification_Excel_Exercise_mod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halump\Desktop\7ITWCVP\3.Verification_Excel_Exercise_mod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halump\Desktop\7ITWCVP\3.Verification_Excel_Exercise_mod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halump\Desktop\7ITWCVP\3.Verification_Excel_Exercise_mod.xls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halump\Desktop\7ITWCVP\3.Verification_Excel_Exercise_mod.xls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halump\Desktop\7ITWCVP\3.Verification_Excel_Exercise_mod.xls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halump\Desktop\7ITWCVP\3.Verification_Excel_Exercise_mod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/>
              <a:t>ROC curves</a:t>
            </a:r>
          </a:p>
        </c:rich>
      </c:tx>
      <c:layout>
        <c:manualLayout>
          <c:xMode val="edge"/>
          <c:yMode val="edge"/>
          <c:x val="0.36001144087758263"/>
          <c:y val="0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1847536846355744"/>
          <c:y val="7.9053391352396737E-2"/>
          <c:w val="0.74802409314220342"/>
          <c:h val="0.78723097112860896"/>
        </c:manualLayout>
      </c:layout>
      <c:scatterChart>
        <c:scatterStyle val="lineMarker"/>
        <c:varyColors val="0"/>
        <c:ser>
          <c:idx val="0"/>
          <c:order val="0"/>
          <c:tx>
            <c:strRef>
              <c:f>ROC_ENSO!$S$10:$T$10</c:f>
              <c:strCache>
                <c:ptCount val="1"/>
                <c:pt idx="0">
                  <c:v>E = 0.85</c:v>
                </c:pt>
              </c:strCache>
            </c:strRef>
          </c:tx>
          <c:spPr>
            <a:ln w="38100">
              <a:solidFill>
                <a:srgbClr val="FF0000"/>
              </a:solidFill>
              <a:prstDash val="solid"/>
            </a:ln>
          </c:spPr>
          <c:marker>
            <c:symbol val="circle"/>
            <c:size val="6"/>
            <c:spPr>
              <a:solidFill>
                <a:srgbClr val="FF0000"/>
              </a:solidFill>
            </c:spPr>
          </c:marker>
          <c:xVal>
            <c:numRef>
              <c:f>ROC_ENSO!$S$3:$S$9</c:f>
              <c:numCache>
                <c:formatCode>0.00</c:formatCode>
                <c:ptCount val="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0.2</c:v>
                </c:pt>
                <c:pt idx="5">
                  <c:v>0.33333333333333331</c:v>
                </c:pt>
                <c:pt idx="6">
                  <c:v>1</c:v>
                </c:pt>
              </c:numCache>
            </c:numRef>
          </c:xVal>
          <c:yVal>
            <c:numRef>
              <c:f>ROC_ENSO!$R$3:$R$9</c:f>
              <c:numCache>
                <c:formatCode>0.00</c:formatCode>
                <c:ptCount val="7"/>
                <c:pt idx="0">
                  <c:v>0</c:v>
                </c:pt>
                <c:pt idx="1">
                  <c:v>0.4</c:v>
                </c:pt>
                <c:pt idx="2">
                  <c:v>0.6</c:v>
                </c:pt>
                <c:pt idx="3">
                  <c:v>0.6</c:v>
                </c:pt>
                <c:pt idx="4">
                  <c:v>0.8</c:v>
                </c:pt>
                <c:pt idx="5">
                  <c:v>0.8</c:v>
                </c:pt>
                <c:pt idx="6">
                  <c:v>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CC9C-4475-AB01-BF25E3D95A0A}"/>
            </c:ext>
          </c:extLst>
        </c:ser>
        <c:ser>
          <c:idx val="2"/>
          <c:order val="1"/>
          <c:tx>
            <c:strRef>
              <c:f>ROC_ENSO!$S$19:$T$19</c:f>
              <c:strCache>
                <c:ptCount val="1"/>
                <c:pt idx="0">
                  <c:v>N = 0.62</c:v>
                </c:pt>
              </c:strCache>
            </c:strRef>
          </c:tx>
          <c:spPr>
            <a:ln w="38100">
              <a:solidFill>
                <a:srgbClr val="00B050"/>
              </a:solidFill>
              <a:prstDash val="solid"/>
            </a:ln>
          </c:spPr>
          <c:marker>
            <c:symbol val="circle"/>
            <c:size val="6"/>
            <c:spPr>
              <a:solidFill>
                <a:srgbClr val="00B050"/>
              </a:solidFill>
            </c:spPr>
          </c:marker>
          <c:xVal>
            <c:numRef>
              <c:f>ROC_ENSO!$S$12:$S$18</c:f>
              <c:numCache>
                <c:formatCode>0.00</c:formatCode>
                <c:ptCount val="7"/>
                <c:pt idx="0">
                  <c:v>0</c:v>
                </c:pt>
                <c:pt idx="1">
                  <c:v>0.1</c:v>
                </c:pt>
                <c:pt idx="2">
                  <c:v>0.3</c:v>
                </c:pt>
                <c:pt idx="3">
                  <c:v>0.7</c:v>
                </c:pt>
                <c:pt idx="4">
                  <c:v>0.7</c:v>
                </c:pt>
                <c:pt idx="5">
                  <c:v>0.8</c:v>
                </c:pt>
                <c:pt idx="6">
                  <c:v>1</c:v>
                </c:pt>
              </c:numCache>
            </c:numRef>
          </c:xVal>
          <c:yVal>
            <c:numRef>
              <c:f>ROC_ENSO!$R$12:$R$18</c:f>
              <c:numCache>
                <c:formatCode>0.00</c:formatCode>
                <c:ptCount val="7"/>
                <c:pt idx="0">
                  <c:v>0</c:v>
                </c:pt>
                <c:pt idx="1">
                  <c:v>0.1</c:v>
                </c:pt>
                <c:pt idx="2">
                  <c:v>0.5</c:v>
                </c:pt>
                <c:pt idx="3">
                  <c:v>0.8</c:v>
                </c:pt>
                <c:pt idx="4">
                  <c:v>0.9</c:v>
                </c:pt>
                <c:pt idx="5">
                  <c:v>1</c:v>
                </c:pt>
                <c:pt idx="6">
                  <c:v>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CC9C-4475-AB01-BF25E3D95A0A}"/>
            </c:ext>
          </c:extLst>
        </c:ser>
        <c:ser>
          <c:idx val="3"/>
          <c:order val="2"/>
          <c:tx>
            <c:strRef>
              <c:f>ROC_ENSO!$S$28:$T$28</c:f>
              <c:strCache>
                <c:ptCount val="1"/>
                <c:pt idx="0">
                  <c:v>L = 0.85</c:v>
                </c:pt>
              </c:strCache>
            </c:strRef>
          </c:tx>
          <c:spPr>
            <a:ln w="38100">
              <a:solidFill>
                <a:srgbClr val="0070C0"/>
              </a:solidFill>
              <a:prstDash val="solid"/>
            </a:ln>
          </c:spPr>
          <c:marker>
            <c:symbol val="circle"/>
            <c:size val="6"/>
            <c:spPr>
              <a:solidFill>
                <a:srgbClr val="0070C0"/>
              </a:solidFill>
            </c:spPr>
          </c:marker>
          <c:xVal>
            <c:numRef>
              <c:f>ROC_ENSO!$S$21:$S$27</c:f>
              <c:numCache>
                <c:formatCode>0.00</c:formatCode>
                <c:ptCount val="7"/>
                <c:pt idx="0">
                  <c:v>0</c:v>
                </c:pt>
                <c:pt idx="1">
                  <c:v>0</c:v>
                </c:pt>
                <c:pt idx="2">
                  <c:v>6.6666666666666666E-2</c:v>
                </c:pt>
                <c:pt idx="3">
                  <c:v>6.6666666666666666E-2</c:v>
                </c:pt>
                <c:pt idx="4">
                  <c:v>0.13333333333333333</c:v>
                </c:pt>
                <c:pt idx="5">
                  <c:v>0.33333333333333331</c:v>
                </c:pt>
                <c:pt idx="6">
                  <c:v>1</c:v>
                </c:pt>
              </c:numCache>
            </c:numRef>
          </c:xVal>
          <c:yVal>
            <c:numRef>
              <c:f>ROC_ENSO!$R$21:$R$27</c:f>
              <c:numCache>
                <c:formatCode>0.00</c:formatCode>
                <c:ptCount val="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0.6</c:v>
                </c:pt>
                <c:pt idx="5">
                  <c:v>1</c:v>
                </c:pt>
                <c:pt idx="6">
                  <c:v>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CC9C-4475-AB01-BF25E3D95A0A}"/>
            </c:ext>
          </c:extLst>
        </c:ser>
        <c:ser>
          <c:idx val="1"/>
          <c:order val="3"/>
          <c:tx>
            <c:v>no skill</c:v>
          </c:tx>
          <c:spPr>
            <a:ln w="31750">
              <a:solidFill>
                <a:srgbClr val="000000"/>
              </a:solidFill>
              <a:prstDash val="sysDash"/>
            </a:ln>
          </c:spPr>
          <c:marker>
            <c:symbol val="none"/>
          </c:marker>
          <c:xVal>
            <c:numLit>
              <c:formatCode>General</c:formatCode>
              <c:ptCount val="2"/>
              <c:pt idx="0">
                <c:v>0</c:v>
              </c:pt>
              <c:pt idx="1">
                <c:v>1</c:v>
              </c:pt>
            </c:numLit>
          </c:xVal>
          <c:yVal>
            <c:numLit>
              <c:formatCode>General</c:formatCode>
              <c:ptCount val="2"/>
              <c:pt idx="0">
                <c:v>0</c:v>
              </c:pt>
              <c:pt idx="1">
                <c:v>1</c:v>
              </c:pt>
            </c:numLit>
          </c:yVal>
          <c:smooth val="0"/>
          <c:extLst>
            <c:ext xmlns:c16="http://schemas.microsoft.com/office/drawing/2014/chart" uri="{C3380CC4-5D6E-409C-BE32-E72D297353CC}">
              <c16:uniqueId val="{00000003-CC9C-4475-AB01-BF25E3D95A0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63971904"/>
        <c:axId val="118823104"/>
      </c:scatterChart>
      <c:valAx>
        <c:axId val="63971904"/>
        <c:scaling>
          <c:orientation val="minMax"/>
          <c:max val="1"/>
        </c:scaling>
        <c:delete val="0"/>
        <c:axPos val="b"/>
        <c:title>
          <c:tx>
            <c:rich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False-alarm rate</a:t>
                </a:r>
              </a:p>
            </c:rich>
          </c:tx>
          <c:layout>
            <c:manualLayout>
              <c:xMode val="edge"/>
              <c:yMode val="edge"/>
              <c:x val="0.36225418938017362"/>
              <c:y val="0.92324561403508776"/>
            </c:manualLayout>
          </c:layout>
          <c:overlay val="0"/>
          <c:spPr>
            <a:noFill/>
            <a:ln w="25400">
              <a:noFill/>
            </a:ln>
          </c:spPr>
        </c:title>
        <c:numFmt formatCode="0.0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8823104"/>
        <c:crosses val="autoZero"/>
        <c:crossBetween val="midCat"/>
      </c:valAx>
      <c:valAx>
        <c:axId val="118823104"/>
        <c:scaling>
          <c:orientation val="minMax"/>
          <c:max val="1"/>
        </c:scaling>
        <c:delete val="0"/>
        <c:axPos val="l"/>
        <c:title>
          <c:tx>
            <c:rich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Hit rate</a:t>
                </a:r>
              </a:p>
            </c:rich>
          </c:tx>
          <c:layout>
            <c:manualLayout>
              <c:xMode val="edge"/>
              <c:yMode val="edge"/>
              <c:x val="1.4568420424719635E-2"/>
              <c:y val="0.37835333083364581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3971904"/>
        <c:crosses val="autoZero"/>
        <c:crossBetween val="midCat"/>
      </c:valAx>
      <c:spPr>
        <a:noFill/>
        <a:ln w="12700">
          <a:solidFill>
            <a:srgbClr val="808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58733685277976622"/>
          <c:y val="0.61850987376577915"/>
          <c:w val="0.28587091386303987"/>
          <c:h val="0.20939913760779902"/>
        </c:manualLayout>
      </c:layout>
      <c:overlay val="0"/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845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noFill/>
    <a:ln w="3175">
      <a:noFill/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 sz="1400" dirty="0"/>
              <a:t>ROC curve</a:t>
            </a:r>
          </a:p>
        </c:rich>
      </c:tx>
      <c:layout>
        <c:manualLayout>
          <c:xMode val="edge"/>
          <c:yMode val="edge"/>
          <c:x val="0.42367723726315032"/>
          <c:y val="1.6075164517478792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14993402365800165"/>
          <c:y val="7.3777435429266999E-2"/>
          <c:w val="0.80850106065508931"/>
          <c:h val="0.80038893872443162"/>
        </c:manualLayout>
      </c:layout>
      <c:scatterChart>
        <c:scatterStyle val="lineMarker"/>
        <c:varyColors val="0"/>
        <c:ser>
          <c:idx val="0"/>
          <c:order val="0"/>
          <c:tx>
            <c:strRef>
              <c:f>ROC_ENSO!$P$10:$Q$10</c:f>
              <c:strCache>
                <c:ptCount val="1"/>
                <c:pt idx="0">
                  <c:v>E = 0.8467</c:v>
                </c:pt>
              </c:strCache>
            </c:strRef>
          </c:tx>
          <c:spPr>
            <a:ln w="50800">
              <a:noFill/>
              <a:prstDash val="solid"/>
            </a:ln>
          </c:spPr>
          <c:marker>
            <c:symbol val="circle"/>
            <c:size val="6"/>
            <c:spPr>
              <a:noFill/>
            </c:spPr>
          </c:marker>
          <c:dPt>
            <c:idx val="0"/>
            <c:marker>
              <c:spPr>
                <a:solidFill>
                  <a:srgbClr val="FF0000"/>
                </a:solidFill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0-C23A-4BD8-BCDE-5DAECBCF6090}"/>
              </c:ext>
            </c:extLst>
          </c:dPt>
          <c:dPt>
            <c:idx val="1"/>
            <c:marker>
              <c:spPr>
                <a:solidFill>
                  <a:srgbClr val="FF0000"/>
                </a:solidFill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1-C23A-4BD8-BCDE-5DAECBCF6090}"/>
              </c:ext>
            </c:extLst>
          </c:dPt>
          <c:dPt>
            <c:idx val="2"/>
            <c:marker>
              <c:spPr>
                <a:solidFill>
                  <a:srgbClr val="FF0000"/>
                </a:solidFill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2-C23A-4BD8-BCDE-5DAECBCF6090}"/>
              </c:ext>
            </c:extLst>
          </c:dPt>
          <c:dPt>
            <c:idx val="4"/>
            <c:marker>
              <c:spPr>
                <a:solidFill>
                  <a:srgbClr val="FF0000"/>
                </a:solidFill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3-C23A-4BD8-BCDE-5DAECBCF6090}"/>
              </c:ext>
            </c:extLst>
          </c:dPt>
          <c:dPt>
            <c:idx val="5"/>
            <c:marker>
              <c:spPr>
                <a:solidFill>
                  <a:srgbClr val="FF0000"/>
                </a:solidFill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4-C23A-4BD8-BCDE-5DAECBCF6090}"/>
              </c:ext>
            </c:extLst>
          </c:dPt>
          <c:dPt>
            <c:idx val="6"/>
            <c:marker>
              <c:spPr>
                <a:solidFill>
                  <a:srgbClr val="FF0000"/>
                </a:solidFill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5-C23A-4BD8-BCDE-5DAECBCF6090}"/>
              </c:ext>
            </c:extLst>
          </c:dPt>
          <c:xVal>
            <c:numRef>
              <c:f>ROC_ENSO!$N$3:$N$9</c:f>
              <c:numCache>
                <c:formatCode>0.00</c:formatCode>
                <c:ptCount val="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0.2</c:v>
                </c:pt>
                <c:pt idx="5">
                  <c:v>0.33333333333333331</c:v>
                </c:pt>
                <c:pt idx="6">
                  <c:v>1</c:v>
                </c:pt>
              </c:numCache>
            </c:numRef>
          </c:xVal>
          <c:yVal>
            <c:numRef>
              <c:f>ROC_ENSO!$M$3:$M$9</c:f>
              <c:numCache>
                <c:formatCode>0.00</c:formatCode>
                <c:ptCount val="7"/>
                <c:pt idx="0">
                  <c:v>0</c:v>
                </c:pt>
                <c:pt idx="1">
                  <c:v>0.4</c:v>
                </c:pt>
                <c:pt idx="2">
                  <c:v>0.6</c:v>
                </c:pt>
                <c:pt idx="3">
                  <c:v>0.6</c:v>
                </c:pt>
                <c:pt idx="4">
                  <c:v>0.8</c:v>
                </c:pt>
                <c:pt idx="5">
                  <c:v>0.8</c:v>
                </c:pt>
                <c:pt idx="6">
                  <c:v>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6-C23A-4BD8-BCDE-5DAECBCF6090}"/>
            </c:ext>
          </c:extLst>
        </c:ser>
        <c:ser>
          <c:idx val="1"/>
          <c:order val="1"/>
          <c:tx>
            <c:v>no skill</c:v>
          </c:tx>
          <c:spPr>
            <a:ln w="31750">
              <a:solidFill>
                <a:srgbClr val="000000"/>
              </a:solidFill>
              <a:prstDash val="sysDash"/>
            </a:ln>
          </c:spPr>
          <c:marker>
            <c:symbol val="none"/>
          </c:marker>
          <c:xVal>
            <c:numLit>
              <c:formatCode>General</c:formatCode>
              <c:ptCount val="2"/>
              <c:pt idx="0">
                <c:v>0</c:v>
              </c:pt>
              <c:pt idx="1">
                <c:v>1</c:v>
              </c:pt>
            </c:numLit>
          </c:xVal>
          <c:yVal>
            <c:numLit>
              <c:formatCode>General</c:formatCode>
              <c:ptCount val="2"/>
              <c:pt idx="0">
                <c:v>0</c:v>
              </c:pt>
              <c:pt idx="1">
                <c:v>1</c:v>
              </c:pt>
            </c:numLit>
          </c:yVal>
          <c:smooth val="0"/>
          <c:extLst>
            <c:ext xmlns:c16="http://schemas.microsoft.com/office/drawing/2014/chart" uri="{C3380CC4-5D6E-409C-BE32-E72D297353CC}">
              <c16:uniqueId val="{00000007-C23A-4BD8-BCDE-5DAECBCF609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16814976"/>
        <c:axId val="316815552"/>
      </c:scatterChart>
      <c:valAx>
        <c:axId val="316814976"/>
        <c:scaling>
          <c:orientation val="minMax"/>
          <c:max val="1"/>
        </c:scaling>
        <c:delete val="0"/>
        <c:axPos val="b"/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+mn-lt"/>
                    <a:ea typeface="Arial"/>
                    <a:cs typeface="Arial"/>
                  </a:defRPr>
                </a:pPr>
                <a:r>
                  <a:rPr lang="en-US" sz="1200">
                    <a:latin typeface="+mn-lt"/>
                  </a:rPr>
                  <a:t>False-alarm rate</a:t>
                </a:r>
              </a:p>
            </c:rich>
          </c:tx>
          <c:layout>
            <c:manualLayout>
              <c:xMode val="edge"/>
              <c:yMode val="edge"/>
              <c:x val="0.43694342261271396"/>
              <c:y val="0.95078597392899111"/>
            </c:manualLayout>
          </c:layout>
          <c:overlay val="0"/>
          <c:spPr>
            <a:noFill/>
            <a:ln w="25400">
              <a:noFill/>
            </a:ln>
          </c:spPr>
        </c:title>
        <c:numFmt formatCode="0.0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316815552"/>
        <c:crosses val="autoZero"/>
        <c:crossBetween val="midCat"/>
      </c:valAx>
      <c:valAx>
        <c:axId val="316815552"/>
        <c:scaling>
          <c:orientation val="minMax"/>
          <c:max val="1"/>
        </c:scaling>
        <c:delete val="0"/>
        <c:axPos val="l"/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+mn-lt"/>
                    <a:ea typeface="Arial"/>
                    <a:cs typeface="Arial"/>
                  </a:defRPr>
                </a:pPr>
                <a:r>
                  <a:rPr lang="en-US" sz="1200">
                    <a:latin typeface="+mn-lt"/>
                  </a:rPr>
                  <a:t>Hit rate</a:t>
                </a:r>
              </a:p>
            </c:rich>
          </c:tx>
          <c:layout>
            <c:manualLayout>
              <c:xMode val="edge"/>
              <c:yMode val="edge"/>
              <c:x val="4.1913673462050119E-2"/>
              <c:y val="0.38939537449123207"/>
            </c:manualLayout>
          </c:layout>
          <c:overlay val="0"/>
          <c:spPr>
            <a:noFill/>
            <a:ln w="25400">
              <a:noFill/>
            </a:ln>
          </c:spPr>
        </c:title>
        <c:numFmt formatCode="0.0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316814976"/>
        <c:crosses val="autoZero"/>
        <c:crossBetween val="midCat"/>
      </c:valAx>
      <c:spPr>
        <a:noFill/>
        <a:ln w="12700">
          <a:solidFill>
            <a:srgbClr val="808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65484413763348071"/>
          <c:y val="0.58676385560500588"/>
          <c:w val="0.24576115485564304"/>
          <c:h val="0.24114534596218951"/>
        </c:manualLayout>
      </c:layout>
      <c:overlay val="0"/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1050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FFFFFF"/>
    </a:solidFill>
    <a:ln w="3175">
      <a:noFill/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 sz="1400" dirty="0"/>
              <a:t>ROC curve</a:t>
            </a:r>
          </a:p>
        </c:rich>
      </c:tx>
      <c:layout>
        <c:manualLayout>
          <c:xMode val="edge"/>
          <c:yMode val="edge"/>
          <c:x val="0.42367723726315032"/>
          <c:y val="1.6075164517478792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14993402365800165"/>
          <c:y val="7.3777435429266999E-2"/>
          <c:w val="0.80850106065508931"/>
          <c:h val="0.80038893872443162"/>
        </c:manualLayout>
      </c:layout>
      <c:scatterChart>
        <c:scatterStyle val="lineMarker"/>
        <c:varyColors val="0"/>
        <c:ser>
          <c:idx val="0"/>
          <c:order val="0"/>
          <c:tx>
            <c:strRef>
              <c:f>ROC_ENSO!$P$10:$Q$10</c:f>
              <c:strCache>
                <c:ptCount val="1"/>
                <c:pt idx="0">
                  <c:v>E = 0.8467</c:v>
                </c:pt>
              </c:strCache>
            </c:strRef>
          </c:tx>
          <c:spPr>
            <a:ln w="50800">
              <a:solidFill>
                <a:srgbClr val="FF0000"/>
              </a:solidFill>
              <a:prstDash val="solid"/>
            </a:ln>
          </c:spPr>
          <c:marker>
            <c:symbol val="circle"/>
            <c:size val="6"/>
            <c:spPr>
              <a:solidFill>
                <a:srgbClr val="FF0000"/>
              </a:solidFill>
            </c:spPr>
          </c:marker>
          <c:xVal>
            <c:numRef>
              <c:f>ROC_ENSO!$N$3:$N$9</c:f>
              <c:numCache>
                <c:formatCode>0.00</c:formatCode>
                <c:ptCount val="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0.2</c:v>
                </c:pt>
                <c:pt idx="5">
                  <c:v>0.33333333333333331</c:v>
                </c:pt>
                <c:pt idx="6">
                  <c:v>1</c:v>
                </c:pt>
              </c:numCache>
            </c:numRef>
          </c:xVal>
          <c:yVal>
            <c:numRef>
              <c:f>ROC_ENSO!$M$3:$M$9</c:f>
              <c:numCache>
                <c:formatCode>0.00</c:formatCode>
                <c:ptCount val="7"/>
                <c:pt idx="0">
                  <c:v>0</c:v>
                </c:pt>
                <c:pt idx="1">
                  <c:v>0.4</c:v>
                </c:pt>
                <c:pt idx="2">
                  <c:v>0.6</c:v>
                </c:pt>
                <c:pt idx="3">
                  <c:v>0.6</c:v>
                </c:pt>
                <c:pt idx="4">
                  <c:v>0.8</c:v>
                </c:pt>
                <c:pt idx="5">
                  <c:v>0.8</c:v>
                </c:pt>
                <c:pt idx="6">
                  <c:v>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1C24-41B5-A219-E6067DD2719A}"/>
            </c:ext>
          </c:extLst>
        </c:ser>
        <c:ser>
          <c:idx val="1"/>
          <c:order val="1"/>
          <c:tx>
            <c:v>no skill</c:v>
          </c:tx>
          <c:spPr>
            <a:ln w="31750">
              <a:solidFill>
                <a:srgbClr val="000000"/>
              </a:solidFill>
              <a:prstDash val="sysDash"/>
            </a:ln>
          </c:spPr>
          <c:marker>
            <c:symbol val="none"/>
          </c:marker>
          <c:xVal>
            <c:numLit>
              <c:formatCode>General</c:formatCode>
              <c:ptCount val="2"/>
              <c:pt idx="0">
                <c:v>0</c:v>
              </c:pt>
              <c:pt idx="1">
                <c:v>1</c:v>
              </c:pt>
            </c:numLit>
          </c:xVal>
          <c:yVal>
            <c:numLit>
              <c:formatCode>General</c:formatCode>
              <c:ptCount val="2"/>
              <c:pt idx="0">
                <c:v>0</c:v>
              </c:pt>
              <c:pt idx="1">
                <c:v>1</c:v>
              </c:pt>
            </c:numLit>
          </c:yVal>
          <c:smooth val="0"/>
          <c:extLst>
            <c:ext xmlns:c16="http://schemas.microsoft.com/office/drawing/2014/chart" uri="{C3380CC4-5D6E-409C-BE32-E72D297353CC}">
              <c16:uniqueId val="{00000001-1C24-41B5-A219-E6067DD2719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29925440"/>
        <c:axId val="229926016"/>
      </c:scatterChart>
      <c:valAx>
        <c:axId val="229925440"/>
        <c:scaling>
          <c:orientation val="minMax"/>
          <c:max val="1"/>
        </c:scaling>
        <c:delete val="0"/>
        <c:axPos val="b"/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+mn-lt"/>
                    <a:ea typeface="Arial"/>
                    <a:cs typeface="Arial"/>
                  </a:defRPr>
                </a:pPr>
                <a:r>
                  <a:rPr lang="en-US" sz="1200">
                    <a:latin typeface="+mn-lt"/>
                  </a:rPr>
                  <a:t>False-alarm rate</a:t>
                </a:r>
              </a:p>
            </c:rich>
          </c:tx>
          <c:layout>
            <c:manualLayout>
              <c:xMode val="edge"/>
              <c:yMode val="edge"/>
              <c:x val="0.43694342261271396"/>
              <c:y val="0.95078597392899111"/>
            </c:manualLayout>
          </c:layout>
          <c:overlay val="0"/>
          <c:spPr>
            <a:noFill/>
            <a:ln w="25400">
              <a:noFill/>
            </a:ln>
          </c:spPr>
        </c:title>
        <c:numFmt formatCode="0.0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29926016"/>
        <c:crosses val="autoZero"/>
        <c:crossBetween val="midCat"/>
      </c:valAx>
      <c:valAx>
        <c:axId val="229926016"/>
        <c:scaling>
          <c:orientation val="minMax"/>
          <c:max val="1"/>
        </c:scaling>
        <c:delete val="0"/>
        <c:axPos val="l"/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+mn-lt"/>
                    <a:ea typeface="Arial"/>
                    <a:cs typeface="Arial"/>
                  </a:defRPr>
                </a:pPr>
                <a:r>
                  <a:rPr lang="en-US" sz="1200">
                    <a:latin typeface="+mn-lt"/>
                  </a:rPr>
                  <a:t>Hit rate</a:t>
                </a:r>
              </a:p>
            </c:rich>
          </c:tx>
          <c:layout>
            <c:manualLayout>
              <c:xMode val="edge"/>
              <c:yMode val="edge"/>
              <c:x val="4.1913673462050119E-2"/>
              <c:y val="0.38939537449123207"/>
            </c:manualLayout>
          </c:layout>
          <c:overlay val="0"/>
          <c:spPr>
            <a:noFill/>
            <a:ln w="25400">
              <a:noFill/>
            </a:ln>
          </c:spPr>
        </c:title>
        <c:numFmt formatCode="0.0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29925440"/>
        <c:crosses val="autoZero"/>
        <c:crossBetween val="midCat"/>
      </c:valAx>
      <c:spPr>
        <a:noFill/>
        <a:ln w="12700">
          <a:solidFill>
            <a:srgbClr val="808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65484413763348071"/>
          <c:y val="0.58676385560500588"/>
          <c:w val="0.24576115485564304"/>
          <c:h val="0.24114534596218951"/>
        </c:manualLayout>
      </c:layout>
      <c:overlay val="0"/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1050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FFFFFF"/>
    </a:solidFill>
    <a:ln w="3175">
      <a:noFill/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 sz="1400" dirty="0"/>
              <a:t>ROC curve</a:t>
            </a:r>
          </a:p>
        </c:rich>
      </c:tx>
      <c:layout>
        <c:manualLayout>
          <c:xMode val="edge"/>
          <c:yMode val="edge"/>
          <c:x val="0.42367723726315032"/>
          <c:y val="1.6075164517478792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14993402365800165"/>
          <c:y val="7.3777435429266999E-2"/>
          <c:w val="0.80850106065508931"/>
          <c:h val="0.80038893872443162"/>
        </c:manualLayout>
      </c:layout>
      <c:scatterChart>
        <c:scatterStyle val="lineMarker"/>
        <c:varyColors val="0"/>
        <c:ser>
          <c:idx val="0"/>
          <c:order val="0"/>
          <c:tx>
            <c:strRef>
              <c:f>ROC_ENSO!$P$10:$Q$10</c:f>
              <c:strCache>
                <c:ptCount val="1"/>
                <c:pt idx="0">
                  <c:v>E = 0.8467</c:v>
                </c:pt>
              </c:strCache>
            </c:strRef>
          </c:tx>
          <c:spPr>
            <a:ln w="50800">
              <a:solidFill>
                <a:srgbClr val="FF0000"/>
              </a:solidFill>
              <a:prstDash val="solid"/>
            </a:ln>
          </c:spPr>
          <c:marker>
            <c:symbol val="circle"/>
            <c:size val="6"/>
            <c:spPr>
              <a:solidFill>
                <a:srgbClr val="FF0000"/>
              </a:solidFill>
            </c:spPr>
          </c:marker>
          <c:xVal>
            <c:numRef>
              <c:f>ROC_ENSO!$N$3:$N$9</c:f>
              <c:numCache>
                <c:formatCode>0.00</c:formatCode>
                <c:ptCount val="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0.2</c:v>
                </c:pt>
                <c:pt idx="5">
                  <c:v>0.33333333333333331</c:v>
                </c:pt>
                <c:pt idx="6">
                  <c:v>1</c:v>
                </c:pt>
              </c:numCache>
            </c:numRef>
          </c:xVal>
          <c:yVal>
            <c:numRef>
              <c:f>ROC_ENSO!$M$3:$M$9</c:f>
              <c:numCache>
                <c:formatCode>0.00</c:formatCode>
                <c:ptCount val="7"/>
                <c:pt idx="0">
                  <c:v>0</c:v>
                </c:pt>
                <c:pt idx="1">
                  <c:v>0.4</c:v>
                </c:pt>
                <c:pt idx="2">
                  <c:v>0.6</c:v>
                </c:pt>
                <c:pt idx="3">
                  <c:v>0.6</c:v>
                </c:pt>
                <c:pt idx="4">
                  <c:v>0.8</c:v>
                </c:pt>
                <c:pt idx="5">
                  <c:v>0.8</c:v>
                </c:pt>
                <c:pt idx="6">
                  <c:v>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0F1C-4A71-9051-F4C725693BC1}"/>
            </c:ext>
          </c:extLst>
        </c:ser>
        <c:ser>
          <c:idx val="1"/>
          <c:order val="1"/>
          <c:tx>
            <c:v>no skill</c:v>
          </c:tx>
          <c:spPr>
            <a:ln w="31750">
              <a:solidFill>
                <a:srgbClr val="000000"/>
              </a:solidFill>
              <a:prstDash val="sysDash"/>
            </a:ln>
          </c:spPr>
          <c:marker>
            <c:symbol val="none"/>
          </c:marker>
          <c:xVal>
            <c:numLit>
              <c:formatCode>General</c:formatCode>
              <c:ptCount val="2"/>
              <c:pt idx="0">
                <c:v>0</c:v>
              </c:pt>
              <c:pt idx="1">
                <c:v>1</c:v>
              </c:pt>
            </c:numLit>
          </c:xVal>
          <c:yVal>
            <c:numLit>
              <c:formatCode>General</c:formatCode>
              <c:ptCount val="2"/>
              <c:pt idx="0">
                <c:v>0</c:v>
              </c:pt>
              <c:pt idx="1">
                <c:v>1</c:v>
              </c:pt>
            </c:numLit>
          </c:yVal>
          <c:smooth val="0"/>
          <c:extLst>
            <c:ext xmlns:c16="http://schemas.microsoft.com/office/drawing/2014/chart" uri="{C3380CC4-5D6E-409C-BE32-E72D297353CC}">
              <c16:uniqueId val="{00000001-0F1C-4A71-9051-F4C725693BC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29928320"/>
        <c:axId val="229928896"/>
      </c:scatterChart>
      <c:valAx>
        <c:axId val="229928320"/>
        <c:scaling>
          <c:orientation val="minMax"/>
          <c:max val="1"/>
        </c:scaling>
        <c:delete val="0"/>
        <c:axPos val="b"/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+mn-lt"/>
                    <a:ea typeface="Arial"/>
                    <a:cs typeface="Arial"/>
                  </a:defRPr>
                </a:pPr>
                <a:r>
                  <a:rPr lang="en-US" sz="1200">
                    <a:latin typeface="+mn-lt"/>
                  </a:rPr>
                  <a:t>False-alarm rate</a:t>
                </a:r>
              </a:p>
            </c:rich>
          </c:tx>
          <c:layout>
            <c:manualLayout>
              <c:xMode val="edge"/>
              <c:yMode val="edge"/>
              <c:x val="0.43694342261271396"/>
              <c:y val="0.95078597392899111"/>
            </c:manualLayout>
          </c:layout>
          <c:overlay val="0"/>
          <c:spPr>
            <a:noFill/>
            <a:ln w="25400">
              <a:noFill/>
            </a:ln>
          </c:spPr>
        </c:title>
        <c:numFmt formatCode="0.0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29928896"/>
        <c:crosses val="autoZero"/>
        <c:crossBetween val="midCat"/>
      </c:valAx>
      <c:valAx>
        <c:axId val="229928896"/>
        <c:scaling>
          <c:orientation val="minMax"/>
          <c:max val="1"/>
        </c:scaling>
        <c:delete val="0"/>
        <c:axPos val="l"/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+mn-lt"/>
                    <a:ea typeface="Arial"/>
                    <a:cs typeface="Arial"/>
                  </a:defRPr>
                </a:pPr>
                <a:r>
                  <a:rPr lang="en-US" sz="1200">
                    <a:latin typeface="+mn-lt"/>
                  </a:rPr>
                  <a:t>Hit rate</a:t>
                </a:r>
              </a:p>
            </c:rich>
          </c:tx>
          <c:layout>
            <c:manualLayout>
              <c:xMode val="edge"/>
              <c:yMode val="edge"/>
              <c:x val="4.1913673462050119E-2"/>
              <c:y val="0.38939537449123207"/>
            </c:manualLayout>
          </c:layout>
          <c:overlay val="0"/>
          <c:spPr>
            <a:noFill/>
            <a:ln w="25400">
              <a:noFill/>
            </a:ln>
          </c:spPr>
        </c:title>
        <c:numFmt formatCode="0.0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29928320"/>
        <c:crosses val="autoZero"/>
        <c:crossBetween val="midCat"/>
      </c:valAx>
      <c:spPr>
        <a:noFill/>
        <a:ln w="12700">
          <a:solidFill>
            <a:srgbClr val="808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65484413763348071"/>
          <c:y val="0.58676385560500588"/>
          <c:w val="0.24576115485564304"/>
          <c:h val="0.24114534596218951"/>
        </c:manualLayout>
      </c:layout>
      <c:overlay val="0"/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1050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FFFFFF"/>
    </a:solidFill>
    <a:ln w="3175">
      <a:noFill/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 sz="1400" dirty="0"/>
              <a:t>ROC curve</a:t>
            </a:r>
          </a:p>
        </c:rich>
      </c:tx>
      <c:layout>
        <c:manualLayout>
          <c:xMode val="edge"/>
          <c:yMode val="edge"/>
          <c:x val="0.42367723726315032"/>
          <c:y val="1.6075164517478792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14993402365800165"/>
          <c:y val="7.3777435429266999E-2"/>
          <c:w val="0.80850106065508931"/>
          <c:h val="0.80038893872443162"/>
        </c:manualLayout>
      </c:layout>
      <c:scatterChart>
        <c:scatterStyle val="lineMarker"/>
        <c:varyColors val="0"/>
        <c:ser>
          <c:idx val="0"/>
          <c:order val="0"/>
          <c:tx>
            <c:strRef>
              <c:f>ROC_ENSO!$P$10:$Q$10</c:f>
              <c:strCache>
                <c:ptCount val="1"/>
                <c:pt idx="0">
                  <c:v>E = 0.8467</c:v>
                </c:pt>
              </c:strCache>
            </c:strRef>
          </c:tx>
          <c:spPr>
            <a:ln w="50800">
              <a:solidFill>
                <a:srgbClr val="FF0000"/>
              </a:solidFill>
              <a:prstDash val="solid"/>
            </a:ln>
          </c:spPr>
          <c:marker>
            <c:symbol val="circle"/>
            <c:size val="6"/>
            <c:spPr>
              <a:solidFill>
                <a:srgbClr val="FF0000"/>
              </a:solidFill>
            </c:spPr>
          </c:marker>
          <c:xVal>
            <c:numRef>
              <c:f>ROC_ENSO!$N$3:$N$9</c:f>
              <c:numCache>
                <c:formatCode>0.00</c:formatCode>
                <c:ptCount val="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0.2</c:v>
                </c:pt>
                <c:pt idx="5">
                  <c:v>0.33333333333333331</c:v>
                </c:pt>
                <c:pt idx="6">
                  <c:v>1</c:v>
                </c:pt>
              </c:numCache>
            </c:numRef>
          </c:xVal>
          <c:yVal>
            <c:numRef>
              <c:f>ROC_ENSO!$M$3:$M$9</c:f>
              <c:numCache>
                <c:formatCode>0.00</c:formatCode>
                <c:ptCount val="7"/>
                <c:pt idx="0">
                  <c:v>0</c:v>
                </c:pt>
                <c:pt idx="1">
                  <c:v>0.4</c:v>
                </c:pt>
                <c:pt idx="2">
                  <c:v>0.6</c:v>
                </c:pt>
                <c:pt idx="3">
                  <c:v>0.6</c:v>
                </c:pt>
                <c:pt idx="4">
                  <c:v>0.8</c:v>
                </c:pt>
                <c:pt idx="5">
                  <c:v>0.8</c:v>
                </c:pt>
                <c:pt idx="6">
                  <c:v>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BE93-4CE3-A5CC-0BBE85887937}"/>
            </c:ext>
          </c:extLst>
        </c:ser>
        <c:ser>
          <c:idx val="1"/>
          <c:order val="1"/>
          <c:tx>
            <c:v>no skill</c:v>
          </c:tx>
          <c:spPr>
            <a:ln w="31750">
              <a:solidFill>
                <a:srgbClr val="000000"/>
              </a:solidFill>
              <a:prstDash val="sysDash"/>
            </a:ln>
          </c:spPr>
          <c:marker>
            <c:symbol val="none"/>
          </c:marker>
          <c:xVal>
            <c:numLit>
              <c:formatCode>General</c:formatCode>
              <c:ptCount val="2"/>
              <c:pt idx="0">
                <c:v>0</c:v>
              </c:pt>
              <c:pt idx="1">
                <c:v>1</c:v>
              </c:pt>
            </c:numLit>
          </c:xVal>
          <c:yVal>
            <c:numLit>
              <c:formatCode>General</c:formatCode>
              <c:ptCount val="2"/>
              <c:pt idx="0">
                <c:v>0</c:v>
              </c:pt>
              <c:pt idx="1">
                <c:v>1</c:v>
              </c:pt>
            </c:numLit>
          </c:yVal>
          <c:smooth val="0"/>
          <c:extLst>
            <c:ext xmlns:c16="http://schemas.microsoft.com/office/drawing/2014/chart" uri="{C3380CC4-5D6E-409C-BE32-E72D297353CC}">
              <c16:uniqueId val="{00000001-BE93-4CE3-A5CC-0BBE8588793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29931200"/>
        <c:axId val="229931776"/>
      </c:scatterChart>
      <c:valAx>
        <c:axId val="229931200"/>
        <c:scaling>
          <c:orientation val="minMax"/>
          <c:max val="1"/>
        </c:scaling>
        <c:delete val="0"/>
        <c:axPos val="b"/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+mn-lt"/>
                    <a:ea typeface="Arial"/>
                    <a:cs typeface="Arial"/>
                  </a:defRPr>
                </a:pPr>
                <a:r>
                  <a:rPr lang="en-US" sz="1200">
                    <a:latin typeface="+mn-lt"/>
                  </a:rPr>
                  <a:t>False-alarm rate</a:t>
                </a:r>
              </a:p>
            </c:rich>
          </c:tx>
          <c:layout>
            <c:manualLayout>
              <c:xMode val="edge"/>
              <c:yMode val="edge"/>
              <c:x val="0.43694342261271396"/>
              <c:y val="0.95078597392899111"/>
            </c:manualLayout>
          </c:layout>
          <c:overlay val="0"/>
          <c:spPr>
            <a:noFill/>
            <a:ln w="25400">
              <a:noFill/>
            </a:ln>
          </c:spPr>
        </c:title>
        <c:numFmt formatCode="0.0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29931776"/>
        <c:crosses val="autoZero"/>
        <c:crossBetween val="midCat"/>
      </c:valAx>
      <c:valAx>
        <c:axId val="229931776"/>
        <c:scaling>
          <c:orientation val="minMax"/>
          <c:max val="1"/>
        </c:scaling>
        <c:delete val="0"/>
        <c:axPos val="l"/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+mn-lt"/>
                    <a:ea typeface="Arial"/>
                    <a:cs typeface="Arial"/>
                  </a:defRPr>
                </a:pPr>
                <a:r>
                  <a:rPr lang="en-US" sz="1200">
                    <a:latin typeface="+mn-lt"/>
                  </a:rPr>
                  <a:t>Hit rate</a:t>
                </a:r>
              </a:p>
            </c:rich>
          </c:tx>
          <c:layout>
            <c:manualLayout>
              <c:xMode val="edge"/>
              <c:yMode val="edge"/>
              <c:x val="4.1913673462050119E-2"/>
              <c:y val="0.38939537449123207"/>
            </c:manualLayout>
          </c:layout>
          <c:overlay val="0"/>
          <c:spPr>
            <a:noFill/>
            <a:ln w="25400">
              <a:noFill/>
            </a:ln>
          </c:spPr>
        </c:title>
        <c:numFmt formatCode="0.0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29931200"/>
        <c:crosses val="autoZero"/>
        <c:crossBetween val="midCat"/>
      </c:valAx>
      <c:spPr>
        <a:noFill/>
        <a:ln w="12700">
          <a:solidFill>
            <a:srgbClr val="808080"/>
          </a:solidFill>
          <a:prstDash val="solid"/>
        </a:ln>
      </c:spPr>
    </c:plotArea>
    <c:plotVisOnly val="1"/>
    <c:dispBlanksAs val="gap"/>
    <c:showDLblsOverMax val="0"/>
  </c:chart>
  <c:spPr>
    <a:solidFill>
      <a:srgbClr val="FFFFFF"/>
    </a:solidFill>
    <a:ln w="3175">
      <a:noFill/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  <c:userShapes r:id="rId2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 sz="1400" dirty="0"/>
              <a:t>ROC curve</a:t>
            </a:r>
          </a:p>
        </c:rich>
      </c:tx>
      <c:layout>
        <c:manualLayout>
          <c:xMode val="edge"/>
          <c:yMode val="edge"/>
          <c:x val="0.42367723726315032"/>
          <c:y val="1.6075164517478792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14993402365800165"/>
          <c:y val="7.3777435429266999E-2"/>
          <c:w val="0.80850106065508931"/>
          <c:h val="0.80038893872443162"/>
        </c:manualLayout>
      </c:layout>
      <c:scatterChart>
        <c:scatterStyle val="lineMarker"/>
        <c:varyColors val="0"/>
        <c:ser>
          <c:idx val="0"/>
          <c:order val="0"/>
          <c:tx>
            <c:strRef>
              <c:f>ROC_ENSO!$P$10:$Q$10</c:f>
              <c:strCache>
                <c:ptCount val="1"/>
                <c:pt idx="0">
                  <c:v>E = 0.8467</c:v>
                </c:pt>
              </c:strCache>
            </c:strRef>
          </c:tx>
          <c:spPr>
            <a:ln w="50800">
              <a:solidFill>
                <a:srgbClr val="FF0000"/>
              </a:solidFill>
              <a:prstDash val="solid"/>
            </a:ln>
          </c:spPr>
          <c:marker>
            <c:symbol val="circle"/>
            <c:size val="6"/>
            <c:spPr>
              <a:solidFill>
                <a:srgbClr val="FF0000"/>
              </a:solidFill>
            </c:spPr>
          </c:marker>
          <c:xVal>
            <c:numRef>
              <c:f>ROC_ENSO!$N$3:$N$9</c:f>
              <c:numCache>
                <c:formatCode>0.00</c:formatCode>
                <c:ptCount val="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0.2</c:v>
                </c:pt>
                <c:pt idx="5">
                  <c:v>0.33333333333333331</c:v>
                </c:pt>
                <c:pt idx="6">
                  <c:v>1</c:v>
                </c:pt>
              </c:numCache>
            </c:numRef>
          </c:xVal>
          <c:yVal>
            <c:numRef>
              <c:f>ROC_ENSO!$M$3:$M$9</c:f>
              <c:numCache>
                <c:formatCode>0.00</c:formatCode>
                <c:ptCount val="7"/>
                <c:pt idx="0">
                  <c:v>0</c:v>
                </c:pt>
                <c:pt idx="1">
                  <c:v>0.4</c:v>
                </c:pt>
                <c:pt idx="2">
                  <c:v>0.6</c:v>
                </c:pt>
                <c:pt idx="3">
                  <c:v>0.6</c:v>
                </c:pt>
                <c:pt idx="4">
                  <c:v>0.8</c:v>
                </c:pt>
                <c:pt idx="5">
                  <c:v>0.8</c:v>
                </c:pt>
                <c:pt idx="6">
                  <c:v>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E8B1-4847-984F-398C483DB37C}"/>
            </c:ext>
          </c:extLst>
        </c:ser>
        <c:ser>
          <c:idx val="1"/>
          <c:order val="1"/>
          <c:tx>
            <c:v>no skill</c:v>
          </c:tx>
          <c:spPr>
            <a:ln w="31750">
              <a:solidFill>
                <a:srgbClr val="000000"/>
              </a:solidFill>
              <a:prstDash val="sysDash"/>
            </a:ln>
          </c:spPr>
          <c:marker>
            <c:symbol val="none"/>
          </c:marker>
          <c:xVal>
            <c:numLit>
              <c:formatCode>General</c:formatCode>
              <c:ptCount val="2"/>
              <c:pt idx="0">
                <c:v>0</c:v>
              </c:pt>
              <c:pt idx="1">
                <c:v>1</c:v>
              </c:pt>
            </c:numLit>
          </c:xVal>
          <c:yVal>
            <c:numLit>
              <c:formatCode>General</c:formatCode>
              <c:ptCount val="2"/>
              <c:pt idx="0">
                <c:v>0</c:v>
              </c:pt>
              <c:pt idx="1">
                <c:v>1</c:v>
              </c:pt>
            </c:numLit>
          </c:yVal>
          <c:smooth val="0"/>
          <c:extLst>
            <c:ext xmlns:c16="http://schemas.microsoft.com/office/drawing/2014/chart" uri="{C3380CC4-5D6E-409C-BE32-E72D297353CC}">
              <c16:uniqueId val="{00000001-E8B1-4847-984F-398C483DB37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60777088"/>
        <c:axId val="260777664"/>
      </c:scatterChart>
      <c:valAx>
        <c:axId val="260777088"/>
        <c:scaling>
          <c:orientation val="minMax"/>
          <c:max val="1"/>
        </c:scaling>
        <c:delete val="0"/>
        <c:axPos val="b"/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+mn-lt"/>
                    <a:ea typeface="Arial"/>
                    <a:cs typeface="Arial"/>
                  </a:defRPr>
                </a:pPr>
                <a:r>
                  <a:rPr lang="en-US" sz="1200">
                    <a:latin typeface="+mn-lt"/>
                  </a:rPr>
                  <a:t>False-alarm rate</a:t>
                </a:r>
              </a:p>
            </c:rich>
          </c:tx>
          <c:layout>
            <c:manualLayout>
              <c:xMode val="edge"/>
              <c:yMode val="edge"/>
              <c:x val="0.43694342261271396"/>
              <c:y val="0.95078597392899111"/>
            </c:manualLayout>
          </c:layout>
          <c:overlay val="0"/>
          <c:spPr>
            <a:noFill/>
            <a:ln w="25400">
              <a:noFill/>
            </a:ln>
          </c:spPr>
        </c:title>
        <c:numFmt formatCode="0.0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60777664"/>
        <c:crosses val="autoZero"/>
        <c:crossBetween val="midCat"/>
      </c:valAx>
      <c:valAx>
        <c:axId val="260777664"/>
        <c:scaling>
          <c:orientation val="minMax"/>
          <c:max val="1"/>
        </c:scaling>
        <c:delete val="0"/>
        <c:axPos val="l"/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+mn-lt"/>
                    <a:ea typeface="Arial"/>
                    <a:cs typeface="Arial"/>
                  </a:defRPr>
                </a:pPr>
                <a:r>
                  <a:rPr lang="en-US" sz="1200">
                    <a:latin typeface="+mn-lt"/>
                  </a:rPr>
                  <a:t>Hit rate</a:t>
                </a:r>
              </a:p>
            </c:rich>
          </c:tx>
          <c:layout>
            <c:manualLayout>
              <c:xMode val="edge"/>
              <c:yMode val="edge"/>
              <c:x val="4.1913673462050119E-2"/>
              <c:y val="0.38939537449123207"/>
            </c:manualLayout>
          </c:layout>
          <c:overlay val="0"/>
          <c:spPr>
            <a:noFill/>
            <a:ln w="25400">
              <a:noFill/>
            </a:ln>
          </c:spPr>
        </c:title>
        <c:numFmt formatCode="0.0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60777088"/>
        <c:crosses val="autoZero"/>
        <c:crossBetween val="midCat"/>
      </c:valAx>
      <c:spPr>
        <a:noFill/>
        <a:ln w="12700">
          <a:solidFill>
            <a:srgbClr val="808080"/>
          </a:solidFill>
          <a:prstDash val="solid"/>
        </a:ln>
      </c:spPr>
    </c:plotArea>
    <c:plotVisOnly val="1"/>
    <c:dispBlanksAs val="gap"/>
    <c:showDLblsOverMax val="0"/>
  </c:chart>
  <c:spPr>
    <a:solidFill>
      <a:srgbClr val="FFFFFF"/>
    </a:solidFill>
    <a:ln w="3175">
      <a:noFill/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  <c:userShapes r:id="rId2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 sz="1400" dirty="0"/>
              <a:t>ROC curve</a:t>
            </a:r>
          </a:p>
        </c:rich>
      </c:tx>
      <c:layout>
        <c:manualLayout>
          <c:xMode val="edge"/>
          <c:yMode val="edge"/>
          <c:x val="0.42367723726315032"/>
          <c:y val="1.6075164517478792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14993402365800165"/>
          <c:y val="7.3777435429266999E-2"/>
          <c:w val="0.80850106065508931"/>
          <c:h val="0.80038893872443162"/>
        </c:manualLayout>
      </c:layout>
      <c:scatterChart>
        <c:scatterStyle val="lineMarker"/>
        <c:varyColors val="0"/>
        <c:ser>
          <c:idx val="0"/>
          <c:order val="0"/>
          <c:tx>
            <c:strRef>
              <c:f>ROC_ENSO!$P$10:$Q$10</c:f>
              <c:strCache>
                <c:ptCount val="1"/>
                <c:pt idx="0">
                  <c:v>E = 0.8467</c:v>
                </c:pt>
              </c:strCache>
            </c:strRef>
          </c:tx>
          <c:spPr>
            <a:ln w="50800">
              <a:solidFill>
                <a:srgbClr val="FF0000"/>
              </a:solidFill>
              <a:prstDash val="solid"/>
            </a:ln>
          </c:spPr>
          <c:marker>
            <c:symbol val="circle"/>
            <c:size val="6"/>
            <c:spPr>
              <a:solidFill>
                <a:srgbClr val="FF0000"/>
              </a:solidFill>
            </c:spPr>
          </c:marker>
          <c:xVal>
            <c:numRef>
              <c:f>ROC_ENSO!$N$3:$N$9</c:f>
              <c:numCache>
                <c:formatCode>0.00</c:formatCode>
                <c:ptCount val="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0.2</c:v>
                </c:pt>
                <c:pt idx="5">
                  <c:v>0.33333333333333331</c:v>
                </c:pt>
                <c:pt idx="6">
                  <c:v>1</c:v>
                </c:pt>
              </c:numCache>
            </c:numRef>
          </c:xVal>
          <c:yVal>
            <c:numRef>
              <c:f>ROC_ENSO!$M$3:$M$9</c:f>
              <c:numCache>
                <c:formatCode>0.00</c:formatCode>
                <c:ptCount val="7"/>
                <c:pt idx="0">
                  <c:v>0</c:v>
                </c:pt>
                <c:pt idx="1">
                  <c:v>0.4</c:v>
                </c:pt>
                <c:pt idx="2">
                  <c:v>0.6</c:v>
                </c:pt>
                <c:pt idx="3">
                  <c:v>0.6</c:v>
                </c:pt>
                <c:pt idx="4">
                  <c:v>0.8</c:v>
                </c:pt>
                <c:pt idx="5">
                  <c:v>0.8</c:v>
                </c:pt>
                <c:pt idx="6">
                  <c:v>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477A-4DA4-B655-07F9C98A9399}"/>
            </c:ext>
          </c:extLst>
        </c:ser>
        <c:ser>
          <c:idx val="1"/>
          <c:order val="1"/>
          <c:tx>
            <c:v>no skill</c:v>
          </c:tx>
          <c:spPr>
            <a:ln w="31750">
              <a:solidFill>
                <a:srgbClr val="000000"/>
              </a:solidFill>
              <a:prstDash val="sysDash"/>
            </a:ln>
          </c:spPr>
          <c:marker>
            <c:symbol val="none"/>
          </c:marker>
          <c:xVal>
            <c:numLit>
              <c:formatCode>General</c:formatCode>
              <c:ptCount val="2"/>
              <c:pt idx="0">
                <c:v>0</c:v>
              </c:pt>
              <c:pt idx="1">
                <c:v>1</c:v>
              </c:pt>
            </c:numLit>
          </c:xVal>
          <c:yVal>
            <c:numLit>
              <c:formatCode>General</c:formatCode>
              <c:ptCount val="2"/>
              <c:pt idx="0">
                <c:v>0</c:v>
              </c:pt>
              <c:pt idx="1">
                <c:v>1</c:v>
              </c:pt>
            </c:numLit>
          </c:yVal>
          <c:smooth val="0"/>
          <c:extLst>
            <c:ext xmlns:c16="http://schemas.microsoft.com/office/drawing/2014/chart" uri="{C3380CC4-5D6E-409C-BE32-E72D297353CC}">
              <c16:uniqueId val="{00000001-477A-4DA4-B655-07F9C98A939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60779968"/>
        <c:axId val="260780544"/>
      </c:scatterChart>
      <c:valAx>
        <c:axId val="260779968"/>
        <c:scaling>
          <c:orientation val="minMax"/>
          <c:max val="1"/>
        </c:scaling>
        <c:delete val="0"/>
        <c:axPos val="b"/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+mn-lt"/>
                    <a:ea typeface="Arial"/>
                    <a:cs typeface="Arial"/>
                  </a:defRPr>
                </a:pPr>
                <a:r>
                  <a:rPr lang="en-US" sz="1200">
                    <a:latin typeface="+mn-lt"/>
                  </a:rPr>
                  <a:t>False-alarm rate</a:t>
                </a:r>
              </a:p>
            </c:rich>
          </c:tx>
          <c:layout>
            <c:manualLayout>
              <c:xMode val="edge"/>
              <c:yMode val="edge"/>
              <c:x val="0.43694342261271396"/>
              <c:y val="0.95078597392899111"/>
            </c:manualLayout>
          </c:layout>
          <c:overlay val="0"/>
          <c:spPr>
            <a:noFill/>
            <a:ln w="25400">
              <a:noFill/>
            </a:ln>
          </c:spPr>
        </c:title>
        <c:numFmt formatCode="0.0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60780544"/>
        <c:crosses val="autoZero"/>
        <c:crossBetween val="midCat"/>
      </c:valAx>
      <c:valAx>
        <c:axId val="260780544"/>
        <c:scaling>
          <c:orientation val="minMax"/>
          <c:max val="1"/>
        </c:scaling>
        <c:delete val="0"/>
        <c:axPos val="l"/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+mn-lt"/>
                    <a:ea typeface="Arial"/>
                    <a:cs typeface="Arial"/>
                  </a:defRPr>
                </a:pPr>
                <a:r>
                  <a:rPr lang="en-US" sz="1200">
                    <a:latin typeface="+mn-lt"/>
                  </a:rPr>
                  <a:t>Hit rate</a:t>
                </a:r>
              </a:p>
            </c:rich>
          </c:tx>
          <c:layout>
            <c:manualLayout>
              <c:xMode val="edge"/>
              <c:yMode val="edge"/>
              <c:x val="4.1913673462050119E-2"/>
              <c:y val="0.38939537449123207"/>
            </c:manualLayout>
          </c:layout>
          <c:overlay val="0"/>
          <c:spPr>
            <a:noFill/>
            <a:ln w="25400">
              <a:noFill/>
            </a:ln>
          </c:spPr>
        </c:title>
        <c:numFmt formatCode="0.0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60779968"/>
        <c:crosses val="autoZero"/>
        <c:crossBetween val="midCat"/>
      </c:valAx>
      <c:spPr>
        <a:noFill/>
        <a:ln w="12700">
          <a:solidFill>
            <a:srgbClr val="808080"/>
          </a:solidFill>
          <a:prstDash val="solid"/>
        </a:ln>
      </c:spPr>
    </c:plotArea>
    <c:plotVisOnly val="1"/>
    <c:dispBlanksAs val="gap"/>
    <c:showDLblsOverMax val="0"/>
  </c:chart>
  <c:spPr>
    <a:solidFill>
      <a:srgbClr val="FFFFFF"/>
    </a:solidFill>
    <a:ln w="3175">
      <a:noFill/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  <c:userShapes r:id="rId2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 sz="1400" dirty="0"/>
              <a:t>ROC curve</a:t>
            </a:r>
          </a:p>
        </c:rich>
      </c:tx>
      <c:layout>
        <c:manualLayout>
          <c:xMode val="edge"/>
          <c:yMode val="edge"/>
          <c:x val="0.42367723726315032"/>
          <c:y val="1.6075164517478792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14993402365800165"/>
          <c:y val="7.3777435429266999E-2"/>
          <c:w val="0.80850106065508931"/>
          <c:h val="0.80038893872443162"/>
        </c:manualLayout>
      </c:layout>
      <c:scatterChart>
        <c:scatterStyle val="lineMarker"/>
        <c:varyColors val="0"/>
        <c:ser>
          <c:idx val="0"/>
          <c:order val="0"/>
          <c:tx>
            <c:strRef>
              <c:f>ROC_ENSO!$P$10:$Q$10</c:f>
              <c:strCache>
                <c:ptCount val="1"/>
                <c:pt idx="0">
                  <c:v>E = 0.8467</c:v>
                </c:pt>
              </c:strCache>
            </c:strRef>
          </c:tx>
          <c:spPr>
            <a:ln w="50800">
              <a:solidFill>
                <a:srgbClr val="FF0000"/>
              </a:solidFill>
              <a:prstDash val="solid"/>
            </a:ln>
          </c:spPr>
          <c:marker>
            <c:symbol val="circle"/>
            <c:size val="6"/>
            <c:spPr>
              <a:solidFill>
                <a:srgbClr val="FF0000"/>
              </a:solidFill>
            </c:spPr>
          </c:marker>
          <c:xVal>
            <c:numRef>
              <c:f>ROC_ENSO!$N$3:$N$9</c:f>
              <c:numCache>
                <c:formatCode>0.00</c:formatCode>
                <c:ptCount val="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0.2</c:v>
                </c:pt>
                <c:pt idx="5">
                  <c:v>0.33333333333333331</c:v>
                </c:pt>
                <c:pt idx="6">
                  <c:v>1</c:v>
                </c:pt>
              </c:numCache>
            </c:numRef>
          </c:xVal>
          <c:yVal>
            <c:numRef>
              <c:f>ROC_ENSO!$M$3:$M$9</c:f>
              <c:numCache>
                <c:formatCode>0.00</c:formatCode>
                <c:ptCount val="7"/>
                <c:pt idx="0">
                  <c:v>0</c:v>
                </c:pt>
                <c:pt idx="1">
                  <c:v>0.4</c:v>
                </c:pt>
                <c:pt idx="2">
                  <c:v>0.6</c:v>
                </c:pt>
                <c:pt idx="3">
                  <c:v>0.6</c:v>
                </c:pt>
                <c:pt idx="4">
                  <c:v>0.8</c:v>
                </c:pt>
                <c:pt idx="5">
                  <c:v>0.8</c:v>
                </c:pt>
                <c:pt idx="6">
                  <c:v>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743E-4DA9-9CE4-28B0C1683D67}"/>
            </c:ext>
          </c:extLst>
        </c:ser>
        <c:ser>
          <c:idx val="1"/>
          <c:order val="1"/>
          <c:tx>
            <c:v>no skill</c:v>
          </c:tx>
          <c:spPr>
            <a:ln w="31750">
              <a:solidFill>
                <a:srgbClr val="000000"/>
              </a:solidFill>
              <a:prstDash val="sysDash"/>
            </a:ln>
          </c:spPr>
          <c:marker>
            <c:symbol val="none"/>
          </c:marker>
          <c:xVal>
            <c:numLit>
              <c:formatCode>General</c:formatCode>
              <c:ptCount val="2"/>
              <c:pt idx="0">
                <c:v>0</c:v>
              </c:pt>
              <c:pt idx="1">
                <c:v>1</c:v>
              </c:pt>
            </c:numLit>
          </c:xVal>
          <c:yVal>
            <c:numLit>
              <c:formatCode>General</c:formatCode>
              <c:ptCount val="2"/>
              <c:pt idx="0">
                <c:v>0</c:v>
              </c:pt>
              <c:pt idx="1">
                <c:v>1</c:v>
              </c:pt>
            </c:numLit>
          </c:yVal>
          <c:smooth val="0"/>
          <c:extLst>
            <c:ext xmlns:c16="http://schemas.microsoft.com/office/drawing/2014/chart" uri="{C3380CC4-5D6E-409C-BE32-E72D297353CC}">
              <c16:uniqueId val="{00000001-743E-4DA9-9CE4-28B0C1683D6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60782848"/>
        <c:axId val="260783424"/>
      </c:scatterChart>
      <c:valAx>
        <c:axId val="260782848"/>
        <c:scaling>
          <c:orientation val="minMax"/>
          <c:max val="1"/>
        </c:scaling>
        <c:delete val="0"/>
        <c:axPos val="b"/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+mn-lt"/>
                    <a:ea typeface="Arial"/>
                    <a:cs typeface="Arial"/>
                  </a:defRPr>
                </a:pPr>
                <a:r>
                  <a:rPr lang="en-US" sz="1200">
                    <a:latin typeface="+mn-lt"/>
                  </a:rPr>
                  <a:t>False-alarm rate</a:t>
                </a:r>
              </a:p>
            </c:rich>
          </c:tx>
          <c:layout>
            <c:manualLayout>
              <c:xMode val="edge"/>
              <c:yMode val="edge"/>
              <c:x val="0.43694342261271396"/>
              <c:y val="0.95078597392899111"/>
            </c:manualLayout>
          </c:layout>
          <c:overlay val="0"/>
          <c:spPr>
            <a:noFill/>
            <a:ln w="25400">
              <a:noFill/>
            </a:ln>
          </c:spPr>
        </c:title>
        <c:numFmt formatCode="0.0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60783424"/>
        <c:crosses val="autoZero"/>
        <c:crossBetween val="midCat"/>
      </c:valAx>
      <c:valAx>
        <c:axId val="260783424"/>
        <c:scaling>
          <c:orientation val="minMax"/>
          <c:max val="1"/>
        </c:scaling>
        <c:delete val="0"/>
        <c:axPos val="l"/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+mn-lt"/>
                    <a:ea typeface="Arial"/>
                    <a:cs typeface="Arial"/>
                  </a:defRPr>
                </a:pPr>
                <a:r>
                  <a:rPr lang="en-US" sz="1200">
                    <a:latin typeface="+mn-lt"/>
                  </a:rPr>
                  <a:t>Hit rate</a:t>
                </a:r>
              </a:p>
            </c:rich>
          </c:tx>
          <c:layout>
            <c:manualLayout>
              <c:xMode val="edge"/>
              <c:yMode val="edge"/>
              <c:x val="4.1913673462050119E-2"/>
              <c:y val="0.38939537449123207"/>
            </c:manualLayout>
          </c:layout>
          <c:overlay val="0"/>
          <c:spPr>
            <a:noFill/>
            <a:ln w="25400">
              <a:noFill/>
            </a:ln>
          </c:spPr>
        </c:title>
        <c:numFmt formatCode="0.0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60782848"/>
        <c:crosses val="autoZero"/>
        <c:crossBetween val="midCat"/>
      </c:valAx>
      <c:spPr>
        <a:noFill/>
        <a:ln w="12700">
          <a:solidFill>
            <a:srgbClr val="808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68224139790745331"/>
          <c:y val="0.63748849328616541"/>
          <c:w val="0.21836389458167044"/>
          <c:h val="0.19042070828103008"/>
        </c:manualLayout>
      </c:layout>
      <c:overlay val="0"/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1050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FFFFFF"/>
    </a:solidFill>
    <a:ln w="3175">
      <a:noFill/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 sz="1400" dirty="0"/>
              <a:t>ROC curve</a:t>
            </a:r>
          </a:p>
        </c:rich>
      </c:tx>
      <c:layout>
        <c:manualLayout>
          <c:xMode val="edge"/>
          <c:yMode val="edge"/>
          <c:x val="0.42367723726315032"/>
          <c:y val="1.6075164517478792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14993402365800165"/>
          <c:y val="7.3777435429266999E-2"/>
          <c:w val="0.80850106065508931"/>
          <c:h val="0.80038893872443162"/>
        </c:manualLayout>
      </c:layout>
      <c:scatterChart>
        <c:scatterStyle val="lineMarker"/>
        <c:varyColors val="0"/>
        <c:ser>
          <c:idx val="0"/>
          <c:order val="0"/>
          <c:tx>
            <c:strRef>
              <c:f>ROC_ENSO!$P$10:$Q$10</c:f>
              <c:strCache>
                <c:ptCount val="1"/>
                <c:pt idx="0">
                  <c:v>E = 0.8467</c:v>
                </c:pt>
              </c:strCache>
            </c:strRef>
          </c:tx>
          <c:spPr>
            <a:ln w="50800">
              <a:solidFill>
                <a:srgbClr val="FF0000"/>
              </a:solidFill>
              <a:prstDash val="solid"/>
            </a:ln>
          </c:spPr>
          <c:marker>
            <c:symbol val="circle"/>
            <c:size val="6"/>
            <c:spPr>
              <a:solidFill>
                <a:srgbClr val="FF0000"/>
              </a:solidFill>
            </c:spPr>
          </c:marker>
          <c:xVal>
            <c:numRef>
              <c:f>ROC_ENSO!$N$3:$N$9</c:f>
              <c:numCache>
                <c:formatCode>0.00</c:formatCode>
                <c:ptCount val="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0.2</c:v>
                </c:pt>
                <c:pt idx="5">
                  <c:v>0.33333333333333331</c:v>
                </c:pt>
                <c:pt idx="6">
                  <c:v>1</c:v>
                </c:pt>
              </c:numCache>
            </c:numRef>
          </c:xVal>
          <c:yVal>
            <c:numRef>
              <c:f>ROC_ENSO!$M$3:$M$9</c:f>
              <c:numCache>
                <c:formatCode>0.00</c:formatCode>
                <c:ptCount val="7"/>
                <c:pt idx="0">
                  <c:v>0</c:v>
                </c:pt>
                <c:pt idx="1">
                  <c:v>0.4</c:v>
                </c:pt>
                <c:pt idx="2">
                  <c:v>0.6</c:v>
                </c:pt>
                <c:pt idx="3">
                  <c:v>0.6</c:v>
                </c:pt>
                <c:pt idx="4">
                  <c:v>0.8</c:v>
                </c:pt>
                <c:pt idx="5">
                  <c:v>0.8</c:v>
                </c:pt>
                <c:pt idx="6">
                  <c:v>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E332-41D5-9F3E-279566BD6C83}"/>
            </c:ext>
          </c:extLst>
        </c:ser>
        <c:ser>
          <c:idx val="1"/>
          <c:order val="1"/>
          <c:tx>
            <c:v>no skill</c:v>
          </c:tx>
          <c:spPr>
            <a:ln w="31750">
              <a:solidFill>
                <a:srgbClr val="000000"/>
              </a:solidFill>
              <a:prstDash val="sysDash"/>
            </a:ln>
          </c:spPr>
          <c:marker>
            <c:symbol val="none"/>
          </c:marker>
          <c:xVal>
            <c:numLit>
              <c:formatCode>General</c:formatCode>
              <c:ptCount val="2"/>
              <c:pt idx="0">
                <c:v>0</c:v>
              </c:pt>
              <c:pt idx="1">
                <c:v>1</c:v>
              </c:pt>
            </c:numLit>
          </c:xVal>
          <c:yVal>
            <c:numLit>
              <c:formatCode>General</c:formatCode>
              <c:ptCount val="2"/>
              <c:pt idx="0">
                <c:v>0</c:v>
              </c:pt>
              <c:pt idx="1">
                <c:v>1</c:v>
              </c:pt>
            </c:numLit>
          </c:yVal>
          <c:smooth val="0"/>
          <c:extLst>
            <c:ext xmlns:c16="http://schemas.microsoft.com/office/drawing/2014/chart" uri="{C3380CC4-5D6E-409C-BE32-E72D297353CC}">
              <c16:uniqueId val="{00000001-E332-41D5-9F3E-279566BD6C8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62186688"/>
        <c:axId val="262187264"/>
      </c:scatterChart>
      <c:valAx>
        <c:axId val="262186688"/>
        <c:scaling>
          <c:orientation val="minMax"/>
          <c:max val="1"/>
        </c:scaling>
        <c:delete val="0"/>
        <c:axPos val="b"/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+mn-lt"/>
                    <a:ea typeface="Arial"/>
                    <a:cs typeface="Arial"/>
                  </a:defRPr>
                </a:pPr>
                <a:r>
                  <a:rPr lang="en-US" sz="1200">
                    <a:latin typeface="+mn-lt"/>
                  </a:rPr>
                  <a:t>False-alarm rate</a:t>
                </a:r>
              </a:p>
            </c:rich>
          </c:tx>
          <c:layout>
            <c:manualLayout>
              <c:xMode val="edge"/>
              <c:yMode val="edge"/>
              <c:x val="0.43694342261271396"/>
              <c:y val="0.95078597392899111"/>
            </c:manualLayout>
          </c:layout>
          <c:overlay val="0"/>
          <c:spPr>
            <a:noFill/>
            <a:ln w="25400">
              <a:noFill/>
            </a:ln>
          </c:spPr>
        </c:title>
        <c:numFmt formatCode="0.0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62187264"/>
        <c:crosses val="autoZero"/>
        <c:crossBetween val="midCat"/>
      </c:valAx>
      <c:valAx>
        <c:axId val="262187264"/>
        <c:scaling>
          <c:orientation val="minMax"/>
          <c:max val="1"/>
        </c:scaling>
        <c:delete val="0"/>
        <c:axPos val="l"/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+mn-lt"/>
                    <a:ea typeface="Arial"/>
                    <a:cs typeface="Arial"/>
                  </a:defRPr>
                </a:pPr>
                <a:r>
                  <a:rPr lang="en-US" sz="1200">
                    <a:latin typeface="+mn-lt"/>
                  </a:rPr>
                  <a:t>Hit rate</a:t>
                </a:r>
              </a:p>
            </c:rich>
          </c:tx>
          <c:layout>
            <c:manualLayout>
              <c:xMode val="edge"/>
              <c:yMode val="edge"/>
              <c:x val="4.1913673462050119E-2"/>
              <c:y val="0.38939537449123207"/>
            </c:manualLayout>
          </c:layout>
          <c:overlay val="0"/>
          <c:spPr>
            <a:noFill/>
            <a:ln w="25400">
              <a:noFill/>
            </a:ln>
          </c:spPr>
        </c:title>
        <c:numFmt formatCode="0.0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62186688"/>
        <c:crosses val="autoZero"/>
        <c:crossBetween val="midCat"/>
      </c:valAx>
      <c:spPr>
        <a:noFill/>
        <a:ln w="12700">
          <a:solidFill>
            <a:srgbClr val="808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68224139790745331"/>
          <c:y val="0.63748849328616541"/>
          <c:w val="0.21836389458167044"/>
          <c:h val="0.19042070828103008"/>
        </c:manualLayout>
      </c:layout>
      <c:overlay val="0"/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1050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FFFFFF"/>
    </a:solidFill>
    <a:ln w="3175">
      <a:noFill/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 sz="1400" dirty="0"/>
              <a:t>ROC curve</a:t>
            </a:r>
          </a:p>
        </c:rich>
      </c:tx>
      <c:layout>
        <c:manualLayout>
          <c:xMode val="edge"/>
          <c:yMode val="edge"/>
          <c:x val="0.42367723726315032"/>
          <c:y val="1.6075164517478792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14993402365800165"/>
          <c:y val="7.3777435429266999E-2"/>
          <c:w val="0.80850106065508931"/>
          <c:h val="0.80038893872443162"/>
        </c:manualLayout>
      </c:layout>
      <c:scatterChart>
        <c:scatterStyle val="lineMarker"/>
        <c:varyColors val="0"/>
        <c:ser>
          <c:idx val="0"/>
          <c:order val="0"/>
          <c:tx>
            <c:strRef>
              <c:f>ROC_ENSO!$P$10:$Q$10</c:f>
              <c:strCache>
                <c:ptCount val="1"/>
                <c:pt idx="0">
                  <c:v>E = 0.8467</c:v>
                </c:pt>
              </c:strCache>
            </c:strRef>
          </c:tx>
          <c:spPr>
            <a:ln w="50800">
              <a:solidFill>
                <a:srgbClr val="FF0000"/>
              </a:solidFill>
              <a:prstDash val="solid"/>
            </a:ln>
          </c:spPr>
          <c:marker>
            <c:symbol val="circle"/>
            <c:size val="6"/>
            <c:spPr>
              <a:solidFill>
                <a:srgbClr val="FF0000"/>
              </a:solidFill>
            </c:spPr>
          </c:marker>
          <c:xVal>
            <c:numRef>
              <c:f>ROC_ENSO!$N$3:$N$9</c:f>
              <c:numCache>
                <c:formatCode>0.00</c:formatCode>
                <c:ptCount val="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0.2</c:v>
                </c:pt>
                <c:pt idx="5">
                  <c:v>0.33333333333333331</c:v>
                </c:pt>
                <c:pt idx="6">
                  <c:v>1</c:v>
                </c:pt>
              </c:numCache>
            </c:numRef>
          </c:xVal>
          <c:yVal>
            <c:numRef>
              <c:f>ROC_ENSO!$M$3:$M$9</c:f>
              <c:numCache>
                <c:formatCode>0.00</c:formatCode>
                <c:ptCount val="7"/>
                <c:pt idx="0">
                  <c:v>0</c:v>
                </c:pt>
                <c:pt idx="1">
                  <c:v>0.4</c:v>
                </c:pt>
                <c:pt idx="2">
                  <c:v>0.6</c:v>
                </c:pt>
                <c:pt idx="3">
                  <c:v>0.6</c:v>
                </c:pt>
                <c:pt idx="4">
                  <c:v>0.8</c:v>
                </c:pt>
                <c:pt idx="5">
                  <c:v>0.8</c:v>
                </c:pt>
                <c:pt idx="6">
                  <c:v>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CF42-4DF9-B7DF-5345CDD90FB6}"/>
            </c:ext>
          </c:extLst>
        </c:ser>
        <c:ser>
          <c:idx val="1"/>
          <c:order val="1"/>
          <c:tx>
            <c:v>no skill</c:v>
          </c:tx>
          <c:spPr>
            <a:ln w="31750">
              <a:solidFill>
                <a:srgbClr val="000000"/>
              </a:solidFill>
              <a:prstDash val="sysDash"/>
            </a:ln>
          </c:spPr>
          <c:marker>
            <c:symbol val="none"/>
          </c:marker>
          <c:xVal>
            <c:numLit>
              <c:formatCode>General</c:formatCode>
              <c:ptCount val="2"/>
              <c:pt idx="0">
                <c:v>0</c:v>
              </c:pt>
              <c:pt idx="1">
                <c:v>1</c:v>
              </c:pt>
            </c:numLit>
          </c:xVal>
          <c:yVal>
            <c:numLit>
              <c:formatCode>General</c:formatCode>
              <c:ptCount val="2"/>
              <c:pt idx="0">
                <c:v>0</c:v>
              </c:pt>
              <c:pt idx="1">
                <c:v>1</c:v>
              </c:pt>
            </c:numLit>
          </c:yVal>
          <c:smooth val="0"/>
          <c:extLst>
            <c:ext xmlns:c16="http://schemas.microsoft.com/office/drawing/2014/chart" uri="{C3380CC4-5D6E-409C-BE32-E72D297353CC}">
              <c16:uniqueId val="{00000001-CF42-4DF9-B7DF-5345CDD90FB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62189568"/>
        <c:axId val="262190144"/>
      </c:scatterChart>
      <c:valAx>
        <c:axId val="262189568"/>
        <c:scaling>
          <c:orientation val="minMax"/>
          <c:max val="1"/>
        </c:scaling>
        <c:delete val="0"/>
        <c:axPos val="b"/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+mn-lt"/>
                    <a:ea typeface="Arial"/>
                    <a:cs typeface="Arial"/>
                  </a:defRPr>
                </a:pPr>
                <a:r>
                  <a:rPr lang="en-US" sz="1200">
                    <a:latin typeface="+mn-lt"/>
                  </a:rPr>
                  <a:t>False-alarm rate</a:t>
                </a:r>
              </a:p>
            </c:rich>
          </c:tx>
          <c:layout>
            <c:manualLayout>
              <c:xMode val="edge"/>
              <c:yMode val="edge"/>
              <c:x val="0.43694342261271396"/>
              <c:y val="0.95078597392899111"/>
            </c:manualLayout>
          </c:layout>
          <c:overlay val="0"/>
          <c:spPr>
            <a:noFill/>
            <a:ln w="25400">
              <a:noFill/>
            </a:ln>
          </c:spPr>
        </c:title>
        <c:numFmt formatCode="0.0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62190144"/>
        <c:crosses val="autoZero"/>
        <c:crossBetween val="midCat"/>
      </c:valAx>
      <c:valAx>
        <c:axId val="262190144"/>
        <c:scaling>
          <c:orientation val="minMax"/>
          <c:max val="1"/>
        </c:scaling>
        <c:delete val="0"/>
        <c:axPos val="l"/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+mn-lt"/>
                    <a:ea typeface="Arial"/>
                    <a:cs typeface="Arial"/>
                  </a:defRPr>
                </a:pPr>
                <a:r>
                  <a:rPr lang="en-US" sz="1200">
                    <a:latin typeface="+mn-lt"/>
                  </a:rPr>
                  <a:t>Hit rate</a:t>
                </a:r>
              </a:p>
            </c:rich>
          </c:tx>
          <c:layout>
            <c:manualLayout>
              <c:xMode val="edge"/>
              <c:yMode val="edge"/>
              <c:x val="4.1913673462050119E-2"/>
              <c:y val="0.38939537449123207"/>
            </c:manualLayout>
          </c:layout>
          <c:overlay val="0"/>
          <c:spPr>
            <a:noFill/>
            <a:ln w="25400">
              <a:noFill/>
            </a:ln>
          </c:spPr>
        </c:title>
        <c:numFmt formatCode="0.0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62189568"/>
        <c:crosses val="autoZero"/>
        <c:crossBetween val="midCat"/>
      </c:valAx>
      <c:spPr>
        <a:noFill/>
        <a:ln w="12700">
          <a:solidFill>
            <a:srgbClr val="808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68224139790745331"/>
          <c:y val="0.63748849328616541"/>
          <c:w val="0.21836389458167044"/>
          <c:h val="0.19042070828103008"/>
        </c:manualLayout>
      </c:layout>
      <c:overlay val="0"/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1050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FFFFFF"/>
    </a:solidFill>
    <a:ln w="3175">
      <a:noFill/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scatterChart>
        <c:scatterStyle val="lineMarker"/>
        <c:varyColors val="0"/>
        <c:ser>
          <c:idx val="0"/>
          <c:order val="0"/>
          <c:spPr>
            <a:ln w="25400">
              <a:solidFill>
                <a:schemeClr val="tx1"/>
              </a:solidFill>
              <a:prstDash val="sysDash"/>
            </a:ln>
          </c:spPr>
          <c:marker>
            <c:symbol val="none"/>
          </c:marker>
          <c:xVal>
            <c:numLit>
              <c:formatCode>General</c:formatCode>
              <c:ptCount val="2"/>
              <c:pt idx="0">
                <c:v>0</c:v>
              </c:pt>
              <c:pt idx="1">
                <c:v>1</c:v>
              </c:pt>
            </c:numLit>
          </c:xVal>
          <c:yVal>
            <c:numLit>
              <c:formatCode>General</c:formatCode>
              <c:ptCount val="2"/>
              <c:pt idx="0">
                <c:v>0</c:v>
              </c:pt>
              <c:pt idx="1">
                <c:v>1</c:v>
              </c:pt>
            </c:numLit>
          </c:yVal>
          <c:smooth val="0"/>
          <c:extLst>
            <c:ext xmlns:c16="http://schemas.microsoft.com/office/drawing/2014/chart" uri="{C3380CC4-5D6E-409C-BE32-E72D297353CC}">
              <c16:uniqueId val="{00000000-EA84-431B-A501-0C293505CC3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32808448"/>
        <c:axId val="232809024"/>
      </c:scatterChart>
      <c:valAx>
        <c:axId val="232808448"/>
        <c:scaling>
          <c:orientation val="minMax"/>
          <c:max val="1"/>
          <c:min val="0"/>
        </c:scaling>
        <c:delete val="0"/>
        <c:axPos val="b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False-alarm Rate</a:t>
                </a:r>
              </a:p>
            </c:rich>
          </c:tx>
          <c:overlay val="0"/>
        </c:title>
        <c:numFmt formatCode="General" sourceLinked="1"/>
        <c:majorTickMark val="none"/>
        <c:minorTickMark val="none"/>
        <c:tickLblPos val="nextTo"/>
        <c:spPr>
          <a:ln>
            <a:solidFill>
              <a:schemeClr val="tx1"/>
            </a:solidFill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232809024"/>
        <c:crosses val="autoZero"/>
        <c:crossBetween val="midCat"/>
        <c:majorUnit val="0.1"/>
      </c:valAx>
      <c:valAx>
        <c:axId val="232809024"/>
        <c:scaling>
          <c:orientation val="minMax"/>
          <c:max val="1"/>
          <c:min val="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Hit Rate</a:t>
                </a:r>
              </a:p>
            </c:rich>
          </c:tx>
          <c:overlay val="0"/>
        </c:title>
        <c:numFmt formatCode="General" sourceLinked="1"/>
        <c:majorTickMark val="none"/>
        <c:minorTickMark val="none"/>
        <c:tickLblPos val="nextTo"/>
        <c:crossAx val="232808448"/>
        <c:crosses val="autoZero"/>
        <c:crossBetween val="midCat"/>
        <c:majorUnit val="0.1"/>
      </c:valAx>
      <c:spPr>
        <a:ln w="25400">
          <a:solidFill>
            <a:schemeClr val="tx1"/>
          </a:solidFill>
        </a:ln>
      </c:spPr>
    </c:plotArea>
    <c:plotVisOnly val="1"/>
    <c:dispBlanksAs val="gap"/>
    <c:showDLblsOverMax val="0"/>
  </c:chart>
  <c:txPr>
    <a:bodyPr/>
    <a:lstStyle/>
    <a:p>
      <a:pPr>
        <a:defRPr sz="1200"/>
      </a:pPr>
      <a:endParaRPr lang="en-US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 sz="1400" dirty="0"/>
              <a:t>ROC curve</a:t>
            </a:r>
          </a:p>
        </c:rich>
      </c:tx>
      <c:layout>
        <c:manualLayout>
          <c:xMode val="edge"/>
          <c:yMode val="edge"/>
          <c:x val="0.42367723726315032"/>
          <c:y val="1.6075164517478792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14993402365800165"/>
          <c:y val="7.3777435429266999E-2"/>
          <c:w val="0.80850106065508931"/>
          <c:h val="0.80038893872443162"/>
        </c:manualLayout>
      </c:layout>
      <c:scatterChart>
        <c:scatterStyle val="lineMarker"/>
        <c:varyColors val="0"/>
        <c:ser>
          <c:idx val="1"/>
          <c:order val="0"/>
          <c:tx>
            <c:v>no skill</c:v>
          </c:tx>
          <c:spPr>
            <a:ln w="31750">
              <a:solidFill>
                <a:srgbClr val="000000"/>
              </a:solidFill>
              <a:prstDash val="sysDash"/>
            </a:ln>
          </c:spPr>
          <c:marker>
            <c:symbol val="none"/>
          </c:marker>
          <c:xVal>
            <c:numLit>
              <c:formatCode>General</c:formatCode>
              <c:ptCount val="2"/>
              <c:pt idx="0">
                <c:v>0</c:v>
              </c:pt>
              <c:pt idx="1">
                <c:v>1</c:v>
              </c:pt>
            </c:numLit>
          </c:xVal>
          <c:yVal>
            <c:numLit>
              <c:formatCode>General</c:formatCode>
              <c:ptCount val="2"/>
              <c:pt idx="0">
                <c:v>0</c:v>
              </c:pt>
              <c:pt idx="1">
                <c:v>1</c:v>
              </c:pt>
            </c:numLit>
          </c:yVal>
          <c:smooth val="0"/>
          <c:extLst>
            <c:ext xmlns:c16="http://schemas.microsoft.com/office/drawing/2014/chart" uri="{C3380CC4-5D6E-409C-BE32-E72D297353CC}">
              <c16:uniqueId val="{00000000-CF6D-4B97-8398-5604F5EC29C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37353152"/>
        <c:axId val="237354304"/>
      </c:scatterChart>
      <c:valAx>
        <c:axId val="237353152"/>
        <c:scaling>
          <c:orientation val="minMax"/>
          <c:max val="1"/>
        </c:scaling>
        <c:delete val="0"/>
        <c:axPos val="b"/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+mn-lt"/>
                    <a:ea typeface="Arial"/>
                    <a:cs typeface="Arial"/>
                  </a:defRPr>
                </a:pPr>
                <a:r>
                  <a:rPr lang="en-US" sz="1200">
                    <a:latin typeface="+mn-lt"/>
                  </a:rPr>
                  <a:t>False-alarm rate</a:t>
                </a:r>
              </a:p>
            </c:rich>
          </c:tx>
          <c:layout>
            <c:manualLayout>
              <c:xMode val="edge"/>
              <c:yMode val="edge"/>
              <c:x val="0.43694342261271396"/>
              <c:y val="0.95078597392899111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37354304"/>
        <c:crosses val="autoZero"/>
        <c:crossBetween val="midCat"/>
      </c:valAx>
      <c:valAx>
        <c:axId val="237354304"/>
        <c:scaling>
          <c:orientation val="minMax"/>
          <c:max val="1"/>
        </c:scaling>
        <c:delete val="0"/>
        <c:axPos val="l"/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+mn-lt"/>
                    <a:ea typeface="Arial"/>
                    <a:cs typeface="Arial"/>
                  </a:defRPr>
                </a:pPr>
                <a:r>
                  <a:rPr lang="en-US" sz="1200">
                    <a:latin typeface="+mn-lt"/>
                  </a:rPr>
                  <a:t>Hit rate</a:t>
                </a:r>
              </a:p>
            </c:rich>
          </c:tx>
          <c:layout>
            <c:manualLayout>
              <c:xMode val="edge"/>
              <c:yMode val="edge"/>
              <c:x val="4.1913673462050119E-2"/>
              <c:y val="0.38939537449123207"/>
            </c:manualLayout>
          </c:layout>
          <c:overlay val="0"/>
          <c:spPr>
            <a:noFill/>
            <a:ln w="25400">
              <a:noFill/>
            </a:ln>
          </c:spPr>
        </c:title>
        <c:numFmt formatCode="#,##0.00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37353152"/>
        <c:crosses val="autoZero"/>
        <c:crossBetween val="midCat"/>
      </c:valAx>
      <c:spPr>
        <a:noFill/>
        <a:ln w="12700">
          <a:solidFill>
            <a:srgbClr val="808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65484413763348071"/>
          <c:y val="0.58676385560500588"/>
          <c:w val="0.24576115485564304"/>
          <c:h val="0.24114534596218951"/>
        </c:manualLayout>
      </c:layout>
      <c:overlay val="0"/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1050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FFFFFF"/>
    </a:solidFill>
    <a:ln w="3175">
      <a:noFill/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scatterChart>
        <c:scatterStyle val="lineMarker"/>
        <c:varyColors val="0"/>
        <c:ser>
          <c:idx val="0"/>
          <c:order val="0"/>
          <c:spPr>
            <a:ln w="25400">
              <a:solidFill>
                <a:schemeClr val="tx1"/>
              </a:solidFill>
              <a:prstDash val="sysDash"/>
            </a:ln>
          </c:spPr>
          <c:marker>
            <c:symbol val="none"/>
          </c:marker>
          <c:xVal>
            <c:numLit>
              <c:formatCode>General</c:formatCode>
              <c:ptCount val="2"/>
              <c:pt idx="0">
                <c:v>0</c:v>
              </c:pt>
              <c:pt idx="1">
                <c:v>1</c:v>
              </c:pt>
            </c:numLit>
          </c:xVal>
          <c:yVal>
            <c:numLit>
              <c:formatCode>General</c:formatCode>
              <c:ptCount val="2"/>
              <c:pt idx="0">
                <c:v>0</c:v>
              </c:pt>
              <c:pt idx="1">
                <c:v>1</c:v>
              </c:pt>
            </c:numLit>
          </c:yVal>
          <c:smooth val="0"/>
          <c:extLst>
            <c:ext xmlns:c16="http://schemas.microsoft.com/office/drawing/2014/chart" uri="{C3380CC4-5D6E-409C-BE32-E72D297353CC}">
              <c16:uniqueId val="{00000000-7D48-4577-8B5B-4670B4D64B6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62191296"/>
        <c:axId val="232811328"/>
      </c:scatterChart>
      <c:valAx>
        <c:axId val="262191296"/>
        <c:scaling>
          <c:orientation val="minMax"/>
          <c:max val="1"/>
          <c:min val="0"/>
        </c:scaling>
        <c:delete val="0"/>
        <c:axPos val="b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False-alarm Rate</a:t>
                </a:r>
              </a:p>
            </c:rich>
          </c:tx>
          <c:overlay val="0"/>
        </c:title>
        <c:numFmt formatCode="General" sourceLinked="1"/>
        <c:majorTickMark val="none"/>
        <c:minorTickMark val="none"/>
        <c:tickLblPos val="nextTo"/>
        <c:spPr>
          <a:ln>
            <a:solidFill>
              <a:schemeClr val="tx1"/>
            </a:solidFill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232811328"/>
        <c:crosses val="autoZero"/>
        <c:crossBetween val="midCat"/>
        <c:majorUnit val="0.1"/>
      </c:valAx>
      <c:valAx>
        <c:axId val="232811328"/>
        <c:scaling>
          <c:orientation val="minMax"/>
          <c:max val="1"/>
          <c:min val="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Hit Rate</a:t>
                </a:r>
              </a:p>
            </c:rich>
          </c:tx>
          <c:overlay val="0"/>
        </c:title>
        <c:numFmt formatCode="General" sourceLinked="1"/>
        <c:majorTickMark val="none"/>
        <c:minorTickMark val="none"/>
        <c:tickLblPos val="nextTo"/>
        <c:crossAx val="262191296"/>
        <c:crosses val="autoZero"/>
        <c:crossBetween val="midCat"/>
        <c:majorUnit val="0.1"/>
      </c:valAx>
      <c:spPr>
        <a:ln w="25400">
          <a:solidFill>
            <a:schemeClr val="tx1"/>
          </a:solidFill>
        </a:ln>
      </c:spPr>
    </c:plotArea>
    <c:plotVisOnly val="1"/>
    <c:dispBlanksAs val="gap"/>
    <c:showDLblsOverMax val="0"/>
  </c:chart>
  <c:txPr>
    <a:bodyPr/>
    <a:lstStyle/>
    <a:p>
      <a:pPr>
        <a:defRPr sz="1200"/>
      </a:pPr>
      <a:endParaRPr lang="en-US"/>
    </a:p>
  </c:txPr>
  <c:externalData r:id="rId1">
    <c:autoUpdate val="0"/>
  </c:externalData>
  <c:userShapes r:id="rId2"/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scatterChart>
        <c:scatterStyle val="lineMarker"/>
        <c:varyColors val="0"/>
        <c:ser>
          <c:idx val="0"/>
          <c:order val="0"/>
          <c:spPr>
            <a:ln w="25400">
              <a:solidFill>
                <a:schemeClr val="tx1"/>
              </a:solidFill>
              <a:prstDash val="sysDash"/>
            </a:ln>
          </c:spPr>
          <c:marker>
            <c:symbol val="none"/>
          </c:marker>
          <c:xVal>
            <c:numLit>
              <c:formatCode>General</c:formatCode>
              <c:ptCount val="2"/>
              <c:pt idx="0">
                <c:v>0</c:v>
              </c:pt>
              <c:pt idx="1">
                <c:v>1</c:v>
              </c:pt>
            </c:numLit>
          </c:xVal>
          <c:yVal>
            <c:numLit>
              <c:formatCode>General</c:formatCode>
              <c:ptCount val="2"/>
              <c:pt idx="0">
                <c:v>0</c:v>
              </c:pt>
              <c:pt idx="1">
                <c:v>1</c:v>
              </c:pt>
            </c:numLit>
          </c:yVal>
          <c:smooth val="0"/>
          <c:extLst>
            <c:ext xmlns:c16="http://schemas.microsoft.com/office/drawing/2014/chart" uri="{C3380CC4-5D6E-409C-BE32-E72D297353CC}">
              <c16:uniqueId val="{00000000-E414-48C6-A056-0D07DDF62D2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32813632"/>
        <c:axId val="232814208"/>
      </c:scatterChart>
      <c:valAx>
        <c:axId val="232813632"/>
        <c:scaling>
          <c:orientation val="minMax"/>
          <c:max val="1"/>
          <c:min val="0"/>
        </c:scaling>
        <c:delete val="0"/>
        <c:axPos val="b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False-alarm Rate</a:t>
                </a:r>
              </a:p>
            </c:rich>
          </c:tx>
          <c:overlay val="0"/>
        </c:title>
        <c:numFmt formatCode="General" sourceLinked="1"/>
        <c:majorTickMark val="none"/>
        <c:minorTickMark val="none"/>
        <c:tickLblPos val="nextTo"/>
        <c:spPr>
          <a:ln>
            <a:solidFill>
              <a:schemeClr val="tx1"/>
            </a:solidFill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232814208"/>
        <c:crosses val="autoZero"/>
        <c:crossBetween val="midCat"/>
        <c:majorUnit val="0.1"/>
      </c:valAx>
      <c:valAx>
        <c:axId val="232814208"/>
        <c:scaling>
          <c:orientation val="minMax"/>
          <c:max val="1"/>
          <c:min val="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Hit Rate</a:t>
                </a:r>
              </a:p>
            </c:rich>
          </c:tx>
          <c:overlay val="0"/>
        </c:title>
        <c:numFmt formatCode="General" sourceLinked="1"/>
        <c:majorTickMark val="none"/>
        <c:minorTickMark val="none"/>
        <c:tickLblPos val="nextTo"/>
        <c:crossAx val="232813632"/>
        <c:crosses val="autoZero"/>
        <c:crossBetween val="midCat"/>
        <c:majorUnit val="0.1"/>
      </c:valAx>
      <c:spPr>
        <a:ln w="25400">
          <a:solidFill>
            <a:schemeClr val="tx1"/>
          </a:solidFill>
        </a:ln>
      </c:spPr>
    </c:plotArea>
    <c:plotVisOnly val="1"/>
    <c:dispBlanksAs val="gap"/>
    <c:showDLblsOverMax val="0"/>
  </c:chart>
  <c:txPr>
    <a:bodyPr/>
    <a:lstStyle/>
    <a:p>
      <a:pPr>
        <a:defRPr sz="1200"/>
      </a:pPr>
      <a:endParaRPr lang="en-US"/>
    </a:p>
  </c:txPr>
  <c:externalData r:id="rId1">
    <c:autoUpdate val="0"/>
  </c:externalData>
  <c:userShapes r:id="rId2"/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scatterChart>
        <c:scatterStyle val="lineMarker"/>
        <c:varyColors val="0"/>
        <c:ser>
          <c:idx val="0"/>
          <c:order val="0"/>
          <c:spPr>
            <a:ln w="25400">
              <a:solidFill>
                <a:schemeClr val="tx1"/>
              </a:solidFill>
              <a:prstDash val="sysDash"/>
            </a:ln>
          </c:spPr>
          <c:marker>
            <c:symbol val="none"/>
          </c:marker>
          <c:xVal>
            <c:numLit>
              <c:formatCode>General</c:formatCode>
              <c:ptCount val="2"/>
              <c:pt idx="0">
                <c:v>0</c:v>
              </c:pt>
              <c:pt idx="1">
                <c:v>1</c:v>
              </c:pt>
            </c:numLit>
          </c:xVal>
          <c:yVal>
            <c:numLit>
              <c:formatCode>General</c:formatCode>
              <c:ptCount val="2"/>
              <c:pt idx="0">
                <c:v>0</c:v>
              </c:pt>
              <c:pt idx="1">
                <c:v>1</c:v>
              </c:pt>
            </c:numLit>
          </c:yVal>
          <c:smooth val="0"/>
          <c:extLst>
            <c:ext xmlns:c16="http://schemas.microsoft.com/office/drawing/2014/chart" uri="{C3380CC4-5D6E-409C-BE32-E72D297353CC}">
              <c16:uniqueId val="{00000000-D577-409C-BD29-D0210392509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32841792"/>
        <c:axId val="232842368"/>
      </c:scatterChart>
      <c:valAx>
        <c:axId val="232841792"/>
        <c:scaling>
          <c:orientation val="minMax"/>
          <c:max val="1"/>
          <c:min val="0"/>
        </c:scaling>
        <c:delete val="0"/>
        <c:axPos val="b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False-alarm Rate</a:t>
                </a:r>
              </a:p>
            </c:rich>
          </c:tx>
          <c:overlay val="0"/>
        </c:title>
        <c:numFmt formatCode="General" sourceLinked="1"/>
        <c:majorTickMark val="none"/>
        <c:minorTickMark val="none"/>
        <c:tickLblPos val="nextTo"/>
        <c:spPr>
          <a:ln>
            <a:solidFill>
              <a:schemeClr val="tx1"/>
            </a:solidFill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232842368"/>
        <c:crosses val="autoZero"/>
        <c:crossBetween val="midCat"/>
        <c:majorUnit val="0.1"/>
      </c:valAx>
      <c:valAx>
        <c:axId val="232842368"/>
        <c:scaling>
          <c:orientation val="minMax"/>
          <c:max val="1"/>
          <c:min val="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Hit Rate</a:t>
                </a:r>
              </a:p>
            </c:rich>
          </c:tx>
          <c:overlay val="0"/>
        </c:title>
        <c:numFmt formatCode="General" sourceLinked="1"/>
        <c:majorTickMark val="none"/>
        <c:minorTickMark val="none"/>
        <c:tickLblPos val="nextTo"/>
        <c:crossAx val="232841792"/>
        <c:crosses val="autoZero"/>
        <c:crossBetween val="midCat"/>
        <c:majorUnit val="0.1"/>
      </c:valAx>
      <c:spPr>
        <a:ln w="25400">
          <a:solidFill>
            <a:schemeClr val="tx1"/>
          </a:solidFill>
        </a:ln>
      </c:spPr>
    </c:plotArea>
    <c:plotVisOnly val="1"/>
    <c:dispBlanksAs val="gap"/>
    <c:showDLblsOverMax val="0"/>
  </c:chart>
  <c:txPr>
    <a:bodyPr/>
    <a:lstStyle/>
    <a:p>
      <a:pPr>
        <a:defRPr sz="1200"/>
      </a:pPr>
      <a:endParaRPr lang="en-US"/>
    </a:p>
  </c:txPr>
  <c:externalData r:id="rId1">
    <c:autoUpdate val="0"/>
  </c:externalData>
  <c:userShapes r:id="rId2"/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scatterChart>
        <c:scatterStyle val="lineMarker"/>
        <c:varyColors val="0"/>
        <c:ser>
          <c:idx val="0"/>
          <c:order val="0"/>
          <c:spPr>
            <a:ln w="25400">
              <a:solidFill>
                <a:schemeClr val="tx1"/>
              </a:solidFill>
              <a:prstDash val="sysDash"/>
            </a:ln>
          </c:spPr>
          <c:marker>
            <c:symbol val="none"/>
          </c:marker>
          <c:xVal>
            <c:numLit>
              <c:formatCode>General</c:formatCode>
              <c:ptCount val="2"/>
              <c:pt idx="0">
                <c:v>0</c:v>
              </c:pt>
              <c:pt idx="1">
                <c:v>1</c:v>
              </c:pt>
            </c:numLit>
          </c:xVal>
          <c:yVal>
            <c:numLit>
              <c:formatCode>General</c:formatCode>
              <c:ptCount val="2"/>
              <c:pt idx="0">
                <c:v>0</c:v>
              </c:pt>
              <c:pt idx="1">
                <c:v>1</c:v>
              </c:pt>
            </c:numLit>
          </c:yVal>
          <c:smooth val="0"/>
          <c:extLst>
            <c:ext xmlns:c16="http://schemas.microsoft.com/office/drawing/2014/chart" uri="{C3380CC4-5D6E-409C-BE32-E72D297353CC}">
              <c16:uniqueId val="{00000000-5C4B-4858-AC19-A9CDA979093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32844672"/>
        <c:axId val="232815360"/>
      </c:scatterChart>
      <c:valAx>
        <c:axId val="232844672"/>
        <c:scaling>
          <c:orientation val="minMax"/>
          <c:max val="1"/>
          <c:min val="0"/>
        </c:scaling>
        <c:delete val="0"/>
        <c:axPos val="b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False-alarm Rate</a:t>
                </a:r>
              </a:p>
            </c:rich>
          </c:tx>
          <c:overlay val="0"/>
        </c:title>
        <c:numFmt formatCode="General" sourceLinked="1"/>
        <c:majorTickMark val="none"/>
        <c:minorTickMark val="none"/>
        <c:tickLblPos val="nextTo"/>
        <c:spPr>
          <a:ln>
            <a:solidFill>
              <a:schemeClr val="tx1"/>
            </a:solidFill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232815360"/>
        <c:crosses val="autoZero"/>
        <c:crossBetween val="midCat"/>
        <c:majorUnit val="0.1"/>
      </c:valAx>
      <c:valAx>
        <c:axId val="232815360"/>
        <c:scaling>
          <c:orientation val="minMax"/>
          <c:max val="1"/>
          <c:min val="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Hit Rate</a:t>
                </a:r>
              </a:p>
            </c:rich>
          </c:tx>
          <c:overlay val="0"/>
        </c:title>
        <c:numFmt formatCode="General" sourceLinked="1"/>
        <c:majorTickMark val="none"/>
        <c:minorTickMark val="none"/>
        <c:tickLblPos val="nextTo"/>
        <c:crossAx val="232844672"/>
        <c:crosses val="autoZero"/>
        <c:crossBetween val="midCat"/>
        <c:majorUnit val="0.1"/>
      </c:valAx>
      <c:spPr>
        <a:ln w="25400">
          <a:solidFill>
            <a:schemeClr val="tx1"/>
          </a:solidFill>
        </a:ln>
      </c:spPr>
    </c:plotArea>
    <c:plotVisOnly val="1"/>
    <c:dispBlanksAs val="gap"/>
    <c:showDLblsOverMax val="0"/>
  </c:chart>
  <c:txPr>
    <a:bodyPr/>
    <a:lstStyle/>
    <a:p>
      <a:pPr>
        <a:defRPr sz="1200"/>
      </a:pPr>
      <a:endParaRPr lang="en-US"/>
    </a:p>
  </c:txPr>
  <c:externalData r:id="rId1">
    <c:autoUpdate val="0"/>
  </c:externalData>
  <c:userShapes r:id="rId2"/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scatterChart>
        <c:scatterStyle val="lineMarker"/>
        <c:varyColors val="0"/>
        <c:ser>
          <c:idx val="0"/>
          <c:order val="0"/>
          <c:spPr>
            <a:ln w="25400">
              <a:solidFill>
                <a:schemeClr val="tx1"/>
              </a:solidFill>
              <a:prstDash val="sysDash"/>
            </a:ln>
          </c:spPr>
          <c:marker>
            <c:symbol val="none"/>
          </c:marker>
          <c:xVal>
            <c:numLit>
              <c:formatCode>General</c:formatCode>
              <c:ptCount val="2"/>
              <c:pt idx="0">
                <c:v>0</c:v>
              </c:pt>
              <c:pt idx="1">
                <c:v>1</c:v>
              </c:pt>
            </c:numLit>
          </c:xVal>
          <c:yVal>
            <c:numLit>
              <c:formatCode>General</c:formatCode>
              <c:ptCount val="2"/>
              <c:pt idx="0">
                <c:v>0</c:v>
              </c:pt>
              <c:pt idx="1">
                <c:v>1</c:v>
              </c:pt>
            </c:numLit>
          </c:yVal>
          <c:smooth val="0"/>
          <c:extLst>
            <c:ext xmlns:c16="http://schemas.microsoft.com/office/drawing/2014/chart" uri="{C3380CC4-5D6E-409C-BE32-E72D297353CC}">
              <c16:uniqueId val="{00000000-92F7-4915-9018-E1E13AAD1B7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32847552"/>
        <c:axId val="232848128"/>
      </c:scatterChart>
      <c:valAx>
        <c:axId val="232847552"/>
        <c:scaling>
          <c:orientation val="minMax"/>
          <c:max val="1"/>
          <c:min val="0"/>
        </c:scaling>
        <c:delete val="0"/>
        <c:axPos val="b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False-alarm Rate</a:t>
                </a:r>
              </a:p>
            </c:rich>
          </c:tx>
          <c:overlay val="0"/>
        </c:title>
        <c:numFmt formatCode="General" sourceLinked="1"/>
        <c:majorTickMark val="none"/>
        <c:minorTickMark val="none"/>
        <c:tickLblPos val="nextTo"/>
        <c:spPr>
          <a:ln>
            <a:solidFill>
              <a:schemeClr val="tx1"/>
            </a:solidFill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232848128"/>
        <c:crosses val="autoZero"/>
        <c:crossBetween val="midCat"/>
        <c:majorUnit val="0.1"/>
      </c:valAx>
      <c:valAx>
        <c:axId val="232848128"/>
        <c:scaling>
          <c:orientation val="minMax"/>
          <c:max val="1"/>
          <c:min val="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Hit Rate</a:t>
                </a:r>
              </a:p>
            </c:rich>
          </c:tx>
          <c:overlay val="0"/>
        </c:title>
        <c:numFmt formatCode="General" sourceLinked="1"/>
        <c:majorTickMark val="none"/>
        <c:minorTickMark val="none"/>
        <c:tickLblPos val="nextTo"/>
        <c:crossAx val="232847552"/>
        <c:crosses val="autoZero"/>
        <c:crossBetween val="midCat"/>
        <c:majorUnit val="0.1"/>
      </c:valAx>
      <c:spPr>
        <a:ln w="25400">
          <a:solidFill>
            <a:schemeClr val="tx1"/>
          </a:solidFill>
        </a:ln>
      </c:spPr>
    </c:plotArea>
    <c:plotVisOnly val="1"/>
    <c:dispBlanksAs val="gap"/>
    <c:showDLblsOverMax val="0"/>
  </c:chart>
  <c:txPr>
    <a:bodyPr/>
    <a:lstStyle/>
    <a:p>
      <a:pPr>
        <a:defRPr sz="1200"/>
      </a:pPr>
      <a:endParaRPr lang="en-US"/>
    </a:p>
  </c:txPr>
  <c:externalData r:id="rId1">
    <c:autoUpdate val="0"/>
  </c:externalData>
  <c:userShapes r:id="rId2"/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scatterChart>
        <c:scatterStyle val="lineMarker"/>
        <c:varyColors val="0"/>
        <c:ser>
          <c:idx val="0"/>
          <c:order val="0"/>
          <c:spPr>
            <a:ln w="25400">
              <a:solidFill>
                <a:schemeClr val="tx1"/>
              </a:solidFill>
              <a:prstDash val="sysDash"/>
            </a:ln>
          </c:spPr>
          <c:marker>
            <c:symbol val="none"/>
          </c:marker>
          <c:xVal>
            <c:numLit>
              <c:formatCode>General</c:formatCode>
              <c:ptCount val="2"/>
              <c:pt idx="0">
                <c:v>0</c:v>
              </c:pt>
              <c:pt idx="1">
                <c:v>1</c:v>
              </c:pt>
            </c:numLit>
          </c:xVal>
          <c:yVal>
            <c:numLit>
              <c:formatCode>General</c:formatCode>
              <c:ptCount val="2"/>
              <c:pt idx="0">
                <c:v>0</c:v>
              </c:pt>
              <c:pt idx="1">
                <c:v>1</c:v>
              </c:pt>
            </c:numLit>
          </c:yVal>
          <c:smooth val="0"/>
          <c:extLst>
            <c:ext xmlns:c16="http://schemas.microsoft.com/office/drawing/2014/chart" uri="{C3380CC4-5D6E-409C-BE32-E72D297353CC}">
              <c16:uniqueId val="{00000000-1845-463A-99B1-D17BCDE4D0B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11206464"/>
        <c:axId val="311207040"/>
      </c:scatterChart>
      <c:valAx>
        <c:axId val="311206464"/>
        <c:scaling>
          <c:orientation val="minMax"/>
          <c:max val="1"/>
          <c:min val="0"/>
        </c:scaling>
        <c:delete val="0"/>
        <c:axPos val="b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False-alarm Rate</a:t>
                </a:r>
              </a:p>
            </c:rich>
          </c:tx>
          <c:overlay val="0"/>
        </c:title>
        <c:numFmt formatCode="General" sourceLinked="1"/>
        <c:majorTickMark val="none"/>
        <c:minorTickMark val="none"/>
        <c:tickLblPos val="nextTo"/>
        <c:spPr>
          <a:ln>
            <a:solidFill>
              <a:schemeClr val="tx1"/>
            </a:solidFill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311207040"/>
        <c:crosses val="autoZero"/>
        <c:crossBetween val="midCat"/>
        <c:majorUnit val="0.1"/>
      </c:valAx>
      <c:valAx>
        <c:axId val="311207040"/>
        <c:scaling>
          <c:orientation val="minMax"/>
          <c:max val="1"/>
          <c:min val="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Hit Rate</a:t>
                </a:r>
              </a:p>
            </c:rich>
          </c:tx>
          <c:overlay val="0"/>
        </c:title>
        <c:numFmt formatCode="General" sourceLinked="1"/>
        <c:majorTickMark val="none"/>
        <c:minorTickMark val="none"/>
        <c:tickLblPos val="nextTo"/>
        <c:crossAx val="311206464"/>
        <c:crosses val="autoZero"/>
        <c:crossBetween val="midCat"/>
        <c:majorUnit val="0.1"/>
      </c:valAx>
      <c:spPr>
        <a:ln w="25400">
          <a:solidFill>
            <a:schemeClr val="tx1"/>
          </a:solidFill>
        </a:ln>
      </c:spPr>
    </c:plotArea>
    <c:plotVisOnly val="1"/>
    <c:dispBlanksAs val="gap"/>
    <c:showDLblsOverMax val="0"/>
  </c:chart>
  <c:txPr>
    <a:bodyPr/>
    <a:lstStyle/>
    <a:p>
      <a:pPr>
        <a:defRPr sz="1200"/>
      </a:pPr>
      <a:endParaRPr lang="en-US"/>
    </a:p>
  </c:txPr>
  <c:externalData r:id="rId1">
    <c:autoUpdate val="0"/>
  </c:externalData>
  <c:userShapes r:id="rId2"/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scatterChart>
        <c:scatterStyle val="lineMarker"/>
        <c:varyColors val="0"/>
        <c:ser>
          <c:idx val="0"/>
          <c:order val="0"/>
          <c:spPr>
            <a:ln w="25400">
              <a:solidFill>
                <a:schemeClr val="tx1"/>
              </a:solidFill>
              <a:prstDash val="sysDash"/>
            </a:ln>
          </c:spPr>
          <c:marker>
            <c:symbol val="none"/>
          </c:marker>
          <c:xVal>
            <c:numLit>
              <c:formatCode>General</c:formatCode>
              <c:ptCount val="2"/>
              <c:pt idx="0">
                <c:v>0</c:v>
              </c:pt>
              <c:pt idx="1">
                <c:v>1</c:v>
              </c:pt>
            </c:numLit>
          </c:xVal>
          <c:yVal>
            <c:numLit>
              <c:formatCode>General</c:formatCode>
              <c:ptCount val="2"/>
              <c:pt idx="0">
                <c:v>0</c:v>
              </c:pt>
              <c:pt idx="1">
                <c:v>1</c:v>
              </c:pt>
            </c:numLit>
          </c:yVal>
          <c:smooth val="0"/>
          <c:extLst>
            <c:ext xmlns:c16="http://schemas.microsoft.com/office/drawing/2014/chart" uri="{C3380CC4-5D6E-409C-BE32-E72D297353CC}">
              <c16:uniqueId val="{00000000-F9F9-42B1-A6C2-562AD7B072C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11210496"/>
        <c:axId val="311207616"/>
      </c:scatterChart>
      <c:valAx>
        <c:axId val="311210496"/>
        <c:scaling>
          <c:orientation val="minMax"/>
          <c:max val="1"/>
          <c:min val="0"/>
        </c:scaling>
        <c:delete val="0"/>
        <c:axPos val="b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False-alarm Rate</a:t>
                </a:r>
              </a:p>
            </c:rich>
          </c:tx>
          <c:overlay val="0"/>
        </c:title>
        <c:numFmt formatCode="General" sourceLinked="1"/>
        <c:majorTickMark val="none"/>
        <c:minorTickMark val="none"/>
        <c:tickLblPos val="nextTo"/>
        <c:spPr>
          <a:ln>
            <a:solidFill>
              <a:schemeClr val="tx1"/>
            </a:solidFill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311207616"/>
        <c:crosses val="autoZero"/>
        <c:crossBetween val="midCat"/>
        <c:majorUnit val="0.1"/>
      </c:valAx>
      <c:valAx>
        <c:axId val="311207616"/>
        <c:scaling>
          <c:orientation val="minMax"/>
          <c:max val="1"/>
          <c:min val="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Hit Rate</a:t>
                </a:r>
              </a:p>
            </c:rich>
          </c:tx>
          <c:overlay val="0"/>
        </c:title>
        <c:numFmt formatCode="General" sourceLinked="1"/>
        <c:majorTickMark val="none"/>
        <c:minorTickMark val="none"/>
        <c:tickLblPos val="nextTo"/>
        <c:crossAx val="311210496"/>
        <c:crosses val="autoZero"/>
        <c:crossBetween val="midCat"/>
        <c:majorUnit val="0.1"/>
      </c:valAx>
      <c:spPr>
        <a:ln w="25400">
          <a:solidFill>
            <a:schemeClr val="tx1"/>
          </a:solidFill>
        </a:ln>
      </c:spPr>
    </c:plotArea>
    <c:plotVisOnly val="1"/>
    <c:dispBlanksAs val="gap"/>
    <c:showDLblsOverMax val="0"/>
  </c:chart>
  <c:txPr>
    <a:bodyPr/>
    <a:lstStyle/>
    <a:p>
      <a:pPr>
        <a:defRPr sz="1200"/>
      </a:pPr>
      <a:endParaRPr lang="en-US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 sz="1400" dirty="0"/>
              <a:t>ROC curve</a:t>
            </a:r>
          </a:p>
        </c:rich>
      </c:tx>
      <c:layout>
        <c:manualLayout>
          <c:xMode val="edge"/>
          <c:yMode val="edge"/>
          <c:x val="0.42367723726315032"/>
          <c:y val="1.6075164517478792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14993402365800165"/>
          <c:y val="7.3777435429266999E-2"/>
          <c:w val="0.80850106065508931"/>
          <c:h val="0.80038893872443162"/>
        </c:manualLayout>
      </c:layout>
      <c:scatterChart>
        <c:scatterStyle val="lineMarker"/>
        <c:varyColors val="0"/>
        <c:ser>
          <c:idx val="1"/>
          <c:order val="0"/>
          <c:tx>
            <c:v>no skill</c:v>
          </c:tx>
          <c:spPr>
            <a:ln w="31750">
              <a:solidFill>
                <a:srgbClr val="000000"/>
              </a:solidFill>
              <a:prstDash val="sysDash"/>
            </a:ln>
          </c:spPr>
          <c:marker>
            <c:symbol val="none"/>
          </c:marker>
          <c:xVal>
            <c:numLit>
              <c:formatCode>General</c:formatCode>
              <c:ptCount val="2"/>
              <c:pt idx="0">
                <c:v>0</c:v>
              </c:pt>
              <c:pt idx="1">
                <c:v>1</c:v>
              </c:pt>
            </c:numLit>
          </c:xVal>
          <c:yVal>
            <c:numLit>
              <c:formatCode>General</c:formatCode>
              <c:ptCount val="2"/>
              <c:pt idx="0">
                <c:v>0</c:v>
              </c:pt>
              <c:pt idx="1">
                <c:v>1</c:v>
              </c:pt>
            </c:numLit>
          </c:yVal>
          <c:smooth val="0"/>
          <c:extLst>
            <c:ext xmlns:c16="http://schemas.microsoft.com/office/drawing/2014/chart" uri="{C3380CC4-5D6E-409C-BE32-E72D297353CC}">
              <c16:uniqueId val="{00000000-9910-4F5B-8BF9-ABE249F9002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57300096"/>
        <c:axId val="282951680"/>
      </c:scatterChart>
      <c:valAx>
        <c:axId val="257300096"/>
        <c:scaling>
          <c:orientation val="minMax"/>
          <c:max val="1"/>
        </c:scaling>
        <c:delete val="0"/>
        <c:axPos val="b"/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+mn-lt"/>
                    <a:ea typeface="Arial"/>
                    <a:cs typeface="Arial"/>
                  </a:defRPr>
                </a:pPr>
                <a:r>
                  <a:rPr lang="en-US" sz="1200">
                    <a:latin typeface="+mn-lt"/>
                  </a:rPr>
                  <a:t>False-alarm rate</a:t>
                </a:r>
              </a:p>
            </c:rich>
          </c:tx>
          <c:layout>
            <c:manualLayout>
              <c:xMode val="edge"/>
              <c:yMode val="edge"/>
              <c:x val="0.43694342261271396"/>
              <c:y val="0.95078597392899111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82951680"/>
        <c:crosses val="autoZero"/>
        <c:crossBetween val="midCat"/>
      </c:valAx>
      <c:valAx>
        <c:axId val="282951680"/>
        <c:scaling>
          <c:orientation val="minMax"/>
          <c:max val="1"/>
        </c:scaling>
        <c:delete val="0"/>
        <c:axPos val="l"/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+mn-lt"/>
                    <a:ea typeface="Arial"/>
                    <a:cs typeface="Arial"/>
                  </a:defRPr>
                </a:pPr>
                <a:r>
                  <a:rPr lang="en-US" sz="1200">
                    <a:latin typeface="+mn-lt"/>
                  </a:rPr>
                  <a:t>Hit rate</a:t>
                </a:r>
              </a:p>
            </c:rich>
          </c:tx>
          <c:layout>
            <c:manualLayout>
              <c:xMode val="edge"/>
              <c:yMode val="edge"/>
              <c:x val="4.1913673462050119E-2"/>
              <c:y val="0.38939537449123207"/>
            </c:manualLayout>
          </c:layout>
          <c:overlay val="0"/>
          <c:spPr>
            <a:noFill/>
            <a:ln w="25400">
              <a:noFill/>
            </a:ln>
          </c:spPr>
        </c:title>
        <c:numFmt formatCode="#,##0.00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57300096"/>
        <c:crosses val="autoZero"/>
        <c:crossBetween val="midCat"/>
      </c:valAx>
      <c:spPr>
        <a:noFill/>
        <a:ln w="12700">
          <a:solidFill>
            <a:srgbClr val="808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65484413763348071"/>
          <c:y val="0.58676385560500588"/>
          <c:w val="0.24576115485564304"/>
          <c:h val="0.24114534596218951"/>
        </c:manualLayout>
      </c:layout>
      <c:overlay val="0"/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1050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FFFFFF"/>
    </a:solidFill>
    <a:ln w="3175">
      <a:noFill/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 sz="1400" dirty="0"/>
              <a:t>ROC curve</a:t>
            </a:r>
          </a:p>
        </c:rich>
      </c:tx>
      <c:layout>
        <c:manualLayout>
          <c:xMode val="edge"/>
          <c:yMode val="edge"/>
          <c:x val="0.42367723726315032"/>
          <c:y val="1.6075164517478792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14993402365800165"/>
          <c:y val="7.3777435429266999E-2"/>
          <c:w val="0.80850106065508931"/>
          <c:h val="0.80038893872443162"/>
        </c:manualLayout>
      </c:layout>
      <c:scatterChart>
        <c:scatterStyle val="lineMarker"/>
        <c:varyColors val="0"/>
        <c:ser>
          <c:idx val="0"/>
          <c:order val="0"/>
          <c:tx>
            <c:strRef>
              <c:f>ROC_ENSO!$P$10:$Q$10</c:f>
              <c:strCache>
                <c:ptCount val="1"/>
                <c:pt idx="0">
                  <c:v>E = 0.8467</c:v>
                </c:pt>
              </c:strCache>
            </c:strRef>
          </c:tx>
          <c:spPr>
            <a:ln w="50800">
              <a:noFill/>
              <a:prstDash val="solid"/>
            </a:ln>
          </c:spPr>
          <c:marker>
            <c:symbol val="circle"/>
            <c:size val="6"/>
            <c:spPr>
              <a:noFill/>
            </c:spPr>
          </c:marker>
          <c:dPt>
            <c:idx val="6"/>
            <c:marker>
              <c:spPr>
                <a:solidFill>
                  <a:srgbClr val="FF0000"/>
                </a:solidFill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0-CDBF-4445-91B0-DD9B0BC1E4D7}"/>
              </c:ext>
            </c:extLst>
          </c:dPt>
          <c:xVal>
            <c:numRef>
              <c:f>ROC_ENSO!$N$3:$N$9</c:f>
              <c:numCache>
                <c:formatCode>0.00</c:formatCode>
                <c:ptCount val="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0.2</c:v>
                </c:pt>
                <c:pt idx="5">
                  <c:v>0.33333333333333331</c:v>
                </c:pt>
                <c:pt idx="6">
                  <c:v>1</c:v>
                </c:pt>
              </c:numCache>
            </c:numRef>
          </c:xVal>
          <c:yVal>
            <c:numRef>
              <c:f>ROC_ENSO!$M$3:$M$9</c:f>
              <c:numCache>
                <c:formatCode>0.00</c:formatCode>
                <c:ptCount val="7"/>
                <c:pt idx="0">
                  <c:v>0</c:v>
                </c:pt>
                <c:pt idx="1">
                  <c:v>0.4</c:v>
                </c:pt>
                <c:pt idx="2">
                  <c:v>0.6</c:v>
                </c:pt>
                <c:pt idx="3">
                  <c:v>0.6</c:v>
                </c:pt>
                <c:pt idx="4">
                  <c:v>0.8</c:v>
                </c:pt>
                <c:pt idx="5">
                  <c:v>0.8</c:v>
                </c:pt>
                <c:pt idx="6">
                  <c:v>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CDBF-4445-91B0-DD9B0BC1E4D7}"/>
            </c:ext>
          </c:extLst>
        </c:ser>
        <c:ser>
          <c:idx val="1"/>
          <c:order val="1"/>
          <c:tx>
            <c:v>no skill</c:v>
          </c:tx>
          <c:spPr>
            <a:ln w="31750">
              <a:solidFill>
                <a:srgbClr val="000000"/>
              </a:solidFill>
              <a:prstDash val="sysDash"/>
            </a:ln>
          </c:spPr>
          <c:marker>
            <c:symbol val="none"/>
          </c:marker>
          <c:xVal>
            <c:numLit>
              <c:formatCode>General</c:formatCode>
              <c:ptCount val="2"/>
              <c:pt idx="0">
                <c:v>0</c:v>
              </c:pt>
              <c:pt idx="1">
                <c:v>1</c:v>
              </c:pt>
            </c:numLit>
          </c:xVal>
          <c:yVal>
            <c:numLit>
              <c:formatCode>General</c:formatCode>
              <c:ptCount val="2"/>
              <c:pt idx="0">
                <c:v>0</c:v>
              </c:pt>
              <c:pt idx="1">
                <c:v>1</c:v>
              </c:pt>
            </c:numLit>
          </c:yVal>
          <c:smooth val="0"/>
          <c:extLst>
            <c:ext xmlns:c16="http://schemas.microsoft.com/office/drawing/2014/chart" uri="{C3380CC4-5D6E-409C-BE32-E72D297353CC}">
              <c16:uniqueId val="{00000002-CDBF-4445-91B0-DD9B0BC1E4D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82957440"/>
        <c:axId val="282959168"/>
      </c:scatterChart>
      <c:valAx>
        <c:axId val="282957440"/>
        <c:scaling>
          <c:orientation val="minMax"/>
          <c:max val="1"/>
        </c:scaling>
        <c:delete val="0"/>
        <c:axPos val="b"/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+mn-lt"/>
                    <a:ea typeface="Arial"/>
                    <a:cs typeface="Arial"/>
                  </a:defRPr>
                </a:pPr>
                <a:r>
                  <a:rPr lang="en-US" sz="1200">
                    <a:latin typeface="+mn-lt"/>
                  </a:rPr>
                  <a:t>False-alarm rate</a:t>
                </a:r>
              </a:p>
            </c:rich>
          </c:tx>
          <c:layout>
            <c:manualLayout>
              <c:xMode val="edge"/>
              <c:yMode val="edge"/>
              <c:x val="0.43694342261271396"/>
              <c:y val="0.95078597392899111"/>
            </c:manualLayout>
          </c:layout>
          <c:overlay val="0"/>
          <c:spPr>
            <a:noFill/>
            <a:ln w="25400">
              <a:noFill/>
            </a:ln>
          </c:spPr>
        </c:title>
        <c:numFmt formatCode="0.0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82959168"/>
        <c:crosses val="autoZero"/>
        <c:crossBetween val="midCat"/>
      </c:valAx>
      <c:valAx>
        <c:axId val="282959168"/>
        <c:scaling>
          <c:orientation val="minMax"/>
          <c:max val="1"/>
        </c:scaling>
        <c:delete val="0"/>
        <c:axPos val="l"/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+mn-lt"/>
                    <a:ea typeface="Arial"/>
                    <a:cs typeface="Arial"/>
                  </a:defRPr>
                </a:pPr>
                <a:r>
                  <a:rPr lang="en-US" sz="1200">
                    <a:latin typeface="+mn-lt"/>
                  </a:rPr>
                  <a:t>Hit rate</a:t>
                </a:r>
              </a:p>
            </c:rich>
          </c:tx>
          <c:layout>
            <c:manualLayout>
              <c:xMode val="edge"/>
              <c:yMode val="edge"/>
              <c:x val="4.1913673462050119E-2"/>
              <c:y val="0.38939537449123207"/>
            </c:manualLayout>
          </c:layout>
          <c:overlay val="0"/>
          <c:spPr>
            <a:noFill/>
            <a:ln w="25400">
              <a:noFill/>
            </a:ln>
          </c:spPr>
        </c:title>
        <c:numFmt formatCode="0.0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82957440"/>
        <c:crosses val="autoZero"/>
        <c:crossBetween val="midCat"/>
      </c:valAx>
      <c:spPr>
        <a:noFill/>
        <a:ln w="12700">
          <a:solidFill>
            <a:srgbClr val="808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65484413763348071"/>
          <c:y val="0.58676385560500588"/>
          <c:w val="0.24576115485564304"/>
          <c:h val="0.24114534596218951"/>
        </c:manualLayout>
      </c:layout>
      <c:overlay val="0"/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1050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FFFFFF"/>
    </a:solidFill>
    <a:ln w="3175">
      <a:noFill/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 sz="1400" dirty="0"/>
              <a:t>ROC curve</a:t>
            </a:r>
          </a:p>
        </c:rich>
      </c:tx>
      <c:layout>
        <c:manualLayout>
          <c:xMode val="edge"/>
          <c:yMode val="edge"/>
          <c:x val="0.42367723726315032"/>
          <c:y val="1.6075164517478792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14993402365800165"/>
          <c:y val="7.3777435429266999E-2"/>
          <c:w val="0.80850106065508931"/>
          <c:h val="0.80038893872443162"/>
        </c:manualLayout>
      </c:layout>
      <c:scatterChart>
        <c:scatterStyle val="lineMarker"/>
        <c:varyColors val="0"/>
        <c:ser>
          <c:idx val="0"/>
          <c:order val="0"/>
          <c:tx>
            <c:strRef>
              <c:f>ROC_ENSO!$P$10:$Q$10</c:f>
              <c:strCache>
                <c:ptCount val="1"/>
                <c:pt idx="0">
                  <c:v>E = 0.8467</c:v>
                </c:pt>
              </c:strCache>
            </c:strRef>
          </c:tx>
          <c:spPr>
            <a:ln w="50800">
              <a:noFill/>
              <a:prstDash val="solid"/>
            </a:ln>
          </c:spPr>
          <c:marker>
            <c:symbol val="circle"/>
            <c:size val="6"/>
            <c:spPr>
              <a:noFill/>
            </c:spPr>
          </c:marker>
          <c:dPt>
            <c:idx val="5"/>
            <c:marker>
              <c:spPr>
                <a:solidFill>
                  <a:srgbClr val="FF0000"/>
                </a:solidFill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0-FE40-4B98-8810-365D04156D81}"/>
              </c:ext>
            </c:extLst>
          </c:dPt>
          <c:dPt>
            <c:idx val="6"/>
            <c:marker>
              <c:spPr>
                <a:solidFill>
                  <a:srgbClr val="FF0000"/>
                </a:solidFill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1-FE40-4B98-8810-365D04156D81}"/>
              </c:ext>
            </c:extLst>
          </c:dPt>
          <c:xVal>
            <c:numRef>
              <c:f>ROC_ENSO!$N$3:$N$9</c:f>
              <c:numCache>
                <c:formatCode>0.00</c:formatCode>
                <c:ptCount val="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0.2</c:v>
                </c:pt>
                <c:pt idx="5">
                  <c:v>0.33333333333333331</c:v>
                </c:pt>
                <c:pt idx="6">
                  <c:v>1</c:v>
                </c:pt>
              </c:numCache>
            </c:numRef>
          </c:xVal>
          <c:yVal>
            <c:numRef>
              <c:f>ROC_ENSO!$M$3:$M$9</c:f>
              <c:numCache>
                <c:formatCode>0.00</c:formatCode>
                <c:ptCount val="7"/>
                <c:pt idx="0">
                  <c:v>0</c:v>
                </c:pt>
                <c:pt idx="1">
                  <c:v>0.4</c:v>
                </c:pt>
                <c:pt idx="2">
                  <c:v>0.6</c:v>
                </c:pt>
                <c:pt idx="3">
                  <c:v>0.6</c:v>
                </c:pt>
                <c:pt idx="4">
                  <c:v>0.8</c:v>
                </c:pt>
                <c:pt idx="5">
                  <c:v>0.8</c:v>
                </c:pt>
                <c:pt idx="6">
                  <c:v>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FE40-4B98-8810-365D04156D81}"/>
            </c:ext>
          </c:extLst>
        </c:ser>
        <c:ser>
          <c:idx val="1"/>
          <c:order val="1"/>
          <c:tx>
            <c:v>no skill</c:v>
          </c:tx>
          <c:spPr>
            <a:ln w="31750">
              <a:solidFill>
                <a:srgbClr val="000000"/>
              </a:solidFill>
              <a:prstDash val="sysDash"/>
            </a:ln>
          </c:spPr>
          <c:marker>
            <c:symbol val="none"/>
          </c:marker>
          <c:xVal>
            <c:numLit>
              <c:formatCode>General</c:formatCode>
              <c:ptCount val="2"/>
              <c:pt idx="0">
                <c:v>0</c:v>
              </c:pt>
              <c:pt idx="1">
                <c:v>1</c:v>
              </c:pt>
            </c:numLit>
          </c:xVal>
          <c:yVal>
            <c:numLit>
              <c:formatCode>General</c:formatCode>
              <c:ptCount val="2"/>
              <c:pt idx="0">
                <c:v>0</c:v>
              </c:pt>
              <c:pt idx="1">
                <c:v>1</c:v>
              </c:pt>
            </c:numLit>
          </c:yVal>
          <c:smooth val="0"/>
          <c:extLst>
            <c:ext xmlns:c16="http://schemas.microsoft.com/office/drawing/2014/chart" uri="{C3380CC4-5D6E-409C-BE32-E72D297353CC}">
              <c16:uniqueId val="{00000003-FE40-4B98-8810-365D04156D8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82981440"/>
        <c:axId val="282982592"/>
      </c:scatterChart>
      <c:valAx>
        <c:axId val="282981440"/>
        <c:scaling>
          <c:orientation val="minMax"/>
          <c:max val="1"/>
        </c:scaling>
        <c:delete val="0"/>
        <c:axPos val="b"/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+mn-lt"/>
                    <a:ea typeface="Arial"/>
                    <a:cs typeface="Arial"/>
                  </a:defRPr>
                </a:pPr>
                <a:r>
                  <a:rPr lang="en-US" sz="1200">
                    <a:latin typeface="+mn-lt"/>
                  </a:rPr>
                  <a:t>False-alarm rate</a:t>
                </a:r>
              </a:p>
            </c:rich>
          </c:tx>
          <c:layout>
            <c:manualLayout>
              <c:xMode val="edge"/>
              <c:yMode val="edge"/>
              <c:x val="0.43694342261271396"/>
              <c:y val="0.95078597392899111"/>
            </c:manualLayout>
          </c:layout>
          <c:overlay val="0"/>
          <c:spPr>
            <a:noFill/>
            <a:ln w="25400">
              <a:noFill/>
            </a:ln>
          </c:spPr>
        </c:title>
        <c:numFmt formatCode="0.0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82982592"/>
        <c:crosses val="autoZero"/>
        <c:crossBetween val="midCat"/>
      </c:valAx>
      <c:valAx>
        <c:axId val="282982592"/>
        <c:scaling>
          <c:orientation val="minMax"/>
          <c:max val="1"/>
        </c:scaling>
        <c:delete val="0"/>
        <c:axPos val="l"/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+mn-lt"/>
                    <a:ea typeface="Arial"/>
                    <a:cs typeface="Arial"/>
                  </a:defRPr>
                </a:pPr>
                <a:r>
                  <a:rPr lang="en-US" sz="1200">
                    <a:latin typeface="+mn-lt"/>
                  </a:rPr>
                  <a:t>Hit rate</a:t>
                </a:r>
              </a:p>
            </c:rich>
          </c:tx>
          <c:layout>
            <c:manualLayout>
              <c:xMode val="edge"/>
              <c:yMode val="edge"/>
              <c:x val="4.1913673462050119E-2"/>
              <c:y val="0.38939537449123207"/>
            </c:manualLayout>
          </c:layout>
          <c:overlay val="0"/>
          <c:spPr>
            <a:noFill/>
            <a:ln w="25400">
              <a:noFill/>
            </a:ln>
          </c:spPr>
        </c:title>
        <c:numFmt formatCode="0.0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82981440"/>
        <c:crosses val="autoZero"/>
        <c:crossBetween val="midCat"/>
      </c:valAx>
      <c:spPr>
        <a:noFill/>
        <a:ln w="12700">
          <a:solidFill>
            <a:srgbClr val="808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65484413763348071"/>
          <c:y val="0.58676385560500588"/>
          <c:w val="0.24576115485564304"/>
          <c:h val="0.24114534596218951"/>
        </c:manualLayout>
      </c:layout>
      <c:overlay val="0"/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1050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FFFFFF"/>
    </a:solidFill>
    <a:ln w="3175">
      <a:noFill/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 sz="1400" dirty="0"/>
              <a:t>ROC curve</a:t>
            </a:r>
          </a:p>
        </c:rich>
      </c:tx>
      <c:layout>
        <c:manualLayout>
          <c:xMode val="edge"/>
          <c:yMode val="edge"/>
          <c:x val="0.42367723726315032"/>
          <c:y val="1.6075164517478792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14993402365800165"/>
          <c:y val="7.3777435429266999E-2"/>
          <c:w val="0.80850106065508931"/>
          <c:h val="0.80038893872443162"/>
        </c:manualLayout>
      </c:layout>
      <c:scatterChart>
        <c:scatterStyle val="lineMarker"/>
        <c:varyColors val="0"/>
        <c:ser>
          <c:idx val="0"/>
          <c:order val="0"/>
          <c:tx>
            <c:strRef>
              <c:f>ROC_ENSO!$P$10:$Q$10</c:f>
              <c:strCache>
                <c:ptCount val="1"/>
                <c:pt idx="0">
                  <c:v>E = 0.8467</c:v>
                </c:pt>
              </c:strCache>
            </c:strRef>
          </c:tx>
          <c:spPr>
            <a:ln w="50800">
              <a:noFill/>
              <a:prstDash val="solid"/>
            </a:ln>
          </c:spPr>
          <c:marker>
            <c:symbol val="circle"/>
            <c:size val="6"/>
            <c:spPr>
              <a:noFill/>
            </c:spPr>
          </c:marker>
          <c:dPt>
            <c:idx val="4"/>
            <c:marker>
              <c:spPr>
                <a:solidFill>
                  <a:srgbClr val="FF0000"/>
                </a:solidFill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0-4EE2-41A4-84DB-B5F3AD0DF9EA}"/>
              </c:ext>
            </c:extLst>
          </c:dPt>
          <c:dPt>
            <c:idx val="5"/>
            <c:marker>
              <c:spPr>
                <a:solidFill>
                  <a:srgbClr val="FF0000"/>
                </a:solidFill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1-4EE2-41A4-84DB-B5F3AD0DF9EA}"/>
              </c:ext>
            </c:extLst>
          </c:dPt>
          <c:dPt>
            <c:idx val="6"/>
            <c:marker>
              <c:spPr>
                <a:solidFill>
                  <a:srgbClr val="FF0000"/>
                </a:solidFill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2-4EE2-41A4-84DB-B5F3AD0DF9EA}"/>
              </c:ext>
            </c:extLst>
          </c:dPt>
          <c:xVal>
            <c:numRef>
              <c:f>ROC_ENSO!$N$3:$N$9</c:f>
              <c:numCache>
                <c:formatCode>0.00</c:formatCode>
                <c:ptCount val="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0.2</c:v>
                </c:pt>
                <c:pt idx="5">
                  <c:v>0.33333333333333331</c:v>
                </c:pt>
                <c:pt idx="6">
                  <c:v>1</c:v>
                </c:pt>
              </c:numCache>
            </c:numRef>
          </c:xVal>
          <c:yVal>
            <c:numRef>
              <c:f>ROC_ENSO!$M$3:$M$9</c:f>
              <c:numCache>
                <c:formatCode>0.00</c:formatCode>
                <c:ptCount val="7"/>
                <c:pt idx="0">
                  <c:v>0</c:v>
                </c:pt>
                <c:pt idx="1">
                  <c:v>0.4</c:v>
                </c:pt>
                <c:pt idx="2">
                  <c:v>0.6</c:v>
                </c:pt>
                <c:pt idx="3">
                  <c:v>0.6</c:v>
                </c:pt>
                <c:pt idx="4">
                  <c:v>0.8</c:v>
                </c:pt>
                <c:pt idx="5">
                  <c:v>0.8</c:v>
                </c:pt>
                <c:pt idx="6">
                  <c:v>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3-4EE2-41A4-84DB-B5F3AD0DF9EA}"/>
            </c:ext>
          </c:extLst>
        </c:ser>
        <c:ser>
          <c:idx val="1"/>
          <c:order val="1"/>
          <c:tx>
            <c:v>no skill</c:v>
          </c:tx>
          <c:spPr>
            <a:ln w="31750">
              <a:solidFill>
                <a:srgbClr val="000000"/>
              </a:solidFill>
              <a:prstDash val="sysDash"/>
            </a:ln>
          </c:spPr>
          <c:marker>
            <c:symbol val="none"/>
          </c:marker>
          <c:xVal>
            <c:numLit>
              <c:formatCode>General</c:formatCode>
              <c:ptCount val="2"/>
              <c:pt idx="0">
                <c:v>0</c:v>
              </c:pt>
              <c:pt idx="1">
                <c:v>1</c:v>
              </c:pt>
            </c:numLit>
          </c:xVal>
          <c:yVal>
            <c:numLit>
              <c:formatCode>General</c:formatCode>
              <c:ptCount val="2"/>
              <c:pt idx="0">
                <c:v>0</c:v>
              </c:pt>
              <c:pt idx="1">
                <c:v>1</c:v>
              </c:pt>
            </c:numLit>
          </c:yVal>
          <c:smooth val="0"/>
          <c:extLst>
            <c:ext xmlns:c16="http://schemas.microsoft.com/office/drawing/2014/chart" uri="{C3380CC4-5D6E-409C-BE32-E72D297353CC}">
              <c16:uniqueId val="{00000004-4EE2-41A4-84DB-B5F3AD0DF9E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08957696"/>
        <c:axId val="308958848"/>
      </c:scatterChart>
      <c:valAx>
        <c:axId val="308957696"/>
        <c:scaling>
          <c:orientation val="minMax"/>
          <c:max val="1"/>
        </c:scaling>
        <c:delete val="0"/>
        <c:axPos val="b"/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+mn-lt"/>
                    <a:ea typeface="Arial"/>
                    <a:cs typeface="Arial"/>
                  </a:defRPr>
                </a:pPr>
                <a:r>
                  <a:rPr lang="en-US" sz="1200">
                    <a:latin typeface="+mn-lt"/>
                  </a:rPr>
                  <a:t>False-alarm rate</a:t>
                </a:r>
              </a:p>
            </c:rich>
          </c:tx>
          <c:layout>
            <c:manualLayout>
              <c:xMode val="edge"/>
              <c:yMode val="edge"/>
              <c:x val="0.43694342261271396"/>
              <c:y val="0.95078597392899111"/>
            </c:manualLayout>
          </c:layout>
          <c:overlay val="0"/>
          <c:spPr>
            <a:noFill/>
            <a:ln w="25400">
              <a:noFill/>
            </a:ln>
          </c:spPr>
        </c:title>
        <c:numFmt formatCode="0.0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308958848"/>
        <c:crosses val="autoZero"/>
        <c:crossBetween val="midCat"/>
      </c:valAx>
      <c:valAx>
        <c:axId val="308958848"/>
        <c:scaling>
          <c:orientation val="minMax"/>
          <c:max val="1"/>
        </c:scaling>
        <c:delete val="0"/>
        <c:axPos val="l"/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+mn-lt"/>
                    <a:ea typeface="Arial"/>
                    <a:cs typeface="Arial"/>
                  </a:defRPr>
                </a:pPr>
                <a:r>
                  <a:rPr lang="en-US" sz="1200">
                    <a:latin typeface="+mn-lt"/>
                  </a:rPr>
                  <a:t>Hit rate</a:t>
                </a:r>
              </a:p>
            </c:rich>
          </c:tx>
          <c:layout>
            <c:manualLayout>
              <c:xMode val="edge"/>
              <c:yMode val="edge"/>
              <c:x val="4.1913673462050119E-2"/>
              <c:y val="0.38939537449123207"/>
            </c:manualLayout>
          </c:layout>
          <c:overlay val="0"/>
          <c:spPr>
            <a:noFill/>
            <a:ln w="25400">
              <a:noFill/>
            </a:ln>
          </c:spPr>
        </c:title>
        <c:numFmt formatCode="0.0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308957696"/>
        <c:crosses val="autoZero"/>
        <c:crossBetween val="midCat"/>
      </c:valAx>
      <c:spPr>
        <a:noFill/>
        <a:ln w="12700">
          <a:solidFill>
            <a:srgbClr val="808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65484413763348071"/>
          <c:y val="0.58676385560500588"/>
          <c:w val="0.24576115485564304"/>
          <c:h val="0.24114534596218951"/>
        </c:manualLayout>
      </c:layout>
      <c:overlay val="0"/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1050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FFFFFF"/>
    </a:solidFill>
    <a:ln w="3175">
      <a:noFill/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 sz="1400" dirty="0"/>
              <a:t>ROC curve</a:t>
            </a:r>
          </a:p>
        </c:rich>
      </c:tx>
      <c:layout>
        <c:manualLayout>
          <c:xMode val="edge"/>
          <c:yMode val="edge"/>
          <c:x val="0.42367723726315032"/>
          <c:y val="1.6075164517478792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14993402365800165"/>
          <c:y val="7.3777435429266999E-2"/>
          <c:w val="0.80850106065508931"/>
          <c:h val="0.80038893872443162"/>
        </c:manualLayout>
      </c:layout>
      <c:scatterChart>
        <c:scatterStyle val="lineMarker"/>
        <c:varyColors val="0"/>
        <c:ser>
          <c:idx val="0"/>
          <c:order val="0"/>
          <c:tx>
            <c:strRef>
              <c:f>ROC_ENSO!$P$10:$Q$10</c:f>
              <c:strCache>
                <c:ptCount val="1"/>
                <c:pt idx="0">
                  <c:v>E = 0.8467</c:v>
                </c:pt>
              </c:strCache>
            </c:strRef>
          </c:tx>
          <c:spPr>
            <a:ln w="50800">
              <a:noFill/>
              <a:prstDash val="solid"/>
            </a:ln>
          </c:spPr>
          <c:marker>
            <c:symbol val="circle"/>
            <c:size val="6"/>
            <c:spPr>
              <a:noFill/>
            </c:spPr>
          </c:marker>
          <c:dPt>
            <c:idx val="2"/>
            <c:marker>
              <c:spPr>
                <a:solidFill>
                  <a:srgbClr val="FF0000"/>
                </a:solidFill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0-FC57-422A-B327-A041E46F60E5}"/>
              </c:ext>
            </c:extLst>
          </c:dPt>
          <c:dPt>
            <c:idx val="4"/>
            <c:marker>
              <c:spPr>
                <a:solidFill>
                  <a:srgbClr val="FF0000"/>
                </a:solidFill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1-FC57-422A-B327-A041E46F60E5}"/>
              </c:ext>
            </c:extLst>
          </c:dPt>
          <c:dPt>
            <c:idx val="5"/>
            <c:marker>
              <c:spPr>
                <a:solidFill>
                  <a:srgbClr val="FF0000"/>
                </a:solidFill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2-FC57-422A-B327-A041E46F60E5}"/>
              </c:ext>
            </c:extLst>
          </c:dPt>
          <c:dPt>
            <c:idx val="6"/>
            <c:marker>
              <c:spPr>
                <a:solidFill>
                  <a:srgbClr val="FF0000"/>
                </a:solidFill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3-FC57-422A-B327-A041E46F60E5}"/>
              </c:ext>
            </c:extLst>
          </c:dPt>
          <c:xVal>
            <c:numRef>
              <c:f>ROC_ENSO!$N$3:$N$9</c:f>
              <c:numCache>
                <c:formatCode>0.00</c:formatCode>
                <c:ptCount val="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0.2</c:v>
                </c:pt>
                <c:pt idx="5">
                  <c:v>0.33333333333333331</c:v>
                </c:pt>
                <c:pt idx="6">
                  <c:v>1</c:v>
                </c:pt>
              </c:numCache>
            </c:numRef>
          </c:xVal>
          <c:yVal>
            <c:numRef>
              <c:f>ROC_ENSO!$M$3:$M$9</c:f>
              <c:numCache>
                <c:formatCode>0.00</c:formatCode>
                <c:ptCount val="7"/>
                <c:pt idx="0">
                  <c:v>0</c:v>
                </c:pt>
                <c:pt idx="1">
                  <c:v>0.4</c:v>
                </c:pt>
                <c:pt idx="2">
                  <c:v>0.6</c:v>
                </c:pt>
                <c:pt idx="3">
                  <c:v>0.6</c:v>
                </c:pt>
                <c:pt idx="4">
                  <c:v>0.8</c:v>
                </c:pt>
                <c:pt idx="5">
                  <c:v>0.8</c:v>
                </c:pt>
                <c:pt idx="6">
                  <c:v>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4-FC57-422A-B327-A041E46F60E5}"/>
            </c:ext>
          </c:extLst>
        </c:ser>
        <c:ser>
          <c:idx val="1"/>
          <c:order val="1"/>
          <c:tx>
            <c:v>no skill</c:v>
          </c:tx>
          <c:spPr>
            <a:ln w="31750">
              <a:solidFill>
                <a:srgbClr val="000000"/>
              </a:solidFill>
              <a:prstDash val="sysDash"/>
            </a:ln>
          </c:spPr>
          <c:marker>
            <c:symbol val="none"/>
          </c:marker>
          <c:xVal>
            <c:numLit>
              <c:formatCode>General</c:formatCode>
              <c:ptCount val="2"/>
              <c:pt idx="0">
                <c:v>0</c:v>
              </c:pt>
              <c:pt idx="1">
                <c:v>1</c:v>
              </c:pt>
            </c:numLit>
          </c:xVal>
          <c:yVal>
            <c:numLit>
              <c:formatCode>General</c:formatCode>
              <c:ptCount val="2"/>
              <c:pt idx="0">
                <c:v>0</c:v>
              </c:pt>
              <c:pt idx="1">
                <c:v>1</c:v>
              </c:pt>
            </c:numLit>
          </c:yVal>
          <c:smooth val="0"/>
          <c:extLst>
            <c:ext xmlns:c16="http://schemas.microsoft.com/office/drawing/2014/chart" uri="{C3380CC4-5D6E-409C-BE32-E72D297353CC}">
              <c16:uniqueId val="{00000005-FC57-422A-B327-A041E46F60E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08981696"/>
        <c:axId val="308982848"/>
      </c:scatterChart>
      <c:valAx>
        <c:axId val="308981696"/>
        <c:scaling>
          <c:orientation val="minMax"/>
          <c:max val="1"/>
        </c:scaling>
        <c:delete val="0"/>
        <c:axPos val="b"/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+mn-lt"/>
                    <a:ea typeface="Arial"/>
                    <a:cs typeface="Arial"/>
                  </a:defRPr>
                </a:pPr>
                <a:r>
                  <a:rPr lang="en-US" sz="1200">
                    <a:latin typeface="+mn-lt"/>
                  </a:rPr>
                  <a:t>False-alarm rate</a:t>
                </a:r>
              </a:p>
            </c:rich>
          </c:tx>
          <c:layout>
            <c:manualLayout>
              <c:xMode val="edge"/>
              <c:yMode val="edge"/>
              <c:x val="0.43694342261271396"/>
              <c:y val="0.95078597392899111"/>
            </c:manualLayout>
          </c:layout>
          <c:overlay val="0"/>
          <c:spPr>
            <a:noFill/>
            <a:ln w="25400">
              <a:noFill/>
            </a:ln>
          </c:spPr>
        </c:title>
        <c:numFmt formatCode="0.0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308982848"/>
        <c:crosses val="autoZero"/>
        <c:crossBetween val="midCat"/>
      </c:valAx>
      <c:valAx>
        <c:axId val="308982848"/>
        <c:scaling>
          <c:orientation val="minMax"/>
          <c:max val="1"/>
        </c:scaling>
        <c:delete val="0"/>
        <c:axPos val="l"/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+mn-lt"/>
                    <a:ea typeface="Arial"/>
                    <a:cs typeface="Arial"/>
                  </a:defRPr>
                </a:pPr>
                <a:r>
                  <a:rPr lang="en-US" sz="1200">
                    <a:latin typeface="+mn-lt"/>
                  </a:rPr>
                  <a:t>Hit rate</a:t>
                </a:r>
              </a:p>
            </c:rich>
          </c:tx>
          <c:layout>
            <c:manualLayout>
              <c:xMode val="edge"/>
              <c:yMode val="edge"/>
              <c:x val="4.1913673462050119E-2"/>
              <c:y val="0.38939537449123207"/>
            </c:manualLayout>
          </c:layout>
          <c:overlay val="0"/>
          <c:spPr>
            <a:noFill/>
            <a:ln w="25400">
              <a:noFill/>
            </a:ln>
          </c:spPr>
        </c:title>
        <c:numFmt formatCode="0.0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308981696"/>
        <c:crosses val="autoZero"/>
        <c:crossBetween val="midCat"/>
      </c:valAx>
      <c:spPr>
        <a:noFill/>
        <a:ln w="12700">
          <a:solidFill>
            <a:srgbClr val="808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65484413763348071"/>
          <c:y val="0.58676385560500588"/>
          <c:w val="0.24576115485564304"/>
          <c:h val="0.24114534596218951"/>
        </c:manualLayout>
      </c:layout>
      <c:overlay val="0"/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1050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FFFFFF"/>
    </a:solidFill>
    <a:ln w="3175">
      <a:noFill/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 sz="1400" dirty="0"/>
              <a:t>ROC curve</a:t>
            </a:r>
          </a:p>
        </c:rich>
      </c:tx>
      <c:layout>
        <c:manualLayout>
          <c:xMode val="edge"/>
          <c:yMode val="edge"/>
          <c:x val="0.42367723726315032"/>
          <c:y val="1.6075164517478792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14993402365800165"/>
          <c:y val="7.3777435429266999E-2"/>
          <c:w val="0.80850106065508931"/>
          <c:h val="0.80038893872443162"/>
        </c:manualLayout>
      </c:layout>
      <c:scatterChart>
        <c:scatterStyle val="lineMarker"/>
        <c:varyColors val="0"/>
        <c:ser>
          <c:idx val="0"/>
          <c:order val="0"/>
          <c:tx>
            <c:strRef>
              <c:f>ROC_ENSO!$P$10:$Q$10</c:f>
              <c:strCache>
                <c:ptCount val="1"/>
                <c:pt idx="0">
                  <c:v>E = 0.8467</c:v>
                </c:pt>
              </c:strCache>
            </c:strRef>
          </c:tx>
          <c:spPr>
            <a:ln w="50800">
              <a:noFill/>
              <a:prstDash val="solid"/>
            </a:ln>
          </c:spPr>
          <c:marker>
            <c:symbol val="circle"/>
            <c:size val="6"/>
            <c:spPr>
              <a:noFill/>
            </c:spPr>
          </c:marker>
          <c:dPt>
            <c:idx val="2"/>
            <c:marker>
              <c:spPr>
                <a:solidFill>
                  <a:srgbClr val="FF0000"/>
                </a:solidFill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0-4AEF-4616-AB69-0ED84CD4A2D0}"/>
              </c:ext>
            </c:extLst>
          </c:dPt>
          <c:dPt>
            <c:idx val="4"/>
            <c:marker>
              <c:spPr>
                <a:solidFill>
                  <a:srgbClr val="FF0000"/>
                </a:solidFill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1-4AEF-4616-AB69-0ED84CD4A2D0}"/>
              </c:ext>
            </c:extLst>
          </c:dPt>
          <c:dPt>
            <c:idx val="5"/>
            <c:marker>
              <c:spPr>
                <a:solidFill>
                  <a:srgbClr val="FF0000"/>
                </a:solidFill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2-4AEF-4616-AB69-0ED84CD4A2D0}"/>
              </c:ext>
            </c:extLst>
          </c:dPt>
          <c:dPt>
            <c:idx val="6"/>
            <c:marker>
              <c:spPr>
                <a:solidFill>
                  <a:srgbClr val="FF0000"/>
                </a:solidFill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3-4AEF-4616-AB69-0ED84CD4A2D0}"/>
              </c:ext>
            </c:extLst>
          </c:dPt>
          <c:xVal>
            <c:numRef>
              <c:f>ROC_ENSO!$N$3:$N$9</c:f>
              <c:numCache>
                <c:formatCode>0.00</c:formatCode>
                <c:ptCount val="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0.2</c:v>
                </c:pt>
                <c:pt idx="5">
                  <c:v>0.33333333333333331</c:v>
                </c:pt>
                <c:pt idx="6">
                  <c:v>1</c:v>
                </c:pt>
              </c:numCache>
            </c:numRef>
          </c:xVal>
          <c:yVal>
            <c:numRef>
              <c:f>ROC_ENSO!$M$3:$M$9</c:f>
              <c:numCache>
                <c:formatCode>0.00</c:formatCode>
                <c:ptCount val="7"/>
                <c:pt idx="0">
                  <c:v>0</c:v>
                </c:pt>
                <c:pt idx="1">
                  <c:v>0.4</c:v>
                </c:pt>
                <c:pt idx="2">
                  <c:v>0.6</c:v>
                </c:pt>
                <c:pt idx="3">
                  <c:v>0.6</c:v>
                </c:pt>
                <c:pt idx="4">
                  <c:v>0.8</c:v>
                </c:pt>
                <c:pt idx="5">
                  <c:v>0.8</c:v>
                </c:pt>
                <c:pt idx="6">
                  <c:v>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4-4AEF-4616-AB69-0ED84CD4A2D0}"/>
            </c:ext>
          </c:extLst>
        </c:ser>
        <c:ser>
          <c:idx val="1"/>
          <c:order val="1"/>
          <c:tx>
            <c:v>no skill</c:v>
          </c:tx>
          <c:spPr>
            <a:ln w="31750">
              <a:solidFill>
                <a:srgbClr val="000000"/>
              </a:solidFill>
              <a:prstDash val="sysDash"/>
            </a:ln>
          </c:spPr>
          <c:marker>
            <c:symbol val="none"/>
          </c:marker>
          <c:xVal>
            <c:numLit>
              <c:formatCode>General</c:formatCode>
              <c:ptCount val="2"/>
              <c:pt idx="0">
                <c:v>0</c:v>
              </c:pt>
              <c:pt idx="1">
                <c:v>1</c:v>
              </c:pt>
            </c:numLit>
          </c:xVal>
          <c:yVal>
            <c:numLit>
              <c:formatCode>General</c:formatCode>
              <c:ptCount val="2"/>
              <c:pt idx="0">
                <c:v>0</c:v>
              </c:pt>
              <c:pt idx="1">
                <c:v>1</c:v>
              </c:pt>
            </c:numLit>
          </c:yVal>
          <c:smooth val="0"/>
          <c:extLst>
            <c:ext xmlns:c16="http://schemas.microsoft.com/office/drawing/2014/chart" uri="{C3380CC4-5D6E-409C-BE32-E72D297353CC}">
              <c16:uniqueId val="{00000005-4AEF-4616-AB69-0ED84CD4A2D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15901632"/>
        <c:axId val="315902784"/>
      </c:scatterChart>
      <c:valAx>
        <c:axId val="315901632"/>
        <c:scaling>
          <c:orientation val="minMax"/>
          <c:max val="1"/>
        </c:scaling>
        <c:delete val="0"/>
        <c:axPos val="b"/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+mn-lt"/>
                    <a:ea typeface="Arial"/>
                    <a:cs typeface="Arial"/>
                  </a:defRPr>
                </a:pPr>
                <a:r>
                  <a:rPr lang="en-US" sz="1200">
                    <a:latin typeface="+mn-lt"/>
                  </a:rPr>
                  <a:t>False-alarm rate</a:t>
                </a:r>
              </a:p>
            </c:rich>
          </c:tx>
          <c:layout>
            <c:manualLayout>
              <c:xMode val="edge"/>
              <c:yMode val="edge"/>
              <c:x val="0.43694342261271396"/>
              <c:y val="0.95078597392899111"/>
            </c:manualLayout>
          </c:layout>
          <c:overlay val="0"/>
          <c:spPr>
            <a:noFill/>
            <a:ln w="25400">
              <a:noFill/>
            </a:ln>
          </c:spPr>
        </c:title>
        <c:numFmt formatCode="0.0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315902784"/>
        <c:crosses val="autoZero"/>
        <c:crossBetween val="midCat"/>
      </c:valAx>
      <c:valAx>
        <c:axId val="315902784"/>
        <c:scaling>
          <c:orientation val="minMax"/>
          <c:max val="1"/>
        </c:scaling>
        <c:delete val="0"/>
        <c:axPos val="l"/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+mn-lt"/>
                    <a:ea typeface="Arial"/>
                    <a:cs typeface="Arial"/>
                  </a:defRPr>
                </a:pPr>
                <a:r>
                  <a:rPr lang="en-US" sz="1200">
                    <a:latin typeface="+mn-lt"/>
                  </a:rPr>
                  <a:t>Hit rate</a:t>
                </a:r>
              </a:p>
            </c:rich>
          </c:tx>
          <c:layout>
            <c:manualLayout>
              <c:xMode val="edge"/>
              <c:yMode val="edge"/>
              <c:x val="4.1913673462050119E-2"/>
              <c:y val="0.38939537449123207"/>
            </c:manualLayout>
          </c:layout>
          <c:overlay val="0"/>
          <c:spPr>
            <a:noFill/>
            <a:ln w="25400">
              <a:noFill/>
            </a:ln>
          </c:spPr>
        </c:title>
        <c:numFmt formatCode="0.0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315901632"/>
        <c:crosses val="autoZero"/>
        <c:crossBetween val="midCat"/>
      </c:valAx>
      <c:spPr>
        <a:noFill/>
        <a:ln w="12700">
          <a:solidFill>
            <a:srgbClr val="808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65484413763348071"/>
          <c:y val="0.58676385560500588"/>
          <c:w val="0.24576115485564304"/>
          <c:h val="0.24114534596218951"/>
        </c:manualLayout>
      </c:layout>
      <c:overlay val="0"/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1050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FFFFFF"/>
    </a:solidFill>
    <a:ln w="3175">
      <a:noFill/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 sz="1400" dirty="0"/>
              <a:t>ROC curve</a:t>
            </a:r>
          </a:p>
        </c:rich>
      </c:tx>
      <c:layout>
        <c:manualLayout>
          <c:xMode val="edge"/>
          <c:yMode val="edge"/>
          <c:x val="0.42367723726315032"/>
          <c:y val="1.6075164517478792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14993402365800165"/>
          <c:y val="7.3777435429266999E-2"/>
          <c:w val="0.80850106065508931"/>
          <c:h val="0.80038893872443162"/>
        </c:manualLayout>
      </c:layout>
      <c:scatterChart>
        <c:scatterStyle val="lineMarker"/>
        <c:varyColors val="0"/>
        <c:ser>
          <c:idx val="0"/>
          <c:order val="0"/>
          <c:tx>
            <c:strRef>
              <c:f>ROC_ENSO!$P$10:$Q$10</c:f>
              <c:strCache>
                <c:ptCount val="1"/>
                <c:pt idx="0">
                  <c:v>E = 0.8467</c:v>
                </c:pt>
              </c:strCache>
            </c:strRef>
          </c:tx>
          <c:spPr>
            <a:ln w="50800">
              <a:noFill/>
              <a:prstDash val="solid"/>
            </a:ln>
          </c:spPr>
          <c:marker>
            <c:symbol val="circle"/>
            <c:size val="6"/>
            <c:spPr>
              <a:noFill/>
            </c:spPr>
          </c:marker>
          <c:dPt>
            <c:idx val="1"/>
            <c:marker>
              <c:spPr>
                <a:solidFill>
                  <a:srgbClr val="FF0000"/>
                </a:solidFill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0-A7CF-4CF7-9B1D-43D05D796885}"/>
              </c:ext>
            </c:extLst>
          </c:dPt>
          <c:dPt>
            <c:idx val="2"/>
            <c:marker>
              <c:spPr>
                <a:solidFill>
                  <a:srgbClr val="FF0000"/>
                </a:solidFill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1-A7CF-4CF7-9B1D-43D05D796885}"/>
              </c:ext>
            </c:extLst>
          </c:dPt>
          <c:dPt>
            <c:idx val="4"/>
            <c:marker>
              <c:spPr>
                <a:solidFill>
                  <a:srgbClr val="FF0000"/>
                </a:solidFill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2-A7CF-4CF7-9B1D-43D05D796885}"/>
              </c:ext>
            </c:extLst>
          </c:dPt>
          <c:dPt>
            <c:idx val="5"/>
            <c:marker>
              <c:spPr>
                <a:solidFill>
                  <a:srgbClr val="FF0000"/>
                </a:solidFill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3-A7CF-4CF7-9B1D-43D05D796885}"/>
              </c:ext>
            </c:extLst>
          </c:dPt>
          <c:dPt>
            <c:idx val="6"/>
            <c:marker>
              <c:spPr>
                <a:solidFill>
                  <a:srgbClr val="FF0000"/>
                </a:solidFill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4-A7CF-4CF7-9B1D-43D05D796885}"/>
              </c:ext>
            </c:extLst>
          </c:dPt>
          <c:xVal>
            <c:numRef>
              <c:f>ROC_ENSO!$N$3:$N$9</c:f>
              <c:numCache>
                <c:formatCode>0.00</c:formatCode>
                <c:ptCount val="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0.2</c:v>
                </c:pt>
                <c:pt idx="5">
                  <c:v>0.33333333333333331</c:v>
                </c:pt>
                <c:pt idx="6">
                  <c:v>1</c:v>
                </c:pt>
              </c:numCache>
            </c:numRef>
          </c:xVal>
          <c:yVal>
            <c:numRef>
              <c:f>ROC_ENSO!$M$3:$M$9</c:f>
              <c:numCache>
                <c:formatCode>0.00</c:formatCode>
                <c:ptCount val="7"/>
                <c:pt idx="0">
                  <c:v>0</c:v>
                </c:pt>
                <c:pt idx="1">
                  <c:v>0.4</c:v>
                </c:pt>
                <c:pt idx="2">
                  <c:v>0.6</c:v>
                </c:pt>
                <c:pt idx="3">
                  <c:v>0.6</c:v>
                </c:pt>
                <c:pt idx="4">
                  <c:v>0.8</c:v>
                </c:pt>
                <c:pt idx="5">
                  <c:v>0.8</c:v>
                </c:pt>
                <c:pt idx="6">
                  <c:v>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5-A7CF-4CF7-9B1D-43D05D796885}"/>
            </c:ext>
          </c:extLst>
        </c:ser>
        <c:ser>
          <c:idx val="1"/>
          <c:order val="1"/>
          <c:tx>
            <c:v>no skill</c:v>
          </c:tx>
          <c:spPr>
            <a:ln w="31750">
              <a:solidFill>
                <a:srgbClr val="000000"/>
              </a:solidFill>
              <a:prstDash val="sysDash"/>
            </a:ln>
          </c:spPr>
          <c:marker>
            <c:symbol val="none"/>
          </c:marker>
          <c:xVal>
            <c:numLit>
              <c:formatCode>General</c:formatCode>
              <c:ptCount val="2"/>
              <c:pt idx="0">
                <c:v>0</c:v>
              </c:pt>
              <c:pt idx="1">
                <c:v>1</c:v>
              </c:pt>
            </c:numLit>
          </c:xVal>
          <c:yVal>
            <c:numLit>
              <c:formatCode>General</c:formatCode>
              <c:ptCount val="2"/>
              <c:pt idx="0">
                <c:v>0</c:v>
              </c:pt>
              <c:pt idx="1">
                <c:v>1</c:v>
              </c:pt>
            </c:numLit>
          </c:yVal>
          <c:smooth val="0"/>
          <c:extLst>
            <c:ext xmlns:c16="http://schemas.microsoft.com/office/drawing/2014/chart" uri="{C3380CC4-5D6E-409C-BE32-E72D297353CC}">
              <c16:uniqueId val="{00000006-A7CF-4CF7-9B1D-43D05D79688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16812096"/>
        <c:axId val="316812672"/>
      </c:scatterChart>
      <c:valAx>
        <c:axId val="316812096"/>
        <c:scaling>
          <c:orientation val="minMax"/>
          <c:max val="1"/>
        </c:scaling>
        <c:delete val="0"/>
        <c:axPos val="b"/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+mn-lt"/>
                    <a:ea typeface="Arial"/>
                    <a:cs typeface="Arial"/>
                  </a:defRPr>
                </a:pPr>
                <a:r>
                  <a:rPr lang="en-US" sz="1200">
                    <a:latin typeface="+mn-lt"/>
                  </a:rPr>
                  <a:t>False-alarm rate</a:t>
                </a:r>
              </a:p>
            </c:rich>
          </c:tx>
          <c:layout>
            <c:manualLayout>
              <c:xMode val="edge"/>
              <c:yMode val="edge"/>
              <c:x val="0.43694342261271396"/>
              <c:y val="0.95078597392899111"/>
            </c:manualLayout>
          </c:layout>
          <c:overlay val="0"/>
          <c:spPr>
            <a:noFill/>
            <a:ln w="25400">
              <a:noFill/>
            </a:ln>
          </c:spPr>
        </c:title>
        <c:numFmt formatCode="0.0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316812672"/>
        <c:crosses val="autoZero"/>
        <c:crossBetween val="midCat"/>
      </c:valAx>
      <c:valAx>
        <c:axId val="316812672"/>
        <c:scaling>
          <c:orientation val="minMax"/>
          <c:max val="1"/>
        </c:scaling>
        <c:delete val="0"/>
        <c:axPos val="l"/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+mn-lt"/>
                    <a:ea typeface="Arial"/>
                    <a:cs typeface="Arial"/>
                  </a:defRPr>
                </a:pPr>
                <a:r>
                  <a:rPr lang="en-US" sz="1200">
                    <a:latin typeface="+mn-lt"/>
                  </a:rPr>
                  <a:t>Hit rate</a:t>
                </a:r>
              </a:p>
            </c:rich>
          </c:tx>
          <c:layout>
            <c:manualLayout>
              <c:xMode val="edge"/>
              <c:yMode val="edge"/>
              <c:x val="4.1913673462050119E-2"/>
              <c:y val="0.38939537449123207"/>
            </c:manualLayout>
          </c:layout>
          <c:overlay val="0"/>
          <c:spPr>
            <a:noFill/>
            <a:ln w="25400">
              <a:noFill/>
            </a:ln>
          </c:spPr>
        </c:title>
        <c:numFmt formatCode="0.0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316812096"/>
        <c:crosses val="autoZero"/>
        <c:crossBetween val="midCat"/>
      </c:valAx>
      <c:spPr>
        <a:noFill/>
        <a:ln w="12700">
          <a:solidFill>
            <a:srgbClr val="808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65484413763348071"/>
          <c:y val="0.58676385560500588"/>
          <c:w val="0.24576115485564304"/>
          <c:h val="0.24114534596218951"/>
        </c:manualLayout>
      </c:layout>
      <c:overlay val="0"/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1050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FFFFFF"/>
    </a:solidFill>
    <a:ln w="3175">
      <a:noFill/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0.42114</cdr:x>
      <cdr:y>0.06971</cdr:y>
    </cdr:from>
    <cdr:to>
      <cdr:x>0.9589</cdr:x>
      <cdr:y>0.8722</cdr:y>
    </cdr:to>
    <cdr:sp macro="" textlink="">
      <cdr:nvSpPr>
        <cdr:cNvPr id="3" name="Freeform 2"/>
        <cdr:cNvSpPr/>
      </cdr:nvSpPr>
      <cdr:spPr>
        <a:xfrm xmlns:a="http://schemas.openxmlformats.org/drawingml/2006/main">
          <a:off x="2342635" y="366501"/>
          <a:ext cx="2991365" cy="4219332"/>
        </a:xfrm>
        <a:custGeom xmlns:a="http://schemas.openxmlformats.org/drawingml/2006/main">
          <a:avLst/>
          <a:gdLst>
            <a:gd name="connsiteX0" fmla="*/ 4493623 w 4493623"/>
            <a:gd name="connsiteY0" fmla="*/ 4219303 h 4219303"/>
            <a:gd name="connsiteX1" fmla="*/ 4493623 w 4493623"/>
            <a:gd name="connsiteY1" fmla="*/ 0 h 4219303"/>
            <a:gd name="connsiteX2" fmla="*/ 1502229 w 4493623"/>
            <a:gd name="connsiteY2" fmla="*/ 849086 h 4219303"/>
            <a:gd name="connsiteX3" fmla="*/ 901337 w 4493623"/>
            <a:gd name="connsiteY3" fmla="*/ 849086 h 4219303"/>
            <a:gd name="connsiteX4" fmla="*/ 0 w 4493623"/>
            <a:gd name="connsiteY4" fmla="*/ 1685109 h 4219303"/>
            <a:gd name="connsiteX5" fmla="*/ 0 w 4493623"/>
            <a:gd name="connsiteY5" fmla="*/ 2547257 h 4219303"/>
            <a:gd name="connsiteX6" fmla="*/ 0 w 4493623"/>
            <a:gd name="connsiteY6" fmla="*/ 4206240 h 4219303"/>
            <a:gd name="connsiteX7" fmla="*/ 4493623 w 4493623"/>
            <a:gd name="connsiteY7" fmla="*/ 4219303 h 4219303"/>
            <a:gd name="connsiteX0" fmla="*/ 4493623 w 4493623"/>
            <a:gd name="connsiteY0" fmla="*/ 4219303 h 4219303"/>
            <a:gd name="connsiteX1" fmla="*/ 4493623 w 4493623"/>
            <a:gd name="connsiteY1" fmla="*/ 0 h 4219303"/>
            <a:gd name="connsiteX2" fmla="*/ 1502229 w 4493623"/>
            <a:gd name="connsiteY2" fmla="*/ 849086 h 4219303"/>
            <a:gd name="connsiteX3" fmla="*/ 901337 w 4493623"/>
            <a:gd name="connsiteY3" fmla="*/ 849086 h 4219303"/>
            <a:gd name="connsiteX4" fmla="*/ 0 w 4493623"/>
            <a:gd name="connsiteY4" fmla="*/ 2547257 h 4219303"/>
            <a:gd name="connsiteX5" fmla="*/ 0 w 4493623"/>
            <a:gd name="connsiteY5" fmla="*/ 4206240 h 4219303"/>
            <a:gd name="connsiteX6" fmla="*/ 4493623 w 4493623"/>
            <a:gd name="connsiteY6" fmla="*/ 4219303 h 4219303"/>
            <a:gd name="connsiteX0" fmla="*/ 4493623 w 4493623"/>
            <a:gd name="connsiteY0" fmla="*/ 4219303 h 4219303"/>
            <a:gd name="connsiteX1" fmla="*/ 4493623 w 4493623"/>
            <a:gd name="connsiteY1" fmla="*/ 0 h 4219303"/>
            <a:gd name="connsiteX2" fmla="*/ 1502229 w 4493623"/>
            <a:gd name="connsiteY2" fmla="*/ 849086 h 4219303"/>
            <a:gd name="connsiteX3" fmla="*/ 0 w 4493623"/>
            <a:gd name="connsiteY3" fmla="*/ 2547257 h 4219303"/>
            <a:gd name="connsiteX4" fmla="*/ 0 w 4493623"/>
            <a:gd name="connsiteY4" fmla="*/ 4206240 h 4219303"/>
            <a:gd name="connsiteX5" fmla="*/ 4493623 w 4493623"/>
            <a:gd name="connsiteY5" fmla="*/ 4219303 h 4219303"/>
            <a:gd name="connsiteX0" fmla="*/ 4493623 w 4493623"/>
            <a:gd name="connsiteY0" fmla="*/ 4219303 h 4219303"/>
            <a:gd name="connsiteX1" fmla="*/ 4493623 w 4493623"/>
            <a:gd name="connsiteY1" fmla="*/ 0 h 4219303"/>
            <a:gd name="connsiteX2" fmla="*/ 1502229 w 4493623"/>
            <a:gd name="connsiteY2" fmla="*/ 849086 h 4219303"/>
            <a:gd name="connsiteX3" fmla="*/ 0 w 4493623"/>
            <a:gd name="connsiteY3" fmla="*/ 4206240 h 4219303"/>
            <a:gd name="connsiteX4" fmla="*/ 4493623 w 4493623"/>
            <a:gd name="connsiteY4" fmla="*/ 4219303 h 4219303"/>
            <a:gd name="connsiteX0" fmla="*/ 2991394 w 2991394"/>
            <a:gd name="connsiteY0" fmla="*/ 4219303 h 4219303"/>
            <a:gd name="connsiteX1" fmla="*/ 2991394 w 2991394"/>
            <a:gd name="connsiteY1" fmla="*/ 0 h 4219303"/>
            <a:gd name="connsiteX2" fmla="*/ 0 w 2991394"/>
            <a:gd name="connsiteY2" fmla="*/ 849086 h 4219303"/>
            <a:gd name="connsiteX3" fmla="*/ 13077 w 2991394"/>
            <a:gd name="connsiteY3" fmla="*/ 4206211 h 4219303"/>
            <a:gd name="connsiteX4" fmla="*/ 2991394 w 2991394"/>
            <a:gd name="connsiteY4" fmla="*/ 4219303 h 4219303"/>
          </a:gdLst>
          <a:ahLst/>
          <a:cxnLst>
            <a:cxn ang="0">
              <a:pos x="connsiteX0" y="connsiteY0"/>
            </a:cxn>
            <a:cxn ang="0">
              <a:pos x="connsiteX1" y="connsiteY1"/>
            </a:cxn>
            <a:cxn ang="0">
              <a:pos x="connsiteX2" y="connsiteY2"/>
            </a:cxn>
            <a:cxn ang="0">
              <a:pos x="connsiteX3" y="connsiteY3"/>
            </a:cxn>
            <a:cxn ang="0">
              <a:pos x="connsiteX4" y="connsiteY4"/>
            </a:cxn>
          </a:cxnLst>
          <a:rect l="l" t="t" r="r" b="b"/>
          <a:pathLst>
            <a:path w="2991394" h="4219303">
              <a:moveTo>
                <a:pt x="2991394" y="4219303"/>
              </a:moveTo>
              <a:lnTo>
                <a:pt x="2991394" y="0"/>
              </a:lnTo>
              <a:lnTo>
                <a:pt x="0" y="849086"/>
              </a:lnTo>
              <a:lnTo>
                <a:pt x="13077" y="4206211"/>
              </a:lnTo>
              <a:lnTo>
                <a:pt x="2991394" y="4219303"/>
              </a:lnTo>
              <a:close/>
            </a:path>
          </a:pathLst>
        </a:custGeom>
        <a:solidFill xmlns:a="http://schemas.openxmlformats.org/drawingml/2006/main">
          <a:srgbClr val="00B0F0">
            <a:alpha val="20000"/>
          </a:srgbClr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n-US"/>
        </a:p>
      </cdr:txBody>
    </cdr:sp>
  </cdr:relSizeAnchor>
</c:userShapes>
</file>

<file path=ppt/drawings/drawing10.xml><?xml version="1.0" encoding="utf-8"?>
<c:userShapes xmlns:c="http://schemas.openxmlformats.org/drawingml/2006/chart">
  <cdr:relSizeAnchor xmlns:cdr="http://schemas.openxmlformats.org/drawingml/2006/chartDrawing">
    <cdr:from>
      <cdr:x>0.16164</cdr:x>
      <cdr:y>0.03796</cdr:y>
    </cdr:from>
    <cdr:to>
      <cdr:x>0.96337</cdr:x>
      <cdr:y>0.84647</cdr:y>
    </cdr:to>
    <cdr:sp macro="" textlink="">
      <cdr:nvSpPr>
        <cdr:cNvPr id="5" name="Freeform 4"/>
        <cdr:cNvSpPr/>
      </cdr:nvSpPr>
      <cdr:spPr>
        <a:xfrm xmlns:a="http://schemas.openxmlformats.org/drawingml/2006/main">
          <a:off x="703591" y="162700"/>
          <a:ext cx="3489885" cy="3465471"/>
        </a:xfrm>
        <a:custGeom xmlns:a="http://schemas.openxmlformats.org/drawingml/2006/main">
          <a:avLst/>
          <a:gdLst>
            <a:gd name="connsiteX0" fmla="*/ 88661 w 3527186"/>
            <a:gd name="connsiteY0" fmla="*/ 3542997 h 3542997"/>
            <a:gd name="connsiteX1" fmla="*/ 441086 w 3527186"/>
            <a:gd name="connsiteY1" fmla="*/ 437847 h 3542997"/>
            <a:gd name="connsiteX2" fmla="*/ 3527186 w 3527186"/>
            <a:gd name="connsiteY2" fmla="*/ 94947 h 3542997"/>
            <a:gd name="connsiteX0" fmla="*/ 17878 w 3456403"/>
            <a:gd name="connsiteY0" fmla="*/ 3469289 h 3469289"/>
            <a:gd name="connsiteX1" fmla="*/ 894178 w 3456403"/>
            <a:gd name="connsiteY1" fmla="*/ 849914 h 3469289"/>
            <a:gd name="connsiteX2" fmla="*/ 3456403 w 3456403"/>
            <a:gd name="connsiteY2" fmla="*/ 21239 h 3469289"/>
            <a:gd name="connsiteX0" fmla="*/ 18200 w 3456725"/>
            <a:gd name="connsiteY0" fmla="*/ 3468514 h 3468514"/>
            <a:gd name="connsiteX1" fmla="*/ 884975 w 3456725"/>
            <a:gd name="connsiteY1" fmla="*/ 868189 h 3468514"/>
            <a:gd name="connsiteX2" fmla="*/ 3456725 w 3456725"/>
            <a:gd name="connsiteY2" fmla="*/ 20464 h 3468514"/>
            <a:gd name="connsiteX0" fmla="*/ 11171 w 3449696"/>
            <a:gd name="connsiteY0" fmla="*/ 3483330 h 3483330"/>
            <a:gd name="connsiteX1" fmla="*/ 1203511 w 3449696"/>
            <a:gd name="connsiteY1" fmla="*/ 654405 h 3483330"/>
            <a:gd name="connsiteX2" fmla="*/ 3449696 w 3449696"/>
            <a:gd name="connsiteY2" fmla="*/ 35280 h 3483330"/>
            <a:gd name="connsiteX0" fmla="*/ 0 w 3438525"/>
            <a:gd name="connsiteY0" fmla="*/ 3483330 h 3483330"/>
            <a:gd name="connsiteX1" fmla="*/ 1192340 w 3438525"/>
            <a:gd name="connsiteY1" fmla="*/ 654405 h 3483330"/>
            <a:gd name="connsiteX2" fmla="*/ 3438525 w 3438525"/>
            <a:gd name="connsiteY2" fmla="*/ 35280 h 3483330"/>
            <a:gd name="connsiteX0" fmla="*/ 0 w 3438525"/>
            <a:gd name="connsiteY0" fmla="*/ 3481442 h 3481442"/>
            <a:gd name="connsiteX1" fmla="*/ 1498753 w 3438525"/>
            <a:gd name="connsiteY1" fmla="*/ 671567 h 3481442"/>
            <a:gd name="connsiteX2" fmla="*/ 3438525 w 3438525"/>
            <a:gd name="connsiteY2" fmla="*/ 33392 h 3481442"/>
            <a:gd name="connsiteX0" fmla="*/ 0 w 3438525"/>
            <a:gd name="connsiteY0" fmla="*/ 3481442 h 3481442"/>
            <a:gd name="connsiteX1" fmla="*/ 1498753 w 3438525"/>
            <a:gd name="connsiteY1" fmla="*/ 671567 h 3481442"/>
            <a:gd name="connsiteX2" fmla="*/ 3438525 w 3438525"/>
            <a:gd name="connsiteY2" fmla="*/ 33392 h 3481442"/>
            <a:gd name="connsiteX0" fmla="*/ 0 w 3438525"/>
            <a:gd name="connsiteY0" fmla="*/ 3481442 h 3481442"/>
            <a:gd name="connsiteX1" fmla="*/ 1498753 w 3438525"/>
            <a:gd name="connsiteY1" fmla="*/ 671567 h 3481442"/>
            <a:gd name="connsiteX2" fmla="*/ 3438525 w 3438525"/>
            <a:gd name="connsiteY2" fmla="*/ 33392 h 3481442"/>
            <a:gd name="connsiteX0" fmla="*/ 0 w 3493003"/>
            <a:gd name="connsiteY0" fmla="*/ 3495049 h 3495049"/>
            <a:gd name="connsiteX1" fmla="*/ 1553231 w 3493003"/>
            <a:gd name="connsiteY1" fmla="*/ 671567 h 3495049"/>
            <a:gd name="connsiteX2" fmla="*/ 3493003 w 3493003"/>
            <a:gd name="connsiteY2" fmla="*/ 33392 h 3495049"/>
            <a:gd name="connsiteX0" fmla="*/ 0 w 3493003"/>
            <a:gd name="connsiteY0" fmla="*/ 3498943 h 3498943"/>
            <a:gd name="connsiteX1" fmla="*/ 1553231 w 3493003"/>
            <a:gd name="connsiteY1" fmla="*/ 675461 h 3498943"/>
            <a:gd name="connsiteX2" fmla="*/ 3493003 w 3493003"/>
            <a:gd name="connsiteY2" fmla="*/ 37286 h 3498943"/>
            <a:gd name="connsiteX0" fmla="*/ 0 w 3493003"/>
            <a:gd name="connsiteY0" fmla="*/ 3465471 h 3465471"/>
            <a:gd name="connsiteX1" fmla="*/ 1553231 w 3493003"/>
            <a:gd name="connsiteY1" fmla="*/ 641989 h 3465471"/>
            <a:gd name="connsiteX2" fmla="*/ 3493003 w 3493003"/>
            <a:gd name="connsiteY2" fmla="*/ 3814 h 3465471"/>
          </a:gdLst>
          <a:ahLst/>
          <a:cxnLst>
            <a:cxn ang="0">
              <a:pos x="connsiteX0" y="connsiteY0"/>
            </a:cxn>
            <a:cxn ang="0">
              <a:pos x="connsiteX1" y="connsiteY1"/>
            </a:cxn>
            <a:cxn ang="0">
              <a:pos x="connsiteX2" y="connsiteY2"/>
            </a:cxn>
          </a:cxnLst>
          <a:rect l="l" t="t" r="r" b="b"/>
          <a:pathLst>
            <a:path w="3493003" h="3465471">
              <a:moveTo>
                <a:pt x="0" y="3465471"/>
              </a:moveTo>
              <a:cubicBezTo>
                <a:pt x="579099" y="2257383"/>
                <a:pt x="1114199" y="1350014"/>
                <a:pt x="1553231" y="641989"/>
              </a:cubicBezTo>
              <a:cubicBezTo>
                <a:pt x="2058222" y="26492"/>
                <a:pt x="2209258" y="-16824"/>
                <a:pt x="3493003" y="3814"/>
              </a:cubicBezTo>
            </a:path>
          </a:pathLst>
        </a:custGeom>
        <a:noFill xmlns:a="http://schemas.openxmlformats.org/drawingml/2006/main"/>
      </cdr:spPr>
      <cdr:style>
        <a:lnRef xmlns:a="http://schemas.openxmlformats.org/drawingml/2006/main" idx="3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2">
          <a:schemeClr val="dk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n-US"/>
        </a:p>
      </cdr:txBody>
    </cdr:sp>
  </cdr:relSizeAnchor>
</c:userShapes>
</file>

<file path=ppt/drawings/drawing11.xml><?xml version="1.0" encoding="utf-8"?>
<c:userShapes xmlns:c="http://schemas.openxmlformats.org/drawingml/2006/chart">
  <cdr:relSizeAnchor xmlns:cdr="http://schemas.openxmlformats.org/drawingml/2006/chartDrawing">
    <cdr:from>
      <cdr:x>0.16975</cdr:x>
      <cdr:y>0.03884</cdr:y>
    </cdr:from>
    <cdr:to>
      <cdr:x>0.95897</cdr:x>
      <cdr:y>0.84329</cdr:y>
    </cdr:to>
    <cdr:sp macro="" textlink="">
      <cdr:nvSpPr>
        <cdr:cNvPr id="2" name="Freeform 1"/>
        <cdr:cNvSpPr/>
      </cdr:nvSpPr>
      <cdr:spPr>
        <a:xfrm xmlns:a="http://schemas.openxmlformats.org/drawingml/2006/main">
          <a:off x="738899" y="166497"/>
          <a:ext cx="3435426" cy="3448055"/>
        </a:xfrm>
        <a:custGeom xmlns:a="http://schemas.openxmlformats.org/drawingml/2006/main">
          <a:avLst/>
          <a:gdLst>
            <a:gd name="connsiteX0" fmla="*/ 88661 w 3527186"/>
            <a:gd name="connsiteY0" fmla="*/ 3542997 h 3542997"/>
            <a:gd name="connsiteX1" fmla="*/ 441086 w 3527186"/>
            <a:gd name="connsiteY1" fmla="*/ 437847 h 3542997"/>
            <a:gd name="connsiteX2" fmla="*/ 3527186 w 3527186"/>
            <a:gd name="connsiteY2" fmla="*/ 94947 h 3542997"/>
            <a:gd name="connsiteX0" fmla="*/ 17878 w 3456403"/>
            <a:gd name="connsiteY0" fmla="*/ 3469289 h 3469289"/>
            <a:gd name="connsiteX1" fmla="*/ 894178 w 3456403"/>
            <a:gd name="connsiteY1" fmla="*/ 849914 h 3469289"/>
            <a:gd name="connsiteX2" fmla="*/ 3456403 w 3456403"/>
            <a:gd name="connsiteY2" fmla="*/ 21239 h 3469289"/>
            <a:gd name="connsiteX0" fmla="*/ 18200 w 3456725"/>
            <a:gd name="connsiteY0" fmla="*/ 3468514 h 3468514"/>
            <a:gd name="connsiteX1" fmla="*/ 884975 w 3456725"/>
            <a:gd name="connsiteY1" fmla="*/ 868189 h 3468514"/>
            <a:gd name="connsiteX2" fmla="*/ 3456725 w 3456725"/>
            <a:gd name="connsiteY2" fmla="*/ 20464 h 3468514"/>
            <a:gd name="connsiteX0" fmla="*/ 11727 w 3450252"/>
            <a:gd name="connsiteY0" fmla="*/ 3460314 h 3460314"/>
            <a:gd name="connsiteX1" fmla="*/ 1164510 w 3450252"/>
            <a:gd name="connsiteY1" fmla="*/ 1200166 h 3460314"/>
            <a:gd name="connsiteX2" fmla="*/ 3450252 w 3450252"/>
            <a:gd name="connsiteY2" fmla="*/ 12264 h 3460314"/>
            <a:gd name="connsiteX0" fmla="*/ 10310 w 3448835"/>
            <a:gd name="connsiteY0" fmla="*/ 3459928 h 3459928"/>
            <a:gd name="connsiteX1" fmla="*/ 1272049 w 3448835"/>
            <a:gd name="connsiteY1" fmla="*/ 1226995 h 3459928"/>
            <a:gd name="connsiteX2" fmla="*/ 3448835 w 3448835"/>
            <a:gd name="connsiteY2" fmla="*/ 11878 h 3459928"/>
            <a:gd name="connsiteX0" fmla="*/ 10310 w 3448835"/>
            <a:gd name="connsiteY0" fmla="*/ 3459748 h 3459748"/>
            <a:gd name="connsiteX1" fmla="*/ 1272049 w 3448835"/>
            <a:gd name="connsiteY1" fmla="*/ 1226815 h 3459748"/>
            <a:gd name="connsiteX2" fmla="*/ 3448835 w 3448835"/>
            <a:gd name="connsiteY2" fmla="*/ 11698 h 3459748"/>
            <a:gd name="connsiteX0" fmla="*/ 10013 w 3448538"/>
            <a:gd name="connsiteY0" fmla="*/ 3459748 h 3459748"/>
            <a:gd name="connsiteX1" fmla="*/ 1271752 w 3448538"/>
            <a:gd name="connsiteY1" fmla="*/ 1226815 h 3459748"/>
            <a:gd name="connsiteX2" fmla="*/ 3448538 w 3448538"/>
            <a:gd name="connsiteY2" fmla="*/ 11698 h 3459748"/>
            <a:gd name="connsiteX0" fmla="*/ 0 w 3438525"/>
            <a:gd name="connsiteY0" fmla="*/ 3459748 h 3459748"/>
            <a:gd name="connsiteX1" fmla="*/ 1261739 w 3438525"/>
            <a:gd name="connsiteY1" fmla="*/ 1226815 h 3459748"/>
            <a:gd name="connsiteX2" fmla="*/ 3438525 w 3438525"/>
            <a:gd name="connsiteY2" fmla="*/ 11698 h 3459748"/>
            <a:gd name="connsiteX0" fmla="*/ 0 w 3438525"/>
            <a:gd name="connsiteY0" fmla="*/ 3448050 h 3448050"/>
            <a:gd name="connsiteX1" fmla="*/ 1261739 w 3438525"/>
            <a:gd name="connsiteY1" fmla="*/ 1215117 h 3448050"/>
            <a:gd name="connsiteX2" fmla="*/ 3438525 w 3438525"/>
            <a:gd name="connsiteY2" fmla="*/ 0 h 3448050"/>
          </a:gdLst>
          <a:ahLst/>
          <a:cxnLst>
            <a:cxn ang="0">
              <a:pos x="connsiteX0" y="connsiteY0"/>
            </a:cxn>
            <a:cxn ang="0">
              <a:pos x="connsiteX1" y="connsiteY1"/>
            </a:cxn>
            <a:cxn ang="0">
              <a:pos x="connsiteX2" y="connsiteY2"/>
            </a:cxn>
          </a:cxnLst>
          <a:rect l="l" t="t" r="r" b="b"/>
          <a:pathLst>
            <a:path w="3438525" h="3448050">
              <a:moveTo>
                <a:pt x="0" y="3448050"/>
              </a:moveTo>
              <a:cubicBezTo>
                <a:pt x="53101" y="2182812"/>
                <a:pt x="715890" y="1817006"/>
                <a:pt x="1261739" y="1215117"/>
              </a:cubicBezTo>
              <a:cubicBezTo>
                <a:pt x="1862064" y="654049"/>
                <a:pt x="2154780" y="61005"/>
                <a:pt x="3438525" y="0"/>
              </a:cubicBezTo>
            </a:path>
          </a:pathLst>
        </a:custGeom>
        <a:noFill xmlns:a="http://schemas.openxmlformats.org/drawingml/2006/main"/>
      </cdr:spPr>
      <cdr:style>
        <a:lnRef xmlns:a="http://schemas.openxmlformats.org/drawingml/2006/main" idx="3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2">
          <a:schemeClr val="dk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n-US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0.31301</cdr:x>
      <cdr:y>0.23395</cdr:y>
    </cdr:from>
    <cdr:to>
      <cdr:x>0.42349</cdr:x>
      <cdr:y>0.87246</cdr:y>
    </cdr:to>
    <cdr:sp macro="" textlink="">
      <cdr:nvSpPr>
        <cdr:cNvPr id="2" name="Freeform 1"/>
        <cdr:cNvSpPr/>
      </cdr:nvSpPr>
      <cdr:spPr>
        <a:xfrm xmlns:a="http://schemas.openxmlformats.org/drawingml/2006/main">
          <a:off x="1741147" y="1230070"/>
          <a:ext cx="614547" cy="3357131"/>
        </a:xfrm>
        <a:custGeom xmlns:a="http://schemas.openxmlformats.org/drawingml/2006/main">
          <a:avLst/>
          <a:gdLst>
            <a:gd name="connsiteX0" fmla="*/ 4493623 w 4493623"/>
            <a:gd name="connsiteY0" fmla="*/ 4219303 h 4219303"/>
            <a:gd name="connsiteX1" fmla="*/ 4493623 w 4493623"/>
            <a:gd name="connsiteY1" fmla="*/ 0 h 4219303"/>
            <a:gd name="connsiteX2" fmla="*/ 1502229 w 4493623"/>
            <a:gd name="connsiteY2" fmla="*/ 849086 h 4219303"/>
            <a:gd name="connsiteX3" fmla="*/ 901337 w 4493623"/>
            <a:gd name="connsiteY3" fmla="*/ 849086 h 4219303"/>
            <a:gd name="connsiteX4" fmla="*/ 0 w 4493623"/>
            <a:gd name="connsiteY4" fmla="*/ 1685109 h 4219303"/>
            <a:gd name="connsiteX5" fmla="*/ 0 w 4493623"/>
            <a:gd name="connsiteY5" fmla="*/ 2547257 h 4219303"/>
            <a:gd name="connsiteX6" fmla="*/ 0 w 4493623"/>
            <a:gd name="connsiteY6" fmla="*/ 4206240 h 4219303"/>
            <a:gd name="connsiteX7" fmla="*/ 4493623 w 4493623"/>
            <a:gd name="connsiteY7" fmla="*/ 4219303 h 4219303"/>
            <a:gd name="connsiteX0" fmla="*/ 4493623 w 4493623"/>
            <a:gd name="connsiteY0" fmla="*/ 3370217 h 3370217"/>
            <a:gd name="connsiteX1" fmla="*/ 1502229 w 4493623"/>
            <a:gd name="connsiteY1" fmla="*/ 0 h 3370217"/>
            <a:gd name="connsiteX2" fmla="*/ 901337 w 4493623"/>
            <a:gd name="connsiteY2" fmla="*/ 0 h 3370217"/>
            <a:gd name="connsiteX3" fmla="*/ 0 w 4493623"/>
            <a:gd name="connsiteY3" fmla="*/ 836023 h 3370217"/>
            <a:gd name="connsiteX4" fmla="*/ 0 w 4493623"/>
            <a:gd name="connsiteY4" fmla="*/ 1698171 h 3370217"/>
            <a:gd name="connsiteX5" fmla="*/ 0 w 4493623"/>
            <a:gd name="connsiteY5" fmla="*/ 3357154 h 3370217"/>
            <a:gd name="connsiteX6" fmla="*/ 4493623 w 4493623"/>
            <a:gd name="connsiteY6" fmla="*/ 3370217 h 3370217"/>
            <a:gd name="connsiteX0" fmla="*/ 4493623 w 4493623"/>
            <a:gd name="connsiteY0" fmla="*/ 3370217 h 3370217"/>
            <a:gd name="connsiteX1" fmla="*/ 1502229 w 4493623"/>
            <a:gd name="connsiteY1" fmla="*/ 0 h 3370217"/>
            <a:gd name="connsiteX2" fmla="*/ 901337 w 4493623"/>
            <a:gd name="connsiteY2" fmla="*/ 0 h 3370217"/>
            <a:gd name="connsiteX3" fmla="*/ 0 w 4493623"/>
            <a:gd name="connsiteY3" fmla="*/ 1698171 h 3370217"/>
            <a:gd name="connsiteX4" fmla="*/ 0 w 4493623"/>
            <a:gd name="connsiteY4" fmla="*/ 3357154 h 3370217"/>
            <a:gd name="connsiteX5" fmla="*/ 4493623 w 4493623"/>
            <a:gd name="connsiteY5" fmla="*/ 3370217 h 3370217"/>
            <a:gd name="connsiteX0" fmla="*/ 4493623 w 4493623"/>
            <a:gd name="connsiteY0" fmla="*/ 3370217 h 3370217"/>
            <a:gd name="connsiteX1" fmla="*/ 1502229 w 4493623"/>
            <a:gd name="connsiteY1" fmla="*/ 0 h 3370217"/>
            <a:gd name="connsiteX2" fmla="*/ 901337 w 4493623"/>
            <a:gd name="connsiteY2" fmla="*/ 0 h 3370217"/>
            <a:gd name="connsiteX3" fmla="*/ 0 w 4493623"/>
            <a:gd name="connsiteY3" fmla="*/ 3357154 h 3370217"/>
            <a:gd name="connsiteX4" fmla="*/ 4493623 w 4493623"/>
            <a:gd name="connsiteY4" fmla="*/ 3370217 h 3370217"/>
            <a:gd name="connsiteX0" fmla="*/ 1554495 w 1554495"/>
            <a:gd name="connsiteY0" fmla="*/ 3357131 h 3357154"/>
            <a:gd name="connsiteX1" fmla="*/ 1502229 w 1554495"/>
            <a:gd name="connsiteY1" fmla="*/ 0 h 3357154"/>
            <a:gd name="connsiteX2" fmla="*/ 901337 w 1554495"/>
            <a:gd name="connsiteY2" fmla="*/ 0 h 3357154"/>
            <a:gd name="connsiteX3" fmla="*/ 0 w 1554495"/>
            <a:gd name="connsiteY3" fmla="*/ 3357154 h 3357154"/>
            <a:gd name="connsiteX4" fmla="*/ 1554495 w 1554495"/>
            <a:gd name="connsiteY4" fmla="*/ 3357131 h 3357154"/>
            <a:gd name="connsiteX0" fmla="*/ 666212 w 666212"/>
            <a:gd name="connsiteY0" fmla="*/ 3357131 h 3357131"/>
            <a:gd name="connsiteX1" fmla="*/ 613946 w 666212"/>
            <a:gd name="connsiteY1" fmla="*/ 0 h 3357131"/>
            <a:gd name="connsiteX2" fmla="*/ 13054 w 666212"/>
            <a:gd name="connsiteY2" fmla="*/ 0 h 3357131"/>
            <a:gd name="connsiteX3" fmla="*/ 0 w 666212"/>
            <a:gd name="connsiteY3" fmla="*/ 3357131 h 3357131"/>
            <a:gd name="connsiteX4" fmla="*/ 666212 w 666212"/>
            <a:gd name="connsiteY4" fmla="*/ 3357131 h 3357131"/>
            <a:gd name="connsiteX0" fmla="*/ 654413 w 654413"/>
            <a:gd name="connsiteY0" fmla="*/ 3357131 h 3370171"/>
            <a:gd name="connsiteX1" fmla="*/ 602147 w 654413"/>
            <a:gd name="connsiteY1" fmla="*/ 0 h 3370171"/>
            <a:gd name="connsiteX2" fmla="*/ 1255 w 654413"/>
            <a:gd name="connsiteY2" fmla="*/ 0 h 3370171"/>
            <a:gd name="connsiteX3" fmla="*/ 1264 w 654413"/>
            <a:gd name="connsiteY3" fmla="*/ 3370171 h 3370171"/>
            <a:gd name="connsiteX4" fmla="*/ 654413 w 654413"/>
            <a:gd name="connsiteY4" fmla="*/ 3357131 h 3370171"/>
            <a:gd name="connsiteX0" fmla="*/ 615230 w 615230"/>
            <a:gd name="connsiteY0" fmla="*/ 3357108 h 3370171"/>
            <a:gd name="connsiteX1" fmla="*/ 602147 w 615230"/>
            <a:gd name="connsiteY1" fmla="*/ 0 h 3370171"/>
            <a:gd name="connsiteX2" fmla="*/ 1255 w 615230"/>
            <a:gd name="connsiteY2" fmla="*/ 0 h 3370171"/>
            <a:gd name="connsiteX3" fmla="*/ 1264 w 615230"/>
            <a:gd name="connsiteY3" fmla="*/ 3370171 h 3370171"/>
            <a:gd name="connsiteX4" fmla="*/ 615230 w 615230"/>
            <a:gd name="connsiteY4" fmla="*/ 3357108 h 3370171"/>
            <a:gd name="connsiteX0" fmla="*/ 615230 w 615230"/>
            <a:gd name="connsiteY0" fmla="*/ 3357108 h 3357108"/>
            <a:gd name="connsiteX1" fmla="*/ 602147 w 615230"/>
            <a:gd name="connsiteY1" fmla="*/ 0 h 3357108"/>
            <a:gd name="connsiteX2" fmla="*/ 1255 w 615230"/>
            <a:gd name="connsiteY2" fmla="*/ 0 h 3357108"/>
            <a:gd name="connsiteX3" fmla="*/ 1264 w 615230"/>
            <a:gd name="connsiteY3" fmla="*/ 3278709 h 3357108"/>
            <a:gd name="connsiteX4" fmla="*/ 615230 w 615230"/>
            <a:gd name="connsiteY4" fmla="*/ 3357108 h 3357108"/>
            <a:gd name="connsiteX0" fmla="*/ 614352 w 614352"/>
            <a:gd name="connsiteY0" fmla="*/ 3357108 h 3383189"/>
            <a:gd name="connsiteX1" fmla="*/ 601269 w 614352"/>
            <a:gd name="connsiteY1" fmla="*/ 0 h 3383189"/>
            <a:gd name="connsiteX2" fmla="*/ 377 w 614352"/>
            <a:gd name="connsiteY2" fmla="*/ 0 h 3383189"/>
            <a:gd name="connsiteX3" fmla="*/ 26512 w 614352"/>
            <a:gd name="connsiteY3" fmla="*/ 3383189 h 3383189"/>
            <a:gd name="connsiteX4" fmla="*/ 614352 w 614352"/>
            <a:gd name="connsiteY4" fmla="*/ 3357108 h 3383189"/>
            <a:gd name="connsiteX0" fmla="*/ 614553 w 614553"/>
            <a:gd name="connsiteY0" fmla="*/ 3357108 h 3357108"/>
            <a:gd name="connsiteX1" fmla="*/ 601470 w 614553"/>
            <a:gd name="connsiteY1" fmla="*/ 0 h 3357108"/>
            <a:gd name="connsiteX2" fmla="*/ 578 w 614553"/>
            <a:gd name="connsiteY2" fmla="*/ 0 h 3357108"/>
            <a:gd name="connsiteX3" fmla="*/ 13650 w 614553"/>
            <a:gd name="connsiteY3" fmla="*/ 3343977 h 3357108"/>
            <a:gd name="connsiteX4" fmla="*/ 614553 w 614553"/>
            <a:gd name="connsiteY4" fmla="*/ 3357108 h 3357108"/>
          </a:gdLst>
          <a:ahLst/>
          <a:cxnLst>
            <a:cxn ang="0">
              <a:pos x="connsiteX0" y="connsiteY0"/>
            </a:cxn>
            <a:cxn ang="0">
              <a:pos x="connsiteX1" y="connsiteY1"/>
            </a:cxn>
            <a:cxn ang="0">
              <a:pos x="connsiteX2" y="connsiteY2"/>
            </a:cxn>
            <a:cxn ang="0">
              <a:pos x="connsiteX3" y="connsiteY3"/>
            </a:cxn>
            <a:cxn ang="0">
              <a:pos x="connsiteX4" y="connsiteY4"/>
            </a:cxn>
          </a:cxnLst>
          <a:rect l="l" t="t" r="r" b="b"/>
          <a:pathLst>
            <a:path w="614553" h="3357108">
              <a:moveTo>
                <a:pt x="614553" y="3357108"/>
              </a:moveTo>
              <a:lnTo>
                <a:pt x="601470" y="0"/>
              </a:lnTo>
              <a:lnTo>
                <a:pt x="578" y="0"/>
              </a:lnTo>
              <a:cubicBezTo>
                <a:pt x="-3773" y="1119044"/>
                <a:pt x="18001" y="2224933"/>
                <a:pt x="13650" y="3343977"/>
              </a:cubicBezTo>
              <a:lnTo>
                <a:pt x="614553" y="3357108"/>
              </a:lnTo>
              <a:close/>
            </a:path>
          </a:pathLst>
        </a:custGeom>
        <a:solidFill xmlns:a="http://schemas.openxmlformats.org/drawingml/2006/main">
          <a:srgbClr val="92D050">
            <a:alpha val="20000"/>
          </a:srgbClr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0.15108</cdr:x>
      <cdr:y>0.23395</cdr:y>
    </cdr:from>
    <cdr:to>
      <cdr:x>0.31311</cdr:x>
      <cdr:y>0.87247</cdr:y>
    </cdr:to>
    <cdr:sp macro="" textlink="">
      <cdr:nvSpPr>
        <cdr:cNvPr id="2" name="Freeform 1"/>
        <cdr:cNvSpPr/>
      </cdr:nvSpPr>
      <cdr:spPr>
        <a:xfrm xmlns:a="http://schemas.openxmlformats.org/drawingml/2006/main">
          <a:off x="840397" y="1230071"/>
          <a:ext cx="901328" cy="3357177"/>
        </a:xfrm>
        <a:custGeom xmlns:a="http://schemas.openxmlformats.org/drawingml/2006/main">
          <a:avLst/>
          <a:gdLst>
            <a:gd name="connsiteX0" fmla="*/ 4493623 w 4493623"/>
            <a:gd name="connsiteY0" fmla="*/ 4219303 h 4219303"/>
            <a:gd name="connsiteX1" fmla="*/ 4493623 w 4493623"/>
            <a:gd name="connsiteY1" fmla="*/ 0 h 4219303"/>
            <a:gd name="connsiteX2" fmla="*/ 1502229 w 4493623"/>
            <a:gd name="connsiteY2" fmla="*/ 849086 h 4219303"/>
            <a:gd name="connsiteX3" fmla="*/ 901337 w 4493623"/>
            <a:gd name="connsiteY3" fmla="*/ 849086 h 4219303"/>
            <a:gd name="connsiteX4" fmla="*/ 0 w 4493623"/>
            <a:gd name="connsiteY4" fmla="*/ 1685109 h 4219303"/>
            <a:gd name="connsiteX5" fmla="*/ 0 w 4493623"/>
            <a:gd name="connsiteY5" fmla="*/ 2547257 h 4219303"/>
            <a:gd name="connsiteX6" fmla="*/ 0 w 4493623"/>
            <a:gd name="connsiteY6" fmla="*/ 4206240 h 4219303"/>
            <a:gd name="connsiteX7" fmla="*/ 4493623 w 4493623"/>
            <a:gd name="connsiteY7" fmla="*/ 4219303 h 4219303"/>
            <a:gd name="connsiteX0" fmla="*/ 4493623 w 4493623"/>
            <a:gd name="connsiteY0" fmla="*/ 3370217 h 3370217"/>
            <a:gd name="connsiteX1" fmla="*/ 1502229 w 4493623"/>
            <a:gd name="connsiteY1" fmla="*/ 0 h 3370217"/>
            <a:gd name="connsiteX2" fmla="*/ 901337 w 4493623"/>
            <a:gd name="connsiteY2" fmla="*/ 0 h 3370217"/>
            <a:gd name="connsiteX3" fmla="*/ 0 w 4493623"/>
            <a:gd name="connsiteY3" fmla="*/ 836023 h 3370217"/>
            <a:gd name="connsiteX4" fmla="*/ 0 w 4493623"/>
            <a:gd name="connsiteY4" fmla="*/ 1698171 h 3370217"/>
            <a:gd name="connsiteX5" fmla="*/ 0 w 4493623"/>
            <a:gd name="connsiteY5" fmla="*/ 3357154 h 3370217"/>
            <a:gd name="connsiteX6" fmla="*/ 4493623 w 4493623"/>
            <a:gd name="connsiteY6" fmla="*/ 3370217 h 3370217"/>
            <a:gd name="connsiteX0" fmla="*/ 0 w 1502229"/>
            <a:gd name="connsiteY0" fmla="*/ 3357154 h 3357154"/>
            <a:gd name="connsiteX1" fmla="*/ 1502229 w 1502229"/>
            <a:gd name="connsiteY1" fmla="*/ 0 h 3357154"/>
            <a:gd name="connsiteX2" fmla="*/ 901337 w 1502229"/>
            <a:gd name="connsiteY2" fmla="*/ 0 h 3357154"/>
            <a:gd name="connsiteX3" fmla="*/ 0 w 1502229"/>
            <a:gd name="connsiteY3" fmla="*/ 836023 h 3357154"/>
            <a:gd name="connsiteX4" fmla="*/ 0 w 1502229"/>
            <a:gd name="connsiteY4" fmla="*/ 1698171 h 3357154"/>
            <a:gd name="connsiteX5" fmla="*/ 0 w 1502229"/>
            <a:gd name="connsiteY5" fmla="*/ 3357154 h 3357154"/>
            <a:gd name="connsiteX0" fmla="*/ 0 w 1502229"/>
            <a:gd name="connsiteY0" fmla="*/ 3357154 h 3357154"/>
            <a:gd name="connsiteX1" fmla="*/ 1502229 w 1502229"/>
            <a:gd name="connsiteY1" fmla="*/ 0 h 3357154"/>
            <a:gd name="connsiteX2" fmla="*/ 901337 w 1502229"/>
            <a:gd name="connsiteY2" fmla="*/ 0 h 3357154"/>
            <a:gd name="connsiteX3" fmla="*/ 0 w 1502229"/>
            <a:gd name="connsiteY3" fmla="*/ 836023 h 3357154"/>
            <a:gd name="connsiteX4" fmla="*/ 0 w 1502229"/>
            <a:gd name="connsiteY4" fmla="*/ 3357154 h 3357154"/>
            <a:gd name="connsiteX0" fmla="*/ 0 w 901346"/>
            <a:gd name="connsiteY0" fmla="*/ 3357154 h 3357154"/>
            <a:gd name="connsiteX1" fmla="*/ 901346 w 901346"/>
            <a:gd name="connsiteY1" fmla="*/ 3357131 h 3357154"/>
            <a:gd name="connsiteX2" fmla="*/ 901337 w 901346"/>
            <a:gd name="connsiteY2" fmla="*/ 0 h 3357154"/>
            <a:gd name="connsiteX3" fmla="*/ 0 w 901346"/>
            <a:gd name="connsiteY3" fmla="*/ 836023 h 3357154"/>
            <a:gd name="connsiteX4" fmla="*/ 0 w 901346"/>
            <a:gd name="connsiteY4" fmla="*/ 3357154 h 3357154"/>
            <a:gd name="connsiteX0" fmla="*/ 0 w 901337"/>
            <a:gd name="connsiteY0" fmla="*/ 3357154 h 3357154"/>
            <a:gd name="connsiteX1" fmla="*/ 888292 w 901337"/>
            <a:gd name="connsiteY1" fmla="*/ 3357108 h 3357154"/>
            <a:gd name="connsiteX2" fmla="*/ 901337 w 901337"/>
            <a:gd name="connsiteY2" fmla="*/ 0 h 3357154"/>
            <a:gd name="connsiteX3" fmla="*/ 0 w 901337"/>
            <a:gd name="connsiteY3" fmla="*/ 836023 h 3357154"/>
            <a:gd name="connsiteX4" fmla="*/ 0 w 901337"/>
            <a:gd name="connsiteY4" fmla="*/ 3357154 h 3357154"/>
          </a:gdLst>
          <a:ahLst/>
          <a:cxnLst>
            <a:cxn ang="0">
              <a:pos x="connsiteX0" y="connsiteY0"/>
            </a:cxn>
            <a:cxn ang="0">
              <a:pos x="connsiteX1" y="connsiteY1"/>
            </a:cxn>
            <a:cxn ang="0">
              <a:pos x="connsiteX2" y="connsiteY2"/>
            </a:cxn>
            <a:cxn ang="0">
              <a:pos x="connsiteX3" y="connsiteY3"/>
            </a:cxn>
            <a:cxn ang="0">
              <a:pos x="connsiteX4" y="connsiteY4"/>
            </a:cxn>
          </a:cxnLst>
          <a:rect l="l" t="t" r="r" b="b"/>
          <a:pathLst>
            <a:path w="901337" h="3357154">
              <a:moveTo>
                <a:pt x="0" y="3357154"/>
              </a:moveTo>
              <a:lnTo>
                <a:pt x="888292" y="3357108"/>
              </a:lnTo>
              <a:cubicBezTo>
                <a:pt x="888289" y="2238064"/>
                <a:pt x="901340" y="1119044"/>
                <a:pt x="901337" y="0"/>
              </a:cubicBezTo>
              <a:lnTo>
                <a:pt x="0" y="836023"/>
              </a:lnTo>
              <a:lnTo>
                <a:pt x="0" y="3357154"/>
              </a:lnTo>
              <a:close/>
            </a:path>
          </a:pathLst>
        </a:custGeom>
        <a:solidFill xmlns:a="http://schemas.openxmlformats.org/drawingml/2006/main">
          <a:srgbClr val="FFFF00">
            <a:alpha val="20000"/>
          </a:srgbClr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0.16484</cdr:x>
      <cdr:y>0.03556</cdr:y>
    </cdr:from>
    <cdr:to>
      <cdr:x>0.16703</cdr:x>
      <cdr:y>0.84622</cdr:y>
    </cdr:to>
    <cdr:cxnSp macro="">
      <cdr:nvCxnSpPr>
        <cdr:cNvPr id="5" name="Straight Connector 4">
          <a:extLst xmlns:a="http://schemas.openxmlformats.org/drawingml/2006/main">
            <a:ext uri="{FF2B5EF4-FFF2-40B4-BE49-F238E27FC236}">
              <a16:creationId xmlns:a16="http://schemas.microsoft.com/office/drawing/2014/main" id="{B5A2CF45-2100-4377-A7BB-04E3A310AA99}"/>
            </a:ext>
          </a:extLst>
        </cdr:cNvPr>
        <cdr:cNvCxnSpPr/>
      </cdr:nvCxnSpPr>
      <cdr:spPr>
        <a:xfrm xmlns:a="http://schemas.openxmlformats.org/drawingml/2006/main" flipV="1">
          <a:off x="714375" y="152400"/>
          <a:ext cx="9525" cy="3474720"/>
        </a:xfrm>
        <a:prstGeom xmlns:a="http://schemas.openxmlformats.org/drawingml/2006/main" prst="line">
          <a:avLst/>
        </a:prstGeom>
        <a:ln xmlns:a="http://schemas.openxmlformats.org/drawingml/2006/main" w="57150">
          <a:solidFill>
            <a:schemeClr val="tx1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0.16484</cdr:x>
      <cdr:y>0.03556</cdr:y>
    </cdr:from>
    <cdr:to>
      <cdr:x>0.95824</cdr:x>
      <cdr:y>0.84444</cdr:y>
    </cdr:to>
    <cdr:cxnSp macro="">
      <cdr:nvCxnSpPr>
        <cdr:cNvPr id="2" name="Straight Connector 1">
          <a:extLst xmlns:a="http://schemas.openxmlformats.org/drawingml/2006/main">
            <a:ext uri="{FF2B5EF4-FFF2-40B4-BE49-F238E27FC236}">
              <a16:creationId xmlns:a16="http://schemas.microsoft.com/office/drawing/2014/main" id="{DC364A73-59C7-4139-AF1E-E8C75A9DC148}"/>
            </a:ext>
          </a:extLst>
        </cdr:cNvPr>
        <cdr:cNvCxnSpPr/>
      </cdr:nvCxnSpPr>
      <cdr:spPr>
        <a:xfrm xmlns:a="http://schemas.openxmlformats.org/drawingml/2006/main" flipV="1">
          <a:off x="714375" y="152401"/>
          <a:ext cx="3438525" cy="3467099"/>
        </a:xfrm>
        <a:prstGeom xmlns:a="http://schemas.openxmlformats.org/drawingml/2006/main" prst="line">
          <a:avLst/>
        </a:prstGeom>
        <a:ln xmlns:a="http://schemas.openxmlformats.org/drawingml/2006/main" w="57150">
          <a:solidFill>
            <a:schemeClr val="tx1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0.16755</cdr:x>
      <cdr:y>0.03754</cdr:y>
    </cdr:from>
    <cdr:to>
      <cdr:x>0.95238</cdr:x>
      <cdr:y>0.84329</cdr:y>
    </cdr:to>
    <cdr:sp macro="" textlink="">
      <cdr:nvSpPr>
        <cdr:cNvPr id="21" name="Freeform 20"/>
        <cdr:cNvSpPr/>
      </cdr:nvSpPr>
      <cdr:spPr>
        <a:xfrm xmlns:a="http://schemas.openxmlformats.org/drawingml/2006/main">
          <a:off x="726128" y="160892"/>
          <a:ext cx="3401371" cy="3453671"/>
        </a:xfrm>
        <a:custGeom xmlns:a="http://schemas.openxmlformats.org/drawingml/2006/main">
          <a:avLst/>
          <a:gdLst>
            <a:gd name="connsiteX0" fmla="*/ 88661 w 3527186"/>
            <a:gd name="connsiteY0" fmla="*/ 3542997 h 3542997"/>
            <a:gd name="connsiteX1" fmla="*/ 441086 w 3527186"/>
            <a:gd name="connsiteY1" fmla="*/ 437847 h 3542997"/>
            <a:gd name="connsiteX2" fmla="*/ 3527186 w 3527186"/>
            <a:gd name="connsiteY2" fmla="*/ 94947 h 3542997"/>
            <a:gd name="connsiteX0" fmla="*/ 17878 w 3456403"/>
            <a:gd name="connsiteY0" fmla="*/ 3469289 h 3469289"/>
            <a:gd name="connsiteX1" fmla="*/ 894178 w 3456403"/>
            <a:gd name="connsiteY1" fmla="*/ 849914 h 3469289"/>
            <a:gd name="connsiteX2" fmla="*/ 3456403 w 3456403"/>
            <a:gd name="connsiteY2" fmla="*/ 21239 h 3469289"/>
            <a:gd name="connsiteX0" fmla="*/ 18200 w 3456725"/>
            <a:gd name="connsiteY0" fmla="*/ 3468514 h 3468514"/>
            <a:gd name="connsiteX1" fmla="*/ 884975 w 3456725"/>
            <a:gd name="connsiteY1" fmla="*/ 868189 h 3468514"/>
            <a:gd name="connsiteX2" fmla="*/ 3456725 w 3456725"/>
            <a:gd name="connsiteY2" fmla="*/ 20464 h 3468514"/>
            <a:gd name="connsiteX0" fmla="*/ 93116 w 3531641"/>
            <a:gd name="connsiteY0" fmla="*/ 3546539 h 3546539"/>
            <a:gd name="connsiteX1" fmla="*/ 433244 w 3531641"/>
            <a:gd name="connsiteY1" fmla="*/ 431864 h 3546539"/>
            <a:gd name="connsiteX2" fmla="*/ 3531641 w 3531641"/>
            <a:gd name="connsiteY2" fmla="*/ 98489 h 3546539"/>
            <a:gd name="connsiteX0" fmla="*/ 89630 w 3537730"/>
            <a:gd name="connsiteY0" fmla="*/ 3537014 h 3537014"/>
            <a:gd name="connsiteX1" fmla="*/ 439333 w 3537730"/>
            <a:gd name="connsiteY1" fmla="*/ 431864 h 3537014"/>
            <a:gd name="connsiteX2" fmla="*/ 3537730 w 3537730"/>
            <a:gd name="connsiteY2" fmla="*/ 98489 h 3537014"/>
            <a:gd name="connsiteX0" fmla="*/ 37019 w 3485119"/>
            <a:gd name="connsiteY0" fmla="*/ 3537014 h 3537014"/>
            <a:gd name="connsiteX1" fmla="*/ 386722 w 3485119"/>
            <a:gd name="connsiteY1" fmla="*/ 431864 h 3537014"/>
            <a:gd name="connsiteX2" fmla="*/ 3485119 w 3485119"/>
            <a:gd name="connsiteY2" fmla="*/ 98489 h 3537014"/>
            <a:gd name="connsiteX0" fmla="*/ 37019 w 3456393"/>
            <a:gd name="connsiteY0" fmla="*/ 3542997 h 3542997"/>
            <a:gd name="connsiteX1" fmla="*/ 386722 w 3456393"/>
            <a:gd name="connsiteY1" fmla="*/ 437847 h 3542997"/>
            <a:gd name="connsiteX2" fmla="*/ 3456393 w 3456393"/>
            <a:gd name="connsiteY2" fmla="*/ 94947 h 3542997"/>
            <a:gd name="connsiteX0" fmla="*/ 37019 w 3456393"/>
            <a:gd name="connsiteY0" fmla="*/ 3494906 h 3494906"/>
            <a:gd name="connsiteX1" fmla="*/ 386722 w 3456393"/>
            <a:gd name="connsiteY1" fmla="*/ 389756 h 3494906"/>
            <a:gd name="connsiteX2" fmla="*/ 3456393 w 3456393"/>
            <a:gd name="connsiteY2" fmla="*/ 46856 h 3494906"/>
            <a:gd name="connsiteX0" fmla="*/ 0 w 3419374"/>
            <a:gd name="connsiteY0" fmla="*/ 3453671 h 3453671"/>
            <a:gd name="connsiteX1" fmla="*/ 502910 w 3419374"/>
            <a:gd name="connsiteY1" fmla="*/ 491396 h 3453671"/>
            <a:gd name="connsiteX2" fmla="*/ 3419374 w 3419374"/>
            <a:gd name="connsiteY2" fmla="*/ 5621 h 3453671"/>
          </a:gdLst>
          <a:ahLst/>
          <a:cxnLst>
            <a:cxn ang="0">
              <a:pos x="connsiteX0" y="connsiteY0"/>
            </a:cxn>
            <a:cxn ang="0">
              <a:pos x="connsiteX1" y="connsiteY1"/>
            </a:cxn>
            <a:cxn ang="0">
              <a:pos x="connsiteX2" y="connsiteY2"/>
            </a:cxn>
          </a:cxnLst>
          <a:rect l="l" t="t" r="r" b="b"/>
          <a:pathLst>
            <a:path w="3419374" h="3453671">
              <a:moveTo>
                <a:pt x="0" y="3453671"/>
              </a:moveTo>
              <a:cubicBezTo>
                <a:pt x="14149" y="2245583"/>
                <a:pt x="-70177" y="1066071"/>
                <a:pt x="502910" y="491396"/>
              </a:cubicBezTo>
              <a:cubicBezTo>
                <a:pt x="1075997" y="-83279"/>
                <a:pt x="2162867" y="4033"/>
                <a:pt x="3419374" y="5621"/>
              </a:cubicBezTo>
            </a:path>
          </a:pathLst>
        </a:custGeom>
        <a:noFill xmlns:a="http://schemas.openxmlformats.org/drawingml/2006/main"/>
      </cdr:spPr>
      <cdr:style>
        <a:lnRef xmlns:a="http://schemas.openxmlformats.org/drawingml/2006/main" idx="3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2">
          <a:schemeClr val="dk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n-US"/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0.16557</cdr:x>
      <cdr:y>0.03407</cdr:y>
    </cdr:from>
    <cdr:to>
      <cdr:x>0.95897</cdr:x>
      <cdr:y>0.84329</cdr:y>
    </cdr:to>
    <cdr:sp macro="" textlink="">
      <cdr:nvSpPr>
        <cdr:cNvPr id="2" name="Freeform 1"/>
        <cdr:cNvSpPr/>
      </cdr:nvSpPr>
      <cdr:spPr>
        <a:xfrm xmlns:a="http://schemas.openxmlformats.org/drawingml/2006/main">
          <a:off x="717550" y="146050"/>
          <a:ext cx="3438525" cy="3468514"/>
        </a:xfrm>
        <a:custGeom xmlns:a="http://schemas.openxmlformats.org/drawingml/2006/main">
          <a:avLst/>
          <a:gdLst>
            <a:gd name="connsiteX0" fmla="*/ 88661 w 3527186"/>
            <a:gd name="connsiteY0" fmla="*/ 3542997 h 3542997"/>
            <a:gd name="connsiteX1" fmla="*/ 441086 w 3527186"/>
            <a:gd name="connsiteY1" fmla="*/ 437847 h 3542997"/>
            <a:gd name="connsiteX2" fmla="*/ 3527186 w 3527186"/>
            <a:gd name="connsiteY2" fmla="*/ 94947 h 3542997"/>
            <a:gd name="connsiteX0" fmla="*/ 17878 w 3456403"/>
            <a:gd name="connsiteY0" fmla="*/ 3469289 h 3469289"/>
            <a:gd name="connsiteX1" fmla="*/ 894178 w 3456403"/>
            <a:gd name="connsiteY1" fmla="*/ 849914 h 3469289"/>
            <a:gd name="connsiteX2" fmla="*/ 3456403 w 3456403"/>
            <a:gd name="connsiteY2" fmla="*/ 21239 h 3469289"/>
            <a:gd name="connsiteX0" fmla="*/ 18200 w 3456725"/>
            <a:gd name="connsiteY0" fmla="*/ 3468514 h 3468514"/>
            <a:gd name="connsiteX1" fmla="*/ 884975 w 3456725"/>
            <a:gd name="connsiteY1" fmla="*/ 868189 h 3468514"/>
            <a:gd name="connsiteX2" fmla="*/ 3456725 w 3456725"/>
            <a:gd name="connsiteY2" fmla="*/ 20464 h 3468514"/>
          </a:gdLst>
          <a:ahLst/>
          <a:cxnLst>
            <a:cxn ang="0">
              <a:pos x="connsiteX0" y="connsiteY0"/>
            </a:cxn>
            <a:cxn ang="0">
              <a:pos x="connsiteX1" y="connsiteY1"/>
            </a:cxn>
            <a:cxn ang="0">
              <a:pos x="connsiteX2" y="connsiteY2"/>
            </a:cxn>
          </a:cxnLst>
          <a:rect l="l" t="t" r="r" b="b"/>
          <a:pathLst>
            <a:path w="3456725" h="3468514">
              <a:moveTo>
                <a:pt x="18200" y="3468514"/>
              </a:moveTo>
              <a:cubicBezTo>
                <a:pt x="-92131" y="2203276"/>
                <a:pt x="311888" y="1442864"/>
                <a:pt x="884975" y="868189"/>
              </a:cubicBezTo>
              <a:cubicBezTo>
                <a:pt x="1458062" y="293514"/>
                <a:pt x="2200218" y="-95424"/>
                <a:pt x="3456725" y="20464"/>
              </a:cubicBezTo>
            </a:path>
          </a:pathLst>
        </a:custGeom>
        <a:noFill xmlns:a="http://schemas.openxmlformats.org/drawingml/2006/main"/>
      </cdr:spPr>
      <cdr:style>
        <a:lnRef xmlns:a="http://schemas.openxmlformats.org/drawingml/2006/main" idx="3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2">
          <a:schemeClr val="dk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n-US"/>
        </a:p>
      </cdr:txBody>
    </cdr:sp>
  </cdr:relSizeAnchor>
</c:userShapes>
</file>

<file path=ppt/drawings/drawing8.xml><?xml version="1.0" encoding="utf-8"?>
<c:userShapes xmlns:c="http://schemas.openxmlformats.org/drawingml/2006/chart">
  <cdr:relSizeAnchor xmlns:cdr="http://schemas.openxmlformats.org/drawingml/2006/chartDrawing">
    <cdr:from>
      <cdr:x>0.16484</cdr:x>
      <cdr:y>0.033</cdr:y>
    </cdr:from>
    <cdr:to>
      <cdr:x>0.95824</cdr:x>
      <cdr:y>0.84222</cdr:y>
    </cdr:to>
    <cdr:sp macro="" textlink="">
      <cdr:nvSpPr>
        <cdr:cNvPr id="4" name="Freeform 3"/>
        <cdr:cNvSpPr/>
      </cdr:nvSpPr>
      <cdr:spPr>
        <a:xfrm xmlns:a="http://schemas.openxmlformats.org/drawingml/2006/main" rot="10800000">
          <a:off x="714375" y="141462"/>
          <a:ext cx="3438525" cy="3468514"/>
        </a:xfrm>
        <a:custGeom xmlns:a="http://schemas.openxmlformats.org/drawingml/2006/main">
          <a:avLst/>
          <a:gdLst>
            <a:gd name="connsiteX0" fmla="*/ 88661 w 3527186"/>
            <a:gd name="connsiteY0" fmla="*/ 3542997 h 3542997"/>
            <a:gd name="connsiteX1" fmla="*/ 441086 w 3527186"/>
            <a:gd name="connsiteY1" fmla="*/ 437847 h 3542997"/>
            <a:gd name="connsiteX2" fmla="*/ 3527186 w 3527186"/>
            <a:gd name="connsiteY2" fmla="*/ 94947 h 3542997"/>
            <a:gd name="connsiteX0" fmla="*/ 17878 w 3456403"/>
            <a:gd name="connsiteY0" fmla="*/ 3469289 h 3469289"/>
            <a:gd name="connsiteX1" fmla="*/ 894178 w 3456403"/>
            <a:gd name="connsiteY1" fmla="*/ 849914 h 3469289"/>
            <a:gd name="connsiteX2" fmla="*/ 3456403 w 3456403"/>
            <a:gd name="connsiteY2" fmla="*/ 21239 h 3469289"/>
            <a:gd name="connsiteX0" fmla="*/ 18200 w 3456725"/>
            <a:gd name="connsiteY0" fmla="*/ 3468514 h 3468514"/>
            <a:gd name="connsiteX1" fmla="*/ 884975 w 3456725"/>
            <a:gd name="connsiteY1" fmla="*/ 868189 h 3468514"/>
            <a:gd name="connsiteX2" fmla="*/ 3456725 w 3456725"/>
            <a:gd name="connsiteY2" fmla="*/ 20464 h 3468514"/>
          </a:gdLst>
          <a:ahLst/>
          <a:cxnLst>
            <a:cxn ang="0">
              <a:pos x="connsiteX0" y="connsiteY0"/>
            </a:cxn>
            <a:cxn ang="0">
              <a:pos x="connsiteX1" y="connsiteY1"/>
            </a:cxn>
            <a:cxn ang="0">
              <a:pos x="connsiteX2" y="connsiteY2"/>
            </a:cxn>
          </a:cxnLst>
          <a:rect l="l" t="t" r="r" b="b"/>
          <a:pathLst>
            <a:path w="3456725" h="3468514">
              <a:moveTo>
                <a:pt x="18200" y="3468514"/>
              </a:moveTo>
              <a:cubicBezTo>
                <a:pt x="-92131" y="2203276"/>
                <a:pt x="311888" y="1442864"/>
                <a:pt x="884975" y="868189"/>
              </a:cubicBezTo>
              <a:cubicBezTo>
                <a:pt x="1458062" y="293514"/>
                <a:pt x="2200218" y="-95424"/>
                <a:pt x="3456725" y="20464"/>
              </a:cubicBezTo>
            </a:path>
          </a:pathLst>
        </a:custGeom>
        <a:noFill xmlns:a="http://schemas.openxmlformats.org/drawingml/2006/main"/>
      </cdr:spPr>
      <cdr:style>
        <a:lnRef xmlns:a="http://schemas.openxmlformats.org/drawingml/2006/main" idx="3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2">
          <a:schemeClr val="dk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</c:userShapes>
</file>

<file path=ppt/drawings/drawing9.xml><?xml version="1.0" encoding="utf-8"?>
<c:userShapes xmlns:c="http://schemas.openxmlformats.org/drawingml/2006/chart">
  <cdr:relSizeAnchor xmlns:cdr="http://schemas.openxmlformats.org/drawingml/2006/chartDrawing">
    <cdr:from>
      <cdr:x>0.16577</cdr:x>
      <cdr:y>0.03885</cdr:y>
    </cdr:from>
    <cdr:to>
      <cdr:x>0.95512</cdr:x>
      <cdr:y>0.84329</cdr:y>
    </cdr:to>
    <cdr:sp macro="" textlink="">
      <cdr:nvSpPr>
        <cdr:cNvPr id="3" name="Freeform 2"/>
        <cdr:cNvSpPr/>
      </cdr:nvSpPr>
      <cdr:spPr>
        <a:xfrm xmlns:a="http://schemas.openxmlformats.org/drawingml/2006/main">
          <a:off x="721581" y="166515"/>
          <a:ext cx="3436001" cy="3448050"/>
        </a:xfrm>
        <a:custGeom xmlns:a="http://schemas.openxmlformats.org/drawingml/2006/main">
          <a:avLst/>
          <a:gdLst>
            <a:gd name="connsiteX0" fmla="*/ 88661 w 3527186"/>
            <a:gd name="connsiteY0" fmla="*/ 3542997 h 3542997"/>
            <a:gd name="connsiteX1" fmla="*/ 441086 w 3527186"/>
            <a:gd name="connsiteY1" fmla="*/ 437847 h 3542997"/>
            <a:gd name="connsiteX2" fmla="*/ 3527186 w 3527186"/>
            <a:gd name="connsiteY2" fmla="*/ 94947 h 3542997"/>
            <a:gd name="connsiteX0" fmla="*/ 17878 w 3456403"/>
            <a:gd name="connsiteY0" fmla="*/ 3469289 h 3469289"/>
            <a:gd name="connsiteX1" fmla="*/ 894178 w 3456403"/>
            <a:gd name="connsiteY1" fmla="*/ 849914 h 3469289"/>
            <a:gd name="connsiteX2" fmla="*/ 3456403 w 3456403"/>
            <a:gd name="connsiteY2" fmla="*/ 21239 h 3469289"/>
            <a:gd name="connsiteX0" fmla="*/ 18200 w 3456725"/>
            <a:gd name="connsiteY0" fmla="*/ 3468514 h 3468514"/>
            <a:gd name="connsiteX1" fmla="*/ 884975 w 3456725"/>
            <a:gd name="connsiteY1" fmla="*/ 868189 h 3468514"/>
            <a:gd name="connsiteX2" fmla="*/ 3456725 w 3456725"/>
            <a:gd name="connsiteY2" fmla="*/ 20464 h 3468514"/>
            <a:gd name="connsiteX0" fmla="*/ 44919 w 3483444"/>
            <a:gd name="connsiteY0" fmla="*/ 3458169 h 3458169"/>
            <a:gd name="connsiteX1" fmla="*/ 571212 w 3483444"/>
            <a:gd name="connsiteY1" fmla="*/ 1374916 h 3458169"/>
            <a:gd name="connsiteX2" fmla="*/ 3483444 w 3483444"/>
            <a:gd name="connsiteY2" fmla="*/ 10119 h 3458169"/>
            <a:gd name="connsiteX0" fmla="*/ 44919 w 3483444"/>
            <a:gd name="connsiteY0" fmla="*/ 3448050 h 3448050"/>
            <a:gd name="connsiteX1" fmla="*/ 571212 w 3483444"/>
            <a:gd name="connsiteY1" fmla="*/ 1364797 h 3448050"/>
            <a:gd name="connsiteX2" fmla="*/ 3483444 w 3483444"/>
            <a:gd name="connsiteY2" fmla="*/ 0 h 3448050"/>
            <a:gd name="connsiteX0" fmla="*/ 0 w 3438525"/>
            <a:gd name="connsiteY0" fmla="*/ 3448050 h 3448050"/>
            <a:gd name="connsiteX1" fmla="*/ 526293 w 3438525"/>
            <a:gd name="connsiteY1" fmla="*/ 1364797 h 3448050"/>
            <a:gd name="connsiteX2" fmla="*/ 3438525 w 3438525"/>
            <a:gd name="connsiteY2" fmla="*/ 0 h 3448050"/>
            <a:gd name="connsiteX0" fmla="*/ 0 w 3438525"/>
            <a:gd name="connsiteY0" fmla="*/ 3448050 h 3448050"/>
            <a:gd name="connsiteX1" fmla="*/ 567151 w 3438525"/>
            <a:gd name="connsiteY1" fmla="*/ 1446440 h 3448050"/>
            <a:gd name="connsiteX2" fmla="*/ 3438525 w 3438525"/>
            <a:gd name="connsiteY2" fmla="*/ 0 h 3448050"/>
            <a:gd name="connsiteX0" fmla="*/ 0 w 3438525"/>
            <a:gd name="connsiteY0" fmla="*/ 3448050 h 3448050"/>
            <a:gd name="connsiteX1" fmla="*/ 567151 w 3438525"/>
            <a:gd name="connsiteY1" fmla="*/ 1446440 h 3448050"/>
            <a:gd name="connsiteX2" fmla="*/ 3438525 w 3438525"/>
            <a:gd name="connsiteY2" fmla="*/ 0 h 3448050"/>
            <a:gd name="connsiteX0" fmla="*/ 0 w 3438525"/>
            <a:gd name="connsiteY0" fmla="*/ 3448050 h 3448050"/>
            <a:gd name="connsiteX1" fmla="*/ 567151 w 3438525"/>
            <a:gd name="connsiteY1" fmla="*/ 1446440 h 3448050"/>
            <a:gd name="connsiteX2" fmla="*/ 3438525 w 3438525"/>
            <a:gd name="connsiteY2" fmla="*/ 0 h 3448050"/>
            <a:gd name="connsiteX0" fmla="*/ 0 w 3438525"/>
            <a:gd name="connsiteY0" fmla="*/ 3448050 h 3448050"/>
            <a:gd name="connsiteX1" fmla="*/ 567151 w 3438525"/>
            <a:gd name="connsiteY1" fmla="*/ 1446440 h 3448050"/>
            <a:gd name="connsiteX2" fmla="*/ 3438525 w 3438525"/>
            <a:gd name="connsiteY2" fmla="*/ 0 h 3448050"/>
            <a:gd name="connsiteX0" fmla="*/ 0 w 3438525"/>
            <a:gd name="connsiteY0" fmla="*/ 3448050 h 3448050"/>
            <a:gd name="connsiteX1" fmla="*/ 594390 w 3438525"/>
            <a:gd name="connsiteY1" fmla="*/ 1487261 h 3448050"/>
            <a:gd name="connsiteX2" fmla="*/ 3438525 w 3438525"/>
            <a:gd name="connsiteY2" fmla="*/ 0 h 3448050"/>
            <a:gd name="connsiteX0" fmla="*/ 740 w 3439265"/>
            <a:gd name="connsiteY0" fmla="*/ 3448050 h 3448050"/>
            <a:gd name="connsiteX1" fmla="*/ 595130 w 3439265"/>
            <a:gd name="connsiteY1" fmla="*/ 1487261 h 3448050"/>
            <a:gd name="connsiteX2" fmla="*/ 3439265 w 3439265"/>
            <a:gd name="connsiteY2" fmla="*/ 0 h 3448050"/>
            <a:gd name="connsiteX0" fmla="*/ 547 w 3439072"/>
            <a:gd name="connsiteY0" fmla="*/ 3448050 h 3448050"/>
            <a:gd name="connsiteX1" fmla="*/ 676653 w 3439072"/>
            <a:gd name="connsiteY1" fmla="*/ 1500868 h 3448050"/>
            <a:gd name="connsiteX2" fmla="*/ 3439072 w 3439072"/>
            <a:gd name="connsiteY2" fmla="*/ 0 h 3448050"/>
          </a:gdLst>
          <a:ahLst/>
          <a:cxnLst>
            <a:cxn ang="0">
              <a:pos x="connsiteX0" y="connsiteY0"/>
            </a:cxn>
            <a:cxn ang="0">
              <a:pos x="connsiteX1" y="connsiteY1"/>
            </a:cxn>
            <a:cxn ang="0">
              <a:pos x="connsiteX2" y="connsiteY2"/>
            </a:cxn>
          </a:cxnLst>
          <a:rect l="l" t="t" r="r" b="b"/>
          <a:pathLst>
            <a:path w="3439072" h="3448050">
              <a:moveTo>
                <a:pt x="547" y="3448050"/>
              </a:moveTo>
              <a:cubicBezTo>
                <a:pt x="-14449" y="2155597"/>
                <a:pt x="280617" y="1844222"/>
                <a:pt x="676653" y="1500868"/>
              </a:cubicBezTo>
              <a:cubicBezTo>
                <a:pt x="1385934" y="1062264"/>
                <a:pt x="2114468" y="510041"/>
                <a:pt x="3439072" y="0"/>
              </a:cubicBezTo>
            </a:path>
          </a:pathLst>
        </a:custGeom>
        <a:noFill xmlns:a="http://schemas.openxmlformats.org/drawingml/2006/main"/>
      </cdr:spPr>
      <cdr:style>
        <a:lnRef xmlns:a="http://schemas.openxmlformats.org/drawingml/2006/main" idx="3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2">
          <a:schemeClr val="dk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n-US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FE642-EA5E-432F-86AE-7A8A1AE6517B}" type="datetimeFigureOut">
              <a:rPr lang="en-US" smtClean="0"/>
              <a:t>4/23/2019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CDD20-1738-4061-8165-9E8445BA42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89447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FE642-EA5E-432F-86AE-7A8A1AE6517B}" type="datetimeFigureOut">
              <a:rPr lang="en-US" smtClean="0"/>
              <a:t>4/23/2019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CDD20-1738-4061-8165-9E8445BA42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7104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FE642-EA5E-432F-86AE-7A8A1AE6517B}" type="datetimeFigureOut">
              <a:rPr lang="en-US" smtClean="0"/>
              <a:t>4/23/2019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CDD20-1738-4061-8165-9E8445BA42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449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FE642-EA5E-432F-86AE-7A8A1AE6517B}" type="datetimeFigureOut">
              <a:rPr lang="en-US" smtClean="0"/>
              <a:t>4/23/2019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CDD20-1738-4061-8165-9E8445BA42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6176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FE642-EA5E-432F-86AE-7A8A1AE6517B}" type="datetimeFigureOut">
              <a:rPr lang="en-US" smtClean="0"/>
              <a:t>4/23/2019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CDD20-1738-4061-8165-9E8445BA42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736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FE642-EA5E-432F-86AE-7A8A1AE6517B}" type="datetimeFigureOut">
              <a:rPr lang="en-US" smtClean="0"/>
              <a:t>4/23/2019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CDD20-1738-4061-8165-9E8445BA42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7837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FE642-EA5E-432F-86AE-7A8A1AE6517B}" type="datetimeFigureOut">
              <a:rPr lang="en-US" smtClean="0"/>
              <a:t>4/23/2019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CDD20-1738-4061-8165-9E8445BA42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6015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FE642-EA5E-432F-86AE-7A8A1AE6517B}" type="datetimeFigureOut">
              <a:rPr lang="en-US" smtClean="0"/>
              <a:t>4/23/2019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CDD20-1738-4061-8165-9E8445BA42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17147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FE642-EA5E-432F-86AE-7A8A1AE6517B}" type="datetimeFigureOut">
              <a:rPr lang="en-US" smtClean="0"/>
              <a:t>4/23/2019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CDD20-1738-4061-8165-9E8445BA42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05476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FE642-EA5E-432F-86AE-7A8A1AE6517B}" type="datetimeFigureOut">
              <a:rPr lang="en-US" smtClean="0"/>
              <a:t>4/23/2019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CDD20-1738-4061-8165-9E8445BA42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1612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FE642-EA5E-432F-86AE-7A8A1AE6517B}" type="datetimeFigureOut">
              <a:rPr lang="en-US" smtClean="0"/>
              <a:t>4/23/2019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CDD20-1738-4061-8165-9E8445BA42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3142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3FE642-EA5E-432F-86AE-7A8A1AE6517B}" type="datetimeFigureOut">
              <a:rPr lang="en-US" smtClean="0"/>
              <a:t>4/23/2019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3CDD20-1738-4061-8165-9E8445BA42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9750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3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4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5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6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911" name="Group 86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8018317"/>
              </p:ext>
            </p:extLst>
          </p:nvPr>
        </p:nvGraphicFramePr>
        <p:xfrm>
          <a:off x="2941638" y="287338"/>
          <a:ext cx="5302250" cy="6284918"/>
        </p:xfrm>
        <a:graphic>
          <a:graphicData uri="http://schemas.openxmlformats.org/drawingml/2006/table">
            <a:tbl>
              <a:tblPr/>
              <a:tblGrid>
                <a:gridCol w="914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97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969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969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9696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181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Probabilities of October NIÑO3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60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Year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Observed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El Niño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Neutral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La Niña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60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1981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7325" algn="dec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-0.23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60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40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60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1982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7325" algn="dec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2.07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E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100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460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1983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7325" algn="dec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-0.21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100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460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1984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7325" algn="dec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-0.84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L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80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460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1985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7325" algn="dec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-0.82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L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80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460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1986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7325" algn="dec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0.55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E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100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460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1987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7325" algn="dec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1.28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E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80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7460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1988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7325" algn="dec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-1.62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L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60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40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7460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1989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7325" algn="dec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-0.41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80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7460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1990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7325" algn="dec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-0.10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40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40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7460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1991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7325" algn="dec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0.62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E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40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60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7460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1992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7325" algn="dec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-0.33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40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60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7460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1993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7325" algn="dec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0.24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40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60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7460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1994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7325" algn="dec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0.47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80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7460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1995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7325" algn="dec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-0.86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L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60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40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7460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1996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7325" algn="dec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-0.49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80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7460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1997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7325" algn="dec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3.02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E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100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7460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1998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7325" algn="dec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-0.71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80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7460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1999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7325" algn="dec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-1.09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L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60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40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27460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2000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7325" algn="dec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-0.54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80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</a:tbl>
          </a:graphicData>
        </a:graphic>
      </p:graphicFrame>
      <p:sp>
        <p:nvSpPr>
          <p:cNvPr id="4" name="Text Box 163"/>
          <p:cNvSpPr txBox="1">
            <a:spLocks noChangeArrowheads="1"/>
          </p:cNvSpPr>
          <p:nvPr/>
        </p:nvSpPr>
        <p:spPr bwMode="auto">
          <a:xfrm>
            <a:off x="128983" y="1111984"/>
            <a:ext cx="2690417" cy="1631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Verification Example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using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ROC Diagram</a:t>
            </a:r>
            <a:endParaRPr lang="pt-BR" alt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09184659"/>
              </p:ext>
            </p:extLst>
          </p:nvPr>
        </p:nvGraphicFramePr>
        <p:xfrm>
          <a:off x="-11709" y="3200400"/>
          <a:ext cx="2971800" cy="2895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203301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581" name="Group 17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5319689"/>
              </p:ext>
            </p:extLst>
          </p:nvPr>
        </p:nvGraphicFramePr>
        <p:xfrm>
          <a:off x="2941638" y="287338"/>
          <a:ext cx="5302250" cy="6284918"/>
        </p:xfrm>
        <a:graphic>
          <a:graphicData uri="http://schemas.openxmlformats.org/drawingml/2006/table">
            <a:tbl>
              <a:tblPr/>
              <a:tblGrid>
                <a:gridCol w="914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97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969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969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9696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181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Probabilities of October NIÑO3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60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Year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Observed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El Niño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Neutral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La Niña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60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1981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7325" algn="dec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-0.23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60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40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60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1982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7325" algn="dec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2.07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E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100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460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1983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7325" algn="dec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-0.21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100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460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1984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7325" algn="dec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-0.84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L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80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460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1985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7325" algn="dec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-0.82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L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80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460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1986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7325" algn="dec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0.55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E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100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460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1987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7325" algn="dec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1.28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E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80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7460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1988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7325" algn="dec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-1.62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L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60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40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7460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1989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7325" algn="dec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-0.41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80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7460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1990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7325" algn="dec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-0.10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40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40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7460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1991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7325" algn="dec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0.62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E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40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60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7460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1992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7325" algn="dec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-0.33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40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60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7460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1993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7325" algn="dec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0.24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40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60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7460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1994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7325" algn="dec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0.47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80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7460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1995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7325" algn="dec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-0.86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L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60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40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7460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1996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7325" algn="dec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-0.49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80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7460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1997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7325" algn="dec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3.02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E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100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7460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1998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7325" algn="dec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-0.71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80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7460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1999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7325" algn="dec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-1.09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L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60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40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27460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2000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7325" algn="dec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-0.54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80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</a:tbl>
          </a:graphicData>
        </a:graphic>
      </p:graphicFrame>
      <p:sp>
        <p:nvSpPr>
          <p:cNvPr id="11426" name="Text Box 162"/>
          <p:cNvSpPr txBox="1">
            <a:spLocks noChangeArrowheads="1"/>
          </p:cNvSpPr>
          <p:nvPr/>
        </p:nvSpPr>
        <p:spPr bwMode="auto">
          <a:xfrm>
            <a:off x="107950" y="1144588"/>
            <a:ext cx="2381250" cy="915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Observed El Ninos: 5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Non Obs El Ninos: 15</a:t>
            </a:r>
            <a:endParaRPr lang="pt-BR" altLang="en-US" sz="1800"/>
          </a:p>
        </p:txBody>
      </p:sp>
      <p:sp>
        <p:nvSpPr>
          <p:cNvPr id="11427" name="Text Box 163"/>
          <p:cNvSpPr txBox="1">
            <a:spLocks noChangeArrowheads="1"/>
          </p:cNvSpPr>
          <p:nvPr/>
        </p:nvSpPr>
        <p:spPr bwMode="auto">
          <a:xfrm>
            <a:off x="592138" y="2728913"/>
            <a:ext cx="1054100" cy="366712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Prob</a:t>
            </a:r>
            <a:r>
              <a:rPr lang="en-US" altLang="en-US" sz="1800" u="sng"/>
              <a:t>&gt;</a:t>
            </a:r>
            <a:r>
              <a:rPr lang="en-US" altLang="en-US" sz="1800"/>
              <a:t>40</a:t>
            </a:r>
            <a:endParaRPr lang="pt-BR" altLang="en-US" sz="1800"/>
          </a:p>
        </p:txBody>
      </p:sp>
      <p:sp>
        <p:nvSpPr>
          <p:cNvPr id="11428" name="Text Box 164"/>
          <p:cNvSpPr txBox="1">
            <a:spLocks noChangeArrowheads="1"/>
          </p:cNvSpPr>
          <p:nvPr/>
        </p:nvSpPr>
        <p:spPr bwMode="auto">
          <a:xfrm>
            <a:off x="539750" y="3429000"/>
            <a:ext cx="28082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Correctly fcst El Ninos</a:t>
            </a:r>
            <a:endParaRPr lang="pt-BR" altLang="en-US" sz="1800"/>
          </a:p>
        </p:txBody>
      </p:sp>
      <p:sp>
        <p:nvSpPr>
          <p:cNvPr id="11429" name="Line 165"/>
          <p:cNvSpPr>
            <a:spLocks noChangeShapeType="1"/>
          </p:cNvSpPr>
          <p:nvPr/>
        </p:nvSpPr>
        <p:spPr bwMode="auto">
          <a:xfrm>
            <a:off x="611188" y="3789363"/>
            <a:ext cx="21605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430" name="Text Box 166"/>
          <p:cNvSpPr txBox="1">
            <a:spLocks noChangeArrowheads="1"/>
          </p:cNvSpPr>
          <p:nvPr/>
        </p:nvSpPr>
        <p:spPr bwMode="auto">
          <a:xfrm>
            <a:off x="684213" y="3716338"/>
            <a:ext cx="2089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Observed El Ninos</a:t>
            </a:r>
            <a:endParaRPr lang="pt-BR" altLang="en-US" sz="1800"/>
          </a:p>
        </p:txBody>
      </p:sp>
      <p:sp>
        <p:nvSpPr>
          <p:cNvPr id="11431" name="Text Box 167"/>
          <p:cNvSpPr txBox="1">
            <a:spLocks noChangeArrowheads="1"/>
          </p:cNvSpPr>
          <p:nvPr/>
        </p:nvSpPr>
        <p:spPr bwMode="auto">
          <a:xfrm>
            <a:off x="107950" y="3587750"/>
            <a:ext cx="28082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H =</a:t>
            </a:r>
            <a:endParaRPr lang="pt-BR" altLang="en-US" sz="1800"/>
          </a:p>
        </p:txBody>
      </p:sp>
      <p:sp>
        <p:nvSpPr>
          <p:cNvPr id="11432" name="Text Box 168"/>
          <p:cNvSpPr txBox="1">
            <a:spLocks noChangeArrowheads="1"/>
          </p:cNvSpPr>
          <p:nvPr/>
        </p:nvSpPr>
        <p:spPr bwMode="auto">
          <a:xfrm>
            <a:off x="107950" y="4718050"/>
            <a:ext cx="28082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F =</a:t>
            </a:r>
            <a:endParaRPr lang="pt-BR" altLang="en-US" sz="1800"/>
          </a:p>
        </p:txBody>
      </p:sp>
      <p:sp>
        <p:nvSpPr>
          <p:cNvPr id="11433" name="Text Box 169"/>
          <p:cNvSpPr txBox="1">
            <a:spLocks noChangeArrowheads="1"/>
          </p:cNvSpPr>
          <p:nvPr/>
        </p:nvSpPr>
        <p:spPr bwMode="auto">
          <a:xfrm>
            <a:off x="468313" y="4581525"/>
            <a:ext cx="280828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Wrongly fcst El Ninos</a:t>
            </a:r>
            <a:endParaRPr lang="pt-BR" altLang="en-US" sz="1800"/>
          </a:p>
        </p:txBody>
      </p:sp>
      <p:sp>
        <p:nvSpPr>
          <p:cNvPr id="11434" name="Text Box 170"/>
          <p:cNvSpPr txBox="1">
            <a:spLocks noChangeArrowheads="1"/>
          </p:cNvSpPr>
          <p:nvPr/>
        </p:nvSpPr>
        <p:spPr bwMode="auto">
          <a:xfrm>
            <a:off x="538163" y="4941888"/>
            <a:ext cx="2000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Non Obs El Ninos</a:t>
            </a:r>
            <a:endParaRPr lang="pt-BR" altLang="en-US" sz="1800"/>
          </a:p>
        </p:txBody>
      </p:sp>
      <p:sp>
        <p:nvSpPr>
          <p:cNvPr id="11435" name="Line 171"/>
          <p:cNvSpPr>
            <a:spLocks noChangeShapeType="1"/>
          </p:cNvSpPr>
          <p:nvPr/>
        </p:nvSpPr>
        <p:spPr bwMode="auto">
          <a:xfrm>
            <a:off x="539750" y="4941888"/>
            <a:ext cx="21605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1487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610" name="Group 17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150565"/>
              </p:ext>
            </p:extLst>
          </p:nvPr>
        </p:nvGraphicFramePr>
        <p:xfrm>
          <a:off x="2941638" y="287338"/>
          <a:ext cx="5302250" cy="6284918"/>
        </p:xfrm>
        <a:graphic>
          <a:graphicData uri="http://schemas.openxmlformats.org/drawingml/2006/table">
            <a:tbl>
              <a:tblPr/>
              <a:tblGrid>
                <a:gridCol w="914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97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969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969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9696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181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Probabilities of October NIÑO3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60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Year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Observed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El Niño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Neutral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La Niña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60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1981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7325" algn="dec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-0.23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60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40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60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1982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7325" algn="dec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2.07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E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100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460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1983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7325" algn="dec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-0.21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100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460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1984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7325" algn="dec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-0.84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L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80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460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1985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7325" algn="dec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-0.82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L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80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460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1986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7325" algn="dec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0.55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E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100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460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1987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7325" algn="dec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1.28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E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80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7460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1988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7325" algn="dec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-1.62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L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60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40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7460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1989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7325" algn="dec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-0.41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80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7460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1990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7325" algn="dec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-0.10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40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40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7460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1991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7325" algn="dec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0.62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E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40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60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7460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1992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7325" algn="dec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-0.33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40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60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7460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1993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7325" algn="dec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0.24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40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60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7460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1994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7325" algn="dec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0.47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80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7460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1995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7325" algn="dec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-0.86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L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60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40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7460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1996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7325" algn="dec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-0.49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80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7460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1997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7325" algn="dec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3.02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E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100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7460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1998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7325" algn="dec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-0.71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80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7460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1999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7325" algn="dec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-1.09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L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60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40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27460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2000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7325" algn="dec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-0.54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80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</a:tbl>
          </a:graphicData>
        </a:graphic>
      </p:graphicFrame>
      <p:sp>
        <p:nvSpPr>
          <p:cNvPr id="12450" name="Text Box 162"/>
          <p:cNvSpPr txBox="1">
            <a:spLocks noChangeArrowheads="1"/>
          </p:cNvSpPr>
          <p:nvPr/>
        </p:nvSpPr>
        <p:spPr bwMode="auto">
          <a:xfrm>
            <a:off x="107950" y="1144588"/>
            <a:ext cx="2381250" cy="915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Observed El Ninos: 5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Non Obs El Ninos: 15</a:t>
            </a:r>
            <a:endParaRPr lang="pt-BR" altLang="en-US" sz="1800"/>
          </a:p>
        </p:txBody>
      </p:sp>
      <p:sp>
        <p:nvSpPr>
          <p:cNvPr id="12451" name="Text Box 163"/>
          <p:cNvSpPr txBox="1">
            <a:spLocks noChangeArrowheads="1"/>
          </p:cNvSpPr>
          <p:nvPr/>
        </p:nvSpPr>
        <p:spPr bwMode="auto">
          <a:xfrm>
            <a:off x="592138" y="2728913"/>
            <a:ext cx="1054100" cy="366712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Prob</a:t>
            </a:r>
            <a:r>
              <a:rPr lang="en-US" altLang="en-US" sz="1800" u="sng"/>
              <a:t>&gt;</a:t>
            </a:r>
            <a:r>
              <a:rPr lang="en-US" altLang="en-US" sz="1800"/>
              <a:t>40</a:t>
            </a:r>
            <a:endParaRPr lang="pt-BR" altLang="en-US" sz="1800"/>
          </a:p>
        </p:txBody>
      </p:sp>
      <p:sp>
        <p:nvSpPr>
          <p:cNvPr id="12452" name="Text Box 164"/>
          <p:cNvSpPr txBox="1">
            <a:spLocks noChangeArrowheads="1"/>
          </p:cNvSpPr>
          <p:nvPr/>
        </p:nvSpPr>
        <p:spPr bwMode="auto">
          <a:xfrm>
            <a:off x="539750" y="3429000"/>
            <a:ext cx="28082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Correctly fcst El Ninos</a:t>
            </a:r>
            <a:endParaRPr lang="pt-BR" altLang="en-US" sz="1800"/>
          </a:p>
        </p:txBody>
      </p:sp>
      <p:sp>
        <p:nvSpPr>
          <p:cNvPr id="12453" name="Line 165"/>
          <p:cNvSpPr>
            <a:spLocks noChangeShapeType="1"/>
          </p:cNvSpPr>
          <p:nvPr/>
        </p:nvSpPr>
        <p:spPr bwMode="auto">
          <a:xfrm>
            <a:off x="611188" y="3789363"/>
            <a:ext cx="21605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454" name="Text Box 166"/>
          <p:cNvSpPr txBox="1">
            <a:spLocks noChangeArrowheads="1"/>
          </p:cNvSpPr>
          <p:nvPr/>
        </p:nvSpPr>
        <p:spPr bwMode="auto">
          <a:xfrm>
            <a:off x="684213" y="3716338"/>
            <a:ext cx="2089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Observed El Ninos</a:t>
            </a:r>
            <a:endParaRPr lang="pt-BR" altLang="en-US" sz="1800"/>
          </a:p>
        </p:txBody>
      </p:sp>
      <p:sp>
        <p:nvSpPr>
          <p:cNvPr id="12455" name="Text Box 167"/>
          <p:cNvSpPr txBox="1">
            <a:spLocks noChangeArrowheads="1"/>
          </p:cNvSpPr>
          <p:nvPr/>
        </p:nvSpPr>
        <p:spPr bwMode="auto">
          <a:xfrm>
            <a:off x="107950" y="3587750"/>
            <a:ext cx="28082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H =</a:t>
            </a:r>
            <a:endParaRPr lang="pt-BR" altLang="en-US" sz="1800"/>
          </a:p>
        </p:txBody>
      </p:sp>
      <p:sp>
        <p:nvSpPr>
          <p:cNvPr id="12456" name="Text Box 168"/>
          <p:cNvSpPr txBox="1">
            <a:spLocks noChangeArrowheads="1"/>
          </p:cNvSpPr>
          <p:nvPr/>
        </p:nvSpPr>
        <p:spPr bwMode="auto">
          <a:xfrm>
            <a:off x="107950" y="4718050"/>
            <a:ext cx="28082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F =</a:t>
            </a:r>
            <a:endParaRPr lang="pt-BR" altLang="en-US" sz="1800"/>
          </a:p>
        </p:txBody>
      </p:sp>
      <p:sp>
        <p:nvSpPr>
          <p:cNvPr id="12457" name="Text Box 169"/>
          <p:cNvSpPr txBox="1">
            <a:spLocks noChangeArrowheads="1"/>
          </p:cNvSpPr>
          <p:nvPr/>
        </p:nvSpPr>
        <p:spPr bwMode="auto">
          <a:xfrm>
            <a:off x="468313" y="4581525"/>
            <a:ext cx="280828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Wrongly fcst El Ninos</a:t>
            </a:r>
            <a:endParaRPr lang="pt-BR" altLang="en-US" sz="1800"/>
          </a:p>
        </p:txBody>
      </p:sp>
      <p:sp>
        <p:nvSpPr>
          <p:cNvPr id="12458" name="Text Box 170"/>
          <p:cNvSpPr txBox="1">
            <a:spLocks noChangeArrowheads="1"/>
          </p:cNvSpPr>
          <p:nvPr/>
        </p:nvSpPr>
        <p:spPr bwMode="auto">
          <a:xfrm>
            <a:off x="538163" y="4941888"/>
            <a:ext cx="2000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Non Obs El Ninos</a:t>
            </a:r>
            <a:endParaRPr lang="pt-BR" altLang="en-US" sz="1800"/>
          </a:p>
        </p:txBody>
      </p:sp>
      <p:sp>
        <p:nvSpPr>
          <p:cNvPr id="12459" name="Line 171"/>
          <p:cNvSpPr>
            <a:spLocks noChangeShapeType="1"/>
          </p:cNvSpPr>
          <p:nvPr/>
        </p:nvSpPr>
        <p:spPr bwMode="auto">
          <a:xfrm>
            <a:off x="539750" y="4941888"/>
            <a:ext cx="21605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460" name="Rectangle 172"/>
          <p:cNvSpPr>
            <a:spLocks noChangeArrowheads="1"/>
          </p:cNvSpPr>
          <p:nvPr/>
        </p:nvSpPr>
        <p:spPr bwMode="auto">
          <a:xfrm>
            <a:off x="4500563" y="1341438"/>
            <a:ext cx="1584325" cy="2873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2461" name="Rectangle 173"/>
          <p:cNvSpPr>
            <a:spLocks noChangeArrowheads="1"/>
          </p:cNvSpPr>
          <p:nvPr/>
        </p:nvSpPr>
        <p:spPr bwMode="auto">
          <a:xfrm>
            <a:off x="4486275" y="2709863"/>
            <a:ext cx="1584325" cy="2873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2462" name="Rectangle 174"/>
          <p:cNvSpPr>
            <a:spLocks noChangeArrowheads="1"/>
          </p:cNvSpPr>
          <p:nvPr/>
        </p:nvSpPr>
        <p:spPr bwMode="auto">
          <a:xfrm>
            <a:off x="4471988" y="3846513"/>
            <a:ext cx="1584325" cy="2873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2463" name="Rectangle 175"/>
          <p:cNvSpPr>
            <a:spLocks noChangeArrowheads="1"/>
          </p:cNvSpPr>
          <p:nvPr/>
        </p:nvSpPr>
        <p:spPr bwMode="auto">
          <a:xfrm>
            <a:off x="4500563" y="5461000"/>
            <a:ext cx="1584325" cy="2873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2464" name="Text Box 176"/>
          <p:cNvSpPr txBox="1">
            <a:spLocks noChangeArrowheads="1"/>
          </p:cNvSpPr>
          <p:nvPr/>
        </p:nvSpPr>
        <p:spPr bwMode="auto">
          <a:xfrm>
            <a:off x="107950" y="4149725"/>
            <a:ext cx="28082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/>
              <a:t>H =4/5=</a:t>
            </a:r>
            <a:r>
              <a:rPr lang="en-US" altLang="en-US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0.8</a:t>
            </a:r>
            <a:endParaRPr lang="pt-BR" altLang="en-US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1826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635" name="Group 17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7280793"/>
              </p:ext>
            </p:extLst>
          </p:nvPr>
        </p:nvGraphicFramePr>
        <p:xfrm>
          <a:off x="2941638" y="287338"/>
          <a:ext cx="5302250" cy="6284918"/>
        </p:xfrm>
        <a:graphic>
          <a:graphicData uri="http://schemas.openxmlformats.org/drawingml/2006/table">
            <a:tbl>
              <a:tblPr/>
              <a:tblGrid>
                <a:gridCol w="914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97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969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969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9696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181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Probabilities of October NIÑO3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60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Year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Observed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El Niño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Neutral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La Niña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60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1981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7325" algn="dec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-0.23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60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40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60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1982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7325" algn="dec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2.07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E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100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460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1983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7325" algn="dec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-0.21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100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460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1984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7325" algn="dec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-0.84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L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80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460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1985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7325" algn="dec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-0.82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L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80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460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1986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7325" algn="dec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0.55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E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100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460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1987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7325" algn="dec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1.28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E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80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7460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1988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7325" algn="dec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-1.62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L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60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40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7460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1989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7325" algn="dec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-0.41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80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7460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1990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7325" algn="dec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-0.10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40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40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7460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1991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7325" algn="dec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0.62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E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40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60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7460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1992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7325" algn="dec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-0.33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40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60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7460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1993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7325" algn="dec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0.24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40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60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7460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1994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7325" algn="dec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0.47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80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7460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1995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7325" algn="dec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-0.86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L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60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40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7460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1996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7325" algn="dec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-0.49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80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7460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1997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7325" algn="dec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3.02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E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100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7460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1998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7325" algn="dec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-0.71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80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7460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1999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7325" algn="dec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-1.09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L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60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40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27460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2000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7325" algn="dec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-0.54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80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</a:tbl>
          </a:graphicData>
        </a:graphic>
      </p:graphicFrame>
      <p:sp>
        <p:nvSpPr>
          <p:cNvPr id="13474" name="Text Box 162"/>
          <p:cNvSpPr txBox="1">
            <a:spLocks noChangeArrowheads="1"/>
          </p:cNvSpPr>
          <p:nvPr/>
        </p:nvSpPr>
        <p:spPr bwMode="auto">
          <a:xfrm>
            <a:off x="107950" y="1144588"/>
            <a:ext cx="2381250" cy="915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Observed El Ninos: 5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Non Obs El Ninos: 15</a:t>
            </a:r>
            <a:endParaRPr lang="pt-BR" altLang="en-US" sz="1800"/>
          </a:p>
        </p:txBody>
      </p:sp>
      <p:sp>
        <p:nvSpPr>
          <p:cNvPr id="13475" name="Text Box 163"/>
          <p:cNvSpPr txBox="1">
            <a:spLocks noChangeArrowheads="1"/>
          </p:cNvSpPr>
          <p:nvPr/>
        </p:nvSpPr>
        <p:spPr bwMode="auto">
          <a:xfrm>
            <a:off x="592138" y="2728913"/>
            <a:ext cx="1054100" cy="366712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Prob</a:t>
            </a:r>
            <a:r>
              <a:rPr lang="en-US" altLang="en-US" sz="1800" u="sng"/>
              <a:t>&gt;</a:t>
            </a:r>
            <a:r>
              <a:rPr lang="en-US" altLang="en-US" sz="1800"/>
              <a:t>40</a:t>
            </a:r>
            <a:endParaRPr lang="pt-BR" altLang="en-US" sz="1800"/>
          </a:p>
        </p:txBody>
      </p:sp>
      <p:sp>
        <p:nvSpPr>
          <p:cNvPr id="13476" name="Text Box 164"/>
          <p:cNvSpPr txBox="1">
            <a:spLocks noChangeArrowheads="1"/>
          </p:cNvSpPr>
          <p:nvPr/>
        </p:nvSpPr>
        <p:spPr bwMode="auto">
          <a:xfrm>
            <a:off x="539750" y="3429000"/>
            <a:ext cx="28082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Correctly fcst El Ninos</a:t>
            </a:r>
            <a:endParaRPr lang="pt-BR" altLang="en-US" sz="1800"/>
          </a:p>
        </p:txBody>
      </p:sp>
      <p:sp>
        <p:nvSpPr>
          <p:cNvPr id="13477" name="Line 165"/>
          <p:cNvSpPr>
            <a:spLocks noChangeShapeType="1"/>
          </p:cNvSpPr>
          <p:nvPr/>
        </p:nvSpPr>
        <p:spPr bwMode="auto">
          <a:xfrm>
            <a:off x="611188" y="3789363"/>
            <a:ext cx="21605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478" name="Text Box 166"/>
          <p:cNvSpPr txBox="1">
            <a:spLocks noChangeArrowheads="1"/>
          </p:cNvSpPr>
          <p:nvPr/>
        </p:nvSpPr>
        <p:spPr bwMode="auto">
          <a:xfrm>
            <a:off x="684213" y="3716338"/>
            <a:ext cx="2089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Observed El Ninos</a:t>
            </a:r>
            <a:endParaRPr lang="pt-BR" altLang="en-US" sz="1800"/>
          </a:p>
        </p:txBody>
      </p:sp>
      <p:sp>
        <p:nvSpPr>
          <p:cNvPr id="13479" name="Text Box 167"/>
          <p:cNvSpPr txBox="1">
            <a:spLocks noChangeArrowheads="1"/>
          </p:cNvSpPr>
          <p:nvPr/>
        </p:nvSpPr>
        <p:spPr bwMode="auto">
          <a:xfrm>
            <a:off x="107950" y="3587750"/>
            <a:ext cx="28082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H =</a:t>
            </a:r>
            <a:endParaRPr lang="pt-BR" altLang="en-US" sz="1800"/>
          </a:p>
        </p:txBody>
      </p:sp>
      <p:sp>
        <p:nvSpPr>
          <p:cNvPr id="13480" name="Text Box 168"/>
          <p:cNvSpPr txBox="1">
            <a:spLocks noChangeArrowheads="1"/>
          </p:cNvSpPr>
          <p:nvPr/>
        </p:nvSpPr>
        <p:spPr bwMode="auto">
          <a:xfrm>
            <a:off x="107950" y="4718050"/>
            <a:ext cx="28082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F =</a:t>
            </a:r>
            <a:endParaRPr lang="pt-BR" altLang="en-US" sz="1800"/>
          </a:p>
        </p:txBody>
      </p:sp>
      <p:sp>
        <p:nvSpPr>
          <p:cNvPr id="13481" name="Text Box 169"/>
          <p:cNvSpPr txBox="1">
            <a:spLocks noChangeArrowheads="1"/>
          </p:cNvSpPr>
          <p:nvPr/>
        </p:nvSpPr>
        <p:spPr bwMode="auto">
          <a:xfrm>
            <a:off x="468313" y="4581525"/>
            <a:ext cx="280828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Wrongly fcst El Ninos</a:t>
            </a:r>
            <a:endParaRPr lang="pt-BR" altLang="en-US" sz="1800"/>
          </a:p>
        </p:txBody>
      </p:sp>
      <p:sp>
        <p:nvSpPr>
          <p:cNvPr id="13482" name="Text Box 170"/>
          <p:cNvSpPr txBox="1">
            <a:spLocks noChangeArrowheads="1"/>
          </p:cNvSpPr>
          <p:nvPr/>
        </p:nvSpPr>
        <p:spPr bwMode="auto">
          <a:xfrm>
            <a:off x="538163" y="4941888"/>
            <a:ext cx="2000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Non Obs El Ninos</a:t>
            </a:r>
            <a:endParaRPr lang="pt-BR" altLang="en-US" sz="1800"/>
          </a:p>
        </p:txBody>
      </p:sp>
      <p:sp>
        <p:nvSpPr>
          <p:cNvPr id="13483" name="Line 171"/>
          <p:cNvSpPr>
            <a:spLocks noChangeShapeType="1"/>
          </p:cNvSpPr>
          <p:nvPr/>
        </p:nvSpPr>
        <p:spPr bwMode="auto">
          <a:xfrm>
            <a:off x="539750" y="4941888"/>
            <a:ext cx="21605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484" name="Rectangle 172"/>
          <p:cNvSpPr>
            <a:spLocks noChangeArrowheads="1"/>
          </p:cNvSpPr>
          <p:nvPr/>
        </p:nvSpPr>
        <p:spPr bwMode="auto">
          <a:xfrm>
            <a:off x="4500563" y="1341438"/>
            <a:ext cx="1584325" cy="2873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3485" name="Rectangle 173"/>
          <p:cNvSpPr>
            <a:spLocks noChangeArrowheads="1"/>
          </p:cNvSpPr>
          <p:nvPr/>
        </p:nvSpPr>
        <p:spPr bwMode="auto">
          <a:xfrm>
            <a:off x="4486275" y="2709863"/>
            <a:ext cx="1584325" cy="2873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3486" name="Rectangle 174"/>
          <p:cNvSpPr>
            <a:spLocks noChangeArrowheads="1"/>
          </p:cNvSpPr>
          <p:nvPr/>
        </p:nvSpPr>
        <p:spPr bwMode="auto">
          <a:xfrm>
            <a:off x="4471988" y="3846513"/>
            <a:ext cx="1584325" cy="2873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3487" name="Rectangle 175"/>
          <p:cNvSpPr>
            <a:spLocks noChangeArrowheads="1"/>
          </p:cNvSpPr>
          <p:nvPr/>
        </p:nvSpPr>
        <p:spPr bwMode="auto">
          <a:xfrm>
            <a:off x="4500563" y="5461000"/>
            <a:ext cx="1584325" cy="2873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3488" name="Text Box 176"/>
          <p:cNvSpPr txBox="1">
            <a:spLocks noChangeArrowheads="1"/>
          </p:cNvSpPr>
          <p:nvPr/>
        </p:nvSpPr>
        <p:spPr bwMode="auto">
          <a:xfrm>
            <a:off x="107950" y="4149725"/>
            <a:ext cx="28082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H =4/5=0.8</a:t>
            </a:r>
            <a:endParaRPr lang="pt-BR" altLang="en-US" sz="1800"/>
          </a:p>
        </p:txBody>
      </p:sp>
      <p:sp>
        <p:nvSpPr>
          <p:cNvPr id="13489" name="Text Box 177"/>
          <p:cNvSpPr txBox="1">
            <a:spLocks noChangeArrowheads="1"/>
          </p:cNvSpPr>
          <p:nvPr/>
        </p:nvSpPr>
        <p:spPr bwMode="auto">
          <a:xfrm>
            <a:off x="107950" y="5373688"/>
            <a:ext cx="280828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/>
              <a:t>F =3/15=</a:t>
            </a:r>
            <a:r>
              <a:rPr lang="en-US" altLang="en-US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0.2</a:t>
            </a:r>
            <a:endParaRPr lang="pt-BR" altLang="en-US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07424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652" name="Group 17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9462574"/>
              </p:ext>
            </p:extLst>
          </p:nvPr>
        </p:nvGraphicFramePr>
        <p:xfrm>
          <a:off x="2941638" y="287338"/>
          <a:ext cx="5302250" cy="6284918"/>
        </p:xfrm>
        <a:graphic>
          <a:graphicData uri="http://schemas.openxmlformats.org/drawingml/2006/table">
            <a:tbl>
              <a:tblPr/>
              <a:tblGrid>
                <a:gridCol w="914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97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969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969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9696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181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Probabilities of October NIÑO3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60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Year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Observed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El Niño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Neutral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La Niña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60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1981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7325" algn="dec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-0.23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60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40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60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1982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7325" algn="dec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2.07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E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100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460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1983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7325" algn="dec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-0.21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100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460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1984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7325" algn="dec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-0.84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L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80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460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1985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7325" algn="dec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-0.82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L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80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460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1986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7325" algn="dec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0.55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E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100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460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1987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7325" algn="dec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1.28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E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80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7460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1988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7325" algn="dec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-1.62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L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60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40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7460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1989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7325" algn="dec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-0.41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80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7460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1990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7325" algn="dec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-0.10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40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40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7460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1991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7325" algn="dec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0.62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E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40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60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7460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1992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7325" algn="dec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-0.33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40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60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7460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1993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7325" algn="dec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0.24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40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60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7460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1994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7325" algn="dec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0.47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80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7460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1995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7325" algn="dec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-0.86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L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60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40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7460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1996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7325" algn="dec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-0.49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80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7460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1997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7325" algn="dec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3.02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E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100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7460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1998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7325" algn="dec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-0.71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80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7460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1999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7325" algn="dec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-1.09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L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60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40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27460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2000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7325" algn="dec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-0.54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80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</a:tbl>
          </a:graphicData>
        </a:graphic>
      </p:graphicFrame>
      <p:sp>
        <p:nvSpPr>
          <p:cNvPr id="14498" name="Text Box 162"/>
          <p:cNvSpPr txBox="1">
            <a:spLocks noChangeArrowheads="1"/>
          </p:cNvSpPr>
          <p:nvPr/>
        </p:nvSpPr>
        <p:spPr bwMode="auto">
          <a:xfrm>
            <a:off x="107950" y="1144588"/>
            <a:ext cx="2381250" cy="915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Observed El Ninos: 5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Non Obs El Ninos: 15</a:t>
            </a:r>
            <a:endParaRPr lang="pt-BR" altLang="en-US" sz="1800"/>
          </a:p>
        </p:txBody>
      </p:sp>
      <p:sp>
        <p:nvSpPr>
          <p:cNvPr id="14499" name="Text Box 163"/>
          <p:cNvSpPr txBox="1">
            <a:spLocks noChangeArrowheads="1"/>
          </p:cNvSpPr>
          <p:nvPr/>
        </p:nvSpPr>
        <p:spPr bwMode="auto">
          <a:xfrm>
            <a:off x="592138" y="2728913"/>
            <a:ext cx="1054100" cy="366712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Prob</a:t>
            </a:r>
            <a:r>
              <a:rPr lang="en-US" altLang="en-US" sz="1800" u="sng"/>
              <a:t>&gt;</a:t>
            </a:r>
            <a:r>
              <a:rPr lang="en-US" altLang="en-US" sz="1800"/>
              <a:t>60</a:t>
            </a:r>
            <a:endParaRPr lang="pt-BR" altLang="en-US" sz="1800"/>
          </a:p>
        </p:txBody>
      </p:sp>
      <p:sp>
        <p:nvSpPr>
          <p:cNvPr id="14500" name="Text Box 164"/>
          <p:cNvSpPr txBox="1">
            <a:spLocks noChangeArrowheads="1"/>
          </p:cNvSpPr>
          <p:nvPr/>
        </p:nvSpPr>
        <p:spPr bwMode="auto">
          <a:xfrm>
            <a:off x="539750" y="3429000"/>
            <a:ext cx="28082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Correctly fcst El Ninos</a:t>
            </a:r>
            <a:endParaRPr lang="pt-BR" altLang="en-US" sz="1800"/>
          </a:p>
        </p:txBody>
      </p:sp>
      <p:sp>
        <p:nvSpPr>
          <p:cNvPr id="14501" name="Line 165"/>
          <p:cNvSpPr>
            <a:spLocks noChangeShapeType="1"/>
          </p:cNvSpPr>
          <p:nvPr/>
        </p:nvSpPr>
        <p:spPr bwMode="auto">
          <a:xfrm>
            <a:off x="611188" y="3789363"/>
            <a:ext cx="21605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502" name="Text Box 166"/>
          <p:cNvSpPr txBox="1">
            <a:spLocks noChangeArrowheads="1"/>
          </p:cNvSpPr>
          <p:nvPr/>
        </p:nvSpPr>
        <p:spPr bwMode="auto">
          <a:xfrm>
            <a:off x="684213" y="3716338"/>
            <a:ext cx="2089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Observed El Ninos</a:t>
            </a:r>
            <a:endParaRPr lang="pt-BR" altLang="en-US" sz="1800"/>
          </a:p>
        </p:txBody>
      </p:sp>
      <p:sp>
        <p:nvSpPr>
          <p:cNvPr id="14503" name="Text Box 167"/>
          <p:cNvSpPr txBox="1">
            <a:spLocks noChangeArrowheads="1"/>
          </p:cNvSpPr>
          <p:nvPr/>
        </p:nvSpPr>
        <p:spPr bwMode="auto">
          <a:xfrm>
            <a:off x="107950" y="3587750"/>
            <a:ext cx="28082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H =</a:t>
            </a:r>
            <a:endParaRPr lang="pt-BR" altLang="en-US" sz="1800"/>
          </a:p>
        </p:txBody>
      </p:sp>
      <p:sp>
        <p:nvSpPr>
          <p:cNvPr id="14504" name="Text Box 168"/>
          <p:cNvSpPr txBox="1">
            <a:spLocks noChangeArrowheads="1"/>
          </p:cNvSpPr>
          <p:nvPr/>
        </p:nvSpPr>
        <p:spPr bwMode="auto">
          <a:xfrm>
            <a:off x="107950" y="4718050"/>
            <a:ext cx="28082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F =</a:t>
            </a:r>
            <a:endParaRPr lang="pt-BR" altLang="en-US" sz="1800"/>
          </a:p>
        </p:txBody>
      </p:sp>
      <p:sp>
        <p:nvSpPr>
          <p:cNvPr id="14505" name="Text Box 169"/>
          <p:cNvSpPr txBox="1">
            <a:spLocks noChangeArrowheads="1"/>
          </p:cNvSpPr>
          <p:nvPr/>
        </p:nvSpPr>
        <p:spPr bwMode="auto">
          <a:xfrm>
            <a:off x="468313" y="4581525"/>
            <a:ext cx="280828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Wrongly fcst El Ninos</a:t>
            </a:r>
            <a:endParaRPr lang="pt-BR" altLang="en-US" sz="1800"/>
          </a:p>
        </p:txBody>
      </p:sp>
      <p:sp>
        <p:nvSpPr>
          <p:cNvPr id="14506" name="Text Box 170"/>
          <p:cNvSpPr txBox="1">
            <a:spLocks noChangeArrowheads="1"/>
          </p:cNvSpPr>
          <p:nvPr/>
        </p:nvSpPr>
        <p:spPr bwMode="auto">
          <a:xfrm>
            <a:off x="538163" y="4941888"/>
            <a:ext cx="2000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Non Obs El Ninos</a:t>
            </a:r>
            <a:endParaRPr lang="pt-BR" altLang="en-US" sz="1800"/>
          </a:p>
        </p:txBody>
      </p:sp>
      <p:sp>
        <p:nvSpPr>
          <p:cNvPr id="14507" name="Line 171"/>
          <p:cNvSpPr>
            <a:spLocks noChangeShapeType="1"/>
          </p:cNvSpPr>
          <p:nvPr/>
        </p:nvSpPr>
        <p:spPr bwMode="auto">
          <a:xfrm>
            <a:off x="539750" y="4941888"/>
            <a:ext cx="21605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0044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681" name="Group 17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1734825"/>
              </p:ext>
            </p:extLst>
          </p:nvPr>
        </p:nvGraphicFramePr>
        <p:xfrm>
          <a:off x="2941638" y="287338"/>
          <a:ext cx="5302250" cy="6284918"/>
        </p:xfrm>
        <a:graphic>
          <a:graphicData uri="http://schemas.openxmlformats.org/drawingml/2006/table">
            <a:tbl>
              <a:tblPr/>
              <a:tblGrid>
                <a:gridCol w="914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97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969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969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9696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181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Probabilities of October NIÑO3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60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Year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Observed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El Niño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Neutral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La Niña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60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1981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7325" algn="dec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-0.23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60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40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60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1982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7325" algn="dec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2.07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E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100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460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1983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7325" algn="dec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-0.21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100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460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1984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7325" algn="dec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-0.84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L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80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460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1985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7325" algn="dec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-0.82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L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80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460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1986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7325" algn="dec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0.55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E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100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460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1987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7325" algn="dec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1.28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E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80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7460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1988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7325" algn="dec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-1.62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L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60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40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7460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1989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7325" algn="dec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-0.41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80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7460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1990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7325" algn="dec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-0.10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40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40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7460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1991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7325" algn="dec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0.62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E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40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60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7460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1992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7325" algn="dec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-0.33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40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60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7460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1993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7325" algn="dec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0.24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40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60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7460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1994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7325" algn="dec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0.47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80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7460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1995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7325" algn="dec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-0.86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L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60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40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7460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1996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7325" algn="dec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-0.49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80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7460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1997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7325" algn="dec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3.02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E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100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7460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1998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7325" algn="dec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-0.71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80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7460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1999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7325" algn="dec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-1.09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L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60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40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27460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2000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7325" algn="dec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-0.54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80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</a:tbl>
          </a:graphicData>
        </a:graphic>
      </p:graphicFrame>
      <p:sp>
        <p:nvSpPr>
          <p:cNvPr id="15522" name="Text Box 162"/>
          <p:cNvSpPr txBox="1">
            <a:spLocks noChangeArrowheads="1"/>
          </p:cNvSpPr>
          <p:nvPr/>
        </p:nvSpPr>
        <p:spPr bwMode="auto">
          <a:xfrm>
            <a:off x="107950" y="1144588"/>
            <a:ext cx="2381250" cy="915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Observed El Ninos: 5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Non Obs El Ninos: 15</a:t>
            </a:r>
            <a:endParaRPr lang="pt-BR" altLang="en-US" sz="1800"/>
          </a:p>
        </p:txBody>
      </p:sp>
      <p:sp>
        <p:nvSpPr>
          <p:cNvPr id="15523" name="Text Box 163"/>
          <p:cNvSpPr txBox="1">
            <a:spLocks noChangeArrowheads="1"/>
          </p:cNvSpPr>
          <p:nvPr/>
        </p:nvSpPr>
        <p:spPr bwMode="auto">
          <a:xfrm>
            <a:off x="592138" y="2728913"/>
            <a:ext cx="1054100" cy="366712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Prob</a:t>
            </a:r>
            <a:r>
              <a:rPr lang="en-US" altLang="en-US" sz="1800" u="sng"/>
              <a:t>&gt;</a:t>
            </a:r>
            <a:r>
              <a:rPr lang="en-US" altLang="en-US" sz="1800"/>
              <a:t>60</a:t>
            </a:r>
            <a:endParaRPr lang="pt-BR" altLang="en-US" sz="1800"/>
          </a:p>
        </p:txBody>
      </p:sp>
      <p:sp>
        <p:nvSpPr>
          <p:cNvPr id="15524" name="Text Box 164"/>
          <p:cNvSpPr txBox="1">
            <a:spLocks noChangeArrowheads="1"/>
          </p:cNvSpPr>
          <p:nvPr/>
        </p:nvSpPr>
        <p:spPr bwMode="auto">
          <a:xfrm>
            <a:off x="539750" y="3429000"/>
            <a:ext cx="28082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Correctly fcst El Ninos</a:t>
            </a:r>
            <a:endParaRPr lang="pt-BR" altLang="en-US" sz="1800"/>
          </a:p>
        </p:txBody>
      </p:sp>
      <p:sp>
        <p:nvSpPr>
          <p:cNvPr id="15525" name="Line 165"/>
          <p:cNvSpPr>
            <a:spLocks noChangeShapeType="1"/>
          </p:cNvSpPr>
          <p:nvPr/>
        </p:nvSpPr>
        <p:spPr bwMode="auto">
          <a:xfrm>
            <a:off x="611188" y="3789363"/>
            <a:ext cx="21605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526" name="Text Box 166"/>
          <p:cNvSpPr txBox="1">
            <a:spLocks noChangeArrowheads="1"/>
          </p:cNvSpPr>
          <p:nvPr/>
        </p:nvSpPr>
        <p:spPr bwMode="auto">
          <a:xfrm>
            <a:off x="684213" y="3716338"/>
            <a:ext cx="2089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Observed El Ninos</a:t>
            </a:r>
            <a:endParaRPr lang="pt-BR" altLang="en-US" sz="1800"/>
          </a:p>
        </p:txBody>
      </p:sp>
      <p:sp>
        <p:nvSpPr>
          <p:cNvPr id="15527" name="Text Box 167"/>
          <p:cNvSpPr txBox="1">
            <a:spLocks noChangeArrowheads="1"/>
          </p:cNvSpPr>
          <p:nvPr/>
        </p:nvSpPr>
        <p:spPr bwMode="auto">
          <a:xfrm>
            <a:off x="107950" y="3587750"/>
            <a:ext cx="28082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H =</a:t>
            </a:r>
            <a:endParaRPr lang="pt-BR" altLang="en-US" sz="1800"/>
          </a:p>
        </p:txBody>
      </p:sp>
      <p:sp>
        <p:nvSpPr>
          <p:cNvPr id="15528" name="Text Box 168"/>
          <p:cNvSpPr txBox="1">
            <a:spLocks noChangeArrowheads="1"/>
          </p:cNvSpPr>
          <p:nvPr/>
        </p:nvSpPr>
        <p:spPr bwMode="auto">
          <a:xfrm>
            <a:off x="107950" y="4718050"/>
            <a:ext cx="28082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F =</a:t>
            </a:r>
            <a:endParaRPr lang="pt-BR" altLang="en-US" sz="1800"/>
          </a:p>
        </p:txBody>
      </p:sp>
      <p:sp>
        <p:nvSpPr>
          <p:cNvPr id="15529" name="Text Box 169"/>
          <p:cNvSpPr txBox="1">
            <a:spLocks noChangeArrowheads="1"/>
          </p:cNvSpPr>
          <p:nvPr/>
        </p:nvSpPr>
        <p:spPr bwMode="auto">
          <a:xfrm>
            <a:off x="468313" y="4581525"/>
            <a:ext cx="280828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Wrongly fcst El Ninos</a:t>
            </a:r>
            <a:endParaRPr lang="pt-BR" altLang="en-US" sz="1800"/>
          </a:p>
        </p:txBody>
      </p:sp>
      <p:sp>
        <p:nvSpPr>
          <p:cNvPr id="15530" name="Text Box 170"/>
          <p:cNvSpPr txBox="1">
            <a:spLocks noChangeArrowheads="1"/>
          </p:cNvSpPr>
          <p:nvPr/>
        </p:nvSpPr>
        <p:spPr bwMode="auto">
          <a:xfrm>
            <a:off x="538163" y="4941888"/>
            <a:ext cx="2000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Non Obs El Ninos</a:t>
            </a:r>
            <a:endParaRPr lang="pt-BR" altLang="en-US" sz="1800"/>
          </a:p>
        </p:txBody>
      </p:sp>
      <p:sp>
        <p:nvSpPr>
          <p:cNvPr id="15531" name="Line 171"/>
          <p:cNvSpPr>
            <a:spLocks noChangeShapeType="1"/>
          </p:cNvSpPr>
          <p:nvPr/>
        </p:nvSpPr>
        <p:spPr bwMode="auto">
          <a:xfrm>
            <a:off x="539750" y="4941888"/>
            <a:ext cx="21605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532" name="Rectangle 172"/>
          <p:cNvSpPr>
            <a:spLocks noChangeArrowheads="1"/>
          </p:cNvSpPr>
          <p:nvPr/>
        </p:nvSpPr>
        <p:spPr bwMode="auto">
          <a:xfrm>
            <a:off x="4500563" y="1341438"/>
            <a:ext cx="1584325" cy="2873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5533" name="Rectangle 173"/>
          <p:cNvSpPr>
            <a:spLocks noChangeArrowheads="1"/>
          </p:cNvSpPr>
          <p:nvPr/>
        </p:nvSpPr>
        <p:spPr bwMode="auto">
          <a:xfrm>
            <a:off x="4486275" y="2709863"/>
            <a:ext cx="1584325" cy="2873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5534" name="Rectangle 175"/>
          <p:cNvSpPr>
            <a:spLocks noChangeArrowheads="1"/>
          </p:cNvSpPr>
          <p:nvPr/>
        </p:nvSpPr>
        <p:spPr bwMode="auto">
          <a:xfrm>
            <a:off x="4500563" y="5461000"/>
            <a:ext cx="1584325" cy="2873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5535" name="Text Box 176"/>
          <p:cNvSpPr txBox="1">
            <a:spLocks noChangeArrowheads="1"/>
          </p:cNvSpPr>
          <p:nvPr/>
        </p:nvSpPr>
        <p:spPr bwMode="auto">
          <a:xfrm>
            <a:off x="107950" y="4149725"/>
            <a:ext cx="28082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/>
              <a:t>H =3/5=</a:t>
            </a:r>
            <a:r>
              <a:rPr lang="en-US" altLang="en-US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0.6</a:t>
            </a:r>
            <a:endParaRPr lang="pt-BR" altLang="en-US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888350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706" name="Group 17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3154603"/>
              </p:ext>
            </p:extLst>
          </p:nvPr>
        </p:nvGraphicFramePr>
        <p:xfrm>
          <a:off x="2941638" y="287338"/>
          <a:ext cx="5302250" cy="6284918"/>
        </p:xfrm>
        <a:graphic>
          <a:graphicData uri="http://schemas.openxmlformats.org/drawingml/2006/table">
            <a:tbl>
              <a:tblPr/>
              <a:tblGrid>
                <a:gridCol w="914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97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969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969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9696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181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Probabilities of October NIÑO3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60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Year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Observed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El Niño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Neutral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La Niña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60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1981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7325" algn="dec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-0.23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60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40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60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1982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7325" algn="dec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2.07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E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100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460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1983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7325" algn="dec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-0.21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100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460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1984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7325" algn="dec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-0.84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L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80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460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1985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7325" algn="dec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-0.82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L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80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460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1986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7325" algn="dec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0.55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E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100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460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1987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7325" algn="dec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1.28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E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80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7460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1988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7325" algn="dec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-1.62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L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60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40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7460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1989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7325" algn="dec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-0.41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80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7460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1990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7325" algn="dec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-0.10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40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40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7460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1991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7325" algn="dec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0.62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E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40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60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7460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1992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7325" algn="dec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-0.33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40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60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7460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1993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7325" algn="dec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0.24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40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60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7460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1994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7325" algn="dec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0.47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80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7460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1995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7325" algn="dec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-0.86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L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60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40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7460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1996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7325" algn="dec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-0.49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80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7460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1997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7325" algn="dec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3.02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E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100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7460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1998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7325" algn="dec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-0.71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80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7460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1999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7325" algn="dec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-1.09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L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60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40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27460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2000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7325" algn="dec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-0.54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80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</a:tbl>
          </a:graphicData>
        </a:graphic>
      </p:graphicFrame>
      <p:sp>
        <p:nvSpPr>
          <p:cNvPr id="16546" name="Text Box 162"/>
          <p:cNvSpPr txBox="1">
            <a:spLocks noChangeArrowheads="1"/>
          </p:cNvSpPr>
          <p:nvPr/>
        </p:nvSpPr>
        <p:spPr bwMode="auto">
          <a:xfrm>
            <a:off x="107950" y="1144588"/>
            <a:ext cx="2381250" cy="915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Observed El Ninos: 5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Non Obs El Ninos: 15</a:t>
            </a:r>
            <a:endParaRPr lang="pt-BR" altLang="en-US" sz="1800"/>
          </a:p>
        </p:txBody>
      </p:sp>
      <p:sp>
        <p:nvSpPr>
          <p:cNvPr id="16547" name="Text Box 163"/>
          <p:cNvSpPr txBox="1">
            <a:spLocks noChangeArrowheads="1"/>
          </p:cNvSpPr>
          <p:nvPr/>
        </p:nvSpPr>
        <p:spPr bwMode="auto">
          <a:xfrm>
            <a:off x="592138" y="2728913"/>
            <a:ext cx="1054100" cy="366712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Prob</a:t>
            </a:r>
            <a:r>
              <a:rPr lang="en-US" altLang="en-US" sz="1800" u="sng"/>
              <a:t>&gt;</a:t>
            </a:r>
            <a:r>
              <a:rPr lang="en-US" altLang="en-US" sz="1800"/>
              <a:t>60</a:t>
            </a:r>
            <a:endParaRPr lang="pt-BR" altLang="en-US" sz="1800"/>
          </a:p>
        </p:txBody>
      </p:sp>
      <p:sp>
        <p:nvSpPr>
          <p:cNvPr id="16548" name="Text Box 164"/>
          <p:cNvSpPr txBox="1">
            <a:spLocks noChangeArrowheads="1"/>
          </p:cNvSpPr>
          <p:nvPr/>
        </p:nvSpPr>
        <p:spPr bwMode="auto">
          <a:xfrm>
            <a:off x="539750" y="3429000"/>
            <a:ext cx="28082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Correctly fcst El Ninos</a:t>
            </a:r>
            <a:endParaRPr lang="pt-BR" altLang="en-US" sz="1800"/>
          </a:p>
        </p:txBody>
      </p:sp>
      <p:sp>
        <p:nvSpPr>
          <p:cNvPr id="16549" name="Line 165"/>
          <p:cNvSpPr>
            <a:spLocks noChangeShapeType="1"/>
          </p:cNvSpPr>
          <p:nvPr/>
        </p:nvSpPr>
        <p:spPr bwMode="auto">
          <a:xfrm>
            <a:off x="611188" y="3789363"/>
            <a:ext cx="21605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550" name="Text Box 166"/>
          <p:cNvSpPr txBox="1">
            <a:spLocks noChangeArrowheads="1"/>
          </p:cNvSpPr>
          <p:nvPr/>
        </p:nvSpPr>
        <p:spPr bwMode="auto">
          <a:xfrm>
            <a:off x="684213" y="3716338"/>
            <a:ext cx="2089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Observed El Ninos</a:t>
            </a:r>
            <a:endParaRPr lang="pt-BR" altLang="en-US" sz="1800"/>
          </a:p>
        </p:txBody>
      </p:sp>
      <p:sp>
        <p:nvSpPr>
          <p:cNvPr id="16551" name="Text Box 167"/>
          <p:cNvSpPr txBox="1">
            <a:spLocks noChangeArrowheads="1"/>
          </p:cNvSpPr>
          <p:nvPr/>
        </p:nvSpPr>
        <p:spPr bwMode="auto">
          <a:xfrm>
            <a:off x="107950" y="3587750"/>
            <a:ext cx="28082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H =</a:t>
            </a:r>
            <a:endParaRPr lang="pt-BR" altLang="en-US" sz="1800"/>
          </a:p>
        </p:txBody>
      </p:sp>
      <p:sp>
        <p:nvSpPr>
          <p:cNvPr id="16552" name="Text Box 168"/>
          <p:cNvSpPr txBox="1">
            <a:spLocks noChangeArrowheads="1"/>
          </p:cNvSpPr>
          <p:nvPr/>
        </p:nvSpPr>
        <p:spPr bwMode="auto">
          <a:xfrm>
            <a:off x="107950" y="4718050"/>
            <a:ext cx="28082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F =</a:t>
            </a:r>
            <a:endParaRPr lang="pt-BR" altLang="en-US" sz="1800"/>
          </a:p>
        </p:txBody>
      </p:sp>
      <p:sp>
        <p:nvSpPr>
          <p:cNvPr id="16553" name="Text Box 169"/>
          <p:cNvSpPr txBox="1">
            <a:spLocks noChangeArrowheads="1"/>
          </p:cNvSpPr>
          <p:nvPr/>
        </p:nvSpPr>
        <p:spPr bwMode="auto">
          <a:xfrm>
            <a:off x="468313" y="4581525"/>
            <a:ext cx="280828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Wrongly fcst El Ninos</a:t>
            </a:r>
            <a:endParaRPr lang="pt-BR" altLang="en-US" sz="1800"/>
          </a:p>
        </p:txBody>
      </p:sp>
      <p:sp>
        <p:nvSpPr>
          <p:cNvPr id="16554" name="Text Box 170"/>
          <p:cNvSpPr txBox="1">
            <a:spLocks noChangeArrowheads="1"/>
          </p:cNvSpPr>
          <p:nvPr/>
        </p:nvSpPr>
        <p:spPr bwMode="auto">
          <a:xfrm>
            <a:off x="538163" y="4941888"/>
            <a:ext cx="2000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Non Obs El Ninos</a:t>
            </a:r>
            <a:endParaRPr lang="pt-BR" altLang="en-US" sz="1800"/>
          </a:p>
        </p:txBody>
      </p:sp>
      <p:sp>
        <p:nvSpPr>
          <p:cNvPr id="16555" name="Line 171"/>
          <p:cNvSpPr>
            <a:spLocks noChangeShapeType="1"/>
          </p:cNvSpPr>
          <p:nvPr/>
        </p:nvSpPr>
        <p:spPr bwMode="auto">
          <a:xfrm>
            <a:off x="539750" y="4941888"/>
            <a:ext cx="21605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556" name="Rectangle 172"/>
          <p:cNvSpPr>
            <a:spLocks noChangeArrowheads="1"/>
          </p:cNvSpPr>
          <p:nvPr/>
        </p:nvSpPr>
        <p:spPr bwMode="auto">
          <a:xfrm>
            <a:off x="4500563" y="1341438"/>
            <a:ext cx="1584325" cy="2873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6557" name="Rectangle 173"/>
          <p:cNvSpPr>
            <a:spLocks noChangeArrowheads="1"/>
          </p:cNvSpPr>
          <p:nvPr/>
        </p:nvSpPr>
        <p:spPr bwMode="auto">
          <a:xfrm>
            <a:off x="4486275" y="2709863"/>
            <a:ext cx="1584325" cy="2873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6558" name="Rectangle 175"/>
          <p:cNvSpPr>
            <a:spLocks noChangeArrowheads="1"/>
          </p:cNvSpPr>
          <p:nvPr/>
        </p:nvSpPr>
        <p:spPr bwMode="auto">
          <a:xfrm>
            <a:off x="4500563" y="5461000"/>
            <a:ext cx="1584325" cy="2873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6559" name="Text Box 176"/>
          <p:cNvSpPr txBox="1">
            <a:spLocks noChangeArrowheads="1"/>
          </p:cNvSpPr>
          <p:nvPr/>
        </p:nvSpPr>
        <p:spPr bwMode="auto">
          <a:xfrm>
            <a:off x="107950" y="4149725"/>
            <a:ext cx="28082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H =3/5=0.6</a:t>
            </a:r>
            <a:endParaRPr lang="pt-BR" altLang="en-US" sz="1800"/>
          </a:p>
        </p:txBody>
      </p:sp>
      <p:sp>
        <p:nvSpPr>
          <p:cNvPr id="16560" name="Text Box 177"/>
          <p:cNvSpPr txBox="1">
            <a:spLocks noChangeArrowheads="1"/>
          </p:cNvSpPr>
          <p:nvPr/>
        </p:nvSpPr>
        <p:spPr bwMode="auto">
          <a:xfrm>
            <a:off x="107950" y="5373688"/>
            <a:ext cx="280828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/>
              <a:t>F =0/15=</a:t>
            </a:r>
            <a:r>
              <a:rPr lang="en-US" altLang="en-US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0.0</a:t>
            </a:r>
            <a:endParaRPr lang="pt-BR" altLang="en-US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6613592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554" name="Group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0098114"/>
              </p:ext>
            </p:extLst>
          </p:nvPr>
        </p:nvGraphicFramePr>
        <p:xfrm>
          <a:off x="2941638" y="287338"/>
          <a:ext cx="5302250" cy="6284918"/>
        </p:xfrm>
        <a:graphic>
          <a:graphicData uri="http://schemas.openxmlformats.org/drawingml/2006/table">
            <a:tbl>
              <a:tblPr/>
              <a:tblGrid>
                <a:gridCol w="914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97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969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969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9696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181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Probabilities of October NIÑO3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60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Year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Observed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El Niño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Neutral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La Niña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60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1981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7325" algn="dec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-0.23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60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40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60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1982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7325" algn="dec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2.07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E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100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460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1983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7325" algn="dec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-0.21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100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460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1984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7325" algn="dec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-0.84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L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80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460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1985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7325" algn="dec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-0.82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L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80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460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1986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7325" algn="dec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0.55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E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100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460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1987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7325" algn="dec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1.28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E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80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7460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1988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7325" algn="dec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-1.62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L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60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40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7460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1989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7325" algn="dec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-0.41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80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7460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1990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7325" algn="dec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-0.10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40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40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7460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1991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7325" algn="dec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0.62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E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40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60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7460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1992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7325" algn="dec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-0.33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40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60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7460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1993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7325" algn="dec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0.24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40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60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7460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1994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7325" algn="dec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0.47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80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7460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1995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7325" algn="dec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-0.86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L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60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40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7460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1996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7325" algn="dec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-0.49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80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7460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1997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7325" algn="dec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3.02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E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100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7460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1998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7325" algn="dec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-0.71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80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7460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1999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7325" algn="dec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-1.09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L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60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40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27460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2000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7325" algn="dec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-0.54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80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</a:tbl>
          </a:graphicData>
        </a:graphic>
      </p:graphicFrame>
      <p:sp>
        <p:nvSpPr>
          <p:cNvPr id="17570" name="Text Box 162"/>
          <p:cNvSpPr txBox="1">
            <a:spLocks noChangeArrowheads="1"/>
          </p:cNvSpPr>
          <p:nvPr/>
        </p:nvSpPr>
        <p:spPr bwMode="auto">
          <a:xfrm>
            <a:off x="107950" y="1144588"/>
            <a:ext cx="2381250" cy="915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Observed El Ninos: 5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Non Obs El Ninos: 15</a:t>
            </a:r>
            <a:endParaRPr lang="pt-BR" altLang="en-US" sz="1800"/>
          </a:p>
        </p:txBody>
      </p:sp>
      <p:sp>
        <p:nvSpPr>
          <p:cNvPr id="17571" name="Text Box 163"/>
          <p:cNvSpPr txBox="1">
            <a:spLocks noChangeArrowheads="1"/>
          </p:cNvSpPr>
          <p:nvPr/>
        </p:nvSpPr>
        <p:spPr bwMode="auto">
          <a:xfrm>
            <a:off x="592138" y="2728913"/>
            <a:ext cx="1054100" cy="366712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Prob</a:t>
            </a:r>
            <a:r>
              <a:rPr lang="en-US" altLang="en-US" sz="1800" u="sng"/>
              <a:t>&gt;</a:t>
            </a:r>
            <a:r>
              <a:rPr lang="en-US" altLang="en-US" sz="1800"/>
              <a:t>80</a:t>
            </a:r>
            <a:endParaRPr lang="pt-BR" altLang="en-US" sz="1800"/>
          </a:p>
        </p:txBody>
      </p:sp>
      <p:sp>
        <p:nvSpPr>
          <p:cNvPr id="17572" name="Text Box 164"/>
          <p:cNvSpPr txBox="1">
            <a:spLocks noChangeArrowheads="1"/>
          </p:cNvSpPr>
          <p:nvPr/>
        </p:nvSpPr>
        <p:spPr bwMode="auto">
          <a:xfrm>
            <a:off x="539750" y="3429000"/>
            <a:ext cx="28082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Correctly fcst El Ninos</a:t>
            </a:r>
            <a:endParaRPr lang="pt-BR" altLang="en-US" sz="1800"/>
          </a:p>
        </p:txBody>
      </p:sp>
      <p:sp>
        <p:nvSpPr>
          <p:cNvPr id="17573" name="Line 165"/>
          <p:cNvSpPr>
            <a:spLocks noChangeShapeType="1"/>
          </p:cNvSpPr>
          <p:nvPr/>
        </p:nvSpPr>
        <p:spPr bwMode="auto">
          <a:xfrm>
            <a:off x="611188" y="3789363"/>
            <a:ext cx="21605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574" name="Text Box 166"/>
          <p:cNvSpPr txBox="1">
            <a:spLocks noChangeArrowheads="1"/>
          </p:cNvSpPr>
          <p:nvPr/>
        </p:nvSpPr>
        <p:spPr bwMode="auto">
          <a:xfrm>
            <a:off x="684213" y="3716338"/>
            <a:ext cx="2089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Observed El Ninos</a:t>
            </a:r>
            <a:endParaRPr lang="pt-BR" altLang="en-US" sz="1800"/>
          </a:p>
        </p:txBody>
      </p:sp>
      <p:sp>
        <p:nvSpPr>
          <p:cNvPr id="17575" name="Text Box 167"/>
          <p:cNvSpPr txBox="1">
            <a:spLocks noChangeArrowheads="1"/>
          </p:cNvSpPr>
          <p:nvPr/>
        </p:nvSpPr>
        <p:spPr bwMode="auto">
          <a:xfrm>
            <a:off x="107950" y="3587750"/>
            <a:ext cx="28082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H =</a:t>
            </a:r>
            <a:endParaRPr lang="pt-BR" altLang="en-US" sz="1800"/>
          </a:p>
        </p:txBody>
      </p:sp>
      <p:sp>
        <p:nvSpPr>
          <p:cNvPr id="17576" name="Text Box 168"/>
          <p:cNvSpPr txBox="1">
            <a:spLocks noChangeArrowheads="1"/>
          </p:cNvSpPr>
          <p:nvPr/>
        </p:nvSpPr>
        <p:spPr bwMode="auto">
          <a:xfrm>
            <a:off x="107950" y="4718050"/>
            <a:ext cx="28082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F =</a:t>
            </a:r>
            <a:endParaRPr lang="pt-BR" altLang="en-US" sz="1800"/>
          </a:p>
        </p:txBody>
      </p:sp>
      <p:sp>
        <p:nvSpPr>
          <p:cNvPr id="17577" name="Text Box 169"/>
          <p:cNvSpPr txBox="1">
            <a:spLocks noChangeArrowheads="1"/>
          </p:cNvSpPr>
          <p:nvPr/>
        </p:nvSpPr>
        <p:spPr bwMode="auto">
          <a:xfrm>
            <a:off x="468313" y="4581525"/>
            <a:ext cx="280828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Wrongly fcst El Ninos</a:t>
            </a:r>
            <a:endParaRPr lang="pt-BR" altLang="en-US" sz="1800"/>
          </a:p>
        </p:txBody>
      </p:sp>
      <p:sp>
        <p:nvSpPr>
          <p:cNvPr id="17578" name="Text Box 170"/>
          <p:cNvSpPr txBox="1">
            <a:spLocks noChangeArrowheads="1"/>
          </p:cNvSpPr>
          <p:nvPr/>
        </p:nvSpPr>
        <p:spPr bwMode="auto">
          <a:xfrm>
            <a:off x="538163" y="4941888"/>
            <a:ext cx="2000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Non Obs El Ninos</a:t>
            </a:r>
            <a:endParaRPr lang="pt-BR" altLang="en-US" sz="1800"/>
          </a:p>
        </p:txBody>
      </p:sp>
      <p:sp>
        <p:nvSpPr>
          <p:cNvPr id="17579" name="Line 171"/>
          <p:cNvSpPr>
            <a:spLocks noChangeShapeType="1"/>
          </p:cNvSpPr>
          <p:nvPr/>
        </p:nvSpPr>
        <p:spPr bwMode="auto">
          <a:xfrm>
            <a:off x="539750" y="4941888"/>
            <a:ext cx="21605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404987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578" name="Group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8546269"/>
              </p:ext>
            </p:extLst>
          </p:nvPr>
        </p:nvGraphicFramePr>
        <p:xfrm>
          <a:off x="2941638" y="287338"/>
          <a:ext cx="5302250" cy="6284918"/>
        </p:xfrm>
        <a:graphic>
          <a:graphicData uri="http://schemas.openxmlformats.org/drawingml/2006/table">
            <a:tbl>
              <a:tblPr/>
              <a:tblGrid>
                <a:gridCol w="914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97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969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969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9696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181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Probabilities of October NIÑO3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60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Year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Observed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El Niño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Neutral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La Niña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60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1981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7325" algn="dec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-0.23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60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40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60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1982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7325" algn="dec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2.07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E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100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460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1983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7325" algn="dec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-0.21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100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460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1984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7325" algn="dec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-0.84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L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80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460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1985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7325" algn="dec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-0.82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L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80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460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1986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7325" algn="dec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0.55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E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100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460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1987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7325" algn="dec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1.28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E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80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7460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1988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7325" algn="dec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-1.62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L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60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40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7460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1989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7325" algn="dec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-0.41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80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7460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1990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7325" algn="dec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-0.10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40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40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7460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1991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7325" algn="dec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0.62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E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40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60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7460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1992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7325" algn="dec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-0.33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40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60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7460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1993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7325" algn="dec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0.24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40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60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7460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1994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7325" algn="dec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0.47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80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7460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1995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7325" algn="dec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-0.86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L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60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40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7460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1996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7325" algn="dec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-0.49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80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7460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1997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7325" algn="dec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3.02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E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100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7460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1998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7325" algn="dec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-0.71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80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7460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1999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7325" algn="dec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-1.09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L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60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40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27460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2000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7325" algn="dec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-0.54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80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</a:tbl>
          </a:graphicData>
        </a:graphic>
      </p:graphicFrame>
      <p:sp>
        <p:nvSpPr>
          <p:cNvPr id="18594" name="Text Box 162"/>
          <p:cNvSpPr txBox="1">
            <a:spLocks noChangeArrowheads="1"/>
          </p:cNvSpPr>
          <p:nvPr/>
        </p:nvSpPr>
        <p:spPr bwMode="auto">
          <a:xfrm>
            <a:off x="107950" y="1144588"/>
            <a:ext cx="2381250" cy="915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Observed El Ninos: 5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Non Obs El Ninos: 15</a:t>
            </a:r>
            <a:endParaRPr lang="pt-BR" altLang="en-US" sz="1800"/>
          </a:p>
        </p:txBody>
      </p:sp>
      <p:sp>
        <p:nvSpPr>
          <p:cNvPr id="18595" name="Text Box 163"/>
          <p:cNvSpPr txBox="1">
            <a:spLocks noChangeArrowheads="1"/>
          </p:cNvSpPr>
          <p:nvPr/>
        </p:nvSpPr>
        <p:spPr bwMode="auto">
          <a:xfrm>
            <a:off x="592138" y="2728913"/>
            <a:ext cx="1054100" cy="366712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Prob</a:t>
            </a:r>
            <a:r>
              <a:rPr lang="en-US" altLang="en-US" sz="1800" u="sng"/>
              <a:t>&gt;</a:t>
            </a:r>
            <a:r>
              <a:rPr lang="en-US" altLang="en-US" sz="1800"/>
              <a:t>80</a:t>
            </a:r>
            <a:endParaRPr lang="pt-BR" altLang="en-US" sz="1800"/>
          </a:p>
        </p:txBody>
      </p:sp>
      <p:sp>
        <p:nvSpPr>
          <p:cNvPr id="18596" name="Text Box 164"/>
          <p:cNvSpPr txBox="1">
            <a:spLocks noChangeArrowheads="1"/>
          </p:cNvSpPr>
          <p:nvPr/>
        </p:nvSpPr>
        <p:spPr bwMode="auto">
          <a:xfrm>
            <a:off x="539750" y="3429000"/>
            <a:ext cx="28082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Correctly fcst El Ninos</a:t>
            </a:r>
            <a:endParaRPr lang="pt-BR" altLang="en-US" sz="1800"/>
          </a:p>
        </p:txBody>
      </p:sp>
      <p:sp>
        <p:nvSpPr>
          <p:cNvPr id="18597" name="Line 165"/>
          <p:cNvSpPr>
            <a:spLocks noChangeShapeType="1"/>
          </p:cNvSpPr>
          <p:nvPr/>
        </p:nvSpPr>
        <p:spPr bwMode="auto">
          <a:xfrm>
            <a:off x="611188" y="3789363"/>
            <a:ext cx="21605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598" name="Text Box 166"/>
          <p:cNvSpPr txBox="1">
            <a:spLocks noChangeArrowheads="1"/>
          </p:cNvSpPr>
          <p:nvPr/>
        </p:nvSpPr>
        <p:spPr bwMode="auto">
          <a:xfrm>
            <a:off x="684213" y="3716338"/>
            <a:ext cx="2089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Observed El Ninos</a:t>
            </a:r>
            <a:endParaRPr lang="pt-BR" altLang="en-US" sz="1800"/>
          </a:p>
        </p:txBody>
      </p:sp>
      <p:sp>
        <p:nvSpPr>
          <p:cNvPr id="18599" name="Text Box 167"/>
          <p:cNvSpPr txBox="1">
            <a:spLocks noChangeArrowheads="1"/>
          </p:cNvSpPr>
          <p:nvPr/>
        </p:nvSpPr>
        <p:spPr bwMode="auto">
          <a:xfrm>
            <a:off x="107950" y="3587750"/>
            <a:ext cx="28082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H =</a:t>
            </a:r>
            <a:endParaRPr lang="pt-BR" altLang="en-US" sz="1800"/>
          </a:p>
        </p:txBody>
      </p:sp>
      <p:sp>
        <p:nvSpPr>
          <p:cNvPr id="18600" name="Text Box 168"/>
          <p:cNvSpPr txBox="1">
            <a:spLocks noChangeArrowheads="1"/>
          </p:cNvSpPr>
          <p:nvPr/>
        </p:nvSpPr>
        <p:spPr bwMode="auto">
          <a:xfrm>
            <a:off x="107950" y="4718050"/>
            <a:ext cx="28082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F =</a:t>
            </a:r>
            <a:endParaRPr lang="pt-BR" altLang="en-US" sz="1800"/>
          </a:p>
        </p:txBody>
      </p:sp>
      <p:sp>
        <p:nvSpPr>
          <p:cNvPr id="18601" name="Text Box 169"/>
          <p:cNvSpPr txBox="1">
            <a:spLocks noChangeArrowheads="1"/>
          </p:cNvSpPr>
          <p:nvPr/>
        </p:nvSpPr>
        <p:spPr bwMode="auto">
          <a:xfrm>
            <a:off x="468313" y="4581525"/>
            <a:ext cx="280828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Wrongly fcst El Ninos</a:t>
            </a:r>
            <a:endParaRPr lang="pt-BR" altLang="en-US" sz="1800"/>
          </a:p>
        </p:txBody>
      </p:sp>
      <p:sp>
        <p:nvSpPr>
          <p:cNvPr id="18602" name="Text Box 170"/>
          <p:cNvSpPr txBox="1">
            <a:spLocks noChangeArrowheads="1"/>
          </p:cNvSpPr>
          <p:nvPr/>
        </p:nvSpPr>
        <p:spPr bwMode="auto">
          <a:xfrm>
            <a:off x="538163" y="4941888"/>
            <a:ext cx="2000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Non Obs El Ninos</a:t>
            </a:r>
            <a:endParaRPr lang="pt-BR" altLang="en-US" sz="1800"/>
          </a:p>
        </p:txBody>
      </p:sp>
      <p:sp>
        <p:nvSpPr>
          <p:cNvPr id="18603" name="Line 171"/>
          <p:cNvSpPr>
            <a:spLocks noChangeShapeType="1"/>
          </p:cNvSpPr>
          <p:nvPr/>
        </p:nvSpPr>
        <p:spPr bwMode="auto">
          <a:xfrm>
            <a:off x="539750" y="4941888"/>
            <a:ext cx="21605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604" name="Rectangle 172"/>
          <p:cNvSpPr>
            <a:spLocks noChangeArrowheads="1"/>
          </p:cNvSpPr>
          <p:nvPr/>
        </p:nvSpPr>
        <p:spPr bwMode="auto">
          <a:xfrm>
            <a:off x="4500563" y="1341438"/>
            <a:ext cx="1584325" cy="2873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8605" name="Rectangle 173"/>
          <p:cNvSpPr>
            <a:spLocks noChangeArrowheads="1"/>
          </p:cNvSpPr>
          <p:nvPr/>
        </p:nvSpPr>
        <p:spPr bwMode="auto">
          <a:xfrm>
            <a:off x="4486275" y="2709863"/>
            <a:ext cx="1584325" cy="2873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8606" name="Rectangle 174"/>
          <p:cNvSpPr>
            <a:spLocks noChangeArrowheads="1"/>
          </p:cNvSpPr>
          <p:nvPr/>
        </p:nvSpPr>
        <p:spPr bwMode="auto">
          <a:xfrm>
            <a:off x="4500563" y="5461000"/>
            <a:ext cx="1584325" cy="2873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8607" name="Text Box 175"/>
          <p:cNvSpPr txBox="1">
            <a:spLocks noChangeArrowheads="1"/>
          </p:cNvSpPr>
          <p:nvPr/>
        </p:nvSpPr>
        <p:spPr bwMode="auto">
          <a:xfrm>
            <a:off x="107950" y="4149725"/>
            <a:ext cx="28082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/>
              <a:t>H =3/5=</a:t>
            </a:r>
            <a:r>
              <a:rPr lang="en-US" altLang="en-US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0.6</a:t>
            </a:r>
            <a:endParaRPr lang="pt-BR" altLang="en-US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9781990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9698" name="Group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2883915"/>
              </p:ext>
            </p:extLst>
          </p:nvPr>
        </p:nvGraphicFramePr>
        <p:xfrm>
          <a:off x="2941638" y="287338"/>
          <a:ext cx="5302250" cy="6284918"/>
        </p:xfrm>
        <a:graphic>
          <a:graphicData uri="http://schemas.openxmlformats.org/drawingml/2006/table">
            <a:tbl>
              <a:tblPr/>
              <a:tblGrid>
                <a:gridCol w="914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97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969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969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9696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181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Probabilities of October NIÑO3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60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Year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Observed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El Niño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Neutral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La Niña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60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1981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7325" algn="dec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-0.23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60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40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60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1982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7325" algn="dec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2.07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E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100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460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1983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7325" algn="dec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-0.21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100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460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1984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7325" algn="dec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-0.84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L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80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460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1985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7325" algn="dec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-0.82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L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80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460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1986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7325" algn="dec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0.55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E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100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460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1987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7325" algn="dec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1.28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E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80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7460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1988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7325" algn="dec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-1.62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L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60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40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7460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1989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7325" algn="dec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-0.41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80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7460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1990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7325" algn="dec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-0.10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40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40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7460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1991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7325" algn="dec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0.62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E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40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60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7460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1992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7325" algn="dec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-0.33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40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60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7460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1993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7325" algn="dec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0.24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40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60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7460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1994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7325" algn="dec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0.47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80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7460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1995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7325" algn="dec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-0.86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L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60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40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7460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1996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7325" algn="dec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-0.49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80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7460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1997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7325" algn="dec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3.02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E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100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7460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1998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7325" algn="dec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-0.71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80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7460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1999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7325" algn="dec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-1.09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L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60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40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27460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2000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7325" algn="dec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-0.54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80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</a:tbl>
          </a:graphicData>
        </a:graphic>
      </p:graphicFrame>
      <p:sp>
        <p:nvSpPr>
          <p:cNvPr id="19618" name="Text Box 162"/>
          <p:cNvSpPr txBox="1">
            <a:spLocks noChangeArrowheads="1"/>
          </p:cNvSpPr>
          <p:nvPr/>
        </p:nvSpPr>
        <p:spPr bwMode="auto">
          <a:xfrm>
            <a:off x="107950" y="1144588"/>
            <a:ext cx="2381250" cy="915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Observed El Ninos: 5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Non Obs El Ninos: 15</a:t>
            </a:r>
            <a:endParaRPr lang="pt-BR" altLang="en-US" sz="1800"/>
          </a:p>
        </p:txBody>
      </p:sp>
      <p:sp>
        <p:nvSpPr>
          <p:cNvPr id="19619" name="Text Box 163"/>
          <p:cNvSpPr txBox="1">
            <a:spLocks noChangeArrowheads="1"/>
          </p:cNvSpPr>
          <p:nvPr/>
        </p:nvSpPr>
        <p:spPr bwMode="auto">
          <a:xfrm>
            <a:off x="592138" y="2728913"/>
            <a:ext cx="1054100" cy="366712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Prob</a:t>
            </a:r>
            <a:r>
              <a:rPr lang="en-US" altLang="en-US" sz="1800" u="sng"/>
              <a:t>&gt;</a:t>
            </a:r>
            <a:r>
              <a:rPr lang="en-US" altLang="en-US" sz="1800"/>
              <a:t>80</a:t>
            </a:r>
            <a:endParaRPr lang="pt-BR" altLang="en-US" sz="1800"/>
          </a:p>
        </p:txBody>
      </p:sp>
      <p:sp>
        <p:nvSpPr>
          <p:cNvPr id="19620" name="Text Box 164"/>
          <p:cNvSpPr txBox="1">
            <a:spLocks noChangeArrowheads="1"/>
          </p:cNvSpPr>
          <p:nvPr/>
        </p:nvSpPr>
        <p:spPr bwMode="auto">
          <a:xfrm>
            <a:off x="539750" y="3429000"/>
            <a:ext cx="28082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Correctly fcst El Ninos</a:t>
            </a:r>
            <a:endParaRPr lang="pt-BR" altLang="en-US" sz="1800"/>
          </a:p>
        </p:txBody>
      </p:sp>
      <p:sp>
        <p:nvSpPr>
          <p:cNvPr id="19621" name="Line 165"/>
          <p:cNvSpPr>
            <a:spLocks noChangeShapeType="1"/>
          </p:cNvSpPr>
          <p:nvPr/>
        </p:nvSpPr>
        <p:spPr bwMode="auto">
          <a:xfrm>
            <a:off x="611188" y="3789363"/>
            <a:ext cx="21605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622" name="Text Box 166"/>
          <p:cNvSpPr txBox="1">
            <a:spLocks noChangeArrowheads="1"/>
          </p:cNvSpPr>
          <p:nvPr/>
        </p:nvSpPr>
        <p:spPr bwMode="auto">
          <a:xfrm>
            <a:off x="684213" y="3716338"/>
            <a:ext cx="2089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Observed El Ninos</a:t>
            </a:r>
            <a:endParaRPr lang="pt-BR" altLang="en-US" sz="1800"/>
          </a:p>
        </p:txBody>
      </p:sp>
      <p:sp>
        <p:nvSpPr>
          <p:cNvPr id="19623" name="Text Box 167"/>
          <p:cNvSpPr txBox="1">
            <a:spLocks noChangeArrowheads="1"/>
          </p:cNvSpPr>
          <p:nvPr/>
        </p:nvSpPr>
        <p:spPr bwMode="auto">
          <a:xfrm>
            <a:off x="107950" y="3587750"/>
            <a:ext cx="28082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H =</a:t>
            </a:r>
            <a:endParaRPr lang="pt-BR" altLang="en-US" sz="1800"/>
          </a:p>
        </p:txBody>
      </p:sp>
      <p:sp>
        <p:nvSpPr>
          <p:cNvPr id="19624" name="Text Box 168"/>
          <p:cNvSpPr txBox="1">
            <a:spLocks noChangeArrowheads="1"/>
          </p:cNvSpPr>
          <p:nvPr/>
        </p:nvSpPr>
        <p:spPr bwMode="auto">
          <a:xfrm>
            <a:off x="107950" y="4718050"/>
            <a:ext cx="28082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F =</a:t>
            </a:r>
            <a:endParaRPr lang="pt-BR" altLang="en-US" sz="1800"/>
          </a:p>
        </p:txBody>
      </p:sp>
      <p:sp>
        <p:nvSpPr>
          <p:cNvPr id="19625" name="Text Box 169"/>
          <p:cNvSpPr txBox="1">
            <a:spLocks noChangeArrowheads="1"/>
          </p:cNvSpPr>
          <p:nvPr/>
        </p:nvSpPr>
        <p:spPr bwMode="auto">
          <a:xfrm>
            <a:off x="468313" y="4581525"/>
            <a:ext cx="280828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Wrongly fcst El Ninos</a:t>
            </a:r>
            <a:endParaRPr lang="pt-BR" altLang="en-US" sz="1800"/>
          </a:p>
        </p:txBody>
      </p:sp>
      <p:sp>
        <p:nvSpPr>
          <p:cNvPr id="19626" name="Text Box 170"/>
          <p:cNvSpPr txBox="1">
            <a:spLocks noChangeArrowheads="1"/>
          </p:cNvSpPr>
          <p:nvPr/>
        </p:nvSpPr>
        <p:spPr bwMode="auto">
          <a:xfrm>
            <a:off x="538163" y="4941888"/>
            <a:ext cx="2000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Non Obs El Ninos</a:t>
            </a:r>
            <a:endParaRPr lang="pt-BR" altLang="en-US" sz="1800"/>
          </a:p>
        </p:txBody>
      </p:sp>
      <p:sp>
        <p:nvSpPr>
          <p:cNvPr id="19627" name="Line 171"/>
          <p:cNvSpPr>
            <a:spLocks noChangeShapeType="1"/>
          </p:cNvSpPr>
          <p:nvPr/>
        </p:nvSpPr>
        <p:spPr bwMode="auto">
          <a:xfrm>
            <a:off x="539750" y="4941888"/>
            <a:ext cx="21605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628" name="Rectangle 172"/>
          <p:cNvSpPr>
            <a:spLocks noChangeArrowheads="1"/>
          </p:cNvSpPr>
          <p:nvPr/>
        </p:nvSpPr>
        <p:spPr bwMode="auto">
          <a:xfrm>
            <a:off x="4500563" y="1341438"/>
            <a:ext cx="1584325" cy="2873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9629" name="Rectangle 173"/>
          <p:cNvSpPr>
            <a:spLocks noChangeArrowheads="1"/>
          </p:cNvSpPr>
          <p:nvPr/>
        </p:nvSpPr>
        <p:spPr bwMode="auto">
          <a:xfrm>
            <a:off x="4486275" y="2709863"/>
            <a:ext cx="1584325" cy="2873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9630" name="Rectangle 174"/>
          <p:cNvSpPr>
            <a:spLocks noChangeArrowheads="1"/>
          </p:cNvSpPr>
          <p:nvPr/>
        </p:nvSpPr>
        <p:spPr bwMode="auto">
          <a:xfrm>
            <a:off x="4500563" y="5461000"/>
            <a:ext cx="1584325" cy="2873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9631" name="Text Box 175"/>
          <p:cNvSpPr txBox="1">
            <a:spLocks noChangeArrowheads="1"/>
          </p:cNvSpPr>
          <p:nvPr/>
        </p:nvSpPr>
        <p:spPr bwMode="auto">
          <a:xfrm>
            <a:off x="107950" y="4149725"/>
            <a:ext cx="28082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H =3/5=0.6</a:t>
            </a:r>
            <a:endParaRPr lang="pt-BR" altLang="en-US" sz="1800"/>
          </a:p>
        </p:txBody>
      </p:sp>
      <p:sp>
        <p:nvSpPr>
          <p:cNvPr id="19632" name="Text Box 176"/>
          <p:cNvSpPr txBox="1">
            <a:spLocks noChangeArrowheads="1"/>
          </p:cNvSpPr>
          <p:nvPr/>
        </p:nvSpPr>
        <p:spPr bwMode="auto">
          <a:xfrm>
            <a:off x="107950" y="5373688"/>
            <a:ext cx="280828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/>
              <a:t>F =0/15=</a:t>
            </a:r>
            <a:r>
              <a:rPr lang="en-US" altLang="en-US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0.0</a:t>
            </a:r>
            <a:endParaRPr lang="pt-BR" altLang="en-US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3375890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893" name="Group 17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4568479"/>
              </p:ext>
            </p:extLst>
          </p:nvPr>
        </p:nvGraphicFramePr>
        <p:xfrm>
          <a:off x="2941638" y="287338"/>
          <a:ext cx="5302250" cy="6284918"/>
        </p:xfrm>
        <a:graphic>
          <a:graphicData uri="http://schemas.openxmlformats.org/drawingml/2006/table">
            <a:tbl>
              <a:tblPr/>
              <a:tblGrid>
                <a:gridCol w="914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97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969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969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9696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181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Probabilities of October NIÑO3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60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Year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Observed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El Niño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Neutral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La Niña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60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1981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7325" algn="dec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-0.23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60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40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60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1982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7325" algn="dec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2.07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E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100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460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1983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7325" algn="dec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-0.21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100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460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1984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7325" algn="dec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-0.84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L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80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460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1985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7325" algn="dec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-0.82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L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80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460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1986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7325" algn="dec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0.55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E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100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460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1987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7325" algn="dec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1.28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E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80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7460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1988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7325" algn="dec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-1.62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L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60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40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7460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1989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7325" algn="dec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-0.41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80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7460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1990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7325" algn="dec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-0.10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40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40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7460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1991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7325" algn="dec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0.62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E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40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60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7460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1992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7325" algn="dec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-0.33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40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60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7460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1993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7325" algn="dec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0.24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40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60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7460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1994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7325" algn="dec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0.47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80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7460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1995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7325" algn="dec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-0.86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L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60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40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7460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1996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7325" algn="dec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-0.49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80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7460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1997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7325" algn="dec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3.02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E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100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7460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1998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7325" algn="dec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-0.71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80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7460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1999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7325" algn="dec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-1.09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L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60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40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27460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2000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7325" algn="dec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-0.54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80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</a:tbl>
          </a:graphicData>
        </a:graphic>
      </p:graphicFrame>
      <p:sp>
        <p:nvSpPr>
          <p:cNvPr id="20642" name="Text Box 162"/>
          <p:cNvSpPr txBox="1">
            <a:spLocks noChangeArrowheads="1"/>
          </p:cNvSpPr>
          <p:nvPr/>
        </p:nvSpPr>
        <p:spPr bwMode="auto">
          <a:xfrm>
            <a:off x="107950" y="1144588"/>
            <a:ext cx="2381250" cy="915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Observed El Ninos: 5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Non Obs El Ninos: 15</a:t>
            </a:r>
            <a:endParaRPr lang="pt-BR" altLang="en-US" sz="1800"/>
          </a:p>
        </p:txBody>
      </p:sp>
      <p:sp>
        <p:nvSpPr>
          <p:cNvPr id="20643" name="Text Box 163"/>
          <p:cNvSpPr txBox="1">
            <a:spLocks noChangeArrowheads="1"/>
          </p:cNvSpPr>
          <p:nvPr/>
        </p:nvSpPr>
        <p:spPr bwMode="auto">
          <a:xfrm>
            <a:off x="592138" y="2728913"/>
            <a:ext cx="1181100" cy="366712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Prob</a:t>
            </a:r>
            <a:r>
              <a:rPr lang="en-US" altLang="en-US" sz="1800" u="sng"/>
              <a:t>&gt;</a:t>
            </a:r>
            <a:r>
              <a:rPr lang="en-US" altLang="en-US" sz="1800"/>
              <a:t>100</a:t>
            </a:r>
            <a:endParaRPr lang="pt-BR" altLang="en-US" sz="1800"/>
          </a:p>
        </p:txBody>
      </p:sp>
      <p:sp>
        <p:nvSpPr>
          <p:cNvPr id="20644" name="Text Box 164"/>
          <p:cNvSpPr txBox="1">
            <a:spLocks noChangeArrowheads="1"/>
          </p:cNvSpPr>
          <p:nvPr/>
        </p:nvSpPr>
        <p:spPr bwMode="auto">
          <a:xfrm>
            <a:off x="539750" y="3429000"/>
            <a:ext cx="28082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Correctly fcst El Ninos</a:t>
            </a:r>
            <a:endParaRPr lang="pt-BR" altLang="en-US" sz="1800"/>
          </a:p>
        </p:txBody>
      </p:sp>
      <p:sp>
        <p:nvSpPr>
          <p:cNvPr id="20645" name="Line 165"/>
          <p:cNvSpPr>
            <a:spLocks noChangeShapeType="1"/>
          </p:cNvSpPr>
          <p:nvPr/>
        </p:nvSpPr>
        <p:spPr bwMode="auto">
          <a:xfrm>
            <a:off x="611188" y="3789363"/>
            <a:ext cx="21605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646" name="Text Box 166"/>
          <p:cNvSpPr txBox="1">
            <a:spLocks noChangeArrowheads="1"/>
          </p:cNvSpPr>
          <p:nvPr/>
        </p:nvSpPr>
        <p:spPr bwMode="auto">
          <a:xfrm>
            <a:off x="684213" y="3716338"/>
            <a:ext cx="2089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Observed El Ninos</a:t>
            </a:r>
            <a:endParaRPr lang="pt-BR" altLang="en-US" sz="1800"/>
          </a:p>
        </p:txBody>
      </p:sp>
      <p:sp>
        <p:nvSpPr>
          <p:cNvPr id="20647" name="Text Box 167"/>
          <p:cNvSpPr txBox="1">
            <a:spLocks noChangeArrowheads="1"/>
          </p:cNvSpPr>
          <p:nvPr/>
        </p:nvSpPr>
        <p:spPr bwMode="auto">
          <a:xfrm>
            <a:off x="107950" y="3587750"/>
            <a:ext cx="28082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H =</a:t>
            </a:r>
            <a:endParaRPr lang="pt-BR" altLang="en-US" sz="1800"/>
          </a:p>
        </p:txBody>
      </p:sp>
      <p:sp>
        <p:nvSpPr>
          <p:cNvPr id="20648" name="Text Box 168"/>
          <p:cNvSpPr txBox="1">
            <a:spLocks noChangeArrowheads="1"/>
          </p:cNvSpPr>
          <p:nvPr/>
        </p:nvSpPr>
        <p:spPr bwMode="auto">
          <a:xfrm>
            <a:off x="107950" y="4718050"/>
            <a:ext cx="28082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F =</a:t>
            </a:r>
            <a:endParaRPr lang="pt-BR" altLang="en-US" sz="1800"/>
          </a:p>
        </p:txBody>
      </p:sp>
      <p:sp>
        <p:nvSpPr>
          <p:cNvPr id="20649" name="Text Box 169"/>
          <p:cNvSpPr txBox="1">
            <a:spLocks noChangeArrowheads="1"/>
          </p:cNvSpPr>
          <p:nvPr/>
        </p:nvSpPr>
        <p:spPr bwMode="auto">
          <a:xfrm>
            <a:off x="468313" y="4581525"/>
            <a:ext cx="280828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Wrongly fcst El Ninos</a:t>
            </a:r>
            <a:endParaRPr lang="pt-BR" altLang="en-US" sz="1800"/>
          </a:p>
        </p:txBody>
      </p:sp>
      <p:sp>
        <p:nvSpPr>
          <p:cNvPr id="20650" name="Text Box 170"/>
          <p:cNvSpPr txBox="1">
            <a:spLocks noChangeArrowheads="1"/>
          </p:cNvSpPr>
          <p:nvPr/>
        </p:nvSpPr>
        <p:spPr bwMode="auto">
          <a:xfrm>
            <a:off x="538163" y="4941888"/>
            <a:ext cx="2000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Non Obs El Ninos</a:t>
            </a:r>
            <a:endParaRPr lang="pt-BR" altLang="en-US" sz="1800"/>
          </a:p>
        </p:txBody>
      </p:sp>
      <p:sp>
        <p:nvSpPr>
          <p:cNvPr id="20651" name="Line 171"/>
          <p:cNvSpPr>
            <a:spLocks noChangeShapeType="1"/>
          </p:cNvSpPr>
          <p:nvPr/>
        </p:nvSpPr>
        <p:spPr bwMode="auto">
          <a:xfrm>
            <a:off x="539750" y="4941888"/>
            <a:ext cx="21605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7516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Categorical Contingency Table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47645802"/>
              </p:ext>
            </p:extLst>
          </p:nvPr>
        </p:nvGraphicFramePr>
        <p:xfrm>
          <a:off x="381000" y="1143000"/>
          <a:ext cx="8229600" cy="390324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046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418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865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0099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3168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6386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707010">
                <a:tc>
                  <a:txBody>
                    <a:bodyPr/>
                    <a:lstStyle/>
                    <a:p>
                      <a:pPr algn="l" fontAlgn="b"/>
                      <a:endParaRPr lang="en-US" sz="1800" b="0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1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28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Observed</a:t>
                      </a:r>
                      <a:endParaRPr lang="en-US" sz="28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0" marR="0" marT="0" marB="0" anchor="b"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400" b="0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1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1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8274">
                <a:tc>
                  <a:txBody>
                    <a:bodyPr/>
                    <a:lstStyle/>
                    <a:p>
                      <a:pPr algn="l" fontAlgn="b"/>
                      <a:endParaRPr lang="en-US" sz="1800" b="0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1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yes</a:t>
                      </a:r>
                      <a:endParaRPr lang="en-US" sz="1800" b="1" i="1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0" marR="0" marT="0" marB="0" anchor="ctr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no</a:t>
                      </a:r>
                      <a:endParaRPr lang="en-US" sz="1800" b="1" i="1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0" marR="0" marT="0" marB="0" anchor="ctr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1" i="1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1" i="1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38274">
                <a:tc rowSpan="2">
                  <a:txBody>
                    <a:bodyPr/>
                    <a:lstStyle/>
                    <a:p>
                      <a:pPr algn="l" fontAlgn="b"/>
                      <a:r>
                        <a:rPr lang="en-US" sz="28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Forecast</a:t>
                      </a:r>
                      <a:endParaRPr lang="en-US" sz="28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yes</a:t>
                      </a:r>
                      <a:endParaRPr lang="en-US" sz="1800" b="1" i="1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0" marR="0" marT="0" marB="0"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hits</a:t>
                      </a:r>
                      <a:endParaRPr lang="en-US" sz="2400" b="1" i="1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false alarms</a:t>
                      </a:r>
                      <a:endParaRPr lang="en-US" sz="2400" b="1" i="1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1" i="1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solidFill>
                            <a:srgbClr val="00B05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forecast yes</a:t>
                      </a:r>
                      <a:endParaRPr lang="en-US" sz="1800" b="1" i="1" u="none" strike="noStrike" dirty="0">
                        <a:solidFill>
                          <a:srgbClr val="00B05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0" marR="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8274">
                <a:tc vMerge="1">
                  <a:txBody>
                    <a:bodyPr/>
                    <a:lstStyle/>
                    <a:p>
                      <a:pPr algn="l" fontAlgn="b"/>
                      <a:endParaRPr lang="en-US" sz="18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no</a:t>
                      </a:r>
                      <a:endParaRPr lang="en-US" sz="1800" b="1" i="1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0" marR="0" marT="0" marB="0"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misses</a:t>
                      </a:r>
                      <a:endParaRPr lang="en-US" sz="2400" b="1" i="1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correct rejections</a:t>
                      </a:r>
                      <a:endParaRPr lang="en-US" sz="2400" b="1" i="1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1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forecast no</a:t>
                      </a:r>
                      <a:endParaRPr lang="en-US" sz="1800" b="1" i="1" u="none" strike="noStrike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0" marR="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38274">
                <a:tc>
                  <a:txBody>
                    <a:bodyPr/>
                    <a:lstStyle/>
                    <a:p>
                      <a:pPr algn="l" fontAlgn="b"/>
                      <a:endParaRPr lang="en-US" sz="1800" b="0" i="1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1" i="1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solidFill>
                            <a:srgbClr val="00B05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observed yes</a:t>
                      </a:r>
                      <a:endParaRPr lang="en-US" sz="1800" b="1" i="1" u="none" strike="noStrike" dirty="0">
                        <a:solidFill>
                          <a:srgbClr val="00B05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0" marR="0" marT="0" marB="0" anchor="ctr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observed no</a:t>
                      </a:r>
                      <a:endParaRPr lang="en-US" sz="1800" b="1" i="1" u="none" strike="noStrike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0" marR="0" marT="0" marB="0" anchor="ctr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1" i="1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total</a:t>
                      </a:r>
                      <a:endParaRPr lang="en-US" sz="1800" b="1" i="1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0" marR="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49896"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066800" y="4690408"/>
            <a:ext cx="7086600" cy="1938992"/>
          </a:xfrm>
          <a:prstGeom prst="rect">
            <a:avLst/>
          </a:prstGeom>
          <a:noFill/>
          <a:ln w="19050"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hit 		 - </a:t>
            </a:r>
            <a:r>
              <a:rPr lang="en-US" sz="2000" dirty="0"/>
              <a:t>event forecast to occur, and did occur</a:t>
            </a:r>
          </a:p>
          <a:p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miss 		 - </a:t>
            </a:r>
            <a:r>
              <a:rPr lang="en-US" sz="2000" dirty="0"/>
              <a:t>event forecast not to occur, but did occur</a:t>
            </a:r>
          </a:p>
          <a:p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false alarms 	 - </a:t>
            </a:r>
            <a:r>
              <a:rPr lang="en-US" sz="2000" dirty="0"/>
              <a:t>event forecast to occur, but did not occur</a:t>
            </a:r>
          </a:p>
          <a:p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correct rejections - </a:t>
            </a:r>
            <a:r>
              <a:rPr lang="en-US" sz="2000" dirty="0"/>
              <a:t>event forecast not to occur, and did not occur</a:t>
            </a:r>
          </a:p>
          <a:p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Hits Rate	 -                   </a:t>
            </a:r>
            <a:r>
              <a:rPr lang="en-US" sz="2000" b="1" dirty="0"/>
              <a:t>hits / (hits + misses)</a:t>
            </a:r>
            <a:r>
              <a:rPr lang="en-US" sz="2000" dirty="0"/>
              <a:t> </a:t>
            </a:r>
          </a:p>
          <a:p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False Alarm Rate  -      </a:t>
            </a:r>
            <a:r>
              <a:rPr lang="en-US" sz="2000" b="1" dirty="0"/>
              <a:t>false alarms / (hits + false alarms)</a:t>
            </a:r>
            <a:r>
              <a:rPr lang="en-US" sz="20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25647075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1920" name="Group 17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7546558"/>
              </p:ext>
            </p:extLst>
          </p:nvPr>
        </p:nvGraphicFramePr>
        <p:xfrm>
          <a:off x="2941638" y="287338"/>
          <a:ext cx="5302250" cy="6284918"/>
        </p:xfrm>
        <a:graphic>
          <a:graphicData uri="http://schemas.openxmlformats.org/drawingml/2006/table">
            <a:tbl>
              <a:tblPr/>
              <a:tblGrid>
                <a:gridCol w="914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97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969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969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9696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181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Probabilities of October NIÑO3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60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Year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Observed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El Niño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Neutral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La Niña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60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1981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7325" algn="dec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-0.23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60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40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60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1982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7325" algn="dec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2.07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E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100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460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1983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7325" algn="dec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-0.21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100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460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1984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7325" algn="dec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-0.84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L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80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460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1985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7325" algn="dec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-0.82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L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80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460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1986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7325" algn="dec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0.55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E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100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460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1987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7325" algn="dec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1.28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E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80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7460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1988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7325" algn="dec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-1.62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L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60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40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7460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1989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7325" algn="dec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-0.41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80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7460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1990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7325" algn="dec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-0.10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40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40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7460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1991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7325" algn="dec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0.62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E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40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60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7460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1992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7325" algn="dec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-0.33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40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60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7460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1993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7325" algn="dec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0.24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40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60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7460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1994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7325" algn="dec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0.47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80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7460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1995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7325" algn="dec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-0.86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L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60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40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7460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1996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7325" algn="dec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-0.49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80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7460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1997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7325" algn="dec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3.02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E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100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7460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1998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7325" algn="dec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-0.71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80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7460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1999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7325" algn="dec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-1.09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L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60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40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27460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2000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7325" algn="dec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-0.54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80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</a:tbl>
          </a:graphicData>
        </a:graphic>
      </p:graphicFrame>
      <p:sp>
        <p:nvSpPr>
          <p:cNvPr id="21666" name="Text Box 162"/>
          <p:cNvSpPr txBox="1">
            <a:spLocks noChangeArrowheads="1"/>
          </p:cNvSpPr>
          <p:nvPr/>
        </p:nvSpPr>
        <p:spPr bwMode="auto">
          <a:xfrm>
            <a:off x="107950" y="1144588"/>
            <a:ext cx="2381250" cy="915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Observed El Ninos: 5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Non Obs El Ninos: 15</a:t>
            </a:r>
            <a:endParaRPr lang="pt-BR" altLang="en-US" sz="1800"/>
          </a:p>
        </p:txBody>
      </p:sp>
      <p:sp>
        <p:nvSpPr>
          <p:cNvPr id="21667" name="Text Box 163"/>
          <p:cNvSpPr txBox="1">
            <a:spLocks noChangeArrowheads="1"/>
          </p:cNvSpPr>
          <p:nvPr/>
        </p:nvSpPr>
        <p:spPr bwMode="auto">
          <a:xfrm>
            <a:off x="592138" y="2728913"/>
            <a:ext cx="1181100" cy="366712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Prob</a:t>
            </a:r>
            <a:r>
              <a:rPr lang="en-US" altLang="en-US" sz="1800" u="sng"/>
              <a:t>&gt;</a:t>
            </a:r>
            <a:r>
              <a:rPr lang="en-US" altLang="en-US" sz="1800"/>
              <a:t>100</a:t>
            </a:r>
            <a:endParaRPr lang="pt-BR" altLang="en-US" sz="1800"/>
          </a:p>
        </p:txBody>
      </p:sp>
      <p:sp>
        <p:nvSpPr>
          <p:cNvPr id="21668" name="Text Box 164"/>
          <p:cNvSpPr txBox="1">
            <a:spLocks noChangeArrowheads="1"/>
          </p:cNvSpPr>
          <p:nvPr/>
        </p:nvSpPr>
        <p:spPr bwMode="auto">
          <a:xfrm>
            <a:off x="539750" y="3429000"/>
            <a:ext cx="28082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Correctly fcst El Ninos</a:t>
            </a:r>
            <a:endParaRPr lang="pt-BR" altLang="en-US" sz="1800"/>
          </a:p>
        </p:txBody>
      </p:sp>
      <p:sp>
        <p:nvSpPr>
          <p:cNvPr id="21669" name="Line 165"/>
          <p:cNvSpPr>
            <a:spLocks noChangeShapeType="1"/>
          </p:cNvSpPr>
          <p:nvPr/>
        </p:nvSpPr>
        <p:spPr bwMode="auto">
          <a:xfrm>
            <a:off x="611188" y="3789363"/>
            <a:ext cx="21605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670" name="Text Box 166"/>
          <p:cNvSpPr txBox="1">
            <a:spLocks noChangeArrowheads="1"/>
          </p:cNvSpPr>
          <p:nvPr/>
        </p:nvSpPr>
        <p:spPr bwMode="auto">
          <a:xfrm>
            <a:off x="684213" y="3716338"/>
            <a:ext cx="2089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Observed El Ninos</a:t>
            </a:r>
            <a:endParaRPr lang="pt-BR" altLang="en-US" sz="1800"/>
          </a:p>
        </p:txBody>
      </p:sp>
      <p:sp>
        <p:nvSpPr>
          <p:cNvPr id="21671" name="Text Box 167"/>
          <p:cNvSpPr txBox="1">
            <a:spLocks noChangeArrowheads="1"/>
          </p:cNvSpPr>
          <p:nvPr/>
        </p:nvSpPr>
        <p:spPr bwMode="auto">
          <a:xfrm>
            <a:off x="107950" y="3587750"/>
            <a:ext cx="28082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H =</a:t>
            </a:r>
            <a:endParaRPr lang="pt-BR" altLang="en-US" sz="1800"/>
          </a:p>
        </p:txBody>
      </p:sp>
      <p:sp>
        <p:nvSpPr>
          <p:cNvPr id="21672" name="Text Box 168"/>
          <p:cNvSpPr txBox="1">
            <a:spLocks noChangeArrowheads="1"/>
          </p:cNvSpPr>
          <p:nvPr/>
        </p:nvSpPr>
        <p:spPr bwMode="auto">
          <a:xfrm>
            <a:off x="107950" y="4718050"/>
            <a:ext cx="28082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F =</a:t>
            </a:r>
            <a:endParaRPr lang="pt-BR" altLang="en-US" sz="1800"/>
          </a:p>
        </p:txBody>
      </p:sp>
      <p:sp>
        <p:nvSpPr>
          <p:cNvPr id="21673" name="Text Box 169"/>
          <p:cNvSpPr txBox="1">
            <a:spLocks noChangeArrowheads="1"/>
          </p:cNvSpPr>
          <p:nvPr/>
        </p:nvSpPr>
        <p:spPr bwMode="auto">
          <a:xfrm>
            <a:off x="468313" y="4581525"/>
            <a:ext cx="280828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Wrongly fcst El Ninos</a:t>
            </a:r>
            <a:endParaRPr lang="pt-BR" altLang="en-US" sz="1800"/>
          </a:p>
        </p:txBody>
      </p:sp>
      <p:sp>
        <p:nvSpPr>
          <p:cNvPr id="21674" name="Text Box 170"/>
          <p:cNvSpPr txBox="1">
            <a:spLocks noChangeArrowheads="1"/>
          </p:cNvSpPr>
          <p:nvPr/>
        </p:nvSpPr>
        <p:spPr bwMode="auto">
          <a:xfrm>
            <a:off x="538163" y="4941888"/>
            <a:ext cx="2000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Non Obs El Ninos</a:t>
            </a:r>
            <a:endParaRPr lang="pt-BR" altLang="en-US" sz="1800"/>
          </a:p>
        </p:txBody>
      </p:sp>
      <p:sp>
        <p:nvSpPr>
          <p:cNvPr id="21675" name="Line 171"/>
          <p:cNvSpPr>
            <a:spLocks noChangeShapeType="1"/>
          </p:cNvSpPr>
          <p:nvPr/>
        </p:nvSpPr>
        <p:spPr bwMode="auto">
          <a:xfrm>
            <a:off x="539750" y="4941888"/>
            <a:ext cx="21605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676" name="Rectangle 172"/>
          <p:cNvSpPr>
            <a:spLocks noChangeArrowheads="1"/>
          </p:cNvSpPr>
          <p:nvPr/>
        </p:nvSpPr>
        <p:spPr bwMode="auto">
          <a:xfrm>
            <a:off x="4500563" y="1341438"/>
            <a:ext cx="1584325" cy="2873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1677" name="Rectangle 174"/>
          <p:cNvSpPr>
            <a:spLocks noChangeArrowheads="1"/>
          </p:cNvSpPr>
          <p:nvPr/>
        </p:nvSpPr>
        <p:spPr bwMode="auto">
          <a:xfrm>
            <a:off x="4500563" y="5461000"/>
            <a:ext cx="1584325" cy="2873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1678" name="Text Box 175"/>
          <p:cNvSpPr txBox="1">
            <a:spLocks noChangeArrowheads="1"/>
          </p:cNvSpPr>
          <p:nvPr/>
        </p:nvSpPr>
        <p:spPr bwMode="auto">
          <a:xfrm>
            <a:off x="107950" y="4149725"/>
            <a:ext cx="28082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/>
              <a:t>H =2/5=</a:t>
            </a:r>
            <a:r>
              <a:rPr lang="en-US" altLang="en-US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0.4</a:t>
            </a:r>
            <a:endParaRPr lang="pt-BR" altLang="en-US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4785573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2945" name="Group 17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3293634"/>
              </p:ext>
            </p:extLst>
          </p:nvPr>
        </p:nvGraphicFramePr>
        <p:xfrm>
          <a:off x="2941638" y="287338"/>
          <a:ext cx="5302250" cy="6284918"/>
        </p:xfrm>
        <a:graphic>
          <a:graphicData uri="http://schemas.openxmlformats.org/drawingml/2006/table">
            <a:tbl>
              <a:tblPr/>
              <a:tblGrid>
                <a:gridCol w="914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97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969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969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9696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181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Probabilities of October NIÑO3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60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Year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Observed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El Niño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Neutral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La Niña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60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1981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7325" algn="dec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-0.23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60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40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60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1982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7325" algn="dec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2.07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E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100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460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1983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7325" algn="dec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-0.21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100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460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1984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7325" algn="dec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-0.84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L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80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460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1985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7325" algn="dec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-0.82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L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80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460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1986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7325" algn="dec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0.55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E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100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460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1987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7325" algn="dec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1.28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E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80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7460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1988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7325" algn="dec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-1.62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L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60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40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7460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1989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7325" algn="dec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-0.41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80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7460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1990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7325" algn="dec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-0.10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40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40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7460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1991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7325" algn="dec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0.62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E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40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60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7460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1992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7325" algn="dec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-0.33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40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60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7460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1993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7325" algn="dec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0.24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40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60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7460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1994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7325" algn="dec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0.47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80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7460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1995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7325" algn="dec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-0.86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L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60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40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7460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1996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7325" algn="dec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-0.49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80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7460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1997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7325" algn="dec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3.02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E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100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7460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1998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7325" algn="dec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-0.71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80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7460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1999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7325" algn="dec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-1.09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L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60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40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27460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2000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7325" algn="dec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-0.54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80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</a:tbl>
          </a:graphicData>
        </a:graphic>
      </p:graphicFrame>
      <p:sp>
        <p:nvSpPr>
          <p:cNvPr id="22690" name="Text Box 162"/>
          <p:cNvSpPr txBox="1">
            <a:spLocks noChangeArrowheads="1"/>
          </p:cNvSpPr>
          <p:nvPr/>
        </p:nvSpPr>
        <p:spPr bwMode="auto">
          <a:xfrm>
            <a:off x="107950" y="1144588"/>
            <a:ext cx="2381250" cy="915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Observed El Ninos: 5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Non Obs El Ninos: 15</a:t>
            </a:r>
            <a:endParaRPr lang="pt-BR" altLang="en-US" sz="1800"/>
          </a:p>
        </p:txBody>
      </p:sp>
      <p:sp>
        <p:nvSpPr>
          <p:cNvPr id="22691" name="Text Box 163"/>
          <p:cNvSpPr txBox="1">
            <a:spLocks noChangeArrowheads="1"/>
          </p:cNvSpPr>
          <p:nvPr/>
        </p:nvSpPr>
        <p:spPr bwMode="auto">
          <a:xfrm>
            <a:off x="592138" y="2728913"/>
            <a:ext cx="1181100" cy="366712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Prob</a:t>
            </a:r>
            <a:r>
              <a:rPr lang="en-US" altLang="en-US" sz="1800" u="sng"/>
              <a:t>&gt;</a:t>
            </a:r>
            <a:r>
              <a:rPr lang="en-US" altLang="en-US" sz="1800"/>
              <a:t>100</a:t>
            </a:r>
            <a:endParaRPr lang="pt-BR" altLang="en-US" sz="1800"/>
          </a:p>
        </p:txBody>
      </p:sp>
      <p:sp>
        <p:nvSpPr>
          <p:cNvPr id="22692" name="Text Box 164"/>
          <p:cNvSpPr txBox="1">
            <a:spLocks noChangeArrowheads="1"/>
          </p:cNvSpPr>
          <p:nvPr/>
        </p:nvSpPr>
        <p:spPr bwMode="auto">
          <a:xfrm>
            <a:off x="539750" y="3429000"/>
            <a:ext cx="28082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Correctly fcst El Ninos</a:t>
            </a:r>
            <a:endParaRPr lang="pt-BR" altLang="en-US" sz="1800"/>
          </a:p>
        </p:txBody>
      </p:sp>
      <p:sp>
        <p:nvSpPr>
          <p:cNvPr id="22693" name="Line 165"/>
          <p:cNvSpPr>
            <a:spLocks noChangeShapeType="1"/>
          </p:cNvSpPr>
          <p:nvPr/>
        </p:nvSpPr>
        <p:spPr bwMode="auto">
          <a:xfrm>
            <a:off x="611188" y="3789363"/>
            <a:ext cx="21605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694" name="Text Box 166"/>
          <p:cNvSpPr txBox="1">
            <a:spLocks noChangeArrowheads="1"/>
          </p:cNvSpPr>
          <p:nvPr/>
        </p:nvSpPr>
        <p:spPr bwMode="auto">
          <a:xfrm>
            <a:off x="684213" y="3716338"/>
            <a:ext cx="2089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Observed El Ninos</a:t>
            </a:r>
            <a:endParaRPr lang="pt-BR" altLang="en-US" sz="1800"/>
          </a:p>
        </p:txBody>
      </p:sp>
      <p:sp>
        <p:nvSpPr>
          <p:cNvPr id="22695" name="Text Box 167"/>
          <p:cNvSpPr txBox="1">
            <a:spLocks noChangeArrowheads="1"/>
          </p:cNvSpPr>
          <p:nvPr/>
        </p:nvSpPr>
        <p:spPr bwMode="auto">
          <a:xfrm>
            <a:off x="107950" y="3587750"/>
            <a:ext cx="28082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H =</a:t>
            </a:r>
            <a:endParaRPr lang="pt-BR" altLang="en-US" sz="1800"/>
          </a:p>
        </p:txBody>
      </p:sp>
      <p:sp>
        <p:nvSpPr>
          <p:cNvPr id="22696" name="Text Box 168"/>
          <p:cNvSpPr txBox="1">
            <a:spLocks noChangeArrowheads="1"/>
          </p:cNvSpPr>
          <p:nvPr/>
        </p:nvSpPr>
        <p:spPr bwMode="auto">
          <a:xfrm>
            <a:off x="107950" y="4718050"/>
            <a:ext cx="28082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F =</a:t>
            </a:r>
            <a:endParaRPr lang="pt-BR" altLang="en-US" sz="1800"/>
          </a:p>
        </p:txBody>
      </p:sp>
      <p:sp>
        <p:nvSpPr>
          <p:cNvPr id="22697" name="Text Box 169"/>
          <p:cNvSpPr txBox="1">
            <a:spLocks noChangeArrowheads="1"/>
          </p:cNvSpPr>
          <p:nvPr/>
        </p:nvSpPr>
        <p:spPr bwMode="auto">
          <a:xfrm>
            <a:off x="468313" y="4581525"/>
            <a:ext cx="280828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Wrongly fcst El Ninos</a:t>
            </a:r>
            <a:endParaRPr lang="pt-BR" altLang="en-US" sz="1800"/>
          </a:p>
        </p:txBody>
      </p:sp>
      <p:sp>
        <p:nvSpPr>
          <p:cNvPr id="22698" name="Text Box 170"/>
          <p:cNvSpPr txBox="1">
            <a:spLocks noChangeArrowheads="1"/>
          </p:cNvSpPr>
          <p:nvPr/>
        </p:nvSpPr>
        <p:spPr bwMode="auto">
          <a:xfrm>
            <a:off x="538163" y="4941888"/>
            <a:ext cx="2000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Non Obs El Ninos</a:t>
            </a:r>
            <a:endParaRPr lang="pt-BR" altLang="en-US" sz="1800"/>
          </a:p>
        </p:txBody>
      </p:sp>
      <p:sp>
        <p:nvSpPr>
          <p:cNvPr id="22699" name="Line 171"/>
          <p:cNvSpPr>
            <a:spLocks noChangeShapeType="1"/>
          </p:cNvSpPr>
          <p:nvPr/>
        </p:nvSpPr>
        <p:spPr bwMode="auto">
          <a:xfrm>
            <a:off x="539750" y="4941888"/>
            <a:ext cx="21605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700" name="Rectangle 172"/>
          <p:cNvSpPr>
            <a:spLocks noChangeArrowheads="1"/>
          </p:cNvSpPr>
          <p:nvPr/>
        </p:nvSpPr>
        <p:spPr bwMode="auto">
          <a:xfrm>
            <a:off x="4500563" y="1341438"/>
            <a:ext cx="1584325" cy="2873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2701" name="Rectangle 174"/>
          <p:cNvSpPr>
            <a:spLocks noChangeArrowheads="1"/>
          </p:cNvSpPr>
          <p:nvPr/>
        </p:nvSpPr>
        <p:spPr bwMode="auto">
          <a:xfrm>
            <a:off x="4500563" y="5461000"/>
            <a:ext cx="1584325" cy="2873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2702" name="Text Box 175"/>
          <p:cNvSpPr txBox="1">
            <a:spLocks noChangeArrowheads="1"/>
          </p:cNvSpPr>
          <p:nvPr/>
        </p:nvSpPr>
        <p:spPr bwMode="auto">
          <a:xfrm>
            <a:off x="107950" y="4149725"/>
            <a:ext cx="28082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H =2/5=0.4</a:t>
            </a:r>
            <a:endParaRPr lang="pt-BR" altLang="en-US" sz="1800"/>
          </a:p>
        </p:txBody>
      </p:sp>
      <p:sp>
        <p:nvSpPr>
          <p:cNvPr id="22703" name="Text Box 176"/>
          <p:cNvSpPr txBox="1">
            <a:spLocks noChangeArrowheads="1"/>
          </p:cNvSpPr>
          <p:nvPr/>
        </p:nvSpPr>
        <p:spPr bwMode="auto">
          <a:xfrm>
            <a:off x="107950" y="5373688"/>
            <a:ext cx="280828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/>
              <a:t>F =0/15=</a:t>
            </a:r>
            <a:r>
              <a:rPr lang="en-US" altLang="en-US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0.0</a:t>
            </a:r>
            <a:endParaRPr lang="pt-BR" altLang="en-US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3646895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ROC curve and area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24792534"/>
              </p:ext>
            </p:extLst>
          </p:nvPr>
        </p:nvGraphicFramePr>
        <p:xfrm>
          <a:off x="290732" y="1828800"/>
          <a:ext cx="7467600" cy="430692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66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524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505404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El Niño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Neutral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La Niña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5404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Warning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H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F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H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F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H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F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3432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Never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3432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≥100%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1456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≥80%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1456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≥60%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1456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≥40%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1456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≥20%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83432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≥0%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96932438"/>
              </p:ext>
            </p:extLst>
          </p:nvPr>
        </p:nvGraphicFramePr>
        <p:xfrm>
          <a:off x="3352800" y="1447800"/>
          <a:ext cx="55626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1697025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60077728"/>
              </p:ext>
            </p:extLst>
          </p:nvPr>
        </p:nvGraphicFramePr>
        <p:xfrm>
          <a:off x="290732" y="1828800"/>
          <a:ext cx="7467600" cy="430692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66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524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505404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El Niño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Neutral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La Niña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5404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Warning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H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F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H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F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H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F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3432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Never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3432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≥100%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0.40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1456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≥80%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0.60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1456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≥60%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0.60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1456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≥40%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0.80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0.20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1456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≥20%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0.80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0.33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83432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≥0%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09228901"/>
              </p:ext>
            </p:extLst>
          </p:nvPr>
        </p:nvGraphicFramePr>
        <p:xfrm>
          <a:off x="3352800" y="1447800"/>
          <a:ext cx="55626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3" name="Title 1"/>
          <p:cNvSpPr txBox="1">
            <a:spLocks/>
          </p:cNvSpPr>
          <p:nvPr/>
        </p:nvSpPr>
        <p:spPr>
          <a:xfrm>
            <a:off x="457200" y="2286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ROC curve and area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5845464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69676954"/>
              </p:ext>
            </p:extLst>
          </p:nvPr>
        </p:nvGraphicFramePr>
        <p:xfrm>
          <a:off x="290732" y="1828800"/>
          <a:ext cx="7467600" cy="430692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66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524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505404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El Niño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Neutral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La Niña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5404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Warning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H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F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H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F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H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F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3432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Never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3432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≥100%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0.40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1456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≥80%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0.60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1456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≥60%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0.60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1456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≥40%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0.80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0.20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1456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≥20%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0.80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0.33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83432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≥0%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38113331"/>
              </p:ext>
            </p:extLst>
          </p:nvPr>
        </p:nvGraphicFramePr>
        <p:xfrm>
          <a:off x="3352800" y="1447800"/>
          <a:ext cx="55626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8200464" y="1475747"/>
            <a:ext cx="93008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(1.0,1.0)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760693" y="6172200"/>
            <a:ext cx="93008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(0.0,0.0)</a:t>
            </a:r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457200" y="2286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ROC curve and area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6126468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26092691"/>
              </p:ext>
            </p:extLst>
          </p:nvPr>
        </p:nvGraphicFramePr>
        <p:xfrm>
          <a:off x="290732" y="1828800"/>
          <a:ext cx="7467600" cy="430692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66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524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505404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El Niño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Neutral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La Niña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5404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Warning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H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F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H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F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H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F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3432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Never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3432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≥100%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0.40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1456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≥80%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0.60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1456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≥60%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0.60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1456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≥40%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0.80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0.20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1456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≥20%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0.80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0.33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83432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≥0%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8521315"/>
              </p:ext>
            </p:extLst>
          </p:nvPr>
        </p:nvGraphicFramePr>
        <p:xfrm>
          <a:off x="3352800" y="1447800"/>
          <a:ext cx="55626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8200464" y="1475747"/>
            <a:ext cx="93008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(1.0,1.0)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760693" y="6172200"/>
            <a:ext cx="93008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(0.0,0.0)</a:t>
            </a:r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457200" y="2286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ROC curve and area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334000" y="2626931"/>
            <a:ext cx="1066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(0.8,0.33)</a:t>
            </a:r>
          </a:p>
        </p:txBody>
      </p:sp>
    </p:spTree>
    <p:extLst>
      <p:ext uri="{BB962C8B-B14F-4D97-AF65-F5344CB8AC3E}">
        <p14:creationId xmlns:p14="http://schemas.microsoft.com/office/powerpoint/2010/main" val="319385364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54216771"/>
              </p:ext>
            </p:extLst>
          </p:nvPr>
        </p:nvGraphicFramePr>
        <p:xfrm>
          <a:off x="290732" y="1828800"/>
          <a:ext cx="7467600" cy="430692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66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524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505404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El Niño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Neutral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La Niña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5404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Warning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H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F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H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F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H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F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3432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Never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3432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≥100%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0.40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1456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≥80%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0.60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1456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≥60%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0.60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1456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≥40%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0.80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0.20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1456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≥20%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0.80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0.33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83432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≥0%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76848424"/>
              </p:ext>
            </p:extLst>
          </p:nvPr>
        </p:nvGraphicFramePr>
        <p:xfrm>
          <a:off x="3352800" y="1447800"/>
          <a:ext cx="55626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8200464" y="1475747"/>
            <a:ext cx="93008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(1.0,1.0)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760693" y="6172200"/>
            <a:ext cx="93008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(0.0,0.0)</a:t>
            </a:r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457200" y="2286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ROC curve and area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334000" y="2626931"/>
            <a:ext cx="1066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(0.8,0.33)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572000" y="2282570"/>
            <a:ext cx="93008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(0.8,0.2)</a:t>
            </a:r>
          </a:p>
        </p:txBody>
      </p:sp>
    </p:spTree>
    <p:extLst>
      <p:ext uri="{BB962C8B-B14F-4D97-AF65-F5344CB8AC3E}">
        <p14:creationId xmlns:p14="http://schemas.microsoft.com/office/powerpoint/2010/main" val="94686674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08620205"/>
              </p:ext>
            </p:extLst>
          </p:nvPr>
        </p:nvGraphicFramePr>
        <p:xfrm>
          <a:off x="290732" y="1828800"/>
          <a:ext cx="7467600" cy="430692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66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524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505404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El Niño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Neutral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La Niña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5404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Warning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H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F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H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F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H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F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3432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Never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3432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≥100%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0.40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1456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≥80%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0.60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1456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≥60%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0.60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1456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≥40%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0.80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0.20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1456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≥20%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0.80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0.33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83432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≥0%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12050149"/>
              </p:ext>
            </p:extLst>
          </p:nvPr>
        </p:nvGraphicFramePr>
        <p:xfrm>
          <a:off x="3352800" y="1447800"/>
          <a:ext cx="55626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8200464" y="1475747"/>
            <a:ext cx="93008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(1.0,1.0)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760693" y="6172200"/>
            <a:ext cx="93008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(0.0,0.0)</a:t>
            </a:r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457200" y="2286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ROC curve and area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334000" y="2626931"/>
            <a:ext cx="1066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(0.8,0.33)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572000" y="2282570"/>
            <a:ext cx="93008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(0.8,0.2)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191000" y="3352800"/>
            <a:ext cx="93008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(0.6,0.0)</a:t>
            </a:r>
          </a:p>
        </p:txBody>
      </p:sp>
    </p:spTree>
    <p:extLst>
      <p:ext uri="{BB962C8B-B14F-4D97-AF65-F5344CB8AC3E}">
        <p14:creationId xmlns:p14="http://schemas.microsoft.com/office/powerpoint/2010/main" val="358572287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34145577"/>
              </p:ext>
            </p:extLst>
          </p:nvPr>
        </p:nvGraphicFramePr>
        <p:xfrm>
          <a:off x="290732" y="1828800"/>
          <a:ext cx="7467600" cy="430692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66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524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505404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El Niño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Neutral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La Niña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5404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Warning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H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F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H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F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H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F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3432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Never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3432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≥100%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0.40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1456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≥80%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0.60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1456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≥60%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0.60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1456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≥40%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0.80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0.20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1456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≥20%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0.80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0.33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83432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≥0%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22210231"/>
              </p:ext>
            </p:extLst>
          </p:nvPr>
        </p:nvGraphicFramePr>
        <p:xfrm>
          <a:off x="3352800" y="1447800"/>
          <a:ext cx="55626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8200464" y="1475747"/>
            <a:ext cx="93008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(1.0,1.0)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760693" y="6172200"/>
            <a:ext cx="93008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(0.0,0.0)</a:t>
            </a:r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457200" y="2286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ROC curve and area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334000" y="2626931"/>
            <a:ext cx="1066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(0.8,0.33)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572000" y="2282570"/>
            <a:ext cx="93008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(0.8,0.2)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191000" y="3352800"/>
            <a:ext cx="93008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(0.6,0.0)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937311" y="3352800"/>
            <a:ext cx="93008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(0.6,0.0)</a:t>
            </a:r>
          </a:p>
        </p:txBody>
      </p:sp>
    </p:spTree>
    <p:extLst>
      <p:ext uri="{BB962C8B-B14F-4D97-AF65-F5344CB8AC3E}">
        <p14:creationId xmlns:p14="http://schemas.microsoft.com/office/powerpoint/2010/main" val="177812969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63898057"/>
              </p:ext>
            </p:extLst>
          </p:nvPr>
        </p:nvGraphicFramePr>
        <p:xfrm>
          <a:off x="290732" y="1828800"/>
          <a:ext cx="7467600" cy="430692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66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524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505404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El Niño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Neutral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La Niña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5404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Warning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H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F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H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F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H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F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3432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Never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3432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≥100%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0.40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1456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≥80%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0.60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1456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≥60%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0.60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1456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≥40%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0.80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0.20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1456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≥20%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0.80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0.33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83432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≥0%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92436272"/>
              </p:ext>
            </p:extLst>
          </p:nvPr>
        </p:nvGraphicFramePr>
        <p:xfrm>
          <a:off x="3352800" y="1447800"/>
          <a:ext cx="55626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8200464" y="1475747"/>
            <a:ext cx="93008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(1.0,1.0)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760693" y="6172200"/>
            <a:ext cx="93008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(0.0,0.0)</a:t>
            </a:r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457200" y="2286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ROC curve and area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334000" y="2626931"/>
            <a:ext cx="1066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(0.8,0.33)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572000" y="2282570"/>
            <a:ext cx="93008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(0.8,0.2)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191000" y="3352800"/>
            <a:ext cx="93008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(0.6,0.0)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937311" y="3352800"/>
            <a:ext cx="93008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(0.6,0.0)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225738" y="4191000"/>
            <a:ext cx="93008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(0.4,0.0)</a:t>
            </a:r>
          </a:p>
        </p:txBody>
      </p:sp>
    </p:spTree>
    <p:extLst>
      <p:ext uri="{BB962C8B-B14F-4D97-AF65-F5344CB8AC3E}">
        <p14:creationId xmlns:p14="http://schemas.microsoft.com/office/powerpoint/2010/main" val="12026859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4" name="Group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0267854"/>
              </p:ext>
            </p:extLst>
          </p:nvPr>
        </p:nvGraphicFramePr>
        <p:xfrm>
          <a:off x="2941638" y="287338"/>
          <a:ext cx="5302250" cy="6284918"/>
        </p:xfrm>
        <a:graphic>
          <a:graphicData uri="http://schemas.openxmlformats.org/drawingml/2006/table">
            <a:tbl>
              <a:tblPr/>
              <a:tblGrid>
                <a:gridCol w="914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97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969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969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9696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181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Probabilities of October NIÑO3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60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Year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Observed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El Niño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Neutral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La Niña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60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1981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7325" algn="dec"/>
                        </a:tabLst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-0.23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60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40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60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1982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7325" algn="dec"/>
                        </a:tabLst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2.07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E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100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460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1983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7325" algn="dec"/>
                        </a:tabLst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-0.21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100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460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1984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7325" algn="dec"/>
                        </a:tabLst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-0.84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L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80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460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1985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7325" algn="dec"/>
                        </a:tabLst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-0.82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L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80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460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1986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7325" algn="dec"/>
                        </a:tabLst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0.55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E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100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460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1987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7325" algn="dec"/>
                        </a:tabLst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1.28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E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80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7460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1988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7325" algn="dec"/>
                        </a:tabLst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-1.62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L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60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40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7460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1989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7325" algn="dec"/>
                        </a:tabLst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-0.41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80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7460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1990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7325" algn="dec"/>
                        </a:tabLst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-0.10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40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40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7460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1991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7325" algn="dec"/>
                        </a:tabLst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0.62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E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40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60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7460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1992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7325" algn="dec"/>
                        </a:tabLst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-0.33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40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60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7460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1993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7325" algn="dec"/>
                        </a:tabLst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0.24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40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60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7460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1994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7325" algn="dec"/>
                        </a:tabLst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0.47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80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7460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1995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7325" algn="dec"/>
                        </a:tabLst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-0.86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L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60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40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7460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1996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7325" algn="dec"/>
                        </a:tabLst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-0.49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80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7460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1997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7325" algn="dec"/>
                        </a:tabLst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3.02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E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100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7460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1998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7325" algn="dec"/>
                        </a:tabLst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-0.71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80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7460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1999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7325" algn="dec"/>
                        </a:tabLst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-1.09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L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60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40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27460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2000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7325" algn="dec"/>
                        </a:tabLst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-0.54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80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</a:tbl>
          </a:graphicData>
        </a:graphic>
      </p:graphicFrame>
      <p:sp>
        <p:nvSpPr>
          <p:cNvPr id="3234" name="Text Box 163"/>
          <p:cNvSpPr txBox="1">
            <a:spLocks noChangeArrowheads="1"/>
          </p:cNvSpPr>
          <p:nvPr/>
        </p:nvSpPr>
        <p:spPr bwMode="auto">
          <a:xfrm>
            <a:off x="107950" y="1144588"/>
            <a:ext cx="2531462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 dirty="0">
                <a:solidFill>
                  <a:srgbClr val="FF0000"/>
                </a:solidFill>
              </a:rPr>
              <a:t>Observed El </a:t>
            </a:r>
            <a:r>
              <a:rPr lang="en-US" altLang="en-US" sz="1800" b="1" dirty="0" err="1">
                <a:solidFill>
                  <a:srgbClr val="FF0000"/>
                </a:solidFill>
              </a:rPr>
              <a:t>Ninos</a:t>
            </a:r>
            <a:r>
              <a:rPr lang="en-US" altLang="en-US" sz="1800" b="1" dirty="0">
                <a:solidFill>
                  <a:srgbClr val="FF0000"/>
                </a:solidFill>
              </a:rPr>
              <a:t>: 5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b="1" dirty="0">
              <a:solidFill>
                <a:srgbClr val="FF0000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Non </a:t>
            </a:r>
            <a:r>
              <a:rPr lang="en-US" altLang="en-US" sz="1800" b="1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Obs</a:t>
            </a:r>
            <a:r>
              <a:rPr lang="en-US" altLang="en-US" sz="18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El </a:t>
            </a:r>
            <a:r>
              <a:rPr lang="en-US" altLang="en-US" sz="1800" b="1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Ninos</a:t>
            </a:r>
            <a:r>
              <a:rPr lang="en-US" altLang="en-US" sz="18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: 15</a:t>
            </a:r>
            <a:endParaRPr lang="pt-BR" altLang="en-US" sz="1800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Text Box 162"/>
          <p:cNvSpPr txBox="1">
            <a:spLocks noChangeArrowheads="1"/>
          </p:cNvSpPr>
          <p:nvPr/>
        </p:nvSpPr>
        <p:spPr bwMode="auto">
          <a:xfrm>
            <a:off x="102326" y="2970213"/>
            <a:ext cx="2505814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 dirty="0">
                <a:solidFill>
                  <a:schemeClr val="accent3">
                    <a:lumMod val="75000"/>
                  </a:schemeClr>
                </a:solidFill>
              </a:rPr>
              <a:t>Observed Neutral: 10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b="1" dirty="0">
              <a:solidFill>
                <a:srgbClr val="00B050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Non </a:t>
            </a:r>
            <a:r>
              <a:rPr lang="en-US" altLang="en-US" sz="1800" b="1" dirty="0" err="1">
                <a:solidFill>
                  <a:schemeClr val="accent3">
                    <a:lumMod val="60000"/>
                    <a:lumOff val="40000"/>
                  </a:schemeClr>
                </a:solidFill>
              </a:rPr>
              <a:t>Obs</a:t>
            </a:r>
            <a:r>
              <a:rPr lang="en-US" altLang="en-US" sz="18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 Neutral: 10</a:t>
            </a:r>
            <a:endParaRPr lang="pt-BR" altLang="en-US" sz="1800" b="1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" name="Text Box 162"/>
          <p:cNvSpPr txBox="1">
            <a:spLocks noChangeArrowheads="1"/>
          </p:cNvSpPr>
          <p:nvPr/>
        </p:nvSpPr>
        <p:spPr bwMode="auto">
          <a:xfrm>
            <a:off x="105409" y="5029200"/>
            <a:ext cx="2441694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 dirty="0">
                <a:solidFill>
                  <a:srgbClr val="0070C0"/>
                </a:solidFill>
              </a:rPr>
              <a:t>Observed La Nina: 5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b="1" dirty="0">
              <a:solidFill>
                <a:srgbClr val="0070C0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Non </a:t>
            </a:r>
            <a:r>
              <a:rPr lang="en-US" altLang="en-US" sz="1800" b="1" dirty="0" err="1">
                <a:solidFill>
                  <a:schemeClr val="accent1">
                    <a:lumMod val="40000"/>
                    <a:lumOff val="60000"/>
                  </a:schemeClr>
                </a:solidFill>
              </a:rPr>
              <a:t>Obs</a:t>
            </a:r>
            <a:r>
              <a:rPr lang="en-US" altLang="en-US" sz="1800" b="1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 La Nina: 15</a:t>
            </a:r>
            <a:endParaRPr lang="pt-BR" altLang="en-US" sz="1800" b="1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217235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922019"/>
              </p:ext>
            </p:extLst>
          </p:nvPr>
        </p:nvGraphicFramePr>
        <p:xfrm>
          <a:off x="290732" y="1828800"/>
          <a:ext cx="7467600" cy="430692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66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524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505404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El Niño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Neutral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La Niña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5404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Warning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H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F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H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F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H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F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3432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Never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3432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≥100%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0.40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1456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≥80%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0.60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1456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≥60%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0.60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1456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≥40%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0.80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0.20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1456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≥20%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0.80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0.33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83432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≥0%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32302854"/>
              </p:ext>
            </p:extLst>
          </p:nvPr>
        </p:nvGraphicFramePr>
        <p:xfrm>
          <a:off x="3352800" y="1447800"/>
          <a:ext cx="55626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8200464" y="1475747"/>
            <a:ext cx="93008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(1.0,1.0)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760693" y="6172200"/>
            <a:ext cx="93008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(0.0,0.0)</a:t>
            </a:r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457200" y="2286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ROC curve and area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334000" y="2626931"/>
            <a:ext cx="1066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(0.8,0.33)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572000" y="2282570"/>
            <a:ext cx="93008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(0.8,0.2)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191000" y="3352800"/>
            <a:ext cx="93008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(0.6,0.0)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937311" y="3352800"/>
            <a:ext cx="93008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(0.6,0.0)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225738" y="4191000"/>
            <a:ext cx="93008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(0.4,0.0)</a:t>
            </a:r>
          </a:p>
        </p:txBody>
      </p:sp>
    </p:spTree>
    <p:extLst>
      <p:ext uri="{BB962C8B-B14F-4D97-AF65-F5344CB8AC3E}">
        <p14:creationId xmlns:p14="http://schemas.microsoft.com/office/powerpoint/2010/main" val="145052691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65396769"/>
              </p:ext>
            </p:extLst>
          </p:nvPr>
        </p:nvGraphicFramePr>
        <p:xfrm>
          <a:off x="290732" y="1828800"/>
          <a:ext cx="7467600" cy="430692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66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524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505404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El Niño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Neutral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La Niña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5404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Warning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H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F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H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F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H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F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3432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Never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3432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≥100%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0.40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1456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≥80%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0.60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1456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≥60%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0.60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1456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≥40%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0.80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0.20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1456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≥20%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0.80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0.33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83432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≥0%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24593041"/>
              </p:ext>
            </p:extLst>
          </p:nvPr>
        </p:nvGraphicFramePr>
        <p:xfrm>
          <a:off x="3352800" y="1447800"/>
          <a:ext cx="55626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8200464" y="1475747"/>
            <a:ext cx="93008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(1.0,1.0)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334000" y="2626931"/>
            <a:ext cx="1066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(0.8,0.33)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572000" y="2282570"/>
            <a:ext cx="93008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(0.8,0.2)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191000" y="3352800"/>
            <a:ext cx="93008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(0.6,0.0)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937311" y="3352800"/>
            <a:ext cx="93008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(0.6,0.0)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225738" y="4191000"/>
            <a:ext cx="93008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(0.4,0.0)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760693" y="6172200"/>
            <a:ext cx="93008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(0.0,0.0)</a:t>
            </a:r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457200" y="2286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ROC curve and area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8440996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1601788" y="1872455"/>
            <a:ext cx="2589212" cy="4176713"/>
            <a:chOff x="3040063" y="2060575"/>
            <a:chExt cx="2589212" cy="4176713"/>
          </a:xfrm>
        </p:grpSpPr>
        <p:sp>
          <p:nvSpPr>
            <p:cNvPr id="35842" name="Line 4"/>
            <p:cNvSpPr>
              <a:spLocks noChangeShapeType="1"/>
            </p:cNvSpPr>
            <p:nvPr/>
          </p:nvSpPr>
          <p:spPr bwMode="auto">
            <a:xfrm flipV="1">
              <a:off x="3708400" y="2924175"/>
              <a:ext cx="0" cy="2665413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843" name="Line 5"/>
            <p:cNvSpPr>
              <a:spLocks noChangeShapeType="1"/>
            </p:cNvSpPr>
            <p:nvPr/>
          </p:nvSpPr>
          <p:spPr bwMode="auto">
            <a:xfrm flipV="1">
              <a:off x="4918075" y="2060575"/>
              <a:ext cx="14288" cy="3529013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844" name="Line 6"/>
            <p:cNvSpPr>
              <a:spLocks noChangeShapeType="1"/>
            </p:cNvSpPr>
            <p:nvPr/>
          </p:nvSpPr>
          <p:spPr bwMode="auto">
            <a:xfrm flipV="1">
              <a:off x="3694113" y="5589588"/>
              <a:ext cx="1223962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845" name="Line 7"/>
            <p:cNvSpPr>
              <a:spLocks noChangeShapeType="1"/>
            </p:cNvSpPr>
            <p:nvPr/>
          </p:nvSpPr>
          <p:spPr bwMode="auto">
            <a:xfrm flipV="1">
              <a:off x="3708400" y="2060575"/>
              <a:ext cx="1223963" cy="8636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846" name="Text Box 8"/>
            <p:cNvSpPr txBox="1">
              <a:spLocks noChangeArrowheads="1"/>
            </p:cNvSpPr>
            <p:nvPr/>
          </p:nvSpPr>
          <p:spPr bwMode="auto">
            <a:xfrm>
              <a:off x="3040063" y="3779838"/>
              <a:ext cx="409575" cy="5794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/>
                <a:t>a</a:t>
              </a:r>
              <a:endParaRPr lang="pt-BR" altLang="en-US"/>
            </a:p>
          </p:txBody>
        </p:sp>
        <p:sp>
          <p:nvSpPr>
            <p:cNvPr id="35847" name="Text Box 9"/>
            <p:cNvSpPr txBox="1">
              <a:spLocks noChangeArrowheads="1"/>
            </p:cNvSpPr>
            <p:nvPr/>
          </p:nvSpPr>
          <p:spPr bwMode="auto">
            <a:xfrm>
              <a:off x="5219700" y="3825081"/>
              <a:ext cx="409575" cy="5794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dirty="0"/>
                <a:t>b</a:t>
              </a:r>
              <a:endParaRPr lang="pt-BR" altLang="en-US" dirty="0"/>
            </a:p>
          </p:txBody>
        </p:sp>
        <p:sp>
          <p:nvSpPr>
            <p:cNvPr id="35848" name="Text Box 10"/>
            <p:cNvSpPr txBox="1">
              <a:spLocks noChangeArrowheads="1"/>
            </p:cNvSpPr>
            <p:nvPr/>
          </p:nvSpPr>
          <p:spPr bwMode="auto">
            <a:xfrm>
              <a:off x="4067175" y="5657850"/>
              <a:ext cx="409575" cy="5794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/>
                <a:t>h</a:t>
              </a:r>
              <a:endParaRPr lang="pt-BR" altLang="en-US"/>
            </a:p>
          </p:txBody>
        </p:sp>
        <p:sp>
          <p:nvSpPr>
            <p:cNvPr id="35849" name="Text Box 11"/>
            <p:cNvSpPr txBox="1">
              <a:spLocks noChangeArrowheads="1"/>
            </p:cNvSpPr>
            <p:nvPr/>
          </p:nvSpPr>
          <p:spPr bwMode="auto">
            <a:xfrm>
              <a:off x="3111500" y="3808413"/>
              <a:ext cx="184150" cy="3667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5850" name="Text Box 13"/>
            <p:cNvSpPr txBox="1">
              <a:spLocks noChangeArrowheads="1"/>
            </p:cNvSpPr>
            <p:nvPr/>
          </p:nvSpPr>
          <p:spPr bwMode="auto">
            <a:xfrm>
              <a:off x="4090988" y="3644900"/>
              <a:ext cx="455612" cy="5794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/>
                <a:t>A</a:t>
              </a:r>
              <a:endParaRPr lang="pt-BR" altLang="en-US"/>
            </a:p>
          </p:txBody>
        </p:sp>
      </p:grpSp>
      <p:sp>
        <p:nvSpPr>
          <p:cNvPr id="35851" name="Text Box 14"/>
          <p:cNvSpPr txBox="1">
            <a:spLocks noChangeArrowheads="1"/>
          </p:cNvSpPr>
          <p:nvPr/>
        </p:nvSpPr>
        <p:spPr bwMode="auto">
          <a:xfrm>
            <a:off x="4543696" y="2872192"/>
            <a:ext cx="414310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Area A = 0.5*(</a:t>
            </a:r>
            <a:r>
              <a:rPr lang="en-US" alt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a+b</a:t>
            </a:r>
            <a:r>
              <a:rPr lang="en-US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)*h</a:t>
            </a:r>
            <a:endParaRPr lang="pt-BR" alt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457200" y="228600"/>
            <a:ext cx="8229600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Trapezoid area</a:t>
            </a:r>
          </a:p>
        </p:txBody>
      </p:sp>
    </p:spTree>
    <p:extLst>
      <p:ext uri="{BB962C8B-B14F-4D97-AF65-F5344CB8AC3E}">
        <p14:creationId xmlns:p14="http://schemas.microsoft.com/office/powerpoint/2010/main" val="198606257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13802291"/>
              </p:ext>
            </p:extLst>
          </p:nvPr>
        </p:nvGraphicFramePr>
        <p:xfrm>
          <a:off x="290732" y="1828800"/>
          <a:ext cx="7467600" cy="430692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66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524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505404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El Niño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Neutral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La Niña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5404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Warning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H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F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H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F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H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F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3432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Never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3432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≥100%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0.40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1456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≥80%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0.60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1456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≥60%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0.60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1456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≥40%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0.80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0.20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1456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≥20%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0.80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0.33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83432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≥0%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99120292"/>
              </p:ext>
            </p:extLst>
          </p:nvPr>
        </p:nvGraphicFramePr>
        <p:xfrm>
          <a:off x="3352800" y="1447800"/>
          <a:ext cx="55626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8200464" y="1475747"/>
            <a:ext cx="93008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(1.0,1.0)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334000" y="2626931"/>
            <a:ext cx="1066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(0.8,0.33)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572000" y="2282570"/>
            <a:ext cx="93008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(0.8,0.2)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191000" y="3352800"/>
            <a:ext cx="93008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(0.6,0.0)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937311" y="3352800"/>
            <a:ext cx="93008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(0.6,0.0)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225738" y="4191000"/>
            <a:ext cx="93008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(0.4,0.0)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760693" y="6172200"/>
            <a:ext cx="93008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(0.0,0.0)</a:t>
            </a:r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457200" y="2286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ROC curve and area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>
            <a:off x="5096037" y="2702087"/>
            <a:ext cx="0" cy="3337560"/>
          </a:xfrm>
          <a:prstGeom prst="line">
            <a:avLst/>
          </a:prstGeom>
          <a:ln w="15875">
            <a:solidFill>
              <a:schemeClr val="tx1"/>
            </a:solidFill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5686847" y="2717104"/>
            <a:ext cx="0" cy="3337560"/>
          </a:xfrm>
          <a:prstGeom prst="line">
            <a:avLst/>
          </a:prstGeom>
          <a:ln w="15875">
            <a:solidFill>
              <a:schemeClr val="tx1"/>
            </a:solidFill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4557332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05181455"/>
              </p:ext>
            </p:extLst>
          </p:nvPr>
        </p:nvGraphicFramePr>
        <p:xfrm>
          <a:off x="290732" y="1828800"/>
          <a:ext cx="7467600" cy="430692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66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524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505404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El Niño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Neutral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La Niña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5404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Warning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H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F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H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F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H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F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3432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Never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3432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≥100%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0.40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1456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≥80%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0.60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1456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≥60%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0.60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1456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≥40%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0.80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0.20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1456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≥20%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0.80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0.33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83432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≥0%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38983595"/>
              </p:ext>
            </p:extLst>
          </p:nvPr>
        </p:nvGraphicFramePr>
        <p:xfrm>
          <a:off x="3352800" y="1447800"/>
          <a:ext cx="55626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8200464" y="1475747"/>
            <a:ext cx="93008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(1.0,1.0)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334000" y="2626931"/>
            <a:ext cx="1066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(0.8,0.33)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572000" y="2282570"/>
            <a:ext cx="93008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(0.8,0.2)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191000" y="3352800"/>
            <a:ext cx="93008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(0.6,0.0)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937311" y="3352800"/>
            <a:ext cx="93008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(0.6,0.0)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225738" y="4191000"/>
            <a:ext cx="93008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(0.4,0.0)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760693" y="6172200"/>
            <a:ext cx="93008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(0.0,0.0)</a:t>
            </a:r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457200" y="2286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ROC curve and area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019800" y="4360277"/>
            <a:ext cx="2438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A1 = 0.5*(1.0+0.8)*0.67</a:t>
            </a:r>
          </a:p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= 0.603</a:t>
            </a:r>
          </a:p>
        </p:txBody>
      </p:sp>
    </p:spTree>
    <p:extLst>
      <p:ext uri="{BB962C8B-B14F-4D97-AF65-F5344CB8AC3E}">
        <p14:creationId xmlns:p14="http://schemas.microsoft.com/office/powerpoint/2010/main" val="142887345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71325507"/>
              </p:ext>
            </p:extLst>
          </p:nvPr>
        </p:nvGraphicFramePr>
        <p:xfrm>
          <a:off x="290732" y="1828800"/>
          <a:ext cx="7467600" cy="430692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66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524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505404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El Niño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Neutral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La Niña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5404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Warning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H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F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H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F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H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F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3432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Never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3432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≥100%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0.40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1456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≥80%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0.60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1456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≥60%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0.60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1456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≥40%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0.80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0.20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1456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≥20%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0.80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0.33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83432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≥0%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35573197"/>
              </p:ext>
            </p:extLst>
          </p:nvPr>
        </p:nvGraphicFramePr>
        <p:xfrm>
          <a:off x="3352800" y="1447800"/>
          <a:ext cx="55626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8200464" y="1475747"/>
            <a:ext cx="93008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(1.0,1.0)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334000" y="2626931"/>
            <a:ext cx="1066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(0.8,0.33)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572000" y="2282570"/>
            <a:ext cx="93008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(0.8,0.2)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191000" y="3352800"/>
            <a:ext cx="93008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(0.6,0.0)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937311" y="3352800"/>
            <a:ext cx="93008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(0.6,0.0)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225738" y="4191000"/>
            <a:ext cx="93008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(0.4,0.0)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760693" y="6172200"/>
            <a:ext cx="93008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(0.0,0.0)</a:t>
            </a:r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457200" y="2286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ROC curve and area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019800" y="4360277"/>
            <a:ext cx="2438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A2 = 0.5*(0.8+0.8)*0.13</a:t>
            </a:r>
          </a:p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= 0.104</a:t>
            </a:r>
          </a:p>
        </p:txBody>
      </p:sp>
      <p:cxnSp>
        <p:nvCxnSpPr>
          <p:cNvPr id="3" name="Straight Connector 2"/>
          <p:cNvCxnSpPr/>
          <p:nvPr/>
        </p:nvCxnSpPr>
        <p:spPr>
          <a:xfrm flipH="1">
            <a:off x="5502090" y="4529554"/>
            <a:ext cx="593910" cy="153889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3668508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89390238"/>
              </p:ext>
            </p:extLst>
          </p:nvPr>
        </p:nvGraphicFramePr>
        <p:xfrm>
          <a:off x="290732" y="1828800"/>
          <a:ext cx="7467600" cy="430692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66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524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505404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El Niño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Neutral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La Niña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5404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Warning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H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F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H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F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H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F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3432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Never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3432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≥100%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0.40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1456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≥80%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0.60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1456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≥60%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0.60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1456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≥40%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0.80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0.20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1456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≥20%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0.80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0.33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83432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≥0%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2095713"/>
              </p:ext>
            </p:extLst>
          </p:nvPr>
        </p:nvGraphicFramePr>
        <p:xfrm>
          <a:off x="3352800" y="1447800"/>
          <a:ext cx="55626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8200464" y="1475747"/>
            <a:ext cx="93008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(1.0,1.0)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334000" y="2626931"/>
            <a:ext cx="1066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(0.8,0.33)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572000" y="2282570"/>
            <a:ext cx="93008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(0.8,0.2)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191000" y="3352800"/>
            <a:ext cx="93008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(0.6,0.0)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937311" y="3352800"/>
            <a:ext cx="93008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(0.6,0.0)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225738" y="4191000"/>
            <a:ext cx="93008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(0.4,0.0)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760693" y="6172200"/>
            <a:ext cx="93008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(0.0,0.0)</a:t>
            </a:r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457200" y="2286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ROC curve and area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019800" y="4360277"/>
            <a:ext cx="2438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A3 = 0.5*(0.6+0.8)*0.2</a:t>
            </a:r>
          </a:p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= 0.140</a:t>
            </a:r>
          </a:p>
        </p:txBody>
      </p:sp>
      <p:cxnSp>
        <p:nvCxnSpPr>
          <p:cNvPr id="15" name="Straight Connector 14"/>
          <p:cNvCxnSpPr/>
          <p:nvPr/>
        </p:nvCxnSpPr>
        <p:spPr>
          <a:xfrm flipH="1">
            <a:off x="4656044" y="4529554"/>
            <a:ext cx="1439956" cy="347246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8856618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55412925"/>
              </p:ext>
            </p:extLst>
          </p:nvPr>
        </p:nvGraphicFramePr>
        <p:xfrm>
          <a:off x="290732" y="1828800"/>
          <a:ext cx="7467600" cy="430692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66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524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505404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El Niño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Neutral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La Niña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5404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Warning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H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F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H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F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H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F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3432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Never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3432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≥100%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0.40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1456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≥80%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0.60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1456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≥60%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0.60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1456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≥40%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0.80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0.20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1456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≥20%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0.80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0.33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83432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≥0%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62054021"/>
              </p:ext>
            </p:extLst>
          </p:nvPr>
        </p:nvGraphicFramePr>
        <p:xfrm>
          <a:off x="3352800" y="1447800"/>
          <a:ext cx="55626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8200464" y="1475747"/>
            <a:ext cx="93008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(1.0,1.0)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334000" y="2626931"/>
            <a:ext cx="1066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(0.8,0.33)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572000" y="2282570"/>
            <a:ext cx="93008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(0.8,0.2)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191000" y="3352800"/>
            <a:ext cx="93008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(0.6,0.0)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937311" y="3352800"/>
            <a:ext cx="93008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(0.6,0.0)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225738" y="4191000"/>
            <a:ext cx="93008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(0.4,0.0)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760693" y="6172200"/>
            <a:ext cx="93008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(0.0,0.0)</a:t>
            </a:r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457200" y="2286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ROC curve and area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019801" y="4178625"/>
            <a:ext cx="26457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= 0.603 + 0.104 + 0.140</a:t>
            </a:r>
          </a:p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= 0.847</a:t>
            </a:r>
          </a:p>
        </p:txBody>
      </p:sp>
      <p:sp>
        <p:nvSpPr>
          <p:cNvPr id="15" name="Freeform 14"/>
          <p:cNvSpPr/>
          <p:nvPr/>
        </p:nvSpPr>
        <p:spPr>
          <a:xfrm>
            <a:off x="4193221" y="1814301"/>
            <a:ext cx="4493579" cy="4219332"/>
          </a:xfrm>
          <a:custGeom>
            <a:avLst/>
            <a:gdLst>
              <a:gd name="connsiteX0" fmla="*/ 4493623 w 4493623"/>
              <a:gd name="connsiteY0" fmla="*/ 4219303 h 4219303"/>
              <a:gd name="connsiteX1" fmla="*/ 4493623 w 4493623"/>
              <a:gd name="connsiteY1" fmla="*/ 0 h 4219303"/>
              <a:gd name="connsiteX2" fmla="*/ 1502229 w 4493623"/>
              <a:gd name="connsiteY2" fmla="*/ 849086 h 4219303"/>
              <a:gd name="connsiteX3" fmla="*/ 901337 w 4493623"/>
              <a:gd name="connsiteY3" fmla="*/ 849086 h 4219303"/>
              <a:gd name="connsiteX4" fmla="*/ 0 w 4493623"/>
              <a:gd name="connsiteY4" fmla="*/ 1685109 h 4219303"/>
              <a:gd name="connsiteX5" fmla="*/ 0 w 4493623"/>
              <a:gd name="connsiteY5" fmla="*/ 2547257 h 4219303"/>
              <a:gd name="connsiteX6" fmla="*/ 0 w 4493623"/>
              <a:gd name="connsiteY6" fmla="*/ 4206240 h 4219303"/>
              <a:gd name="connsiteX7" fmla="*/ 4493623 w 4493623"/>
              <a:gd name="connsiteY7" fmla="*/ 4219303 h 42193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493623" h="4219303">
                <a:moveTo>
                  <a:pt x="4493623" y="4219303"/>
                </a:moveTo>
                <a:lnTo>
                  <a:pt x="4493623" y="0"/>
                </a:lnTo>
                <a:lnTo>
                  <a:pt x="1502229" y="849086"/>
                </a:lnTo>
                <a:lnTo>
                  <a:pt x="901337" y="849086"/>
                </a:lnTo>
                <a:lnTo>
                  <a:pt x="0" y="1685109"/>
                </a:lnTo>
                <a:lnTo>
                  <a:pt x="0" y="2547257"/>
                </a:lnTo>
                <a:lnTo>
                  <a:pt x="0" y="4206240"/>
                </a:lnTo>
                <a:lnTo>
                  <a:pt x="4493623" y="4219303"/>
                </a:lnTo>
                <a:close/>
              </a:path>
            </a:pathLst>
          </a:custGeom>
          <a:solidFill>
            <a:srgbClr val="FF0000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034667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66438044"/>
              </p:ext>
            </p:extLst>
          </p:nvPr>
        </p:nvGraphicFramePr>
        <p:xfrm>
          <a:off x="290732" y="1828800"/>
          <a:ext cx="7467600" cy="430692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66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524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505404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El Niño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Neutral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La Niña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5404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Warning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H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F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H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F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H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F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3432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Never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3432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≥100%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0.40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1456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≥80%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0.60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1456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≥60%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0.60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1456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≥40%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0.80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0.20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1456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≥20%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0.80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0.33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83432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≥0%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18515831"/>
              </p:ext>
            </p:extLst>
          </p:nvPr>
        </p:nvGraphicFramePr>
        <p:xfrm>
          <a:off x="3352800" y="1447800"/>
          <a:ext cx="55626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8200464" y="1475747"/>
            <a:ext cx="93008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(1.0,1.0)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334000" y="2626931"/>
            <a:ext cx="1066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(0.8,0.33)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572000" y="2282570"/>
            <a:ext cx="93008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(0.8,0.2)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191000" y="3352800"/>
            <a:ext cx="93008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(0.6,0.0)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937311" y="3352800"/>
            <a:ext cx="93008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(0.6,0.0)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225738" y="4191000"/>
            <a:ext cx="93008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(0.4,0.0)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760693" y="6172200"/>
            <a:ext cx="93008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(0.0,0.0)</a:t>
            </a:r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457200" y="2286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ROC curve and area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Oval 1"/>
          <p:cNvSpPr/>
          <p:nvPr/>
        </p:nvSpPr>
        <p:spPr>
          <a:xfrm rot="1308484">
            <a:off x="3926514" y="3402191"/>
            <a:ext cx="1485701" cy="2270486"/>
          </a:xfrm>
          <a:prstGeom prst="ellipse">
            <a:avLst/>
          </a:prstGeom>
          <a:noFill/>
          <a:ln w="50800">
            <a:solidFill>
              <a:schemeClr val="accent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90718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7034294"/>
              </p:ext>
            </p:extLst>
          </p:nvPr>
        </p:nvGraphicFramePr>
        <p:xfrm>
          <a:off x="290732" y="1828800"/>
          <a:ext cx="7467600" cy="430692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66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524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505404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El Niño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Neutral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La Niña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5404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Warning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H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F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H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F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H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F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3432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Never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3432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≥100%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0.40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1456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≥80%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0.60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1456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≥60%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0.60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1456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≥40%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0.80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0.20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1456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≥20%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0.80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0.33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83432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≥0%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18515831"/>
              </p:ext>
            </p:extLst>
          </p:nvPr>
        </p:nvGraphicFramePr>
        <p:xfrm>
          <a:off x="3352800" y="1447800"/>
          <a:ext cx="55626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8200464" y="1475747"/>
            <a:ext cx="93008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(1.0,1.0)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334000" y="2626931"/>
            <a:ext cx="1066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(0.8,0.33)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572000" y="2282570"/>
            <a:ext cx="93008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(0.8,0.2)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191000" y="3352800"/>
            <a:ext cx="93008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(0.6,0.0)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937311" y="3352800"/>
            <a:ext cx="93008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(0.6,0.0)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225738" y="4191000"/>
            <a:ext cx="93008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(0.4,0.0)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760693" y="6172200"/>
            <a:ext cx="93008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(0.0,0.0)</a:t>
            </a:r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457200" y="2286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ROC curve and area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Oval 13"/>
          <p:cNvSpPr/>
          <p:nvPr/>
        </p:nvSpPr>
        <p:spPr>
          <a:xfrm rot="3624675">
            <a:off x="6902921" y="1349584"/>
            <a:ext cx="1485701" cy="2270486"/>
          </a:xfrm>
          <a:prstGeom prst="ellipse">
            <a:avLst/>
          </a:prstGeom>
          <a:noFill/>
          <a:ln w="50800">
            <a:solidFill>
              <a:schemeClr val="accent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9071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261" name="Group 165"/>
          <p:cNvGraphicFramePr>
            <a:graphicFrameLocks noGrp="1"/>
          </p:cNvGraphicFramePr>
          <p:nvPr/>
        </p:nvGraphicFramePr>
        <p:xfrm>
          <a:off x="2941638" y="287338"/>
          <a:ext cx="5302250" cy="6284918"/>
        </p:xfrm>
        <a:graphic>
          <a:graphicData uri="http://schemas.openxmlformats.org/drawingml/2006/table">
            <a:tbl>
              <a:tblPr/>
              <a:tblGrid>
                <a:gridCol w="914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97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969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969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9696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181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Probabilities of October NIÑO3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60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Year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Observed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El Niño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Neutral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La Niña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60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1981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7325" algn="dec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-0.23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60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40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60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1982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7325" algn="dec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2.07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E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100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460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1983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7325" algn="dec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-0.21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100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460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1984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7325" algn="dec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-0.84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L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80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460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1985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7325" algn="dec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-0.82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L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80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460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1986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7325" algn="dec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0.55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E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100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460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1987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7325" algn="dec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1.28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E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80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7460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1988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7325" algn="dec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-1.62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L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60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40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7460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1989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7325" algn="dec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-0.41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80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7460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1990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7325" algn="dec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-0.10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40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40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7460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1991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7325" algn="dec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0.62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E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40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60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7460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1992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7325" algn="dec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-0.33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40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60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7460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1993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7325" algn="dec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0.24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40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60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7460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1994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7325" algn="dec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0.47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80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7460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1995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7325" algn="dec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-0.86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L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60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40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7460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1996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7325" algn="dec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-0.49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80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7460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1997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7325" algn="dec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3.02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E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100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7460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1998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7325" algn="dec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-0.71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80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7460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1999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7325" algn="dec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-1.09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L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60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40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27460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2000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7325" algn="dec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-0.54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80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</a:tbl>
          </a:graphicData>
        </a:graphic>
      </p:graphicFrame>
      <p:sp>
        <p:nvSpPr>
          <p:cNvPr id="4258" name="Text Box 162"/>
          <p:cNvSpPr txBox="1">
            <a:spLocks noChangeArrowheads="1"/>
          </p:cNvSpPr>
          <p:nvPr/>
        </p:nvSpPr>
        <p:spPr bwMode="auto">
          <a:xfrm>
            <a:off x="107950" y="1144588"/>
            <a:ext cx="2381250" cy="915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Observed El Ninos: 5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Non Obs El Ninos: 15</a:t>
            </a:r>
            <a:endParaRPr lang="pt-BR" altLang="en-US" sz="1800"/>
          </a:p>
        </p:txBody>
      </p:sp>
      <p:sp>
        <p:nvSpPr>
          <p:cNvPr id="4259" name="Text Box 163"/>
          <p:cNvSpPr txBox="1">
            <a:spLocks noChangeArrowheads="1"/>
          </p:cNvSpPr>
          <p:nvPr/>
        </p:nvSpPr>
        <p:spPr bwMode="auto">
          <a:xfrm>
            <a:off x="592138" y="2728913"/>
            <a:ext cx="927100" cy="366712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Prob</a:t>
            </a:r>
            <a:r>
              <a:rPr lang="en-US" altLang="en-US" sz="1800" u="sng"/>
              <a:t>&gt;</a:t>
            </a:r>
            <a:r>
              <a:rPr lang="en-US" altLang="en-US" sz="1800"/>
              <a:t>0</a:t>
            </a:r>
            <a:endParaRPr lang="pt-BR" altLang="en-US" sz="1800"/>
          </a:p>
        </p:txBody>
      </p:sp>
      <p:sp>
        <p:nvSpPr>
          <p:cNvPr id="4260" name="Text Box 166"/>
          <p:cNvSpPr txBox="1">
            <a:spLocks noChangeArrowheads="1"/>
          </p:cNvSpPr>
          <p:nvPr/>
        </p:nvSpPr>
        <p:spPr bwMode="auto">
          <a:xfrm>
            <a:off x="539750" y="3429000"/>
            <a:ext cx="28082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Correctly fcst El Ninos</a:t>
            </a:r>
            <a:endParaRPr lang="pt-BR" altLang="en-US" sz="1800"/>
          </a:p>
        </p:txBody>
      </p:sp>
      <p:sp>
        <p:nvSpPr>
          <p:cNvPr id="2" name="Line 167"/>
          <p:cNvSpPr>
            <a:spLocks noChangeShapeType="1"/>
          </p:cNvSpPr>
          <p:nvPr/>
        </p:nvSpPr>
        <p:spPr bwMode="auto">
          <a:xfrm>
            <a:off x="611188" y="3789363"/>
            <a:ext cx="21605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62" name="Text Box 168"/>
          <p:cNvSpPr txBox="1">
            <a:spLocks noChangeArrowheads="1"/>
          </p:cNvSpPr>
          <p:nvPr/>
        </p:nvSpPr>
        <p:spPr bwMode="auto">
          <a:xfrm>
            <a:off x="684213" y="3716338"/>
            <a:ext cx="2089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Observed El Ninos</a:t>
            </a:r>
            <a:endParaRPr lang="pt-BR" altLang="en-US" sz="1800"/>
          </a:p>
        </p:txBody>
      </p:sp>
      <p:sp>
        <p:nvSpPr>
          <p:cNvPr id="4263" name="Text Box 169"/>
          <p:cNvSpPr txBox="1">
            <a:spLocks noChangeArrowheads="1"/>
          </p:cNvSpPr>
          <p:nvPr/>
        </p:nvSpPr>
        <p:spPr bwMode="auto">
          <a:xfrm>
            <a:off x="107950" y="3587750"/>
            <a:ext cx="28082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H =</a:t>
            </a:r>
            <a:endParaRPr lang="pt-BR" altLang="en-US" sz="1800"/>
          </a:p>
        </p:txBody>
      </p:sp>
      <p:sp>
        <p:nvSpPr>
          <p:cNvPr id="4264" name="Text Box 170"/>
          <p:cNvSpPr txBox="1">
            <a:spLocks noChangeArrowheads="1"/>
          </p:cNvSpPr>
          <p:nvPr/>
        </p:nvSpPr>
        <p:spPr bwMode="auto">
          <a:xfrm>
            <a:off x="107950" y="4718050"/>
            <a:ext cx="28082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F =</a:t>
            </a:r>
            <a:endParaRPr lang="pt-BR" altLang="en-US" sz="1800"/>
          </a:p>
        </p:txBody>
      </p:sp>
      <p:sp>
        <p:nvSpPr>
          <p:cNvPr id="4265" name="Text Box 171"/>
          <p:cNvSpPr txBox="1">
            <a:spLocks noChangeArrowheads="1"/>
          </p:cNvSpPr>
          <p:nvPr/>
        </p:nvSpPr>
        <p:spPr bwMode="auto">
          <a:xfrm>
            <a:off x="468313" y="4581525"/>
            <a:ext cx="280828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Wrongly fcst El Ninos</a:t>
            </a:r>
            <a:endParaRPr lang="pt-BR" altLang="en-US" sz="1800"/>
          </a:p>
        </p:txBody>
      </p:sp>
      <p:sp>
        <p:nvSpPr>
          <p:cNvPr id="4266" name="Text Box 172"/>
          <p:cNvSpPr txBox="1">
            <a:spLocks noChangeArrowheads="1"/>
          </p:cNvSpPr>
          <p:nvPr/>
        </p:nvSpPr>
        <p:spPr bwMode="auto">
          <a:xfrm>
            <a:off x="538163" y="4941888"/>
            <a:ext cx="2000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Non Obs El Ninos</a:t>
            </a:r>
            <a:endParaRPr lang="pt-BR" altLang="en-US" sz="1800"/>
          </a:p>
        </p:txBody>
      </p:sp>
      <p:sp>
        <p:nvSpPr>
          <p:cNvPr id="4267" name="Line 173"/>
          <p:cNvSpPr>
            <a:spLocks noChangeShapeType="1"/>
          </p:cNvSpPr>
          <p:nvPr/>
        </p:nvSpPr>
        <p:spPr bwMode="auto">
          <a:xfrm>
            <a:off x="539750" y="4941888"/>
            <a:ext cx="21605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2575317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8DFF1A-0954-43DB-B190-675347C58D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Exercises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067F98-EE7B-4BEE-95BE-EBCDD69649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Plot the ROC curves and compute ROC area for </a:t>
            </a:r>
            <a:r>
              <a:rPr lang="en-US" b="1" dirty="0"/>
              <a:t>Neutral</a:t>
            </a:r>
            <a:r>
              <a:rPr lang="en-US" dirty="0"/>
              <a:t> or </a:t>
            </a:r>
            <a:r>
              <a:rPr lang="en-US" b="1" dirty="0"/>
              <a:t>La Nina </a:t>
            </a:r>
          </a:p>
        </p:txBody>
      </p:sp>
    </p:spTree>
    <p:extLst>
      <p:ext uri="{BB962C8B-B14F-4D97-AF65-F5344CB8AC3E}">
        <p14:creationId xmlns:p14="http://schemas.microsoft.com/office/powerpoint/2010/main" val="7140510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txBody>
          <a:bodyPr>
            <a:noAutofit/>
          </a:bodyPr>
          <a:lstStyle/>
          <a:p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ROC curves – curve shapes</a:t>
            </a:r>
            <a:endParaRPr lang="en-US" sz="28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146" y="1302840"/>
            <a:ext cx="2366048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8639" y="1295400"/>
            <a:ext cx="2239561" cy="22172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8439" y="1295400"/>
            <a:ext cx="2239561" cy="22172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5918" y="1324873"/>
            <a:ext cx="2261882" cy="22544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4296960"/>
            <a:ext cx="2194919" cy="21874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5840" y="4282080"/>
            <a:ext cx="2202360" cy="22023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5641" y="4252318"/>
            <a:ext cx="2202359" cy="22321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4259759"/>
            <a:ext cx="2209800" cy="22246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27028029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34962"/>
            <a:ext cx="9144000" cy="1417638"/>
          </a:xfrm>
        </p:spPr>
        <p:txBody>
          <a:bodyPr>
            <a:noAutofit/>
          </a:bodyPr>
          <a:lstStyle/>
          <a:p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ROC curves – curve shape (1)</a:t>
            </a:r>
            <a:b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en-US" sz="1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below-normal rainfall category (dry / non-dry years)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800600" y="2108368"/>
            <a:ext cx="40386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The forecasts are perfectly by discriminating dry years from non-dry years.</a:t>
            </a:r>
          </a:p>
          <a:p>
            <a:endParaRPr lang="en-US" sz="2400" dirty="0"/>
          </a:p>
          <a:p>
            <a:r>
              <a:rPr lang="en-US" sz="2400" dirty="0"/>
              <a:t>The  forecast probabilities for all the dry years are higher than the forecast probabilities for all the non-dry years.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377335" y="1981200"/>
            <a:ext cx="4352925" cy="4286250"/>
            <a:chOff x="447675" y="1981200"/>
            <a:chExt cx="4352925" cy="4286250"/>
          </a:xfrm>
        </p:grpSpPr>
        <p:graphicFrame>
          <p:nvGraphicFramePr>
            <p:cNvPr id="8" name="Chart 7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837426989"/>
                </p:ext>
              </p:extLst>
            </p:nvPr>
          </p:nvGraphicFramePr>
          <p:xfrm>
            <a:off x="447675" y="1981200"/>
            <a:ext cx="4352925" cy="428625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cxnSp>
          <p:nvCxnSpPr>
            <p:cNvPr id="9" name="Straight Connector 8"/>
            <p:cNvCxnSpPr/>
            <p:nvPr/>
          </p:nvCxnSpPr>
          <p:spPr>
            <a:xfrm flipH="1">
              <a:off x="1157068" y="2148840"/>
              <a:ext cx="3474720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9756609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34962"/>
            <a:ext cx="9144000" cy="1417638"/>
          </a:xfrm>
        </p:spPr>
        <p:txBody>
          <a:bodyPr>
            <a:noAutofit/>
          </a:bodyPr>
          <a:lstStyle/>
          <a:p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ROC curves – curve shape (2)</a:t>
            </a:r>
            <a:b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en-US" sz="1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below-normal rainfall category (dry / non-dry years)</a:t>
            </a:r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5342968"/>
              </p:ext>
            </p:extLst>
          </p:nvPr>
        </p:nvGraphicFramePr>
        <p:xfrm>
          <a:off x="381000" y="1981200"/>
          <a:ext cx="4352925" cy="42862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800600" y="2108368"/>
            <a:ext cx="40386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The forecasts are no better by discriminating dry years from non-dry years than by guessing.</a:t>
            </a:r>
          </a:p>
          <a:p>
            <a:endParaRPr lang="en-US" sz="2400" dirty="0"/>
          </a:p>
          <a:p>
            <a:r>
              <a:rPr lang="en-US" sz="2400" dirty="0"/>
              <a:t>There are just two possibilities, guessing has 50% chance of discriminating correctly.</a:t>
            </a:r>
          </a:p>
        </p:txBody>
      </p:sp>
    </p:spTree>
    <p:extLst>
      <p:ext uri="{BB962C8B-B14F-4D97-AF65-F5344CB8AC3E}">
        <p14:creationId xmlns:p14="http://schemas.microsoft.com/office/powerpoint/2010/main" val="2480497948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9364110"/>
              </p:ext>
            </p:extLst>
          </p:nvPr>
        </p:nvGraphicFramePr>
        <p:xfrm>
          <a:off x="381000" y="1981200"/>
          <a:ext cx="4352925" cy="42862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34962"/>
            <a:ext cx="9144000" cy="1417638"/>
          </a:xfrm>
        </p:spPr>
        <p:txBody>
          <a:bodyPr>
            <a:noAutofit/>
          </a:bodyPr>
          <a:lstStyle/>
          <a:p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ROC curves – curve shape (3)</a:t>
            </a:r>
            <a:b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en-US" sz="1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below-normal rainfall category (dry / non-dry years)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800600" y="2108368"/>
            <a:ext cx="4038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The forecasts are very well at discriminating dry years from non-dry years .</a:t>
            </a:r>
          </a:p>
          <a:p>
            <a:r>
              <a:rPr lang="en-US" sz="2400" dirty="0"/>
              <a:t>(ROC area is about 95%)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26565084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34962"/>
            <a:ext cx="9144000" cy="1417638"/>
          </a:xfrm>
        </p:spPr>
        <p:txBody>
          <a:bodyPr>
            <a:noAutofit/>
          </a:bodyPr>
          <a:lstStyle/>
          <a:p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ROC curves – curve shape (4)</a:t>
            </a:r>
            <a:b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en-US" sz="1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below-normal rainfall category (dry / non-dry years)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800600" y="2108368"/>
            <a:ext cx="4038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The forecasts are good by discriminating dry years from non-dry years.</a:t>
            </a:r>
          </a:p>
          <a:p>
            <a:r>
              <a:rPr lang="en-US" sz="2400" dirty="0"/>
              <a:t>(ROC area about 75%)</a:t>
            </a:r>
          </a:p>
          <a:p>
            <a:endParaRPr lang="en-US" sz="2400" dirty="0"/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19829911"/>
              </p:ext>
            </p:extLst>
          </p:nvPr>
        </p:nvGraphicFramePr>
        <p:xfrm>
          <a:off x="381000" y="1981200"/>
          <a:ext cx="4352925" cy="42862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64641297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6225785"/>
              </p:ext>
            </p:extLst>
          </p:nvPr>
        </p:nvGraphicFramePr>
        <p:xfrm>
          <a:off x="384048" y="1981200"/>
          <a:ext cx="4352925" cy="42862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34962"/>
            <a:ext cx="9144000" cy="1417638"/>
          </a:xfrm>
        </p:spPr>
        <p:txBody>
          <a:bodyPr>
            <a:noAutofit/>
          </a:bodyPr>
          <a:lstStyle/>
          <a:p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ROC curves – curve shape (5)</a:t>
            </a:r>
            <a:b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en-US" sz="1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below-normal rainfall category (dry / non-dry years)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800600" y="2108368"/>
            <a:ext cx="4038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The forecasts can discriminate dry years from non-dry years , but most of the time they indicate the incorrect year as dry.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831372317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34962"/>
            <a:ext cx="9144000" cy="1417638"/>
          </a:xfrm>
        </p:spPr>
        <p:txBody>
          <a:bodyPr>
            <a:noAutofit/>
          </a:bodyPr>
          <a:lstStyle/>
          <a:p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ROC curves – curve shape (6)</a:t>
            </a:r>
            <a:b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en-US" sz="1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below-normal rainfall category (dry / non-dry years)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800600" y="1905000"/>
            <a:ext cx="41910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The forecasts are fairly by discriminating dry years from non-dry years, better than just by guessing (ROC area about  60%).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The forecasts are performing well at identifying dry year occurs. The forecast probabilities are high when a dry year occurs.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The forecasts are performing poorly at identifying non-dry years.</a:t>
            </a:r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47908009"/>
              </p:ext>
            </p:extLst>
          </p:nvPr>
        </p:nvGraphicFramePr>
        <p:xfrm>
          <a:off x="384048" y="1984248"/>
          <a:ext cx="4352925" cy="42862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13" name="Straight Connector 12"/>
          <p:cNvCxnSpPr/>
          <p:nvPr/>
        </p:nvCxnSpPr>
        <p:spPr>
          <a:xfrm flipH="1">
            <a:off x="1600200" y="3962400"/>
            <a:ext cx="3200400" cy="389423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H="1" flipV="1">
            <a:off x="3200400" y="2438401"/>
            <a:ext cx="1752600" cy="3200399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Oval 16"/>
          <p:cNvSpPr/>
          <p:nvPr/>
        </p:nvSpPr>
        <p:spPr>
          <a:xfrm rot="1308484">
            <a:off x="881982" y="3563298"/>
            <a:ext cx="1126324" cy="2093603"/>
          </a:xfrm>
          <a:prstGeom prst="ellipse">
            <a:avLst/>
          </a:prstGeom>
          <a:noFill/>
          <a:ln w="50800">
            <a:solidFill>
              <a:schemeClr val="accent3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 rot="3907786">
            <a:off x="3044090" y="1642905"/>
            <a:ext cx="1260913" cy="2047616"/>
          </a:xfrm>
          <a:prstGeom prst="ellipse">
            <a:avLst/>
          </a:prstGeom>
          <a:noFill/>
          <a:ln w="5080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194617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34962"/>
            <a:ext cx="9144000" cy="1417638"/>
          </a:xfrm>
        </p:spPr>
        <p:txBody>
          <a:bodyPr>
            <a:noAutofit/>
          </a:bodyPr>
          <a:lstStyle/>
          <a:p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ROC curves – curve shape (7)</a:t>
            </a:r>
            <a:b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en-US" sz="1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below-normal rainfall category (dry / non-dry years)</a:t>
            </a:r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24487301"/>
              </p:ext>
            </p:extLst>
          </p:nvPr>
        </p:nvGraphicFramePr>
        <p:xfrm>
          <a:off x="384048" y="1984248"/>
          <a:ext cx="4352925" cy="42862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800600" y="1905000"/>
            <a:ext cx="41910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The forecasts are fairly by discriminating dry years from non-dry years, better than just by guessing (ROC area about  60%).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The forecasts are performing well at identifying non-dry years. The forecast probabilities are low when a dry year does not occur.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The forecasts are performing poorly at identifying dry years.</a:t>
            </a:r>
          </a:p>
        </p:txBody>
      </p:sp>
      <p:cxnSp>
        <p:nvCxnSpPr>
          <p:cNvPr id="12" name="Straight Connector 11"/>
          <p:cNvCxnSpPr/>
          <p:nvPr/>
        </p:nvCxnSpPr>
        <p:spPr>
          <a:xfrm flipH="1" flipV="1">
            <a:off x="3200400" y="2438400"/>
            <a:ext cx="1752600" cy="1524000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H="1" flipV="1">
            <a:off x="1371600" y="4351823"/>
            <a:ext cx="3581400" cy="1439379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Oval 15"/>
          <p:cNvSpPr/>
          <p:nvPr/>
        </p:nvSpPr>
        <p:spPr>
          <a:xfrm rot="1308484">
            <a:off x="881982" y="3563298"/>
            <a:ext cx="1126324" cy="2093603"/>
          </a:xfrm>
          <a:prstGeom prst="ellipse">
            <a:avLst/>
          </a:prstGeom>
          <a:noFill/>
          <a:ln w="5080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 rot="3907786">
            <a:off x="3044090" y="1642905"/>
            <a:ext cx="1260913" cy="2047616"/>
          </a:xfrm>
          <a:prstGeom prst="ellipse">
            <a:avLst/>
          </a:prstGeom>
          <a:noFill/>
          <a:ln w="50800">
            <a:solidFill>
              <a:schemeClr val="accent3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689938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34962"/>
            <a:ext cx="9144000" cy="1417638"/>
          </a:xfrm>
        </p:spPr>
        <p:txBody>
          <a:bodyPr>
            <a:noAutofit/>
          </a:bodyPr>
          <a:lstStyle/>
          <a:p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ROC curves – curve shape (8)</a:t>
            </a:r>
            <a:b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en-US" sz="1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below-normal rainfall category (dry / non-dry years)</a:t>
            </a:r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79494305"/>
              </p:ext>
            </p:extLst>
          </p:nvPr>
        </p:nvGraphicFramePr>
        <p:xfrm>
          <a:off x="384048" y="1984248"/>
          <a:ext cx="4352925" cy="42862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800600" y="1905000"/>
            <a:ext cx="41910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The forecasts are fairly by discriminating dry years from non-dry years, better than just by guessing (ROC area about  60%).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The forecasts are performing well at identifying dry years. The forecast probabilities are high when a dry year occurs.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The forecasts are performing well at identifying non-dry years. The forecast probabilities are low when a dry year does not occur.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The forecasts are performing poorly when the probabilities are close to climatology.</a:t>
            </a:r>
          </a:p>
        </p:txBody>
      </p:sp>
      <p:cxnSp>
        <p:nvCxnSpPr>
          <p:cNvPr id="8" name="Straight Connector 7"/>
          <p:cNvCxnSpPr/>
          <p:nvPr/>
        </p:nvCxnSpPr>
        <p:spPr>
          <a:xfrm flipH="1" flipV="1">
            <a:off x="3429000" y="2667000"/>
            <a:ext cx="1524000" cy="685800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 flipV="1">
            <a:off x="2514600" y="3505200"/>
            <a:ext cx="2438400" cy="2286004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>
            <a:off x="1524000" y="4532728"/>
            <a:ext cx="3429000" cy="191672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val 14"/>
          <p:cNvSpPr/>
          <p:nvPr/>
        </p:nvSpPr>
        <p:spPr>
          <a:xfrm rot="1308484">
            <a:off x="881982" y="3563298"/>
            <a:ext cx="1126324" cy="2093603"/>
          </a:xfrm>
          <a:prstGeom prst="ellipse">
            <a:avLst/>
          </a:prstGeom>
          <a:noFill/>
          <a:ln w="50800">
            <a:solidFill>
              <a:schemeClr val="accent3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 rot="3907786">
            <a:off x="3044090" y="1642905"/>
            <a:ext cx="1260913" cy="2047616"/>
          </a:xfrm>
          <a:prstGeom prst="ellipse">
            <a:avLst/>
          </a:prstGeom>
          <a:noFill/>
          <a:ln w="50800">
            <a:solidFill>
              <a:schemeClr val="accent3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 rot="2866444">
            <a:off x="1799437" y="2684732"/>
            <a:ext cx="1201488" cy="1543030"/>
          </a:xfrm>
          <a:prstGeom prst="ellipse">
            <a:avLst/>
          </a:prstGeom>
          <a:noFill/>
          <a:ln w="5080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80686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266" name="Group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1981746"/>
              </p:ext>
            </p:extLst>
          </p:nvPr>
        </p:nvGraphicFramePr>
        <p:xfrm>
          <a:off x="2941638" y="287338"/>
          <a:ext cx="5302250" cy="6284918"/>
        </p:xfrm>
        <a:graphic>
          <a:graphicData uri="http://schemas.openxmlformats.org/drawingml/2006/table">
            <a:tbl>
              <a:tblPr/>
              <a:tblGrid>
                <a:gridCol w="914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97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969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969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9696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181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Probabilities of October NIÑO3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60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Year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Observed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El Niño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Neutral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La Niña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60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1981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7325" algn="dec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-0.23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60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40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60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1982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7325" algn="dec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2.07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E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100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460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1983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7325" algn="dec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-0.21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100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460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1984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7325" algn="dec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-0.84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L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80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460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1985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7325" algn="dec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-0.82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L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80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460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1986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7325" algn="dec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0.55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E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100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460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1987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7325" algn="dec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1.28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E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80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7460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1988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7325" algn="dec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-1.62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L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60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40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7460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1989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7325" algn="dec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-0.41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80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7460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1990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7325" algn="dec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-0.10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40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40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7460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1991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7325" algn="dec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0.62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E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40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60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7460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1992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7325" algn="dec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-0.33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40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60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7460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1993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7325" algn="dec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0.24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40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60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7460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1994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7325" algn="dec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0.47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80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7460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1995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7325" algn="dec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-0.86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L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60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40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7460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1996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7325" algn="dec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-0.49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80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7460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1997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7325" algn="dec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3.02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E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100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7460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1998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7325" algn="dec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-0.71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80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7460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1999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7325" algn="dec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-1.09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L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60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40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27460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2000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7325" algn="dec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-0.54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80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</a:tbl>
          </a:graphicData>
        </a:graphic>
      </p:graphicFrame>
      <p:sp>
        <p:nvSpPr>
          <p:cNvPr id="6306" name="Text Box 162"/>
          <p:cNvSpPr txBox="1">
            <a:spLocks noChangeArrowheads="1"/>
          </p:cNvSpPr>
          <p:nvPr/>
        </p:nvSpPr>
        <p:spPr bwMode="auto">
          <a:xfrm>
            <a:off x="107950" y="1144588"/>
            <a:ext cx="2381250" cy="915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Observed El Ninos: 5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Non Obs El Ninos: 15</a:t>
            </a:r>
            <a:endParaRPr lang="pt-BR" altLang="en-US" sz="1800"/>
          </a:p>
        </p:txBody>
      </p:sp>
      <p:sp>
        <p:nvSpPr>
          <p:cNvPr id="6307" name="Text Box 163"/>
          <p:cNvSpPr txBox="1">
            <a:spLocks noChangeArrowheads="1"/>
          </p:cNvSpPr>
          <p:nvPr/>
        </p:nvSpPr>
        <p:spPr bwMode="auto">
          <a:xfrm>
            <a:off x="592138" y="2728913"/>
            <a:ext cx="927100" cy="366712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Prob</a:t>
            </a:r>
            <a:r>
              <a:rPr lang="en-US" altLang="en-US" sz="1800" u="sng"/>
              <a:t>&gt;</a:t>
            </a:r>
            <a:r>
              <a:rPr lang="en-US" altLang="en-US" sz="1800"/>
              <a:t>0</a:t>
            </a:r>
            <a:endParaRPr lang="pt-BR" altLang="en-US" sz="1800"/>
          </a:p>
        </p:txBody>
      </p:sp>
      <p:sp>
        <p:nvSpPr>
          <p:cNvPr id="6308" name="Text Box 164"/>
          <p:cNvSpPr txBox="1">
            <a:spLocks noChangeArrowheads="1"/>
          </p:cNvSpPr>
          <p:nvPr/>
        </p:nvSpPr>
        <p:spPr bwMode="auto">
          <a:xfrm>
            <a:off x="539750" y="3429000"/>
            <a:ext cx="28082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Correctly fcst El Ninos</a:t>
            </a:r>
            <a:endParaRPr lang="pt-BR" altLang="en-US" sz="1800"/>
          </a:p>
        </p:txBody>
      </p:sp>
      <p:sp>
        <p:nvSpPr>
          <p:cNvPr id="6309" name="Line 165"/>
          <p:cNvSpPr>
            <a:spLocks noChangeShapeType="1"/>
          </p:cNvSpPr>
          <p:nvPr/>
        </p:nvSpPr>
        <p:spPr bwMode="auto">
          <a:xfrm>
            <a:off x="611188" y="3789363"/>
            <a:ext cx="21605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10" name="Text Box 166"/>
          <p:cNvSpPr txBox="1">
            <a:spLocks noChangeArrowheads="1"/>
          </p:cNvSpPr>
          <p:nvPr/>
        </p:nvSpPr>
        <p:spPr bwMode="auto">
          <a:xfrm>
            <a:off x="684213" y="3716338"/>
            <a:ext cx="2089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Observed El Ninos</a:t>
            </a:r>
            <a:endParaRPr lang="pt-BR" altLang="en-US" sz="1800"/>
          </a:p>
        </p:txBody>
      </p:sp>
      <p:sp>
        <p:nvSpPr>
          <p:cNvPr id="6311" name="Text Box 167"/>
          <p:cNvSpPr txBox="1">
            <a:spLocks noChangeArrowheads="1"/>
          </p:cNvSpPr>
          <p:nvPr/>
        </p:nvSpPr>
        <p:spPr bwMode="auto">
          <a:xfrm>
            <a:off x="107950" y="3587750"/>
            <a:ext cx="28082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H =</a:t>
            </a:r>
            <a:endParaRPr lang="pt-BR" altLang="en-US" sz="1800"/>
          </a:p>
        </p:txBody>
      </p:sp>
      <p:sp>
        <p:nvSpPr>
          <p:cNvPr id="6312" name="Text Box 168"/>
          <p:cNvSpPr txBox="1">
            <a:spLocks noChangeArrowheads="1"/>
          </p:cNvSpPr>
          <p:nvPr/>
        </p:nvSpPr>
        <p:spPr bwMode="auto">
          <a:xfrm>
            <a:off x="107950" y="4718050"/>
            <a:ext cx="28082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F =</a:t>
            </a:r>
            <a:endParaRPr lang="pt-BR" altLang="en-US" sz="1800"/>
          </a:p>
        </p:txBody>
      </p:sp>
      <p:sp>
        <p:nvSpPr>
          <p:cNvPr id="6313" name="Text Box 169"/>
          <p:cNvSpPr txBox="1">
            <a:spLocks noChangeArrowheads="1"/>
          </p:cNvSpPr>
          <p:nvPr/>
        </p:nvSpPr>
        <p:spPr bwMode="auto">
          <a:xfrm>
            <a:off x="468313" y="4581525"/>
            <a:ext cx="280828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Wrongly fcst El Ninos</a:t>
            </a:r>
            <a:endParaRPr lang="pt-BR" altLang="en-US" sz="1800"/>
          </a:p>
        </p:txBody>
      </p:sp>
      <p:sp>
        <p:nvSpPr>
          <p:cNvPr id="6314" name="Text Box 170"/>
          <p:cNvSpPr txBox="1">
            <a:spLocks noChangeArrowheads="1"/>
          </p:cNvSpPr>
          <p:nvPr/>
        </p:nvSpPr>
        <p:spPr bwMode="auto">
          <a:xfrm>
            <a:off x="538163" y="4941888"/>
            <a:ext cx="2000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Non Obs El Ninos</a:t>
            </a:r>
            <a:endParaRPr lang="pt-BR" altLang="en-US" sz="1800"/>
          </a:p>
        </p:txBody>
      </p:sp>
      <p:sp>
        <p:nvSpPr>
          <p:cNvPr id="6315" name="Line 171"/>
          <p:cNvSpPr>
            <a:spLocks noChangeShapeType="1"/>
          </p:cNvSpPr>
          <p:nvPr/>
        </p:nvSpPr>
        <p:spPr bwMode="auto">
          <a:xfrm>
            <a:off x="539750" y="4941888"/>
            <a:ext cx="21605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16" name="Rectangle 172"/>
          <p:cNvSpPr>
            <a:spLocks noChangeArrowheads="1"/>
          </p:cNvSpPr>
          <p:nvPr/>
        </p:nvSpPr>
        <p:spPr bwMode="auto">
          <a:xfrm>
            <a:off x="4500563" y="1341438"/>
            <a:ext cx="1584325" cy="2873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6317" name="Rectangle 173"/>
          <p:cNvSpPr>
            <a:spLocks noChangeArrowheads="1"/>
          </p:cNvSpPr>
          <p:nvPr/>
        </p:nvSpPr>
        <p:spPr bwMode="auto">
          <a:xfrm>
            <a:off x="4486275" y="2449513"/>
            <a:ext cx="1584325" cy="2873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6318" name="Rectangle 174"/>
          <p:cNvSpPr>
            <a:spLocks noChangeArrowheads="1"/>
          </p:cNvSpPr>
          <p:nvPr/>
        </p:nvSpPr>
        <p:spPr bwMode="auto">
          <a:xfrm>
            <a:off x="4486275" y="2709863"/>
            <a:ext cx="1584325" cy="2873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6319" name="Rectangle 175"/>
          <p:cNvSpPr>
            <a:spLocks noChangeArrowheads="1"/>
          </p:cNvSpPr>
          <p:nvPr/>
        </p:nvSpPr>
        <p:spPr bwMode="auto">
          <a:xfrm>
            <a:off x="4471988" y="3846513"/>
            <a:ext cx="1584325" cy="2873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6320" name="Rectangle 176"/>
          <p:cNvSpPr>
            <a:spLocks noChangeArrowheads="1"/>
          </p:cNvSpPr>
          <p:nvPr/>
        </p:nvSpPr>
        <p:spPr bwMode="auto">
          <a:xfrm>
            <a:off x="4500563" y="5461000"/>
            <a:ext cx="1584325" cy="2873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6321" name="Text Box 177"/>
          <p:cNvSpPr txBox="1">
            <a:spLocks noChangeArrowheads="1"/>
          </p:cNvSpPr>
          <p:nvPr/>
        </p:nvSpPr>
        <p:spPr bwMode="auto">
          <a:xfrm>
            <a:off x="107950" y="4149725"/>
            <a:ext cx="28082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/>
              <a:t>H =5/5=</a:t>
            </a:r>
            <a:r>
              <a:rPr lang="en-US" altLang="en-US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1.0</a:t>
            </a:r>
            <a:endParaRPr lang="pt-BR" altLang="en-US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373915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290" name="Group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4874767"/>
              </p:ext>
            </p:extLst>
          </p:nvPr>
        </p:nvGraphicFramePr>
        <p:xfrm>
          <a:off x="2941638" y="287338"/>
          <a:ext cx="5302250" cy="6284918"/>
        </p:xfrm>
        <a:graphic>
          <a:graphicData uri="http://schemas.openxmlformats.org/drawingml/2006/table">
            <a:tbl>
              <a:tblPr/>
              <a:tblGrid>
                <a:gridCol w="914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97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969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969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9696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181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Probabilities of October NIÑO3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60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Year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Observed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El Niño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Neutral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La Niña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60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1981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7325" algn="dec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-0.23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60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40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60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1982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7325" algn="dec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2.07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E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100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460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1983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7325" algn="dec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-0.21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100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460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1984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7325" algn="dec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-0.84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L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80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460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1985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7325" algn="dec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-0.82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L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80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460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1986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7325" algn="dec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0.55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E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100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460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1987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7325" algn="dec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1.28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E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80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7460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1988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7325" algn="dec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-1.62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L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60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40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7460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1989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7325" algn="dec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-0.41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80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7460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1990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7325" algn="dec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-0.10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40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40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7460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1991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7325" algn="dec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0.62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E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40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60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7460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1992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7325" algn="dec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-0.33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40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60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7460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1993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7325" algn="dec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0.24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40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60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7460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1994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7325" algn="dec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0.47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80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7460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1995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7325" algn="dec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-0.86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L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60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40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7460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1996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7325" algn="dec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-0.49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80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7460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1997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7325" algn="dec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3.02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E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100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7460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1998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7325" algn="dec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-0.71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80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7460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1999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7325" algn="dec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-1.09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L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60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40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27460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2000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7325" algn="dec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-0.54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80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</a:tbl>
          </a:graphicData>
        </a:graphic>
      </p:graphicFrame>
      <p:sp>
        <p:nvSpPr>
          <p:cNvPr id="7330" name="Text Box 162"/>
          <p:cNvSpPr txBox="1">
            <a:spLocks noChangeArrowheads="1"/>
          </p:cNvSpPr>
          <p:nvPr/>
        </p:nvSpPr>
        <p:spPr bwMode="auto">
          <a:xfrm>
            <a:off x="107950" y="1144588"/>
            <a:ext cx="2381250" cy="915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Observed El Ninos: 5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Non Obs El Ninos: 15</a:t>
            </a:r>
            <a:endParaRPr lang="pt-BR" altLang="en-US" sz="1800"/>
          </a:p>
        </p:txBody>
      </p:sp>
      <p:sp>
        <p:nvSpPr>
          <p:cNvPr id="7331" name="Text Box 163"/>
          <p:cNvSpPr txBox="1">
            <a:spLocks noChangeArrowheads="1"/>
          </p:cNvSpPr>
          <p:nvPr/>
        </p:nvSpPr>
        <p:spPr bwMode="auto">
          <a:xfrm>
            <a:off x="592138" y="2728913"/>
            <a:ext cx="927100" cy="366712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Prob</a:t>
            </a:r>
            <a:r>
              <a:rPr lang="en-US" altLang="en-US" sz="1800" u="sng"/>
              <a:t>&gt;</a:t>
            </a:r>
            <a:r>
              <a:rPr lang="en-US" altLang="en-US" sz="1800"/>
              <a:t>0</a:t>
            </a:r>
            <a:endParaRPr lang="pt-BR" altLang="en-US" sz="1800"/>
          </a:p>
        </p:txBody>
      </p:sp>
      <p:sp>
        <p:nvSpPr>
          <p:cNvPr id="7332" name="Text Box 164"/>
          <p:cNvSpPr txBox="1">
            <a:spLocks noChangeArrowheads="1"/>
          </p:cNvSpPr>
          <p:nvPr/>
        </p:nvSpPr>
        <p:spPr bwMode="auto">
          <a:xfrm>
            <a:off x="539750" y="3429000"/>
            <a:ext cx="28082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Correctly fcst El Ninos</a:t>
            </a:r>
            <a:endParaRPr lang="pt-BR" altLang="en-US" sz="1800"/>
          </a:p>
        </p:txBody>
      </p:sp>
      <p:sp>
        <p:nvSpPr>
          <p:cNvPr id="7333" name="Line 165"/>
          <p:cNvSpPr>
            <a:spLocks noChangeShapeType="1"/>
          </p:cNvSpPr>
          <p:nvPr/>
        </p:nvSpPr>
        <p:spPr bwMode="auto">
          <a:xfrm>
            <a:off x="611188" y="3789363"/>
            <a:ext cx="21605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34" name="Text Box 166"/>
          <p:cNvSpPr txBox="1">
            <a:spLocks noChangeArrowheads="1"/>
          </p:cNvSpPr>
          <p:nvPr/>
        </p:nvSpPr>
        <p:spPr bwMode="auto">
          <a:xfrm>
            <a:off x="684213" y="3716338"/>
            <a:ext cx="2089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Observed El Ninos</a:t>
            </a:r>
            <a:endParaRPr lang="pt-BR" altLang="en-US" sz="1800"/>
          </a:p>
        </p:txBody>
      </p:sp>
      <p:sp>
        <p:nvSpPr>
          <p:cNvPr id="7335" name="Text Box 167"/>
          <p:cNvSpPr txBox="1">
            <a:spLocks noChangeArrowheads="1"/>
          </p:cNvSpPr>
          <p:nvPr/>
        </p:nvSpPr>
        <p:spPr bwMode="auto">
          <a:xfrm>
            <a:off x="107950" y="3587750"/>
            <a:ext cx="28082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H =</a:t>
            </a:r>
            <a:endParaRPr lang="pt-BR" altLang="en-US" sz="1800"/>
          </a:p>
        </p:txBody>
      </p:sp>
      <p:sp>
        <p:nvSpPr>
          <p:cNvPr id="7336" name="Text Box 168"/>
          <p:cNvSpPr txBox="1">
            <a:spLocks noChangeArrowheads="1"/>
          </p:cNvSpPr>
          <p:nvPr/>
        </p:nvSpPr>
        <p:spPr bwMode="auto">
          <a:xfrm>
            <a:off x="107950" y="4718050"/>
            <a:ext cx="28082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F =</a:t>
            </a:r>
            <a:endParaRPr lang="pt-BR" altLang="en-US" sz="1800"/>
          </a:p>
        </p:txBody>
      </p:sp>
      <p:sp>
        <p:nvSpPr>
          <p:cNvPr id="7337" name="Text Box 169"/>
          <p:cNvSpPr txBox="1">
            <a:spLocks noChangeArrowheads="1"/>
          </p:cNvSpPr>
          <p:nvPr/>
        </p:nvSpPr>
        <p:spPr bwMode="auto">
          <a:xfrm>
            <a:off x="468313" y="4581525"/>
            <a:ext cx="280828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Wrongly fcst El Ninos</a:t>
            </a:r>
            <a:endParaRPr lang="pt-BR" altLang="en-US" sz="1800"/>
          </a:p>
        </p:txBody>
      </p:sp>
      <p:sp>
        <p:nvSpPr>
          <p:cNvPr id="7338" name="Text Box 170"/>
          <p:cNvSpPr txBox="1">
            <a:spLocks noChangeArrowheads="1"/>
          </p:cNvSpPr>
          <p:nvPr/>
        </p:nvSpPr>
        <p:spPr bwMode="auto">
          <a:xfrm>
            <a:off x="538163" y="4941888"/>
            <a:ext cx="2000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Non Obs El Ninos</a:t>
            </a:r>
            <a:endParaRPr lang="pt-BR" altLang="en-US" sz="1800"/>
          </a:p>
        </p:txBody>
      </p:sp>
      <p:sp>
        <p:nvSpPr>
          <p:cNvPr id="7339" name="Line 171"/>
          <p:cNvSpPr>
            <a:spLocks noChangeShapeType="1"/>
          </p:cNvSpPr>
          <p:nvPr/>
        </p:nvSpPr>
        <p:spPr bwMode="auto">
          <a:xfrm>
            <a:off x="539750" y="4941888"/>
            <a:ext cx="21605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40" name="Rectangle 172"/>
          <p:cNvSpPr>
            <a:spLocks noChangeArrowheads="1"/>
          </p:cNvSpPr>
          <p:nvPr/>
        </p:nvSpPr>
        <p:spPr bwMode="auto">
          <a:xfrm>
            <a:off x="4500563" y="1341438"/>
            <a:ext cx="1584325" cy="2873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341" name="Rectangle 173"/>
          <p:cNvSpPr>
            <a:spLocks noChangeArrowheads="1"/>
          </p:cNvSpPr>
          <p:nvPr/>
        </p:nvSpPr>
        <p:spPr bwMode="auto">
          <a:xfrm>
            <a:off x="4486275" y="2449513"/>
            <a:ext cx="1584325" cy="2873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342" name="Rectangle 174"/>
          <p:cNvSpPr>
            <a:spLocks noChangeArrowheads="1"/>
          </p:cNvSpPr>
          <p:nvPr/>
        </p:nvSpPr>
        <p:spPr bwMode="auto">
          <a:xfrm>
            <a:off x="4486275" y="2709863"/>
            <a:ext cx="1584325" cy="2873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343" name="Rectangle 175"/>
          <p:cNvSpPr>
            <a:spLocks noChangeArrowheads="1"/>
          </p:cNvSpPr>
          <p:nvPr/>
        </p:nvSpPr>
        <p:spPr bwMode="auto">
          <a:xfrm>
            <a:off x="4471988" y="3846513"/>
            <a:ext cx="1584325" cy="2873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344" name="Rectangle 176"/>
          <p:cNvSpPr>
            <a:spLocks noChangeArrowheads="1"/>
          </p:cNvSpPr>
          <p:nvPr/>
        </p:nvSpPr>
        <p:spPr bwMode="auto">
          <a:xfrm>
            <a:off x="4500563" y="5461000"/>
            <a:ext cx="1584325" cy="2873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345" name="Text Box 177"/>
          <p:cNvSpPr txBox="1">
            <a:spLocks noChangeArrowheads="1"/>
          </p:cNvSpPr>
          <p:nvPr/>
        </p:nvSpPr>
        <p:spPr bwMode="auto">
          <a:xfrm>
            <a:off x="107950" y="4149725"/>
            <a:ext cx="28082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/>
              <a:t>H =5/5=1.0</a:t>
            </a:r>
            <a:endParaRPr lang="pt-BR" altLang="en-US" sz="1800" dirty="0"/>
          </a:p>
        </p:txBody>
      </p:sp>
      <p:sp>
        <p:nvSpPr>
          <p:cNvPr id="7346" name="Text Box 178"/>
          <p:cNvSpPr txBox="1">
            <a:spLocks noChangeArrowheads="1"/>
          </p:cNvSpPr>
          <p:nvPr/>
        </p:nvSpPr>
        <p:spPr bwMode="auto">
          <a:xfrm>
            <a:off x="107950" y="5373688"/>
            <a:ext cx="280828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/>
              <a:t>F =15/15=</a:t>
            </a:r>
            <a:r>
              <a:rPr lang="en-US" altLang="en-US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1.0</a:t>
            </a:r>
            <a:endParaRPr lang="pt-BR" altLang="en-US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453758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496" name="Group 18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8077006"/>
              </p:ext>
            </p:extLst>
          </p:nvPr>
        </p:nvGraphicFramePr>
        <p:xfrm>
          <a:off x="2941638" y="287338"/>
          <a:ext cx="5302250" cy="6284918"/>
        </p:xfrm>
        <a:graphic>
          <a:graphicData uri="http://schemas.openxmlformats.org/drawingml/2006/table">
            <a:tbl>
              <a:tblPr/>
              <a:tblGrid>
                <a:gridCol w="914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97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969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969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9696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181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Probabilities of October NIÑO3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60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Year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Observed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El Niño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Neutral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La Niña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60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1981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7325" algn="dec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-0.23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60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40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60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1982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7325" algn="dec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2.07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E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100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460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1983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7325" algn="dec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-0.21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100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460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1984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7325" algn="dec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-0.84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L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80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460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1985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7325" algn="dec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-0.82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L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80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460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1986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7325" algn="dec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0.55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E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100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460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1987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7325" algn="dec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1.28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E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80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7460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1988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7325" algn="dec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-1.62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L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60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40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7460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1989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7325" algn="dec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-0.41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80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7460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1990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7325" algn="dec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-0.10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40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40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7460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1991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7325" algn="dec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0.62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E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40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60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7460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1992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7325" algn="dec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-0.33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40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60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7460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1993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7325" algn="dec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0.24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40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60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7460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1994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7325" algn="dec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0.47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80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7460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1995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7325" algn="dec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-0.86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L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60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40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7460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1996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7325" algn="dec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-0.49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80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7460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1997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7325" algn="dec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3.02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E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100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7460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1998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7325" algn="dec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-0.71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80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7460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1999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7325" algn="dec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-1.09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L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60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40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27460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2000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7325" algn="dec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-0.54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80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</a:tbl>
          </a:graphicData>
        </a:graphic>
      </p:graphicFrame>
      <p:sp>
        <p:nvSpPr>
          <p:cNvPr id="8354" name="Text Box 162"/>
          <p:cNvSpPr txBox="1">
            <a:spLocks noChangeArrowheads="1"/>
          </p:cNvSpPr>
          <p:nvPr/>
        </p:nvSpPr>
        <p:spPr bwMode="auto">
          <a:xfrm>
            <a:off x="107950" y="1144588"/>
            <a:ext cx="2381250" cy="915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Observed El Ninos: 5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Non Obs El Ninos: 15</a:t>
            </a:r>
            <a:endParaRPr lang="pt-BR" altLang="en-US" sz="1800"/>
          </a:p>
        </p:txBody>
      </p:sp>
      <p:sp>
        <p:nvSpPr>
          <p:cNvPr id="8355" name="Text Box 163"/>
          <p:cNvSpPr txBox="1">
            <a:spLocks noChangeArrowheads="1"/>
          </p:cNvSpPr>
          <p:nvPr/>
        </p:nvSpPr>
        <p:spPr bwMode="auto">
          <a:xfrm>
            <a:off x="592138" y="2728913"/>
            <a:ext cx="1054100" cy="366712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Prob</a:t>
            </a:r>
            <a:r>
              <a:rPr lang="en-US" altLang="en-US" sz="1800" u="sng"/>
              <a:t>&gt;</a:t>
            </a:r>
            <a:r>
              <a:rPr lang="en-US" altLang="en-US" sz="1800"/>
              <a:t>20</a:t>
            </a:r>
            <a:endParaRPr lang="pt-BR" altLang="en-US" sz="1800"/>
          </a:p>
        </p:txBody>
      </p:sp>
      <p:sp>
        <p:nvSpPr>
          <p:cNvPr id="8356" name="Text Box 164"/>
          <p:cNvSpPr txBox="1">
            <a:spLocks noChangeArrowheads="1"/>
          </p:cNvSpPr>
          <p:nvPr/>
        </p:nvSpPr>
        <p:spPr bwMode="auto">
          <a:xfrm>
            <a:off x="539750" y="3429000"/>
            <a:ext cx="28082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Correctly fcst El Ninos</a:t>
            </a:r>
            <a:endParaRPr lang="pt-BR" altLang="en-US" sz="1800"/>
          </a:p>
        </p:txBody>
      </p:sp>
      <p:sp>
        <p:nvSpPr>
          <p:cNvPr id="8357" name="Line 165"/>
          <p:cNvSpPr>
            <a:spLocks noChangeShapeType="1"/>
          </p:cNvSpPr>
          <p:nvPr/>
        </p:nvSpPr>
        <p:spPr bwMode="auto">
          <a:xfrm>
            <a:off x="611188" y="3789363"/>
            <a:ext cx="21605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358" name="Text Box 166"/>
          <p:cNvSpPr txBox="1">
            <a:spLocks noChangeArrowheads="1"/>
          </p:cNvSpPr>
          <p:nvPr/>
        </p:nvSpPr>
        <p:spPr bwMode="auto">
          <a:xfrm>
            <a:off x="684213" y="3716338"/>
            <a:ext cx="2089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Observed El Ninos</a:t>
            </a:r>
            <a:endParaRPr lang="pt-BR" altLang="en-US" sz="1800"/>
          </a:p>
        </p:txBody>
      </p:sp>
      <p:sp>
        <p:nvSpPr>
          <p:cNvPr id="8359" name="Text Box 167"/>
          <p:cNvSpPr txBox="1">
            <a:spLocks noChangeArrowheads="1"/>
          </p:cNvSpPr>
          <p:nvPr/>
        </p:nvSpPr>
        <p:spPr bwMode="auto">
          <a:xfrm>
            <a:off x="107950" y="3587750"/>
            <a:ext cx="28082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H =</a:t>
            </a:r>
            <a:endParaRPr lang="pt-BR" altLang="en-US" sz="1800"/>
          </a:p>
        </p:txBody>
      </p:sp>
      <p:sp>
        <p:nvSpPr>
          <p:cNvPr id="8360" name="Text Box 168"/>
          <p:cNvSpPr txBox="1">
            <a:spLocks noChangeArrowheads="1"/>
          </p:cNvSpPr>
          <p:nvPr/>
        </p:nvSpPr>
        <p:spPr bwMode="auto">
          <a:xfrm>
            <a:off x="107950" y="4718050"/>
            <a:ext cx="28082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F =</a:t>
            </a:r>
            <a:endParaRPr lang="pt-BR" altLang="en-US" sz="1800"/>
          </a:p>
        </p:txBody>
      </p:sp>
      <p:sp>
        <p:nvSpPr>
          <p:cNvPr id="8361" name="Text Box 169"/>
          <p:cNvSpPr txBox="1">
            <a:spLocks noChangeArrowheads="1"/>
          </p:cNvSpPr>
          <p:nvPr/>
        </p:nvSpPr>
        <p:spPr bwMode="auto">
          <a:xfrm>
            <a:off x="468313" y="4581525"/>
            <a:ext cx="280828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Wrongly fcst El Ninos</a:t>
            </a:r>
            <a:endParaRPr lang="pt-BR" altLang="en-US" sz="1800"/>
          </a:p>
        </p:txBody>
      </p:sp>
      <p:sp>
        <p:nvSpPr>
          <p:cNvPr id="8362" name="Text Box 170"/>
          <p:cNvSpPr txBox="1">
            <a:spLocks noChangeArrowheads="1"/>
          </p:cNvSpPr>
          <p:nvPr/>
        </p:nvSpPr>
        <p:spPr bwMode="auto">
          <a:xfrm>
            <a:off x="538163" y="4941888"/>
            <a:ext cx="2000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Non Obs El Ninos</a:t>
            </a:r>
            <a:endParaRPr lang="pt-BR" altLang="en-US" sz="1800"/>
          </a:p>
        </p:txBody>
      </p:sp>
      <p:sp>
        <p:nvSpPr>
          <p:cNvPr id="8363" name="Line 171"/>
          <p:cNvSpPr>
            <a:spLocks noChangeShapeType="1"/>
          </p:cNvSpPr>
          <p:nvPr/>
        </p:nvSpPr>
        <p:spPr bwMode="auto">
          <a:xfrm>
            <a:off x="539750" y="4941888"/>
            <a:ext cx="21605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4234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338" name="Group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5576196"/>
              </p:ext>
            </p:extLst>
          </p:nvPr>
        </p:nvGraphicFramePr>
        <p:xfrm>
          <a:off x="2941638" y="287338"/>
          <a:ext cx="5302250" cy="6284918"/>
        </p:xfrm>
        <a:graphic>
          <a:graphicData uri="http://schemas.openxmlformats.org/drawingml/2006/table">
            <a:tbl>
              <a:tblPr/>
              <a:tblGrid>
                <a:gridCol w="914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97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969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969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9696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181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Probabilities of October NIÑO3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60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Year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Observed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El Niño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Neutral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La Niña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60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1981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7325" algn="dec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-0.23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60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40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60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1982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7325" algn="dec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2.07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E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100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460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1983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7325" algn="dec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-0.21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100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460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1984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7325" algn="dec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-0.84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L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80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460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1985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7325" algn="dec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-0.82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L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80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460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1986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7325" algn="dec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0.55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E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100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460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1987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7325" algn="dec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1.28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E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80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7460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1988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7325" algn="dec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-1.62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L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60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40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7460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1989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7325" algn="dec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-0.41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80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7460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1990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7325" algn="dec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-0.10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40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40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7460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1991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7325" algn="dec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0.62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E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40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60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7460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1992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7325" algn="dec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-0.33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40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60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7460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1993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7325" algn="dec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0.24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40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60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7460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1994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7325" algn="dec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0.47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80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7460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1995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7325" algn="dec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-0.86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L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60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40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7460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1996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7325" algn="dec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-0.49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80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7460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1997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7325" algn="dec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3.02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E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100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7460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1998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7325" algn="dec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-0.71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80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7460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1999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7325" algn="dec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-1.09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L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60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40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27460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2000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7325" algn="dec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-0.54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80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</a:tbl>
          </a:graphicData>
        </a:graphic>
      </p:graphicFrame>
      <p:sp>
        <p:nvSpPr>
          <p:cNvPr id="9378" name="Text Box 162"/>
          <p:cNvSpPr txBox="1">
            <a:spLocks noChangeArrowheads="1"/>
          </p:cNvSpPr>
          <p:nvPr/>
        </p:nvSpPr>
        <p:spPr bwMode="auto">
          <a:xfrm>
            <a:off x="107950" y="1144588"/>
            <a:ext cx="2381250" cy="915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Observed El Ninos: 5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Non Obs El Ninos: 15</a:t>
            </a:r>
            <a:endParaRPr lang="pt-BR" altLang="en-US" sz="1800"/>
          </a:p>
        </p:txBody>
      </p:sp>
      <p:sp>
        <p:nvSpPr>
          <p:cNvPr id="9379" name="Text Box 163"/>
          <p:cNvSpPr txBox="1">
            <a:spLocks noChangeArrowheads="1"/>
          </p:cNvSpPr>
          <p:nvPr/>
        </p:nvSpPr>
        <p:spPr bwMode="auto">
          <a:xfrm>
            <a:off x="592138" y="2728913"/>
            <a:ext cx="1054100" cy="366712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Prob</a:t>
            </a:r>
            <a:r>
              <a:rPr lang="en-US" altLang="en-US" sz="1800" u="sng"/>
              <a:t>&gt;</a:t>
            </a:r>
            <a:r>
              <a:rPr lang="en-US" altLang="en-US" sz="1800"/>
              <a:t>20</a:t>
            </a:r>
            <a:endParaRPr lang="pt-BR" altLang="en-US" sz="1800"/>
          </a:p>
        </p:txBody>
      </p:sp>
      <p:sp>
        <p:nvSpPr>
          <p:cNvPr id="9380" name="Text Box 164"/>
          <p:cNvSpPr txBox="1">
            <a:spLocks noChangeArrowheads="1"/>
          </p:cNvSpPr>
          <p:nvPr/>
        </p:nvSpPr>
        <p:spPr bwMode="auto">
          <a:xfrm>
            <a:off x="539750" y="3429000"/>
            <a:ext cx="28082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Correctly fcst El Ninos</a:t>
            </a:r>
            <a:endParaRPr lang="pt-BR" altLang="en-US" sz="1800"/>
          </a:p>
        </p:txBody>
      </p:sp>
      <p:sp>
        <p:nvSpPr>
          <p:cNvPr id="9381" name="Line 165"/>
          <p:cNvSpPr>
            <a:spLocks noChangeShapeType="1"/>
          </p:cNvSpPr>
          <p:nvPr/>
        </p:nvSpPr>
        <p:spPr bwMode="auto">
          <a:xfrm>
            <a:off x="611188" y="3789363"/>
            <a:ext cx="21605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382" name="Text Box 166"/>
          <p:cNvSpPr txBox="1">
            <a:spLocks noChangeArrowheads="1"/>
          </p:cNvSpPr>
          <p:nvPr/>
        </p:nvSpPr>
        <p:spPr bwMode="auto">
          <a:xfrm>
            <a:off x="684213" y="3716338"/>
            <a:ext cx="2089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Observed El Ninos</a:t>
            </a:r>
            <a:endParaRPr lang="pt-BR" altLang="en-US" sz="1800"/>
          </a:p>
        </p:txBody>
      </p:sp>
      <p:sp>
        <p:nvSpPr>
          <p:cNvPr id="9383" name="Text Box 167"/>
          <p:cNvSpPr txBox="1">
            <a:spLocks noChangeArrowheads="1"/>
          </p:cNvSpPr>
          <p:nvPr/>
        </p:nvSpPr>
        <p:spPr bwMode="auto">
          <a:xfrm>
            <a:off x="107950" y="3587750"/>
            <a:ext cx="28082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H =</a:t>
            </a:r>
            <a:endParaRPr lang="pt-BR" altLang="en-US" sz="1800"/>
          </a:p>
        </p:txBody>
      </p:sp>
      <p:sp>
        <p:nvSpPr>
          <p:cNvPr id="9384" name="Text Box 168"/>
          <p:cNvSpPr txBox="1">
            <a:spLocks noChangeArrowheads="1"/>
          </p:cNvSpPr>
          <p:nvPr/>
        </p:nvSpPr>
        <p:spPr bwMode="auto">
          <a:xfrm>
            <a:off x="107950" y="4718050"/>
            <a:ext cx="28082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F =</a:t>
            </a:r>
            <a:endParaRPr lang="pt-BR" altLang="en-US" sz="1800"/>
          </a:p>
        </p:txBody>
      </p:sp>
      <p:sp>
        <p:nvSpPr>
          <p:cNvPr id="9385" name="Text Box 169"/>
          <p:cNvSpPr txBox="1">
            <a:spLocks noChangeArrowheads="1"/>
          </p:cNvSpPr>
          <p:nvPr/>
        </p:nvSpPr>
        <p:spPr bwMode="auto">
          <a:xfrm>
            <a:off x="468313" y="4581525"/>
            <a:ext cx="280828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Wrongly fcst El Ninos</a:t>
            </a:r>
            <a:endParaRPr lang="pt-BR" altLang="en-US" sz="1800"/>
          </a:p>
        </p:txBody>
      </p:sp>
      <p:sp>
        <p:nvSpPr>
          <p:cNvPr id="9386" name="Text Box 170"/>
          <p:cNvSpPr txBox="1">
            <a:spLocks noChangeArrowheads="1"/>
          </p:cNvSpPr>
          <p:nvPr/>
        </p:nvSpPr>
        <p:spPr bwMode="auto">
          <a:xfrm>
            <a:off x="538163" y="4941888"/>
            <a:ext cx="2000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Non Obs El Ninos</a:t>
            </a:r>
            <a:endParaRPr lang="pt-BR" altLang="en-US" sz="1800"/>
          </a:p>
        </p:txBody>
      </p:sp>
      <p:sp>
        <p:nvSpPr>
          <p:cNvPr id="9387" name="Line 171"/>
          <p:cNvSpPr>
            <a:spLocks noChangeShapeType="1"/>
          </p:cNvSpPr>
          <p:nvPr/>
        </p:nvSpPr>
        <p:spPr bwMode="auto">
          <a:xfrm>
            <a:off x="539750" y="4941888"/>
            <a:ext cx="21605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388" name="Rectangle 172"/>
          <p:cNvSpPr>
            <a:spLocks noChangeArrowheads="1"/>
          </p:cNvSpPr>
          <p:nvPr/>
        </p:nvSpPr>
        <p:spPr bwMode="auto">
          <a:xfrm>
            <a:off x="4500563" y="1341438"/>
            <a:ext cx="1584325" cy="2873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9389" name="Rectangle 173"/>
          <p:cNvSpPr>
            <a:spLocks noChangeArrowheads="1"/>
          </p:cNvSpPr>
          <p:nvPr/>
        </p:nvSpPr>
        <p:spPr bwMode="auto">
          <a:xfrm>
            <a:off x="4486275" y="2709863"/>
            <a:ext cx="1584325" cy="2873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9390" name="Rectangle 174"/>
          <p:cNvSpPr>
            <a:spLocks noChangeArrowheads="1"/>
          </p:cNvSpPr>
          <p:nvPr/>
        </p:nvSpPr>
        <p:spPr bwMode="auto">
          <a:xfrm>
            <a:off x="4471988" y="3846513"/>
            <a:ext cx="1584325" cy="2873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9391" name="Rectangle 175"/>
          <p:cNvSpPr>
            <a:spLocks noChangeArrowheads="1"/>
          </p:cNvSpPr>
          <p:nvPr/>
        </p:nvSpPr>
        <p:spPr bwMode="auto">
          <a:xfrm>
            <a:off x="4500563" y="5461000"/>
            <a:ext cx="1584325" cy="2873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9392" name="Text Box 176"/>
          <p:cNvSpPr txBox="1">
            <a:spLocks noChangeArrowheads="1"/>
          </p:cNvSpPr>
          <p:nvPr/>
        </p:nvSpPr>
        <p:spPr bwMode="auto">
          <a:xfrm>
            <a:off x="107950" y="4149725"/>
            <a:ext cx="28082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/>
              <a:t>H =4/5=</a:t>
            </a:r>
            <a:r>
              <a:rPr lang="en-US" altLang="en-US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0.8</a:t>
            </a:r>
            <a:endParaRPr lang="pt-BR" altLang="en-US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743392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362" name="Group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3415747"/>
              </p:ext>
            </p:extLst>
          </p:nvPr>
        </p:nvGraphicFramePr>
        <p:xfrm>
          <a:off x="2941638" y="287338"/>
          <a:ext cx="5302250" cy="6284918"/>
        </p:xfrm>
        <a:graphic>
          <a:graphicData uri="http://schemas.openxmlformats.org/drawingml/2006/table">
            <a:tbl>
              <a:tblPr/>
              <a:tblGrid>
                <a:gridCol w="914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97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969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969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9696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181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Probabilities of October NIÑO3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60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Year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Observed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El Niño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Neutral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La Niña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60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1981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7325" algn="dec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-0.23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60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40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60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1982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7325" algn="dec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2.07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E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100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460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1983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7325" algn="dec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-0.21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100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460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1984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7325" algn="dec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-0.84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L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80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460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1985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7325" algn="dec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-0.82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L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80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460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1986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7325" algn="dec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0.55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E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100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460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1987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7325" algn="dec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1.28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E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80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7460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1988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7325" algn="dec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-1.62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L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60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40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7460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1989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7325" algn="dec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-0.41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80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7460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1990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7325" algn="dec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-0.10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40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40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7460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1991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7325" algn="dec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0.62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E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40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60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7460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1992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7325" algn="dec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-0.33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40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60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7460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1993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7325" algn="dec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0.24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40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60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7460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1994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7325" algn="dec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0.47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80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7460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1995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7325" algn="dec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-0.86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L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60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40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7460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1996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7325" algn="dec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-0.49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80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7460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1997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7325" algn="dec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3.02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E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100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7460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1998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7325" algn="dec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-0.71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80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7460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1999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7325" algn="dec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-1.09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L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60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40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27460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2000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87325" algn="dec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7325" algn="dec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-0.54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80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</a:tbl>
          </a:graphicData>
        </a:graphic>
      </p:graphicFrame>
      <p:sp>
        <p:nvSpPr>
          <p:cNvPr id="10402" name="Text Box 162"/>
          <p:cNvSpPr txBox="1">
            <a:spLocks noChangeArrowheads="1"/>
          </p:cNvSpPr>
          <p:nvPr/>
        </p:nvSpPr>
        <p:spPr bwMode="auto">
          <a:xfrm>
            <a:off x="107950" y="1144588"/>
            <a:ext cx="2381250" cy="915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Observed El Ninos: 5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Non Obs El Ninos: 15</a:t>
            </a:r>
            <a:endParaRPr lang="pt-BR" altLang="en-US" sz="1800"/>
          </a:p>
        </p:txBody>
      </p:sp>
      <p:sp>
        <p:nvSpPr>
          <p:cNvPr id="10403" name="Text Box 163"/>
          <p:cNvSpPr txBox="1">
            <a:spLocks noChangeArrowheads="1"/>
          </p:cNvSpPr>
          <p:nvPr/>
        </p:nvSpPr>
        <p:spPr bwMode="auto">
          <a:xfrm>
            <a:off x="592138" y="2728913"/>
            <a:ext cx="1054100" cy="366712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Prob</a:t>
            </a:r>
            <a:r>
              <a:rPr lang="en-US" altLang="en-US" sz="1800" u="sng"/>
              <a:t>&gt;</a:t>
            </a:r>
            <a:r>
              <a:rPr lang="en-US" altLang="en-US" sz="1800"/>
              <a:t>20</a:t>
            </a:r>
            <a:endParaRPr lang="pt-BR" altLang="en-US" sz="1800"/>
          </a:p>
        </p:txBody>
      </p:sp>
      <p:sp>
        <p:nvSpPr>
          <p:cNvPr id="10404" name="Text Box 164"/>
          <p:cNvSpPr txBox="1">
            <a:spLocks noChangeArrowheads="1"/>
          </p:cNvSpPr>
          <p:nvPr/>
        </p:nvSpPr>
        <p:spPr bwMode="auto">
          <a:xfrm>
            <a:off x="539750" y="3429000"/>
            <a:ext cx="28082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Correctly fcst El Ninos</a:t>
            </a:r>
            <a:endParaRPr lang="pt-BR" altLang="en-US" sz="1800"/>
          </a:p>
        </p:txBody>
      </p:sp>
      <p:sp>
        <p:nvSpPr>
          <p:cNvPr id="10405" name="Line 165"/>
          <p:cNvSpPr>
            <a:spLocks noChangeShapeType="1"/>
          </p:cNvSpPr>
          <p:nvPr/>
        </p:nvSpPr>
        <p:spPr bwMode="auto">
          <a:xfrm>
            <a:off x="611188" y="3789363"/>
            <a:ext cx="21605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06" name="Text Box 166"/>
          <p:cNvSpPr txBox="1">
            <a:spLocks noChangeArrowheads="1"/>
          </p:cNvSpPr>
          <p:nvPr/>
        </p:nvSpPr>
        <p:spPr bwMode="auto">
          <a:xfrm>
            <a:off x="684213" y="3716338"/>
            <a:ext cx="2089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Observed El Ninos</a:t>
            </a:r>
            <a:endParaRPr lang="pt-BR" altLang="en-US" sz="1800"/>
          </a:p>
        </p:txBody>
      </p:sp>
      <p:sp>
        <p:nvSpPr>
          <p:cNvPr id="10407" name="Text Box 167"/>
          <p:cNvSpPr txBox="1">
            <a:spLocks noChangeArrowheads="1"/>
          </p:cNvSpPr>
          <p:nvPr/>
        </p:nvSpPr>
        <p:spPr bwMode="auto">
          <a:xfrm>
            <a:off x="107950" y="3587750"/>
            <a:ext cx="28082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H =</a:t>
            </a:r>
            <a:endParaRPr lang="pt-BR" altLang="en-US" sz="1800"/>
          </a:p>
        </p:txBody>
      </p:sp>
      <p:sp>
        <p:nvSpPr>
          <p:cNvPr id="10408" name="Text Box 168"/>
          <p:cNvSpPr txBox="1">
            <a:spLocks noChangeArrowheads="1"/>
          </p:cNvSpPr>
          <p:nvPr/>
        </p:nvSpPr>
        <p:spPr bwMode="auto">
          <a:xfrm>
            <a:off x="107950" y="4718050"/>
            <a:ext cx="28082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F =</a:t>
            </a:r>
            <a:endParaRPr lang="pt-BR" altLang="en-US" sz="1800"/>
          </a:p>
        </p:txBody>
      </p:sp>
      <p:sp>
        <p:nvSpPr>
          <p:cNvPr id="10409" name="Text Box 169"/>
          <p:cNvSpPr txBox="1">
            <a:spLocks noChangeArrowheads="1"/>
          </p:cNvSpPr>
          <p:nvPr/>
        </p:nvSpPr>
        <p:spPr bwMode="auto">
          <a:xfrm>
            <a:off x="468313" y="4581525"/>
            <a:ext cx="280828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Wrongly fcst El Ninos</a:t>
            </a:r>
            <a:endParaRPr lang="pt-BR" altLang="en-US" sz="1800"/>
          </a:p>
        </p:txBody>
      </p:sp>
      <p:sp>
        <p:nvSpPr>
          <p:cNvPr id="10410" name="Text Box 170"/>
          <p:cNvSpPr txBox="1">
            <a:spLocks noChangeArrowheads="1"/>
          </p:cNvSpPr>
          <p:nvPr/>
        </p:nvSpPr>
        <p:spPr bwMode="auto">
          <a:xfrm>
            <a:off x="538163" y="4941888"/>
            <a:ext cx="2000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Non Obs El Ninos</a:t>
            </a:r>
            <a:endParaRPr lang="pt-BR" altLang="en-US" sz="1800"/>
          </a:p>
        </p:txBody>
      </p:sp>
      <p:sp>
        <p:nvSpPr>
          <p:cNvPr id="10411" name="Line 171"/>
          <p:cNvSpPr>
            <a:spLocks noChangeShapeType="1"/>
          </p:cNvSpPr>
          <p:nvPr/>
        </p:nvSpPr>
        <p:spPr bwMode="auto">
          <a:xfrm>
            <a:off x="539750" y="4941888"/>
            <a:ext cx="21605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12" name="Rectangle 172"/>
          <p:cNvSpPr>
            <a:spLocks noChangeArrowheads="1"/>
          </p:cNvSpPr>
          <p:nvPr/>
        </p:nvSpPr>
        <p:spPr bwMode="auto">
          <a:xfrm>
            <a:off x="4500563" y="1341438"/>
            <a:ext cx="1584325" cy="2873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0413" name="Rectangle 173"/>
          <p:cNvSpPr>
            <a:spLocks noChangeArrowheads="1"/>
          </p:cNvSpPr>
          <p:nvPr/>
        </p:nvSpPr>
        <p:spPr bwMode="auto">
          <a:xfrm>
            <a:off x="4486275" y="2709863"/>
            <a:ext cx="1584325" cy="2873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0414" name="Rectangle 174"/>
          <p:cNvSpPr>
            <a:spLocks noChangeArrowheads="1"/>
          </p:cNvSpPr>
          <p:nvPr/>
        </p:nvSpPr>
        <p:spPr bwMode="auto">
          <a:xfrm>
            <a:off x="4471988" y="3846513"/>
            <a:ext cx="1584325" cy="2873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0415" name="Rectangle 175"/>
          <p:cNvSpPr>
            <a:spLocks noChangeArrowheads="1"/>
          </p:cNvSpPr>
          <p:nvPr/>
        </p:nvSpPr>
        <p:spPr bwMode="auto">
          <a:xfrm>
            <a:off x="4500563" y="5461000"/>
            <a:ext cx="1584325" cy="2873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0416" name="Text Box 176"/>
          <p:cNvSpPr txBox="1">
            <a:spLocks noChangeArrowheads="1"/>
          </p:cNvSpPr>
          <p:nvPr/>
        </p:nvSpPr>
        <p:spPr bwMode="auto">
          <a:xfrm>
            <a:off x="107950" y="4149725"/>
            <a:ext cx="28082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H =4/5=0.8</a:t>
            </a:r>
            <a:endParaRPr lang="pt-BR" altLang="en-US" sz="1800"/>
          </a:p>
        </p:txBody>
      </p:sp>
      <p:sp>
        <p:nvSpPr>
          <p:cNvPr id="10417" name="Text Box 177"/>
          <p:cNvSpPr txBox="1">
            <a:spLocks noChangeArrowheads="1"/>
          </p:cNvSpPr>
          <p:nvPr/>
        </p:nvSpPr>
        <p:spPr bwMode="auto">
          <a:xfrm>
            <a:off x="107950" y="5373688"/>
            <a:ext cx="280828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/>
              <a:t>F =5/15=</a:t>
            </a:r>
            <a:r>
              <a:rPr lang="en-US" altLang="en-US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0.33</a:t>
            </a:r>
            <a:endParaRPr lang="pt-BR" altLang="en-US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554476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2594</TotalTime>
  <Words>5272</Words>
  <Application>Microsoft Office PowerPoint</Application>
  <PresentationFormat>On-screen Show (4:3)</PresentationFormat>
  <Paragraphs>3915</Paragraphs>
  <Slides>49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49</vt:i4>
      </vt:variant>
    </vt:vector>
  </HeadingPairs>
  <TitlesOfParts>
    <vt:vector size="52" baseType="lpstr">
      <vt:lpstr>Arial</vt:lpstr>
      <vt:lpstr>Calibri</vt:lpstr>
      <vt:lpstr>Office Theme</vt:lpstr>
      <vt:lpstr>PowerPoint Presentation</vt:lpstr>
      <vt:lpstr>Categorical Contingency Table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ROC curve and area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Exercises</vt:lpstr>
      <vt:lpstr>ROC curves – curve shapes</vt:lpstr>
      <vt:lpstr>ROC curves – curve shape (1)  below-normal rainfall category (dry / non-dry years)</vt:lpstr>
      <vt:lpstr>ROC curves – curve shape (2)  below-normal rainfall category (dry / non-dry years)</vt:lpstr>
      <vt:lpstr>ROC curves – curve shape (3)  below-normal rainfall category (dry / non-dry years)</vt:lpstr>
      <vt:lpstr>ROC curves – curve shape (4)  below-normal rainfall category (dry / non-dry years)</vt:lpstr>
      <vt:lpstr>ROC curves – curve shape (5)  below-normal rainfall category (dry / non-dry years)</vt:lpstr>
      <vt:lpstr>ROC curves – curve shape (6)  below-normal rainfall category (dry / non-dry years)</vt:lpstr>
      <vt:lpstr>ROC curves – curve shape (7)  below-normal rainfall category (dry / non-dry years)</vt:lpstr>
      <vt:lpstr>ROC curves – curve shape (8)  below-normal rainfall category (dry / non-dry years)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Chalump</dc:creator>
  <cp:lastModifiedBy>microsoft3282</cp:lastModifiedBy>
  <cp:revision>49</cp:revision>
  <dcterms:created xsi:type="dcterms:W3CDTF">2015-03-16T19:57:40Z</dcterms:created>
  <dcterms:modified xsi:type="dcterms:W3CDTF">2019-04-23T05:08:58Z</dcterms:modified>
</cp:coreProperties>
</file>