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317" r:id="rId3"/>
    <p:sldId id="318" r:id="rId4"/>
    <p:sldId id="271" r:id="rId5"/>
    <p:sldId id="319" r:id="rId6"/>
    <p:sldId id="320" r:id="rId7"/>
    <p:sldId id="321" r:id="rId8"/>
    <p:sldId id="311" r:id="rId9"/>
    <p:sldId id="268" r:id="rId10"/>
    <p:sldId id="276" r:id="rId11"/>
    <p:sldId id="322" r:id="rId12"/>
    <p:sldId id="277" r:id="rId13"/>
    <p:sldId id="278" r:id="rId14"/>
    <p:sldId id="279" r:id="rId15"/>
    <p:sldId id="281" r:id="rId16"/>
    <p:sldId id="282" r:id="rId17"/>
    <p:sldId id="280" r:id="rId18"/>
    <p:sldId id="283" r:id="rId19"/>
    <p:sldId id="285" r:id="rId20"/>
    <p:sldId id="323" r:id="rId21"/>
    <p:sldId id="324" r:id="rId22"/>
    <p:sldId id="286" r:id="rId23"/>
    <p:sldId id="325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Gottschalck - NOAA Feder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00" y="-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8-02T11:51:03.904" idx="1">
    <p:pos x="6000" y="0"/>
    <p:text>Just to confirm: We decided to not include this 2nd slide, correct?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35CB-5831-4BA5-B45A-181E8C1216EF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F04B-1CC1-4B8D-927C-3D457E15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04" indent="-280386" defTabSz="909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545" indent="-224309" defTabSz="909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163" indent="-224309" defTabSz="909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781" indent="-224309" defTabSz="909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399" indent="-224309" defTabSz="90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016" indent="-224309" defTabSz="90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635" indent="-224309" defTabSz="90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253" indent="-224309" defTabSz="909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7D8EA-CE3C-472C-9777-F75943B49064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AD41-4EEF-48A3-B653-67D5CC3EE895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785"/>
          </a:xfrm>
          <a:prstGeom prst="rect">
            <a:avLst/>
          </a:prstGeom>
        </p:spPr>
        <p:txBody>
          <a:bodyPr spcFirstLastPara="1" wrap="square" lIns="89926" tIns="89926" rIns="89926" bIns="89926" anchor="t" anchorCtr="0">
            <a:noAutofit/>
          </a:bodyPr>
          <a:lstStyle/>
          <a:p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4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16F6-6FDB-425A-A53F-7104BFF0FA90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0BCF5-9DD6-4308-A4B4-37DEC18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/>
            </a:r>
            <a:br>
              <a:rPr lang="en-US" altLang="en-US" sz="2800" dirty="0" smtClean="0">
                <a:solidFill>
                  <a:srgbClr val="0000FF"/>
                </a:solidFill>
              </a:rPr>
            </a:br>
            <a:r>
              <a:rPr lang="en-US" altLang="en-US" sz="3200" dirty="0" smtClean="0">
                <a:solidFill>
                  <a:srgbClr val="0000FF"/>
                </a:solidFill>
              </a:rPr>
              <a:t>The </a:t>
            </a:r>
            <a:r>
              <a:rPr lang="en-US" altLang="en-US" sz="3200" dirty="0" smtClean="0">
                <a:solidFill>
                  <a:srgbClr val="0000FF"/>
                </a:solidFill>
              </a:rPr>
              <a:t>North American Multi-Model Ensemble (NMME)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05000"/>
            <a:ext cx="868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kern="0" dirty="0" smtClean="0">
                <a:solidFill>
                  <a:srgbClr val="000000"/>
                </a:solidFill>
                <a:latin typeface="Arial"/>
              </a:rPr>
              <a:t>Real time monthly and seasonal forecasts made available to the public to improve climate services.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404" y="3732073"/>
            <a:ext cx="74960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Dr. Wassila </a:t>
            </a:r>
            <a:r>
              <a:rPr lang="en-US" sz="2400" dirty="0" err="1" smtClean="0"/>
              <a:t>Mamadou</a:t>
            </a:r>
            <a:r>
              <a:rPr lang="en-US" sz="2400" dirty="0" smtClean="0"/>
              <a:t> Thiaw</a:t>
            </a:r>
          </a:p>
          <a:p>
            <a:pPr algn="ctr"/>
            <a:r>
              <a:rPr lang="en-US" sz="2800" b="1" dirty="0" smtClean="0"/>
              <a:t>Climate Prediction Center</a:t>
            </a:r>
          </a:p>
          <a:p>
            <a:pPr algn="ctr"/>
            <a:r>
              <a:rPr lang="en-US" sz="2800" dirty="0" smtClean="0"/>
              <a:t>National Center for Environmental Predict</a:t>
            </a:r>
            <a:r>
              <a:rPr lang="en-US" sz="2400" dirty="0" smtClean="0"/>
              <a:t>ion</a:t>
            </a:r>
          </a:p>
          <a:p>
            <a:pPr algn="ctr"/>
            <a:r>
              <a:rPr lang="en-US" sz="2800" dirty="0" smtClean="0"/>
              <a:t>National Oceanic and Atmospheric Administration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90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How good is the NMME in the tropics?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 the raw NMME forecast good enough?</a:t>
            </a:r>
          </a:p>
          <a:p>
            <a:endParaRPr lang="en-US" sz="2400" dirty="0" smtClean="0"/>
          </a:p>
          <a:p>
            <a:r>
              <a:rPr lang="en-US" sz="2400" dirty="0" smtClean="0"/>
              <a:t>Can the NMME be used as a tool to improve </a:t>
            </a:r>
            <a:r>
              <a:rPr lang="en-US" sz="2400" dirty="0" smtClean="0"/>
              <a:t>forecasts (Importance of statistical downscaling)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4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Downscaling of NMME Models for Indonesia</a:t>
            </a:r>
            <a:br>
              <a:rPr lang="en-US" sz="3600" dirty="0" smtClean="0"/>
            </a:br>
            <a:r>
              <a:rPr lang="en-US" sz="3600" dirty="0" smtClean="0"/>
              <a:t>Case of Borneo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5678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CCA predictions of Borneo rainfall, JJA, observed Apr SST</a:t>
            </a:r>
          </a:p>
          <a:p>
            <a:endParaRPr lang="en-US" dirty="0"/>
          </a:p>
          <a:p>
            <a:r>
              <a:rPr lang="en-US" dirty="0" smtClean="0"/>
              <a:t>CCA forced with NMME predicted SST JJA, May IC</a:t>
            </a:r>
          </a:p>
          <a:p>
            <a:endParaRPr lang="en-US" dirty="0" smtClean="0"/>
          </a:p>
          <a:p>
            <a:r>
              <a:rPr lang="en-US" dirty="0"/>
              <a:t>CCA forced with NMME predicted </a:t>
            </a:r>
            <a:r>
              <a:rPr lang="en-US" dirty="0" smtClean="0"/>
              <a:t>precipitation </a:t>
            </a:r>
            <a:r>
              <a:rPr lang="en-US" dirty="0"/>
              <a:t>JJA, May 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2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4412" y="3886200"/>
            <a:ext cx="2566988" cy="27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1524000"/>
            <a:ext cx="3985260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62600" y="960566"/>
            <a:ext cx="2562224" cy="28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CPT_CCA_1_TS_X-ersstv4-GBL_TROP-Apr_Y-idn_borneo_precl-JJ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3962400"/>
            <a:ext cx="3146108" cy="246459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CCA forced with observed June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Global tropical  SST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Borneo, Indonesia,  JJA rainfall</a:t>
            </a:r>
          </a:p>
        </p:txBody>
      </p:sp>
    </p:spTree>
    <p:extLst>
      <p:ext uri="{BB962C8B-B14F-4D97-AF65-F5344CB8AC3E}">
        <p14:creationId xmlns:p14="http://schemas.microsoft.com/office/powerpoint/2010/main" val="27617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CCA forced with observed Apr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Global tropical  SST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Borneo, Indonesia,  JJA rainfall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412" y="3900011"/>
            <a:ext cx="2566988" cy="27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740" y="1630680"/>
            <a:ext cx="3985260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86400" y="960566"/>
            <a:ext cx="2562224" cy="28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CPT_CCA_1_TS_X-ersstv4-GBL_TROP-Apr_Y-idn_borneo_precl-JJ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2525" y="4012406"/>
            <a:ext cx="3146108" cy="2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55994"/>
            <a:ext cx="2057399" cy="21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383" y="12821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183" y="12821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983" y="12821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227794"/>
            <a:ext cx="2057399" cy="21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383" y="42539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183" y="42539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983" y="42539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998727" y="914400"/>
            <a:ext cx="747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CMC1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914400"/>
            <a:ext cx="747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CMC2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82280" y="914400"/>
            <a:ext cx="1219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GFDL FLOR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83874" y="3886200"/>
            <a:ext cx="7220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NASA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76800" y="3886200"/>
            <a:ext cx="1452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NCAR CCSM4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315200" y="3886200"/>
            <a:ext cx="798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nmme</a:t>
            </a:r>
            <a:endParaRPr lang="en-US" b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28600" y="0"/>
            <a:ext cx="8839200" cy="870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Raw model skill map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Borneo, JJA (May IC) CPCU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139" y="838200"/>
            <a:ext cx="735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CFSv2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3286" y="3810000"/>
            <a:ext cx="681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GFDL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64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488896"/>
            <a:ext cx="2057399" cy="21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383" y="1515096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183" y="1515096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983" y="1515096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227794"/>
            <a:ext cx="2057399" cy="21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383" y="42539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183" y="42539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983" y="4253994"/>
            <a:ext cx="2033433" cy="21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88139" y="1071102"/>
            <a:ext cx="735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CFSv2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98727" y="1147302"/>
            <a:ext cx="747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CMC1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1147302"/>
            <a:ext cx="747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CMC2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82280" y="1147302"/>
            <a:ext cx="1219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GFDL FLOR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3286" y="3810000"/>
            <a:ext cx="681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GFDL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83874" y="3886200"/>
            <a:ext cx="7220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NASA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76800" y="3886200"/>
            <a:ext cx="1452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NCAR CCSM4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315200" y="3886200"/>
            <a:ext cx="798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nmme</a:t>
            </a:r>
            <a:endParaRPr lang="en-US" b="1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28600" y="0"/>
            <a:ext cx="8839200" cy="10090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FF"/>
                </a:solidFill>
              </a:rPr>
              <a:t>Skill Map : </a:t>
            </a:r>
            <a:r>
              <a:rPr lang="en-US" sz="3200" dirty="0" smtClean="0">
                <a:solidFill>
                  <a:srgbClr val="0000FF"/>
                </a:solidFill>
              </a:rPr>
              <a:t>NMME JJA Global Tropical SST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Borneo JJA Rainfall, May IC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0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14962"/>
              </p:ext>
            </p:extLst>
          </p:nvPr>
        </p:nvGraphicFramePr>
        <p:xfrm>
          <a:off x="47625" y="4114800"/>
          <a:ext cx="90677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75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885823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CFSv2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CMC2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GFDL_F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GFDL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nmme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Raw Mod (Mod)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0.495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0.582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CCA Correction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0.501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T-Pac-SST (TPSST)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0.461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EM2 </a:t>
                      </a:r>
                      <a:r>
                        <a:rPr lang="en-US" sz="14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Corr</a:t>
                      </a:r>
                      <a:r>
                        <a:rPr lang="en-US" sz="1400" b="0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+ TPSST)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0.478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EM3 (EM2 + Mod)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0.491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Ensemble CCA for Borneo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Predictand</a:t>
            </a:r>
            <a:r>
              <a:rPr lang="en-US" sz="2000" dirty="0" smtClean="0"/>
              <a:t>: </a:t>
            </a:r>
            <a:r>
              <a:rPr lang="en-US" sz="1600" dirty="0" err="1" smtClean="0"/>
              <a:t>CPCUnified</a:t>
            </a:r>
            <a:endParaRPr lang="en-US" sz="1600" dirty="0" smtClean="0"/>
          </a:p>
          <a:p>
            <a:endParaRPr lang="en-US" sz="900" dirty="0" smtClean="0"/>
          </a:p>
          <a:p>
            <a:r>
              <a:rPr lang="en-US" sz="2000" dirty="0" smtClean="0"/>
              <a:t>Predictors</a:t>
            </a:r>
          </a:p>
          <a:p>
            <a:pPr lvl="1"/>
            <a:r>
              <a:rPr lang="en-US" sz="1600" dirty="0" smtClean="0"/>
              <a:t>Observed SST</a:t>
            </a:r>
          </a:p>
          <a:p>
            <a:pPr lvl="1"/>
            <a:r>
              <a:rPr lang="en-US" sz="1600" dirty="0" smtClean="0"/>
              <a:t>Model predicted SSTs </a:t>
            </a:r>
          </a:p>
          <a:p>
            <a:pPr lvl="1"/>
            <a:r>
              <a:rPr lang="en-US" sz="1600" dirty="0" smtClean="0"/>
              <a:t>Model predicted precipitation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96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Borneo, from these experiments, seems the model is as good as it gets.  Is it true everywhere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4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CCA forced with observed May</a:t>
            </a:r>
            <a:r>
              <a:rPr lang="en-US" sz="32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Global SST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–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Sahel,  JAS rainfall (1951 – 2017)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4419600"/>
            <a:ext cx="3367088" cy="15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1295400"/>
            <a:ext cx="3487103" cy="2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0600" y="1600200"/>
            <a:ext cx="3520440" cy="16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CPT_CCA_1_TS_X-ersstv4-GBL_TROP-Apr_Y-idn_borneo_precl-JJ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1400"/>
            <a:ext cx="3433763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31397"/>
              </p:ext>
            </p:extLst>
          </p:nvPr>
        </p:nvGraphicFramePr>
        <p:xfrm>
          <a:off x="47625" y="2057400"/>
          <a:ext cx="9067798" cy="225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75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885823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CFSv2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CMC1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CMC2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GFDL_F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GFDL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NASA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NCAR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Raw Model</a:t>
                      </a:r>
                      <a:endParaRPr lang="en-US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0.1371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0.2566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0.0304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0.1780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0.0856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0.3318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0.0436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0.1993</a:t>
                      </a:r>
                    </a:p>
                  </a:txBody>
                  <a:tcPr marL="8016" marR="8016" marT="8016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After CCA </a:t>
                      </a:r>
                      <a:r>
                        <a:rPr lang="en-US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Correction</a:t>
                      </a:r>
                      <a:endParaRPr lang="en-US" sz="13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0.0119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0.1676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0.3727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0.4308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0.0124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0.4316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0.2787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0.2818</a:t>
                      </a:r>
                    </a:p>
                  </a:txBody>
                  <a:tcPr marL="8016" marR="8016" marT="8016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CCA</a:t>
                      </a:r>
                      <a:r>
                        <a:rPr lang="en-US" sz="13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 Forced  </a:t>
                      </a:r>
                      <a:r>
                        <a:rPr lang="en-US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en-US" sz="13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el SST (</a:t>
                      </a:r>
                      <a:r>
                        <a:rPr lang="en-US" sz="1300" b="1" i="0" u="none" strike="noStrike" baseline="0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JunIC</a:t>
                      </a:r>
                      <a:r>
                        <a:rPr lang="en-US" sz="13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 - JAS)</a:t>
                      </a:r>
                      <a:r>
                        <a:rPr lang="en-US" sz="13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0.3982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0.4056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0.3677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0.3643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0.3914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0.3827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0.3237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0.3183</a:t>
                      </a:r>
                    </a:p>
                  </a:txBody>
                  <a:tcPr marL="8016" marR="8016" marT="8016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EM3 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0.3120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0.3180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0.4112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0.4441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0.2809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0.4294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0.3743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/>
                        </a:rPr>
                        <a:t>0.3740</a:t>
                      </a:r>
                    </a:p>
                  </a:txBody>
                  <a:tcPr marL="8016" marR="8016" marT="8016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EM4  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0.3668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0.3612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0.4123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0.4426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0.3401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0.4330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0.3464</a:t>
                      </a:r>
                    </a:p>
                  </a:txBody>
                  <a:tcPr marL="8016" marR="8016" marT="8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663300"/>
                          </a:solidFill>
                          <a:effectLst/>
                          <a:latin typeface="Calibri"/>
                        </a:rPr>
                        <a:t>0.3460</a:t>
                      </a:r>
                    </a:p>
                  </a:txBody>
                  <a:tcPr marL="8016" marR="8016" marT="8016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5181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EM3  : </a:t>
            </a:r>
            <a:r>
              <a:rPr lang="en-US" dirty="0" err="1" smtClean="0">
                <a:solidFill>
                  <a:srgbClr val="000000"/>
                </a:solidFill>
              </a:rPr>
              <a:t>obs_sst</a:t>
            </a:r>
            <a:r>
              <a:rPr lang="en-US" dirty="0" smtClean="0">
                <a:solidFill>
                  <a:srgbClr val="000000"/>
                </a:solidFill>
              </a:rPr>
              <a:t>(May) +  </a:t>
            </a:r>
            <a:r>
              <a:rPr lang="en-US" dirty="0" err="1" smtClean="0">
                <a:solidFill>
                  <a:srgbClr val="000000"/>
                </a:solidFill>
              </a:rPr>
              <a:t>obs_PSI</a:t>
            </a:r>
            <a:r>
              <a:rPr lang="en-US" dirty="0" smtClean="0">
                <a:solidFill>
                  <a:srgbClr val="000000"/>
                </a:solidFill>
              </a:rPr>
              <a:t>(May) + </a:t>
            </a:r>
            <a:r>
              <a:rPr lang="en-US" dirty="0" err="1" smtClean="0">
                <a:solidFill>
                  <a:srgbClr val="000000"/>
                </a:solidFill>
              </a:rPr>
              <a:t>CCA_correction</a:t>
            </a:r>
            <a:endParaRPr lang="en-US" dirty="0" smtClean="0">
              <a:solidFill>
                <a:srgbClr val="000000"/>
              </a:solidFill>
            </a:endParaRPr>
          </a:p>
          <a:p>
            <a:pPr algn="ctr" fontAlgn="ctr"/>
            <a:r>
              <a:rPr lang="en-US" dirty="0" smtClean="0">
                <a:solidFill>
                  <a:srgbClr val="000000"/>
                </a:solidFill>
              </a:rPr>
              <a:t>EM4  : </a:t>
            </a:r>
            <a:r>
              <a:rPr lang="en-US" dirty="0" err="1" smtClean="0">
                <a:solidFill>
                  <a:srgbClr val="000000"/>
                </a:solidFill>
              </a:rPr>
              <a:t>obs_sst</a:t>
            </a:r>
            <a:r>
              <a:rPr lang="en-US" dirty="0" smtClean="0">
                <a:solidFill>
                  <a:srgbClr val="000000"/>
                </a:solidFill>
              </a:rPr>
              <a:t>(May)  +  </a:t>
            </a:r>
            <a:r>
              <a:rPr lang="en-US" dirty="0" err="1" smtClean="0">
                <a:solidFill>
                  <a:srgbClr val="000000"/>
                </a:solidFill>
              </a:rPr>
              <a:t>obs_PSI</a:t>
            </a:r>
            <a:r>
              <a:rPr lang="en-US" dirty="0" smtClean="0">
                <a:solidFill>
                  <a:srgbClr val="000000"/>
                </a:solidFill>
              </a:rPr>
              <a:t>(May)  +  </a:t>
            </a:r>
            <a:r>
              <a:rPr lang="en-US" dirty="0" err="1" smtClean="0">
                <a:solidFill>
                  <a:srgbClr val="000000"/>
                </a:solidFill>
              </a:rPr>
              <a:t>CCA_correction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  <a:r>
              <a:rPr lang="en-US" dirty="0" err="1" smtClean="0">
                <a:solidFill>
                  <a:srgbClr val="000000"/>
                </a:solidFill>
              </a:rPr>
              <a:t>CCA_mod_sst</a:t>
            </a:r>
            <a:r>
              <a:rPr lang="en-US" dirty="0" smtClean="0">
                <a:solidFill>
                  <a:srgbClr val="000000"/>
                </a:solidFill>
              </a:rPr>
              <a:t> + raw model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Ensemble CCA for The Sahel, West Africa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National Research Council (2010) recommended NCEP to implement an NMME system to improve ISI forecasting</a:t>
            </a:r>
          </a:p>
          <a:p>
            <a:endParaRPr lang="en-US" sz="2000" dirty="0" smtClean="0"/>
          </a:p>
          <a:p>
            <a:r>
              <a:rPr lang="en-US" sz="2000" dirty="0" smtClean="0"/>
              <a:t>NMME Phase-I: Experimental system initiated as a Climate Test Bed (CTB) research project supported by NOAA in 2011 </a:t>
            </a:r>
          </a:p>
          <a:p>
            <a:endParaRPr lang="en-US" sz="2000" dirty="0" smtClean="0"/>
          </a:p>
          <a:p>
            <a:r>
              <a:rPr lang="en-US" sz="2000" dirty="0" smtClean="0"/>
              <a:t>NMME Phase-II: Improved experimental system as a 2012-2013 NOAA/CTB research project with additional support from NSF, DOE and NASA. Includes sub-seasonal timescales</a:t>
            </a:r>
          </a:p>
          <a:p>
            <a:endParaRPr lang="en-US" sz="2000" dirty="0"/>
          </a:p>
          <a:p>
            <a:r>
              <a:rPr lang="en-US" sz="2000" dirty="0" smtClean="0"/>
              <a:t>NMME and IMME are considered in the NCEP operational monthly and seasonal forecasting system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00FF"/>
                </a:solidFill>
              </a:rPr>
              <a:t>The North America Multi-Model Ensemble (NMME)</a:t>
            </a:r>
          </a:p>
        </p:txBody>
      </p:sp>
    </p:spTree>
    <p:extLst>
      <p:ext uri="{BB962C8B-B14F-4D97-AF65-F5344CB8AC3E}">
        <p14:creationId xmlns:p14="http://schemas.microsoft.com/office/powerpoint/2010/main" val="183535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954" y="914400"/>
            <a:ext cx="18122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adlamani.kumar\Desktop\wassila2\nov_errssv3b_35n35s_djfrf\Loadings_XCC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29281" b="31504"/>
          <a:stretch/>
        </p:blipFill>
        <p:spPr bwMode="auto">
          <a:xfrm>
            <a:off x="76200" y="1536700"/>
            <a:ext cx="355917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15" y="968606"/>
            <a:ext cx="1754685" cy="28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07" y="4267200"/>
            <a:ext cx="188959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118"/>
            <a:ext cx="3581400" cy="15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63083"/>
            <a:ext cx="1881687" cy="24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</a:rPr>
              <a:t>Data and Statistical Downscaling - Mozambique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962400"/>
            <a:ext cx="3693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800000"/>
                </a:solidFill>
              </a:rPr>
              <a:t>Exp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mr-IN" sz="2000" b="1" dirty="0" smtClean="0">
                <a:solidFill>
                  <a:srgbClr val="800000"/>
                </a:solidFill>
              </a:rPr>
              <a:t>–</a:t>
            </a:r>
            <a:r>
              <a:rPr lang="en-US" sz="2000" b="1" dirty="0" smtClean="0">
                <a:solidFill>
                  <a:srgbClr val="800000"/>
                </a:solidFill>
              </a:rPr>
              <a:t> Mozambique Gridded Data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914400"/>
            <a:ext cx="3597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800000"/>
                </a:solidFill>
              </a:rPr>
              <a:t>Exp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mr-IN" sz="2000" b="1" dirty="0" smtClean="0">
                <a:solidFill>
                  <a:srgbClr val="800000"/>
                </a:solidFill>
              </a:rPr>
              <a:t>–</a:t>
            </a:r>
            <a:r>
              <a:rPr lang="en-US" sz="2000" b="1" dirty="0" smtClean="0">
                <a:solidFill>
                  <a:srgbClr val="800000"/>
                </a:solidFill>
              </a:rPr>
              <a:t> Mozambique Station Data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3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</a:rPr>
              <a:t>Data and Statistical Downscaling - Mozambique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8600" y="1505303"/>
            <a:ext cx="3543300" cy="1695097"/>
            <a:chOff x="4686300" y="3994150"/>
            <a:chExt cx="4114800" cy="1968500"/>
          </a:xfrm>
        </p:grpSpPr>
        <p:pic>
          <p:nvPicPr>
            <p:cNvPr id="5" name="Picture 4" descr="exp4b_nmme_novic_djf_arc2_djf_prdor_load.txt.cca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3994150"/>
              <a:ext cx="4114800" cy="161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6197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1600" smtClean="0"/>
                <a:t>exp4b_nmme_novic_djf_arc2_djf_prdor_load.txt.cca1</a:t>
              </a:r>
              <a:endParaRPr lang="en-US" sz="160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038600" y="914400"/>
            <a:ext cx="1898650" cy="2870200"/>
            <a:chOff x="5794375" y="3543300"/>
            <a:chExt cx="1898650" cy="2870200"/>
          </a:xfrm>
        </p:grpSpPr>
        <p:pic>
          <p:nvPicPr>
            <p:cNvPr id="8" name="Picture 7" descr="exp4b_nmme_novic_djf_arc2_djf_prdnd_load.txt.cca1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5" y="3543300"/>
              <a:ext cx="1898650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94375" y="6070600"/>
              <a:ext cx="18986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exp4b_nmme_novic_djf_arc2_djf_prdnd_load.txt.cca1</a:t>
              </a:r>
              <a:endParaRPr lang="en-US" sz="1600"/>
            </a:p>
          </p:txBody>
        </p:sp>
      </p:grpSp>
      <p:grpSp>
        <p:nvGrpSpPr>
          <p:cNvPr id="13" name="Group 12"/>
          <p:cNvGrpSpPr>
            <a:grpSpLocks noGrp="1" noUngrp="1" noChangeAspect="1"/>
          </p:cNvGrpSpPr>
          <p:nvPr/>
        </p:nvGrpSpPr>
        <p:grpSpPr>
          <a:xfrm>
            <a:off x="6781800" y="914400"/>
            <a:ext cx="1693863" cy="2870200"/>
            <a:chOff x="5895975" y="3543300"/>
            <a:chExt cx="1693863" cy="2870200"/>
          </a:xfrm>
        </p:grpSpPr>
        <p:pic>
          <p:nvPicPr>
            <p:cNvPr id="14" name="Picture 13" descr="exp4b_nmme_novic_djf_arc2_djf_skillmap.txt"/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5" y="3543300"/>
              <a:ext cx="1693863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895975" y="6070600"/>
              <a:ext cx="169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exp4b_nmme_novic_djf_arc2_djf_skillmap.txt</a:t>
              </a:r>
              <a:endParaRPr lang="en-US" sz="1600"/>
            </a:p>
          </p:txBody>
        </p:sp>
      </p:grpSp>
      <p:grpSp>
        <p:nvGrpSpPr>
          <p:cNvPr id="16" name="Group 15"/>
          <p:cNvGrpSpPr>
            <a:grpSpLocks noGrp="1" noUngrp="1" noChangeAspect="1"/>
          </p:cNvGrpSpPr>
          <p:nvPr/>
        </p:nvGrpSpPr>
        <p:grpSpPr>
          <a:xfrm>
            <a:off x="5638800" y="4017391"/>
            <a:ext cx="1676400" cy="2840609"/>
            <a:chOff x="5895975" y="457200"/>
            <a:chExt cx="1693863" cy="2870200"/>
          </a:xfrm>
        </p:grpSpPr>
        <p:pic>
          <p:nvPicPr>
            <p:cNvPr id="17" name="Picture 16" descr="exp5b_gfdl_flor_novic_djf_arc2_djf_skillmap.txt"/>
            <p:cNvPicPr>
              <a:picLocks noRot="1" noChangeAspect="1" noMove="1" noResize="1"/>
            </p:cNvPicPr>
            <p:nvPr isPhoto="1"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5" y="457200"/>
              <a:ext cx="1693863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5895975" y="2984500"/>
              <a:ext cx="169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exp5b_gfdl_flor_novic_djf_arc2_djf_skillmap.txt</a:t>
              </a:r>
              <a:endParaRPr lang="en-US" sz="1600"/>
            </a:p>
          </p:txBody>
        </p:sp>
      </p:grpSp>
      <p:grpSp>
        <p:nvGrpSpPr>
          <p:cNvPr id="19" name="Group 18"/>
          <p:cNvGrpSpPr>
            <a:grpSpLocks noGrp="1" noUngrp="1" noChangeAspect="1"/>
          </p:cNvGrpSpPr>
          <p:nvPr/>
        </p:nvGrpSpPr>
        <p:grpSpPr>
          <a:xfrm>
            <a:off x="152400" y="3987800"/>
            <a:ext cx="1693863" cy="2870200"/>
            <a:chOff x="1552575" y="457200"/>
            <a:chExt cx="1693863" cy="2870200"/>
          </a:xfrm>
        </p:grpSpPr>
        <p:pic>
          <p:nvPicPr>
            <p:cNvPr id="20" name="Picture 19" descr="exp5b_cfsv2_novic_djf_arc2_djf_skillmap.txt"/>
            <p:cNvPicPr>
              <a:picLocks noRot="1" noChangeAspect="1" noMove="1" noResize="1"/>
            </p:cNvPicPr>
            <p:nvPr isPhoto="1"/>
          </p:nvPicPr>
          <p:blipFill>
            <a:blip r:embed="rId6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575" y="457200"/>
              <a:ext cx="1693863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552575" y="2984500"/>
              <a:ext cx="169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exp5b_cfsv2_novic_djf_arc2_djf_skillmap.txt</a:t>
              </a:r>
              <a:endParaRPr lang="en-US" sz="1600"/>
            </a:p>
          </p:txBody>
        </p:sp>
      </p:grpSp>
      <p:grpSp>
        <p:nvGrpSpPr>
          <p:cNvPr id="22" name="Group 21"/>
          <p:cNvGrpSpPr>
            <a:grpSpLocks noGrp="1" noUngrp="1" noChangeAspect="1"/>
          </p:cNvGrpSpPr>
          <p:nvPr/>
        </p:nvGrpSpPr>
        <p:grpSpPr>
          <a:xfrm>
            <a:off x="1905000" y="3987800"/>
            <a:ext cx="1693863" cy="2870200"/>
            <a:chOff x="5895975" y="457200"/>
            <a:chExt cx="1693863" cy="2870200"/>
          </a:xfrm>
        </p:grpSpPr>
        <p:pic>
          <p:nvPicPr>
            <p:cNvPr id="23" name="Picture 22" descr="exp5b_cmc2_novic_djf_arc2_djf_skillmap.txt"/>
            <p:cNvPicPr>
              <a:picLocks noRot="1" noChangeAspect="1" noMove="1" noResize="1"/>
            </p:cNvPicPr>
            <p:nvPr isPhoto="1"/>
          </p:nvPicPr>
          <p:blipFill>
            <a:blip r:embed="rId7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5" y="457200"/>
              <a:ext cx="1693863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895975" y="2984500"/>
              <a:ext cx="169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exp5b_cmc2_novic_djf_arc2_djf_skillmap.txt</a:t>
              </a:r>
              <a:endParaRPr lang="en-US" sz="1600"/>
            </a:p>
          </p:txBody>
        </p:sp>
      </p:grpSp>
      <p:grpSp>
        <p:nvGrpSpPr>
          <p:cNvPr id="25" name="Group 24"/>
          <p:cNvGrpSpPr>
            <a:grpSpLocks noGrp="1" noUngrp="1" noChangeAspect="1"/>
          </p:cNvGrpSpPr>
          <p:nvPr/>
        </p:nvGrpSpPr>
        <p:grpSpPr>
          <a:xfrm>
            <a:off x="7297737" y="3987800"/>
            <a:ext cx="1693863" cy="2870200"/>
            <a:chOff x="5895975" y="3543300"/>
            <a:chExt cx="1693863" cy="2870200"/>
          </a:xfrm>
        </p:grpSpPr>
        <p:pic>
          <p:nvPicPr>
            <p:cNvPr id="26" name="Picture 25" descr="exp5b_nmme_novic_djf_arc2_djf_skillmap.txt"/>
            <p:cNvPicPr>
              <a:picLocks noRot="1" noChangeAspect="1" noMove="1" noResize="1"/>
            </p:cNvPicPr>
            <p:nvPr isPhoto="1"/>
          </p:nvPicPr>
          <p:blipFill>
            <a:blip r:embed="rId8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5" y="3543300"/>
              <a:ext cx="1693863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5895975" y="6070600"/>
              <a:ext cx="169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exp5b_nmme_novic_djf_arc2_djf_skillmap.txt</a:t>
              </a:r>
              <a:endParaRPr lang="en-US" sz="1600"/>
            </a:p>
          </p:txBody>
        </p:sp>
      </p:grpSp>
      <p:grpSp>
        <p:nvGrpSpPr>
          <p:cNvPr id="28" name="Group 27"/>
          <p:cNvGrpSpPr>
            <a:grpSpLocks noGrp="1" noUngrp="1" noChangeAspect="1"/>
          </p:cNvGrpSpPr>
          <p:nvPr/>
        </p:nvGrpSpPr>
        <p:grpSpPr>
          <a:xfrm>
            <a:off x="3733800" y="3987800"/>
            <a:ext cx="1693863" cy="2870200"/>
            <a:chOff x="5895975" y="3543300"/>
            <a:chExt cx="1693863" cy="2870200"/>
          </a:xfrm>
        </p:grpSpPr>
        <p:pic>
          <p:nvPicPr>
            <p:cNvPr id="29" name="Picture 28" descr="exp5b_nasa_novic_djf_arc2_djf_skillmap.txt"/>
            <p:cNvPicPr>
              <a:picLocks noRot="1" noChangeAspect="1" noMove="1" noResize="1"/>
            </p:cNvPicPr>
            <p:nvPr isPhoto="1"/>
          </p:nvPicPr>
          <p:blipFill>
            <a:blip r:embed="rId9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5" y="3543300"/>
              <a:ext cx="1693863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5895975" y="6070600"/>
              <a:ext cx="1693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600" smtClean="0"/>
                <a:t>exp5b_nasa_novic_djf_arc2_djf_skillmap.txt</a:t>
              </a:r>
              <a:endParaRPr lang="en-US" sz="16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200" y="914400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800000"/>
                </a:solidFill>
              </a:rPr>
              <a:t>Exp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mr-IN" sz="2000" b="1" dirty="0" smtClean="0">
                <a:solidFill>
                  <a:srgbClr val="800000"/>
                </a:solidFill>
              </a:rPr>
              <a:t>–</a:t>
            </a:r>
            <a:r>
              <a:rPr lang="en-US" sz="2000" b="1" dirty="0" smtClean="0">
                <a:solidFill>
                  <a:srgbClr val="800000"/>
                </a:solidFill>
              </a:rPr>
              <a:t> Mozambique SRE </a:t>
            </a:r>
            <a:r>
              <a:rPr lang="mr-IN" sz="2000" b="1" dirty="0" smtClean="0">
                <a:solidFill>
                  <a:srgbClr val="800000"/>
                </a:solidFill>
              </a:rPr>
              <a:t>–</a:t>
            </a:r>
            <a:r>
              <a:rPr lang="en-US" sz="2000" b="1" dirty="0" smtClean="0">
                <a:solidFill>
                  <a:srgbClr val="800000"/>
                </a:solidFill>
              </a:rPr>
              <a:t> Global SST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" y="3409890"/>
            <a:ext cx="317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800000"/>
                </a:solidFill>
              </a:rPr>
              <a:t>Exp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mr-IN" sz="2000" b="1" dirty="0" smtClean="0">
                <a:solidFill>
                  <a:srgbClr val="800000"/>
                </a:solidFill>
              </a:rPr>
              <a:t>–</a:t>
            </a:r>
            <a:r>
              <a:rPr lang="en-US" sz="2000" b="1" dirty="0" smtClean="0">
                <a:solidFill>
                  <a:srgbClr val="800000"/>
                </a:solidFill>
              </a:rPr>
              <a:t> Mozambique SRE </a:t>
            </a:r>
            <a:r>
              <a:rPr lang="mr-IN" sz="2000" b="1" dirty="0" smtClean="0">
                <a:solidFill>
                  <a:srgbClr val="800000"/>
                </a:solidFill>
              </a:rPr>
              <a:t>–</a:t>
            </a:r>
            <a:r>
              <a:rPr lang="en-US" sz="2000" b="1" dirty="0" smtClean="0">
                <a:solidFill>
                  <a:srgbClr val="800000"/>
                </a:solidFill>
              </a:rPr>
              <a:t> TP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170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200" i="0" u="none" strike="noStrike" cap="none" dirty="0" smtClean="0">
                <a:solidFill>
                  <a:srgbClr val="0000FF"/>
                </a:solidFill>
                <a:sym typeface="Calibri"/>
              </a:rPr>
              <a:t>NMME P </a:t>
            </a:r>
            <a:r>
              <a:rPr lang="en-US" sz="3200" i="0" u="none" strike="noStrike" cap="none" dirty="0" err="1" smtClean="0">
                <a:solidFill>
                  <a:srgbClr val="0000FF"/>
                </a:solidFill>
                <a:sym typeface="Calibri"/>
              </a:rPr>
              <a:t>Heidke</a:t>
            </a:r>
            <a:r>
              <a:rPr lang="en-US" sz="3200" i="0" u="none" strike="noStrike" cap="none" dirty="0" smtClean="0">
                <a:solidFill>
                  <a:srgbClr val="0000FF"/>
                </a:solidFill>
                <a:sym typeface="Calibri"/>
              </a:rPr>
              <a:t> Skill Score</a:t>
            </a:r>
            <a:br>
              <a:rPr lang="en-US" sz="3200" i="0" u="none" strike="noStrike" cap="none" dirty="0" smtClean="0">
                <a:solidFill>
                  <a:srgbClr val="0000FF"/>
                </a:solidFill>
                <a:sym typeface="Calibri"/>
              </a:rPr>
            </a:br>
            <a:r>
              <a:rPr lang="en-US" sz="2400" b="1" dirty="0" smtClean="0">
                <a:solidFill>
                  <a:srgbClr val="660066"/>
                </a:solidFill>
                <a:sym typeface="Calibri"/>
              </a:rPr>
              <a:t>2012-17 June IC</a:t>
            </a:r>
            <a:endParaRPr sz="24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WASSIL~1.THI\AppData\Local\Temp\10\prate_hss_junic_jul_fc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2338" b="8047"/>
          <a:stretch/>
        </p:blipFill>
        <p:spPr bwMode="auto">
          <a:xfrm>
            <a:off x="4780248" y="1455306"/>
            <a:ext cx="3795340" cy="225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6" b="7225"/>
          <a:stretch/>
        </p:blipFill>
        <p:spPr bwMode="auto">
          <a:xfrm>
            <a:off x="770580" y="1493943"/>
            <a:ext cx="3886200" cy="22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189" y="119773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Jul-Sep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110805" y="119558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July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4324052"/>
            <a:ext cx="778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NMME seasonal (JAS) and monthly (July) HSS  are reasonable over parts of Mexico during the </a:t>
            </a:r>
            <a:r>
              <a:rPr lang="en-US" sz="2000" dirty="0" smtClean="0"/>
              <a:t>summer</a:t>
            </a:r>
            <a:r>
              <a:rPr lang="en-US" sz="800" dirty="0"/>
              <a:t>.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6438007"/>
            <a:ext cx="315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Acknowledgement: </a:t>
            </a:r>
            <a:r>
              <a:rPr lang="en-US" dirty="0" err="1" smtClean="0">
                <a:solidFill>
                  <a:srgbClr val="C00000"/>
                </a:solidFill>
              </a:rPr>
              <a:t>Peitao</a:t>
            </a:r>
            <a:r>
              <a:rPr lang="en-US" dirty="0" smtClean="0">
                <a:solidFill>
                  <a:srgbClr val="C00000"/>
                </a:solidFill>
              </a:rPr>
              <a:t> Peng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3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Summary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NMME data is available real from NCEP/CPC website and can be used for statistical downscaling and to improve seasonal forecasts.</a:t>
            </a:r>
          </a:p>
          <a:p>
            <a:endParaRPr lang="en-US" sz="2400" dirty="0"/>
          </a:p>
          <a:p>
            <a:r>
              <a:rPr lang="en-US" sz="2400" dirty="0" smtClean="0"/>
              <a:t>Statistical downscaling needs to be carried out carefully and requires multiple sets of prediction experiments to identify the optimal prediction scheme.</a:t>
            </a:r>
          </a:p>
          <a:p>
            <a:endParaRPr lang="en-US" sz="2400" dirty="0"/>
          </a:p>
          <a:p>
            <a:r>
              <a:rPr lang="en-US" sz="2400" dirty="0" smtClean="0"/>
              <a:t>Forecasts needs to be verified to convey model deficiencies and to communicate these limitations to the users.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99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i="1" dirty="0" err="1" smtClean="0">
                <a:solidFill>
                  <a:srgbClr val="0000FF"/>
                </a:solidFill>
              </a:rPr>
              <a:t>Teshekurla</a:t>
            </a:r>
            <a:r>
              <a:rPr lang="en-US" sz="3200" i="1" dirty="0" smtClean="0">
                <a:solidFill>
                  <a:srgbClr val="0000FF"/>
                </a:solidFill>
              </a:rPr>
              <a:t/>
            </a:r>
            <a:br>
              <a:rPr lang="en-US" sz="3200" i="1" dirty="0" smtClean="0">
                <a:solidFill>
                  <a:srgbClr val="0000FF"/>
                </a:solidFill>
              </a:rPr>
            </a:br>
            <a:r>
              <a:rPr lang="en-US" sz="3200" i="1" dirty="0" err="1" smtClean="0">
                <a:solidFill>
                  <a:srgbClr val="0000FF"/>
                </a:solidFill>
              </a:rPr>
              <a:t>Ashante</a:t>
            </a:r>
            <a:r>
              <a:rPr lang="en-US" sz="3200" i="1" dirty="0" smtClean="0">
                <a:solidFill>
                  <a:srgbClr val="0000FF"/>
                </a:solidFill>
              </a:rPr>
              <a:t/>
            </a:r>
            <a:br>
              <a:rPr lang="en-US" sz="3200" i="1" dirty="0" smtClean="0">
                <a:solidFill>
                  <a:srgbClr val="0000FF"/>
                </a:solidFill>
              </a:rPr>
            </a:br>
            <a:r>
              <a:rPr lang="en-US" sz="3200" i="1" dirty="0" err="1" smtClean="0">
                <a:solidFill>
                  <a:srgbClr val="0000FF"/>
                </a:solidFill>
              </a:rPr>
              <a:t>Shukran</a:t>
            </a:r>
            <a:r>
              <a:rPr lang="en-US" sz="3200" i="1" dirty="0" smtClean="0">
                <a:solidFill>
                  <a:srgbClr val="0000FF"/>
                </a:solidFill>
              </a:rPr>
              <a:t/>
            </a:r>
            <a:br>
              <a:rPr lang="en-US" sz="3200" i="1" dirty="0" smtClean="0">
                <a:solidFill>
                  <a:srgbClr val="0000FF"/>
                </a:solidFill>
              </a:rPr>
            </a:br>
            <a:r>
              <a:rPr lang="en-US" sz="3200" i="1" dirty="0" smtClean="0">
                <a:solidFill>
                  <a:srgbClr val="0000FF"/>
                </a:solidFill>
              </a:rPr>
              <a:t>Merci</a:t>
            </a:r>
            <a:br>
              <a:rPr lang="en-US" sz="3200" i="1" dirty="0" smtClean="0">
                <a:solidFill>
                  <a:srgbClr val="0000FF"/>
                </a:solidFill>
              </a:rPr>
            </a:br>
            <a:r>
              <a:rPr lang="en-US" sz="3200" i="1" dirty="0" smtClean="0">
                <a:solidFill>
                  <a:srgbClr val="0000FF"/>
                </a:solidFill>
              </a:rPr>
              <a:t>Thank </a:t>
            </a:r>
            <a:r>
              <a:rPr lang="en-US" sz="3200" i="1" dirty="0" smtClean="0">
                <a:solidFill>
                  <a:srgbClr val="0000FF"/>
                </a:solidFill>
              </a:rPr>
              <a:t>you</a:t>
            </a:r>
            <a:endParaRPr lang="en-US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562600"/>
            <a:ext cx="87705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Forecasts released by the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each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models have the same horizontal resolution 1.0</a:t>
            </a:r>
            <a:r>
              <a:rPr lang="en-US" sz="2000" baseline="30000" dirty="0" smtClean="0"/>
              <a:t>◦</a:t>
            </a:r>
            <a:r>
              <a:rPr lang="en-US" sz="2000" dirty="0" smtClean="0"/>
              <a:t> X 1.0</a:t>
            </a:r>
            <a:r>
              <a:rPr lang="en-US" sz="2000" baseline="30000" dirty="0" smtClean="0"/>
              <a:t>◦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Hindcasts</a:t>
            </a:r>
            <a:r>
              <a:rPr lang="en-US" sz="2000" dirty="0" smtClean="0"/>
              <a:t> are from 1982 - 2010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45270"/>
              </p:ext>
            </p:extLst>
          </p:nvPr>
        </p:nvGraphicFramePr>
        <p:xfrm>
          <a:off x="609600" y="609600"/>
          <a:ext cx="7696200" cy="487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609762"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Models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Initial Conditions</a:t>
                      </a:r>
                      <a:endParaRPr lang="en-US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Members</a:t>
                      </a:r>
                      <a:endParaRPr lang="en-US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CFSv2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(NCEP)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to the 8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of month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CCMs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(Canada)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GFDL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GFDL-FLOR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24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NASA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/5dy 4mb /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lstdy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7mb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NCAR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NMME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Combined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000FF"/>
                </a:solidFill>
              </a:rPr>
              <a:t>NMME Model Overview</a:t>
            </a:r>
          </a:p>
        </p:txBody>
      </p:sp>
    </p:spTree>
    <p:extLst>
      <p:ext uri="{BB962C8B-B14F-4D97-AF65-F5344CB8AC3E}">
        <p14:creationId xmlns:p14="http://schemas.microsoft.com/office/powerpoint/2010/main" val="5785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04800" y="6259512"/>
            <a:ext cx="8084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http://www.cpc.ncep.noaa.gov/products/international/nmme/ensm/index.shtml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0" r="74059" b="13453"/>
          <a:stretch/>
        </p:blipFill>
        <p:spPr bwMode="auto">
          <a:xfrm>
            <a:off x="1130674" y="609600"/>
            <a:ext cx="6641726" cy="568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1797" y="76200"/>
            <a:ext cx="519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Regionalized NMME Forecasts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6488668"/>
            <a:ext cx="593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Acknowledgment: </a:t>
            </a:r>
            <a:r>
              <a:rPr lang="en-US" b="1" i="1" dirty="0" err="1" smtClean="0">
                <a:solidFill>
                  <a:srgbClr val="C00000"/>
                </a:solidFill>
              </a:rPr>
              <a:t>Huug</a:t>
            </a:r>
            <a:r>
              <a:rPr lang="en-US" b="1" i="1" dirty="0" smtClean="0">
                <a:solidFill>
                  <a:srgbClr val="C00000"/>
                </a:solidFill>
              </a:rPr>
              <a:t>, Emily, Qin, and entire NMME Team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24383"/>
            <a:ext cx="3962400" cy="6397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Deterministic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24383"/>
            <a:ext cx="3889375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Probabilistic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99070"/>
            <a:ext cx="4191000" cy="2277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Bias-corrected ensemble mean anomalies: anomalies are calculated using model’s climatology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MME </a:t>
            </a:r>
            <a:r>
              <a:rPr lang="en-US" dirty="0"/>
              <a:t>uses </a:t>
            </a:r>
            <a:r>
              <a:rPr lang="en-US" b="1" dirty="0"/>
              <a:t>equal weighting</a:t>
            </a:r>
            <a:r>
              <a:rPr lang="en-US" dirty="0"/>
              <a:t> for each </a:t>
            </a:r>
            <a:r>
              <a:rPr lang="en-US" dirty="0" smtClean="0"/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Skill measures: AC; RMSE</a:t>
            </a:r>
          </a:p>
          <a:p>
            <a:endParaRPr lang="en-US" dirty="0"/>
          </a:p>
        </p:txBody>
      </p:sp>
      <p:pic>
        <p:nvPicPr>
          <p:cNvPr id="1028" name="Picture 4" descr="http://www.cpc.ncep.noaa.gov/products/international/nmme/probabilistic_seasonal/camerica_nmme_prec_3catprb_MayIC_Jun2018-Aug20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 r="2430" b="8971"/>
          <a:stretch/>
        </p:blipFill>
        <p:spPr bwMode="auto">
          <a:xfrm>
            <a:off x="4572000" y="4293825"/>
            <a:ext cx="3717417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3400" y="1899070"/>
            <a:ext cx="4191000" cy="2277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each year, tercile (A, N, B)</a:t>
            </a:r>
            <a:r>
              <a:rPr lang="en-US" dirty="0"/>
              <a:t> thresholds determined </a:t>
            </a:r>
            <a:r>
              <a:rPr lang="en-US" dirty="0" smtClean="0"/>
              <a:t>from 28 years of </a:t>
            </a:r>
            <a:r>
              <a:rPr lang="en-US" dirty="0"/>
              <a:t>the </a:t>
            </a:r>
            <a:r>
              <a:rPr lang="en-US" dirty="0" err="1"/>
              <a:t>hindcasts</a:t>
            </a:r>
            <a:r>
              <a:rPr lang="en-US" dirty="0"/>
              <a:t> of individual models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Forecast </a:t>
            </a:r>
            <a:r>
              <a:rPr lang="en-US" dirty="0" err="1" smtClean="0"/>
              <a:t>mbers</a:t>
            </a:r>
            <a:r>
              <a:rPr lang="en-US" dirty="0" smtClean="0"/>
              <a:t> assigned </a:t>
            </a:r>
            <a:r>
              <a:rPr lang="en-US" dirty="0"/>
              <a:t>to </a:t>
            </a:r>
            <a:r>
              <a:rPr lang="en-US" dirty="0" err="1"/>
              <a:t>terciles</a:t>
            </a:r>
            <a:r>
              <a:rPr lang="en-US" dirty="0"/>
              <a:t>; </a:t>
            </a:r>
            <a:r>
              <a:rPr lang="en-US" dirty="0" smtClean="0"/>
              <a:t># </a:t>
            </a:r>
            <a:r>
              <a:rPr lang="en-US" dirty="0"/>
              <a:t>of </a:t>
            </a:r>
            <a:r>
              <a:rPr lang="en-US" dirty="0" err="1" smtClean="0"/>
              <a:t>mbers</a:t>
            </a:r>
            <a:r>
              <a:rPr lang="en-US" dirty="0" smtClean="0"/>
              <a:t> </a:t>
            </a:r>
            <a:r>
              <a:rPr lang="en-US" dirty="0"/>
              <a:t>in each class </a:t>
            </a:r>
            <a:r>
              <a:rPr lang="en-US" dirty="0" smtClean="0"/>
              <a:t>counted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Historical skill used to calibrate probability forecasts.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1797" y="558225"/>
            <a:ext cx="658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Deterministic vs. Probabilistic Forecast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2" descr="C:\Users\WASSIL~1.THI\AppData\Local\Temp\2\nmme_precip_anom_May2018ic_JJAfc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r="2582" b="5698"/>
          <a:stretch/>
        </p:blipFill>
        <p:spPr bwMode="auto">
          <a:xfrm>
            <a:off x="228600" y="4343400"/>
            <a:ext cx="3860091" cy="24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6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Precipitation (Count Method)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err="1" smtClean="0"/>
              <a:t>Hindcasts</a:t>
            </a:r>
            <a:r>
              <a:rPr lang="en-US" sz="2400" dirty="0" smtClean="0"/>
              <a:t> (1982-2010) are ranked 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66</a:t>
            </a:r>
            <a:r>
              <a:rPr lang="en-US" sz="2400" baseline="30000" dirty="0"/>
              <a:t>th</a:t>
            </a:r>
            <a:r>
              <a:rPr lang="en-US" sz="2400" dirty="0"/>
              <a:t> and 33</a:t>
            </a:r>
            <a:r>
              <a:rPr lang="en-US" sz="2400" baseline="30000" dirty="0"/>
              <a:t>rd</a:t>
            </a:r>
            <a:r>
              <a:rPr lang="en-US" sz="2400" dirty="0"/>
              <a:t> </a:t>
            </a:r>
            <a:r>
              <a:rPr lang="en-US" sz="2400" dirty="0" smtClean="0"/>
              <a:t>percentiles are taken to determine the upper third, lower third and the middle third of the tercile categories</a:t>
            </a:r>
          </a:p>
          <a:p>
            <a:endParaRPr lang="en-US" sz="800" dirty="0" smtClean="0"/>
          </a:p>
          <a:p>
            <a:r>
              <a:rPr lang="en-US" sz="2400" dirty="0" smtClean="0"/>
              <a:t>For a given forecast, number </a:t>
            </a:r>
            <a:r>
              <a:rPr lang="en-US" sz="2400" dirty="0"/>
              <a:t>of ensemble members in each model that falls into </a:t>
            </a:r>
            <a:r>
              <a:rPr lang="en-US" sz="2400" dirty="0" smtClean="0"/>
              <a:t>one of the categories </a:t>
            </a:r>
            <a:r>
              <a:rPr lang="en-US" sz="2400" dirty="0"/>
              <a:t>(relative to their own distributions) is </a:t>
            </a:r>
            <a:r>
              <a:rPr lang="en-US" sz="2400" dirty="0" smtClean="0"/>
              <a:t>counted</a:t>
            </a:r>
          </a:p>
          <a:p>
            <a:endParaRPr lang="en-US" sz="800" dirty="0" smtClean="0"/>
          </a:p>
          <a:p>
            <a:r>
              <a:rPr lang="en-US" sz="2400" dirty="0" smtClean="0"/>
              <a:t>This tally gives the raw probability forecasts for each model</a:t>
            </a:r>
          </a:p>
          <a:p>
            <a:endParaRPr lang="en-US" sz="800" dirty="0" smtClean="0"/>
          </a:p>
          <a:p>
            <a:r>
              <a:rPr lang="en-US" sz="2400" dirty="0" smtClean="0"/>
              <a:t>The resulting model probabilities are added together and divided by the  number of NMME models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87723" y="304800"/>
            <a:ext cx="371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Probabilistic Forecast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Precipitation (Calibrated Method)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Probability Anomaly Correlation (PAC) is used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</a:p>
          <a:p>
            <a:r>
              <a:rPr lang="en-US" sz="2400" dirty="0"/>
              <a:t>Historical correlation between forecast probability anomaly (PA) and observed PA is calculated</a:t>
            </a:r>
            <a:endParaRPr lang="en-US" sz="800" dirty="0" smtClean="0"/>
          </a:p>
          <a:p>
            <a:endParaRPr lang="en-US" sz="800" dirty="0" smtClean="0"/>
          </a:p>
          <a:p>
            <a:pPr lvl="1"/>
            <a:r>
              <a:rPr lang="en-US" sz="2000" dirty="0" smtClean="0"/>
              <a:t>For forecasts, </a:t>
            </a:r>
            <a:r>
              <a:rPr lang="en-US" sz="2000" dirty="0" err="1" smtClean="0"/>
              <a:t>PA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</a:t>
            </a:r>
            <a:r>
              <a:rPr lang="en-US" sz="2000" dirty="0"/>
              <a:t>= difference between </a:t>
            </a:r>
            <a:r>
              <a:rPr lang="en-US" sz="2000" dirty="0" smtClean="0"/>
              <a:t>forecast </a:t>
            </a:r>
            <a:r>
              <a:rPr lang="en-US" sz="2000" dirty="0"/>
              <a:t>and 1/3, the </a:t>
            </a:r>
            <a:r>
              <a:rPr lang="en-US" sz="2000" dirty="0" smtClean="0"/>
              <a:t>climatological </a:t>
            </a:r>
            <a:r>
              <a:rPr lang="en-US" sz="2000" dirty="0"/>
              <a:t>frequency (0.33) </a:t>
            </a:r>
            <a:endParaRPr lang="en-US" sz="2000" dirty="0" smtClean="0"/>
          </a:p>
          <a:p>
            <a:pPr lvl="2"/>
            <a:r>
              <a:rPr lang="en-US" sz="1600" dirty="0"/>
              <a:t>E.g.: if forecast for above = 0.5; </a:t>
            </a:r>
            <a:r>
              <a:rPr lang="en-US" sz="1600" dirty="0" err="1"/>
              <a:t>PA</a:t>
            </a:r>
            <a:r>
              <a:rPr lang="en-US" sz="1600" baseline="-25000" dirty="0" err="1"/>
              <a:t>f</a:t>
            </a:r>
            <a:r>
              <a:rPr lang="en-US" sz="1600" dirty="0" smtClean="0"/>
              <a:t> </a:t>
            </a:r>
            <a:r>
              <a:rPr lang="en-US" sz="1600" dirty="0"/>
              <a:t>= 0.5 – 0.33 = 0.17 </a:t>
            </a:r>
            <a:endParaRPr lang="en-US" sz="1600" dirty="0" smtClean="0"/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For observations, </a:t>
            </a:r>
            <a:r>
              <a:rPr lang="en-US" sz="2000" dirty="0" err="1" smtClean="0"/>
              <a:t>PA</a:t>
            </a:r>
            <a:r>
              <a:rPr lang="en-US" sz="2000" baseline="-25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/>
              <a:t>= difference between </a:t>
            </a:r>
            <a:r>
              <a:rPr lang="en-US" sz="2000" dirty="0" smtClean="0"/>
              <a:t>observation </a:t>
            </a:r>
            <a:r>
              <a:rPr lang="en-US" sz="2000" dirty="0"/>
              <a:t>and 1/3, the climatological frequency (0.33) </a:t>
            </a:r>
          </a:p>
          <a:p>
            <a:pPr lvl="2"/>
            <a:r>
              <a:rPr lang="en-US" sz="1600" dirty="0" smtClean="0"/>
              <a:t>Observed probability = 1, or 0, always.</a:t>
            </a:r>
          </a:p>
          <a:p>
            <a:pPr lvl="2"/>
            <a:r>
              <a:rPr lang="en-US" sz="1600" dirty="0" smtClean="0"/>
              <a:t>E.g</a:t>
            </a:r>
            <a:r>
              <a:rPr lang="en-US" sz="1600" dirty="0"/>
              <a:t>.: if </a:t>
            </a:r>
            <a:r>
              <a:rPr lang="en-US" sz="1600" dirty="0" smtClean="0"/>
              <a:t>observation </a:t>
            </a:r>
            <a:r>
              <a:rPr lang="en-US" sz="1600" dirty="0"/>
              <a:t>for above = </a:t>
            </a:r>
            <a:r>
              <a:rPr lang="en-US" sz="1600" dirty="0" smtClean="0"/>
              <a:t>1; </a:t>
            </a:r>
            <a:r>
              <a:rPr lang="en-US" sz="1600" dirty="0" err="1"/>
              <a:t>PA</a:t>
            </a:r>
            <a:r>
              <a:rPr lang="en-US" sz="1600" baseline="-25000" dirty="0" err="1"/>
              <a:t>f</a:t>
            </a:r>
            <a:r>
              <a:rPr lang="en-US" sz="1600" dirty="0"/>
              <a:t> = </a:t>
            </a:r>
            <a:r>
              <a:rPr lang="en-US" sz="1600" dirty="0" smtClean="0"/>
              <a:t>1 </a:t>
            </a:r>
            <a:r>
              <a:rPr lang="en-US" sz="1600" dirty="0"/>
              <a:t>– 0.33 = </a:t>
            </a:r>
            <a:r>
              <a:rPr lang="en-US" sz="1600" dirty="0" smtClean="0"/>
              <a:t>0.66</a:t>
            </a:r>
            <a:endParaRPr lang="en-US" sz="2000" dirty="0" smtClean="0"/>
          </a:p>
          <a:p>
            <a:endParaRPr lang="en-US" sz="800" dirty="0" smtClean="0"/>
          </a:p>
          <a:p>
            <a:r>
              <a:rPr lang="en-US" sz="2400" dirty="0" smtClean="0"/>
              <a:t>PAC is multiplied by the ratio between observed and predicted standard deviation (</a:t>
            </a:r>
            <a:r>
              <a:rPr lang="en-US" sz="2400" dirty="0" err="1" smtClean="0"/>
              <a:t>std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/</a:t>
            </a:r>
            <a:r>
              <a:rPr lang="en-US" sz="2400" dirty="0" err="1" smtClean="0"/>
              <a:t>std</a:t>
            </a:r>
            <a:r>
              <a:rPr lang="en-US" sz="2400" baseline="-25000" dirty="0" err="1"/>
              <a:t>f</a:t>
            </a:r>
            <a:r>
              <a:rPr lang="en-US" sz="2400" dirty="0" smtClean="0"/>
              <a:t>) to yield </a:t>
            </a:r>
            <a:r>
              <a:rPr lang="en-US" sz="2400" dirty="0" err="1" smtClean="0"/>
              <a:t>PAC</a:t>
            </a:r>
            <a:r>
              <a:rPr lang="en-US" sz="2400" baseline="-25000" dirty="0" err="1"/>
              <a:t>adj</a:t>
            </a:r>
            <a:r>
              <a:rPr lang="en-US" sz="2400" dirty="0" smtClean="0"/>
              <a:t>     </a:t>
            </a:r>
          </a:p>
          <a:p>
            <a:endParaRPr lang="en-US" sz="900" dirty="0" smtClean="0"/>
          </a:p>
          <a:p>
            <a:r>
              <a:rPr lang="en-US" sz="2400" dirty="0" err="1" smtClean="0"/>
              <a:t>PA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+ </a:t>
            </a:r>
            <a:r>
              <a:rPr lang="en-US" sz="2400" dirty="0" err="1" smtClean="0"/>
              <a:t>PAC</a:t>
            </a:r>
            <a:r>
              <a:rPr lang="en-US" sz="2400" baseline="-25000" dirty="0" err="1"/>
              <a:t>adj</a:t>
            </a:r>
            <a:r>
              <a:rPr lang="en-US" sz="2400" dirty="0" smtClean="0"/>
              <a:t>  =  calibrated probability forecast for each model</a:t>
            </a:r>
          </a:p>
          <a:p>
            <a:endParaRPr lang="en-US" sz="900" dirty="0" smtClean="0"/>
          </a:p>
          <a:p>
            <a:r>
              <a:rPr lang="en-US" sz="2400" dirty="0" smtClean="0"/>
              <a:t>Model calibrated forecasts are added and divided by the number of NMME models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87723" y="152400"/>
            <a:ext cx="371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Probabilistic Forecast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1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0494" r="50695" b="3457"/>
          <a:stretch/>
        </p:blipFill>
        <p:spPr bwMode="auto">
          <a:xfrm>
            <a:off x="3141012" y="1"/>
            <a:ext cx="6002988" cy="690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1025"/>
            <a:ext cx="3006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Regionalized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NMME Forecasts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76400"/>
            <a:ext cx="3191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Three category precipitation </a:t>
            </a:r>
          </a:p>
          <a:p>
            <a:r>
              <a:rPr lang="en-US" sz="2000" dirty="0" smtClean="0"/>
              <a:t>probability forecasts, Oct IC</a:t>
            </a:r>
            <a:endParaRPr lang="en-US" sz="2000" dirty="0"/>
          </a:p>
        </p:txBody>
      </p:sp>
      <p:pic>
        <p:nvPicPr>
          <p:cNvPr id="1028" name="Picture 4" descr="http://www.cpc.ncep.noaa.gov/products/international/nmme/probabilistic_seasonal/maritime_nmme_prec_3catprb_OctIC_Nov2018-Jan20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4962" r="12375"/>
          <a:stretch/>
        </p:blipFill>
        <p:spPr bwMode="auto">
          <a:xfrm>
            <a:off x="76200" y="3375018"/>
            <a:ext cx="2952712" cy="27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048000"/>
            <a:ext cx="30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dirty="0" err="1" smtClean="0"/>
              <a:t>Fcst</a:t>
            </a:r>
            <a:r>
              <a:rPr lang="en-US" dirty="0" smtClean="0"/>
              <a:t> NDJ, Maritime Continent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Calibri" pitchFamily="34" charset="0"/>
              </a:rPr>
              <a:t>ftp://</a:t>
            </a:r>
            <a:r>
              <a:rPr lang="en-US" altLang="en-US" sz="2400" b="0" dirty="0" smtClean="0">
                <a:solidFill>
                  <a:srgbClr val="000000"/>
                </a:solidFill>
                <a:latin typeface="Calibri" pitchFamily="34" charset="0"/>
              </a:rPr>
              <a:t>ftp.cpc.ncep.noaa.gov/International/nmme</a:t>
            </a:r>
            <a:r>
              <a:rPr lang="en-US" altLang="en-US" sz="2400" b="0" dirty="0">
                <a:solidFill>
                  <a:srgbClr val="000000"/>
                </a:solidFill>
                <a:latin typeface="Calibri" pitchFamily="34" charset="0"/>
              </a:rPr>
              <a:t>/</a:t>
            </a:r>
          </a:p>
          <a:p>
            <a:endParaRPr lang="en-US" altLang="en-US" sz="1000" b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en-US" sz="2400" b="0" dirty="0" smtClean="0">
                <a:solidFill>
                  <a:srgbClr val="C00000"/>
                </a:solidFill>
                <a:latin typeface="Calibri" pitchFamily="34" charset="0"/>
              </a:rPr>
              <a:t>binary</a:t>
            </a:r>
            <a:endParaRPr lang="en-US" altLang="en-US" sz="2400" b="0" dirty="0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Grads </a:t>
            </a:r>
            <a:r>
              <a:rPr lang="en-US" altLang="en-US" sz="2000" b="0" dirty="0" err="1">
                <a:solidFill>
                  <a:srgbClr val="000000"/>
                </a:solidFill>
                <a:latin typeface="Calibri" pitchFamily="34" charset="0"/>
              </a:rPr>
              <a:t>ctl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 file</a:t>
            </a:r>
          </a:p>
          <a:p>
            <a:pPr lvl="1"/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Forecast data</a:t>
            </a:r>
          </a:p>
          <a:p>
            <a:pPr lvl="2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SST</a:t>
            </a:r>
          </a:p>
          <a:p>
            <a:pPr lvl="2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Precipitation</a:t>
            </a:r>
          </a:p>
          <a:p>
            <a:pPr lvl="2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2-meter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temperature</a:t>
            </a:r>
          </a:p>
          <a:p>
            <a:pPr>
              <a:buNone/>
            </a:pPr>
            <a:endParaRPr lang="en-US" altLang="en-US" sz="10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altLang="en-US" sz="10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altLang="en-US" sz="1000" b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en-US" sz="2400" b="0" dirty="0" err="1">
                <a:solidFill>
                  <a:srgbClr val="C00000"/>
                </a:solidFill>
                <a:latin typeface="Calibri" pitchFamily="34" charset="0"/>
              </a:rPr>
              <a:t>cpt</a:t>
            </a:r>
            <a:endParaRPr lang="en-US" altLang="en-US" sz="2400" b="0" dirty="0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All NMME model </a:t>
            </a:r>
            <a:r>
              <a:rPr lang="en-US" altLang="en-US" sz="2000" b="0" dirty="0" err="1">
                <a:solidFill>
                  <a:srgbClr val="000000"/>
                </a:solidFill>
                <a:latin typeface="Calibri" pitchFamily="34" charset="0"/>
              </a:rPr>
              <a:t>hindcasts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 &amp; forecasts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</a:rPr>
              <a:t>data are 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available in </a:t>
            </a:r>
            <a:r>
              <a:rPr lang="en-US" altLang="en-US" sz="2000" b="0" dirty="0" err="1">
                <a:solidFill>
                  <a:srgbClr val="000000"/>
                </a:solidFill>
                <a:latin typeface="Calibri" pitchFamily="34" charset="0"/>
              </a:rPr>
              <a:t>cpt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</a:rPr>
              <a:t>format</a:t>
            </a:r>
            <a:endParaRPr lang="en-US" alt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</a:rPr>
              <a:t>NMME </a:t>
            </a:r>
            <a:r>
              <a:rPr lang="en-US" altLang="en-US" dirty="0">
                <a:solidFill>
                  <a:srgbClr val="0000FF"/>
                </a:solidFill>
                <a:latin typeface="Calibri" pitchFamily="34" charset="0"/>
              </a:rPr>
              <a:t>Data Access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86631" b="55838"/>
          <a:stretch/>
        </p:blipFill>
        <p:spPr bwMode="auto">
          <a:xfrm>
            <a:off x="4179498" y="2161875"/>
            <a:ext cx="4278702" cy="26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3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1122</Words>
  <Application>Microsoft Macintosh PowerPoint</Application>
  <PresentationFormat>On-screen Show (4:3)</PresentationFormat>
  <Paragraphs>319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The North American Multi-Model Ensemble (NMME)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good is the NMME in the tropics?</vt:lpstr>
      <vt:lpstr>Downscaling of NMME Models for Indonesia Case of Borneo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NMME P Heidke Skill Score 2012-17 June IC</vt:lpstr>
      <vt:lpstr>Summary</vt:lpstr>
      <vt:lpstr>Teshekurla Ashante Shukran Merci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Wassila Thiaw</dc:creator>
  <cp:lastModifiedBy>Wassila Thiaw</cp:lastModifiedBy>
  <cp:revision>56</cp:revision>
  <dcterms:created xsi:type="dcterms:W3CDTF">2018-10-27T00:28:39Z</dcterms:created>
  <dcterms:modified xsi:type="dcterms:W3CDTF">2019-04-18T18:13:45Z</dcterms:modified>
</cp:coreProperties>
</file>