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511" r:id="rId3"/>
    <p:sldId id="513" r:id="rId4"/>
    <p:sldId id="264" r:id="rId5"/>
    <p:sldId id="360" r:id="rId6"/>
    <p:sldId id="267" r:id="rId7"/>
    <p:sldId id="270" r:id="rId8"/>
    <p:sldId id="269" r:id="rId9"/>
    <p:sldId id="262" r:id="rId10"/>
    <p:sldId id="278" r:id="rId11"/>
    <p:sldId id="502" r:id="rId12"/>
    <p:sldId id="503" r:id="rId13"/>
    <p:sldId id="363" r:id="rId14"/>
    <p:sldId id="290" r:id="rId15"/>
    <p:sldId id="395" r:id="rId16"/>
    <p:sldId id="506" r:id="rId17"/>
    <p:sldId id="285" r:id="rId18"/>
    <p:sldId id="284" r:id="rId19"/>
    <p:sldId id="428" r:id="rId20"/>
    <p:sldId id="507" r:id="rId21"/>
    <p:sldId id="508" r:id="rId22"/>
    <p:sldId id="372" r:id="rId23"/>
    <p:sldId id="444" r:id="rId24"/>
    <p:sldId id="321" r:id="rId25"/>
    <p:sldId id="514" r:id="rId26"/>
    <p:sldId id="387" r:id="rId27"/>
    <p:sldId id="341" r:id="rId28"/>
    <p:sldId id="510" r:id="rId29"/>
    <p:sldId id="498" r:id="rId30"/>
    <p:sldId id="388" r:id="rId31"/>
    <p:sldId id="439" r:id="rId32"/>
    <p:sldId id="354" r:id="rId33"/>
    <p:sldId id="474" r:id="rId34"/>
    <p:sldId id="425"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00" autoAdjust="0"/>
    <p:restoredTop sz="50000" autoAdjust="0"/>
  </p:normalViewPr>
  <p:slideViewPr>
    <p:cSldViewPr>
      <p:cViewPr>
        <p:scale>
          <a:sx n="126" d="100"/>
          <a:sy n="126" d="100"/>
        </p:scale>
        <p:origin x="-134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8B0A1777-0B6D-FE4C-A7D9-CE63E0DAD5C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22531" name="Rectangle 3">
            <a:extLst>
              <a:ext uri="{FF2B5EF4-FFF2-40B4-BE49-F238E27FC236}">
                <a16:creationId xmlns:a16="http://schemas.microsoft.com/office/drawing/2014/main" xmlns="" id="{BE6468A3-4398-3E4D-BA3E-DC321B4D4A9F}"/>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xmlns="" id="{09A581D5-E149-C242-8168-BFBAA66EFD9A}"/>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xmlns="" id="{976D018F-7D5D-3B4B-9C0D-89960E24E4E3}"/>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22535" name="Rectangle 7">
            <a:extLst>
              <a:ext uri="{FF2B5EF4-FFF2-40B4-BE49-F238E27FC236}">
                <a16:creationId xmlns:a16="http://schemas.microsoft.com/office/drawing/2014/main" xmlns="" id="{687CECB2-475D-1C4E-A33E-780C9929E25D}"/>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8D5D3C9E-EDD9-45B4-BE72-CA1BA0118E9C}" type="slidenum">
              <a:rPr lang="en-US" altLang="en-US"/>
              <a:pPr/>
              <a:t>‹#›</a:t>
            </a:fld>
            <a:endParaRPr lang="en-US" altLang="en-US"/>
          </a:p>
        </p:txBody>
      </p:sp>
    </p:spTree>
    <p:extLst>
      <p:ext uri="{BB962C8B-B14F-4D97-AF65-F5344CB8AC3E}">
        <p14:creationId xmlns:p14="http://schemas.microsoft.com/office/powerpoint/2010/main" val="3968141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8E87C488-437F-479A-9A13-E216B5273549}" type="slidenum">
              <a:rPr lang="en-US" altLang="en-US"/>
              <a:pPr>
                <a:spcBef>
                  <a:spcPct val="0"/>
                </a:spcBef>
              </a:pPr>
              <a:t>1</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86B8B94D-BA3C-41DE-BA7A-D4B19048B63D}" type="slidenum">
              <a:rPr lang="en-US" altLang="en-US"/>
              <a:pPr>
                <a:spcBef>
                  <a:spcPct val="0"/>
                </a:spcBef>
              </a:pPr>
              <a:t>10</a:t>
            </a:fld>
            <a:endParaRPr lang="en-US" altLang="en-US"/>
          </a:p>
        </p:txBody>
      </p:sp>
      <p:sp>
        <p:nvSpPr>
          <p:cNvPr id="35842" name="Rectangle 2"/>
          <p:cNvSpPr>
            <a:spLocks noGrp="1" noRot="1" noChangeAspect="1" noChangeArrowheads="1" noTextEdit="1"/>
          </p:cNvSpPr>
          <p:nvPr>
            <p:ph type="sldImg"/>
          </p:nvPr>
        </p:nvSpPr>
        <p:spPr>
          <a:xfrm>
            <a:off x="558800" y="177800"/>
            <a:ext cx="5835650" cy="4376738"/>
          </a:xfrm>
          <a:ln/>
        </p:spPr>
      </p:sp>
      <p:sp>
        <p:nvSpPr>
          <p:cNvPr id="35843"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18280C51-594B-457E-A70A-2E9533889857}" type="slidenum">
              <a:rPr lang="en-US" altLang="en-US"/>
              <a:pPr>
                <a:spcBef>
                  <a:spcPct val="0"/>
                </a:spcBef>
              </a:pPr>
              <a:t>11</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D9032D1E-A641-4B2F-8EF9-0CF8C9892F5B}" type="slidenum">
              <a:rPr lang="en-US" altLang="en-US"/>
              <a:pPr>
                <a:spcBef>
                  <a:spcPct val="0"/>
                </a:spcBef>
              </a:pPr>
              <a:t>12</a:t>
            </a:fld>
            <a:endParaRPr lang="en-US" altLang="en-US"/>
          </a:p>
        </p:txBody>
      </p:sp>
      <p:sp>
        <p:nvSpPr>
          <p:cNvPr id="39938" name="Rectangle 2"/>
          <p:cNvSpPr>
            <a:spLocks noGrp="1" noRot="1" noChangeAspect="1" noChangeArrowheads="1" noTextEdit="1"/>
          </p:cNvSpPr>
          <p:nvPr>
            <p:ph type="sldImg"/>
          </p:nvPr>
        </p:nvSpPr>
        <p:spPr>
          <a:xfrm>
            <a:off x="558800" y="177800"/>
            <a:ext cx="5835650" cy="4376738"/>
          </a:xfrm>
          <a:ln/>
        </p:spPr>
      </p:sp>
      <p:sp>
        <p:nvSpPr>
          <p:cNvPr id="39939"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AC8250D4-C859-4768-9BA7-A5C4CEF65036}" type="slidenum">
              <a:rPr lang="en-US" altLang="en-US"/>
              <a:pPr>
                <a:spcBef>
                  <a:spcPct val="0"/>
                </a:spcBef>
              </a:pPr>
              <a:t>13</a:t>
            </a:fld>
            <a:endParaRPr lang="en-US" altLang="en-US"/>
          </a:p>
        </p:txBody>
      </p:sp>
      <p:sp>
        <p:nvSpPr>
          <p:cNvPr id="43010" name="Rectangle 2"/>
          <p:cNvSpPr>
            <a:spLocks noGrp="1" noRot="1" noChangeAspect="1" noChangeArrowheads="1" noTextEdit="1"/>
          </p:cNvSpPr>
          <p:nvPr>
            <p:ph type="sldImg"/>
          </p:nvPr>
        </p:nvSpPr>
        <p:spPr>
          <a:xfrm>
            <a:off x="558800" y="177800"/>
            <a:ext cx="5835650" cy="4376738"/>
          </a:xfrm>
          <a:ln/>
        </p:spPr>
      </p:sp>
      <p:sp>
        <p:nvSpPr>
          <p:cNvPr id="43011"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0AE1D8C1-80C4-47E8-B1A3-59BFDBFD5725}" type="slidenum">
              <a:rPr lang="en-US" altLang="en-US"/>
              <a:pPr>
                <a:spcBef>
                  <a:spcPct val="0"/>
                </a:spcBef>
              </a:pPr>
              <a:t>14</a:t>
            </a:fld>
            <a:endParaRPr lang="en-US" altLang="en-US"/>
          </a:p>
        </p:txBody>
      </p:sp>
      <p:sp>
        <p:nvSpPr>
          <p:cNvPr id="45058" name="Rectangle 2"/>
          <p:cNvSpPr>
            <a:spLocks noGrp="1" noRot="1" noChangeAspect="1" noChangeArrowheads="1" noTextEdit="1"/>
          </p:cNvSpPr>
          <p:nvPr>
            <p:ph type="sldImg"/>
          </p:nvPr>
        </p:nvSpPr>
        <p:spPr>
          <a:xfrm>
            <a:off x="558800" y="177800"/>
            <a:ext cx="5835650" cy="4376738"/>
          </a:xfrm>
          <a:ln/>
        </p:spPr>
      </p:sp>
      <p:sp>
        <p:nvSpPr>
          <p:cNvPr id="45059"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9FC08BD5-79BF-451F-8B6E-E1F3D5B97414}" type="slidenum">
              <a:rPr lang="en-US" altLang="en-US"/>
              <a:pPr>
                <a:spcBef>
                  <a:spcPct val="0"/>
                </a:spcBef>
              </a:pPr>
              <a:t>15</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B5D4937B-2953-4E1C-AC52-2D94CE4AE3EF}" type="slidenum">
              <a:rPr lang="en-US" altLang="en-US"/>
              <a:pPr>
                <a:spcBef>
                  <a:spcPct val="0"/>
                </a:spcBef>
              </a:pPr>
              <a:t>16</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D72132C6-7001-4886-84FC-A4647CCB63D7}" type="slidenum">
              <a:rPr lang="en-US" altLang="en-US"/>
              <a:pPr>
                <a:spcBef>
                  <a:spcPct val="0"/>
                </a:spcBef>
              </a:pPr>
              <a:t>17</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0680AABF-3197-4272-8C53-3B382E4330B9}" type="slidenum">
              <a:rPr lang="en-US" altLang="en-US"/>
              <a:pPr>
                <a:spcBef>
                  <a:spcPct val="0"/>
                </a:spcBef>
              </a:pPr>
              <a:t>18</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7B5EFE5A-83EE-48E3-B95B-D10ECB1F8C28}" type="slidenum">
              <a:rPr lang="en-US" altLang="en-US"/>
              <a:pPr>
                <a:spcBef>
                  <a:spcPct val="0"/>
                </a:spcBef>
              </a:pPr>
              <a:t>20</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28A67202-3635-4C7E-82B9-EF3F99A63B51}" type="slidenum">
              <a:rPr lang="en-US" altLang="en-US"/>
              <a:pPr>
                <a:spcBef>
                  <a:spcPct val="0"/>
                </a:spcBef>
              </a:pPr>
              <a:t>2</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C3ED937B-BC8A-463F-9A07-5D25136C3470}" type="slidenum">
              <a:rPr lang="en-US" altLang="en-US"/>
              <a:pPr>
                <a:spcBef>
                  <a:spcPct val="0"/>
                </a:spcBef>
              </a:pPr>
              <a:t>21</a:t>
            </a:fld>
            <a:endParaRPr lang="en-US" altLang="en-US"/>
          </a:p>
        </p:txBody>
      </p:sp>
      <p:sp>
        <p:nvSpPr>
          <p:cNvPr id="58370" name="Rectangle 2"/>
          <p:cNvSpPr>
            <a:spLocks noGrp="1" noRot="1" noChangeAspect="1" noChangeArrowheads="1" noTextEdit="1"/>
          </p:cNvSpPr>
          <p:nvPr>
            <p:ph type="sldImg"/>
          </p:nvPr>
        </p:nvSpPr>
        <p:spPr>
          <a:xfrm>
            <a:off x="558800" y="177800"/>
            <a:ext cx="5835650" cy="4376738"/>
          </a:xfrm>
          <a:ln/>
        </p:spPr>
      </p:sp>
      <p:sp>
        <p:nvSpPr>
          <p:cNvPr id="58371"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8C4A55D4-A5C3-4D52-9B2A-631E719B7EC4}" type="slidenum">
              <a:rPr lang="en-US" altLang="en-US"/>
              <a:pPr>
                <a:spcBef>
                  <a:spcPct val="0"/>
                </a:spcBef>
              </a:pPr>
              <a:t>22</a:t>
            </a:fld>
            <a:endParaRPr lang="en-US" altLang="en-US"/>
          </a:p>
        </p:txBody>
      </p:sp>
      <p:sp>
        <p:nvSpPr>
          <p:cNvPr id="60418" name="Rectangle 2"/>
          <p:cNvSpPr>
            <a:spLocks noGrp="1" noRot="1" noChangeAspect="1" noChangeArrowheads="1" noTextEdit="1"/>
          </p:cNvSpPr>
          <p:nvPr>
            <p:ph type="sldImg"/>
          </p:nvPr>
        </p:nvSpPr>
        <p:spPr>
          <a:xfrm>
            <a:off x="558800" y="177800"/>
            <a:ext cx="5835650" cy="4376738"/>
          </a:xfrm>
          <a:ln/>
        </p:spPr>
      </p:sp>
      <p:sp>
        <p:nvSpPr>
          <p:cNvPr id="60419"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E84E1758-621C-49BD-88A6-F4B36D672ADD}" type="slidenum">
              <a:rPr lang="en-US" altLang="en-US"/>
              <a:pPr>
                <a:spcBef>
                  <a:spcPct val="0"/>
                </a:spcBef>
              </a:pPr>
              <a:t>23</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F82885BA-6952-4E65-A9F8-6FC00B64B5AF}" type="slidenum">
              <a:rPr lang="en-US" altLang="en-US"/>
              <a:pPr>
                <a:spcBef>
                  <a:spcPct val="0"/>
                </a:spcBef>
              </a:pPr>
              <a:t>24</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Step through bullets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14817" indent="-274199" eaLnBrk="0" hangingPunct="0">
              <a:spcBef>
                <a:spcPct val="30000"/>
              </a:spcBef>
              <a:defRPr sz="1200">
                <a:solidFill>
                  <a:schemeClr val="tx1"/>
                </a:solidFill>
                <a:latin typeface="Calibri" pitchFamily="34" charset="0"/>
              </a:defRPr>
            </a:lvl2pPr>
            <a:lvl3pPr marL="1101548" indent="-218724" eaLnBrk="0" hangingPunct="0">
              <a:spcBef>
                <a:spcPct val="30000"/>
              </a:spcBef>
              <a:defRPr sz="1200">
                <a:solidFill>
                  <a:schemeClr val="tx1"/>
                </a:solidFill>
                <a:latin typeface="Calibri" pitchFamily="34" charset="0"/>
              </a:defRPr>
            </a:lvl3pPr>
            <a:lvl4pPr marL="1540581" indent="-218724" eaLnBrk="0" hangingPunct="0">
              <a:spcBef>
                <a:spcPct val="30000"/>
              </a:spcBef>
              <a:defRPr sz="1200">
                <a:solidFill>
                  <a:schemeClr val="tx1"/>
                </a:solidFill>
                <a:latin typeface="Calibri" pitchFamily="34" charset="0"/>
              </a:defRPr>
            </a:lvl4pPr>
            <a:lvl5pPr marL="1981200" indent="-218724" eaLnBrk="0" hangingPunct="0">
              <a:spcBef>
                <a:spcPct val="30000"/>
              </a:spcBef>
              <a:defRPr sz="1200">
                <a:solidFill>
                  <a:schemeClr val="tx1"/>
                </a:solidFill>
                <a:latin typeface="Calibri" pitchFamily="34" charset="0"/>
              </a:defRPr>
            </a:lvl5pPr>
            <a:lvl6pPr marL="2437668" indent="-218724" eaLnBrk="0" fontAlgn="base" hangingPunct="0">
              <a:spcBef>
                <a:spcPct val="30000"/>
              </a:spcBef>
              <a:spcAft>
                <a:spcPct val="0"/>
              </a:spcAft>
              <a:defRPr sz="1200">
                <a:solidFill>
                  <a:schemeClr val="tx1"/>
                </a:solidFill>
                <a:latin typeface="Calibri" pitchFamily="34" charset="0"/>
              </a:defRPr>
            </a:lvl6pPr>
            <a:lvl7pPr marL="2894137" indent="-218724" eaLnBrk="0" fontAlgn="base" hangingPunct="0">
              <a:spcBef>
                <a:spcPct val="30000"/>
              </a:spcBef>
              <a:spcAft>
                <a:spcPct val="0"/>
              </a:spcAft>
              <a:defRPr sz="1200">
                <a:solidFill>
                  <a:schemeClr val="tx1"/>
                </a:solidFill>
                <a:latin typeface="Calibri" pitchFamily="34" charset="0"/>
              </a:defRPr>
            </a:lvl7pPr>
            <a:lvl8pPr marL="3350605" indent="-218724" eaLnBrk="0" fontAlgn="base" hangingPunct="0">
              <a:spcBef>
                <a:spcPct val="30000"/>
              </a:spcBef>
              <a:spcAft>
                <a:spcPct val="0"/>
              </a:spcAft>
              <a:defRPr sz="1200">
                <a:solidFill>
                  <a:schemeClr val="tx1"/>
                </a:solidFill>
                <a:latin typeface="Calibri" pitchFamily="34" charset="0"/>
              </a:defRPr>
            </a:lvl8pPr>
            <a:lvl9pPr marL="3807074" indent="-2187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8411E2-31E0-4C0A-806E-8EBF3689A627}" type="slidenum">
              <a:rPr lang="en-US" altLang="en-US" sz="1100">
                <a:solidFill>
                  <a:srgbClr val="000000"/>
                </a:solidFill>
                <a:latin typeface="Times New Roman" pitchFamily="18" charset="0"/>
                <a:ea typeface="MS PGothic" pitchFamily="34" charset="-128"/>
                <a:cs typeface="MS PGothic" pitchFamily="34" charset="-128"/>
              </a:rPr>
              <a:pPr eaLnBrk="1" hangingPunct="1">
                <a:spcBef>
                  <a:spcPct val="0"/>
                </a:spcBef>
              </a:pPr>
              <a:t>25</a:t>
            </a:fld>
            <a:endParaRPr lang="en-US" altLang="en-US" sz="1100">
              <a:solidFill>
                <a:srgbClr val="000000"/>
              </a:solidFill>
              <a:latin typeface="Times New Roman" pitchFamily="18" charset="0"/>
              <a:ea typeface="MS PGothic" pitchFamily="34" charset="-128"/>
              <a:cs typeface="MS PGothic" pitchFamily="34"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BEFA23CA-ED5D-45FB-A60E-FF90EB78BBBE}" type="slidenum">
              <a:rPr lang="en-US" altLang="en-US"/>
              <a:pPr>
                <a:spcBef>
                  <a:spcPct val="0"/>
                </a:spcBef>
              </a:pPr>
              <a:t>34</a:t>
            </a:fld>
            <a:endParaRPr lang="en-US" altLang="en-US"/>
          </a:p>
        </p:txBody>
      </p:sp>
      <p:sp>
        <p:nvSpPr>
          <p:cNvPr id="110594" name="Rectangle 2"/>
          <p:cNvSpPr>
            <a:spLocks noGrp="1" noRot="1" noChangeAspect="1" noChangeArrowheads="1" noTextEdit="1"/>
          </p:cNvSpPr>
          <p:nvPr>
            <p:ph type="sldImg"/>
          </p:nvPr>
        </p:nvSpPr>
        <p:spPr>
          <a:xfrm>
            <a:off x="558800" y="177800"/>
            <a:ext cx="5835650" cy="4376738"/>
          </a:xfrm>
          <a:ln/>
        </p:spPr>
      </p:sp>
      <p:sp>
        <p:nvSpPr>
          <p:cNvPr id="110595"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65F30A04-C3B6-4556-B32E-40D246A8B482}" type="slidenum">
              <a:rPr lang="en-US" altLang="en-US"/>
              <a:pPr>
                <a:spcBef>
                  <a:spcPct val="0"/>
                </a:spcBef>
              </a:pPr>
              <a:t>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AE8ADC4C-02DD-42A6-848E-E68E105C1498}" type="slidenum">
              <a:rPr lang="en-US" altLang="en-US"/>
              <a:pPr>
                <a:spcBef>
                  <a:spcPct val="0"/>
                </a:spcBef>
              </a:pPr>
              <a:t>4</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A7ABCAA7-6D9A-4248-B62E-EEC687C5FEE9}" type="slidenum">
              <a:rPr lang="en-US" altLang="en-US"/>
              <a:pPr>
                <a:spcBef>
                  <a:spcPct val="0"/>
                </a:spcBef>
              </a:pPr>
              <a:t>5</a:t>
            </a:fld>
            <a:endParaRPr lang="en-US" altLang="en-US"/>
          </a:p>
        </p:txBody>
      </p:sp>
      <p:sp>
        <p:nvSpPr>
          <p:cNvPr id="25602" name="Rectangle 2"/>
          <p:cNvSpPr>
            <a:spLocks noGrp="1" noRot="1" noChangeAspect="1" noChangeArrowheads="1" noTextEdit="1"/>
          </p:cNvSpPr>
          <p:nvPr>
            <p:ph type="sldImg"/>
          </p:nvPr>
        </p:nvSpPr>
        <p:spPr>
          <a:xfrm>
            <a:off x="558800" y="177800"/>
            <a:ext cx="5835650" cy="4376738"/>
          </a:xfrm>
          <a:ln/>
        </p:spPr>
      </p:sp>
      <p:sp>
        <p:nvSpPr>
          <p:cNvPr id="25603" name="Rectangle 3"/>
          <p:cNvSpPr>
            <a:spLocks noGrp="1" noChangeArrowheads="1"/>
          </p:cNvSpPr>
          <p:nvPr>
            <p:ph type="body" idx="1"/>
          </p:nvPr>
        </p:nvSpPr>
        <p:spPr>
          <a:xfrm>
            <a:off x="930275" y="4700588"/>
            <a:ext cx="51498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A8B7FCE6-86FC-4204-A492-8925BE8233A6}" type="slidenum">
              <a:rPr lang="en-US" altLang="en-US"/>
              <a:pPr>
                <a:spcBef>
                  <a:spcPct val="0"/>
                </a:spcBef>
              </a:pPr>
              <a:t>6</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E7254004-1654-4F80-8C4A-859D666D20D3}" type="slidenum">
              <a:rPr lang="en-US" altLang="en-US"/>
              <a:pPr>
                <a:spcBef>
                  <a:spcPct val="0"/>
                </a:spcBef>
              </a:pPr>
              <a:t>7</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CFF3FDFC-90ED-4EAD-A433-EA909CFA0DF8}" type="slidenum">
              <a:rPr lang="en-US" altLang="en-US"/>
              <a:pPr>
                <a:spcBef>
                  <a:spcPct val="0"/>
                </a:spcBef>
              </a:pPr>
              <a:t>8</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8567FD77-02CE-4AC1-A9AA-5024DE865F82}" type="slidenum">
              <a:rPr lang="en-US" altLang="en-US"/>
              <a:pPr>
                <a:spcBef>
                  <a:spcPct val="0"/>
                </a:spcBef>
              </a:pPr>
              <a:t>9</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35554171-51B4-499D-83AA-02C4AFFABEE8}" type="slidenum">
              <a:rPr lang="en-US" altLang="en-US"/>
              <a:pPr/>
              <a:t>‹#›</a:t>
            </a:fld>
            <a:endParaRPr lang="en-US" altLang="en-US"/>
          </a:p>
        </p:txBody>
      </p:sp>
    </p:spTree>
    <p:extLst>
      <p:ext uri="{BB962C8B-B14F-4D97-AF65-F5344CB8AC3E}">
        <p14:creationId xmlns:p14="http://schemas.microsoft.com/office/powerpoint/2010/main" val="61365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F4460A8A-4A07-48C8-B9C5-F8B955F743ED}" type="slidenum">
              <a:rPr lang="en-US" altLang="en-US"/>
              <a:pPr/>
              <a:t>‹#›</a:t>
            </a:fld>
            <a:endParaRPr lang="en-US" altLang="en-US"/>
          </a:p>
        </p:txBody>
      </p:sp>
    </p:spTree>
    <p:extLst>
      <p:ext uri="{BB962C8B-B14F-4D97-AF65-F5344CB8AC3E}">
        <p14:creationId xmlns:p14="http://schemas.microsoft.com/office/powerpoint/2010/main" val="366514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12168F1F-83A5-462B-9BD1-DD50F1A38A6D}" type="slidenum">
              <a:rPr lang="en-US" altLang="en-US"/>
              <a:pPr/>
              <a:t>‹#›</a:t>
            </a:fld>
            <a:endParaRPr lang="en-US" altLang="en-US"/>
          </a:p>
        </p:txBody>
      </p:sp>
    </p:spTree>
    <p:extLst>
      <p:ext uri="{BB962C8B-B14F-4D97-AF65-F5344CB8AC3E}">
        <p14:creationId xmlns:p14="http://schemas.microsoft.com/office/powerpoint/2010/main" val="245668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865195F1-95E7-4E8D-9411-C89F15616EE0}" type="slidenum">
              <a:rPr lang="en-US" altLang="en-US"/>
              <a:pPr/>
              <a:t>‹#›</a:t>
            </a:fld>
            <a:endParaRPr lang="en-US" altLang="en-US"/>
          </a:p>
        </p:txBody>
      </p:sp>
    </p:spTree>
    <p:extLst>
      <p:ext uri="{BB962C8B-B14F-4D97-AF65-F5344CB8AC3E}">
        <p14:creationId xmlns:p14="http://schemas.microsoft.com/office/powerpoint/2010/main" val="241456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07B98937-0A9B-404E-A060-881168E0B66C}" type="slidenum">
              <a:rPr lang="en-US" altLang="en-US"/>
              <a:pPr/>
              <a:t>‹#›</a:t>
            </a:fld>
            <a:endParaRPr lang="en-US" altLang="en-US"/>
          </a:p>
        </p:txBody>
      </p:sp>
    </p:spTree>
    <p:extLst>
      <p:ext uri="{BB962C8B-B14F-4D97-AF65-F5344CB8AC3E}">
        <p14:creationId xmlns:p14="http://schemas.microsoft.com/office/powerpoint/2010/main" val="144053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9832D1E5-DFBC-4BC7-9A18-B6C5012B3361}" type="slidenum">
              <a:rPr lang="en-US" altLang="en-US"/>
              <a:pPr/>
              <a:t>‹#›</a:t>
            </a:fld>
            <a:endParaRPr lang="en-US" altLang="en-US"/>
          </a:p>
        </p:txBody>
      </p:sp>
    </p:spTree>
    <p:extLst>
      <p:ext uri="{BB962C8B-B14F-4D97-AF65-F5344CB8AC3E}">
        <p14:creationId xmlns:p14="http://schemas.microsoft.com/office/powerpoint/2010/main" val="25027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9812E364-3172-46BD-9977-BCB365A2A8E1}" type="slidenum">
              <a:rPr lang="en-US" altLang="en-US"/>
              <a:pPr/>
              <a:t>‹#›</a:t>
            </a:fld>
            <a:endParaRPr lang="en-US" altLang="en-US"/>
          </a:p>
        </p:txBody>
      </p:sp>
    </p:spTree>
    <p:extLst>
      <p:ext uri="{BB962C8B-B14F-4D97-AF65-F5344CB8AC3E}">
        <p14:creationId xmlns:p14="http://schemas.microsoft.com/office/powerpoint/2010/main" val="415320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83171CDA-234B-4960-AD52-FE7BD3462D10}" type="slidenum">
              <a:rPr lang="en-US" altLang="en-US"/>
              <a:pPr/>
              <a:t>‹#›</a:t>
            </a:fld>
            <a:endParaRPr lang="en-US" altLang="en-US"/>
          </a:p>
        </p:txBody>
      </p:sp>
    </p:spTree>
    <p:extLst>
      <p:ext uri="{BB962C8B-B14F-4D97-AF65-F5344CB8AC3E}">
        <p14:creationId xmlns:p14="http://schemas.microsoft.com/office/powerpoint/2010/main" val="184461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28CC332C-DBB6-4607-9A2B-8D403E06089C}" type="slidenum">
              <a:rPr lang="en-US" altLang="en-US"/>
              <a:pPr/>
              <a:t>‹#›</a:t>
            </a:fld>
            <a:endParaRPr lang="en-US" altLang="en-US"/>
          </a:p>
        </p:txBody>
      </p:sp>
    </p:spTree>
    <p:extLst>
      <p:ext uri="{BB962C8B-B14F-4D97-AF65-F5344CB8AC3E}">
        <p14:creationId xmlns:p14="http://schemas.microsoft.com/office/powerpoint/2010/main" val="28623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C1A60478-5EF8-4569-95D2-9652F47D4302}" type="slidenum">
              <a:rPr lang="en-US" altLang="en-US"/>
              <a:pPr/>
              <a:t>‹#›</a:t>
            </a:fld>
            <a:endParaRPr lang="en-US" altLang="en-US"/>
          </a:p>
        </p:txBody>
      </p:sp>
    </p:spTree>
    <p:extLst>
      <p:ext uri="{BB962C8B-B14F-4D97-AF65-F5344CB8AC3E}">
        <p14:creationId xmlns:p14="http://schemas.microsoft.com/office/powerpoint/2010/main" val="86210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718A3FC4-3C05-4E3F-AD38-F90C50CE6FEB}" type="slidenum">
              <a:rPr lang="en-US" altLang="en-US"/>
              <a:pPr/>
              <a:t>‹#›</a:t>
            </a:fld>
            <a:endParaRPr lang="en-US" altLang="en-US"/>
          </a:p>
        </p:txBody>
      </p:sp>
    </p:spTree>
    <p:extLst>
      <p:ext uri="{BB962C8B-B14F-4D97-AF65-F5344CB8AC3E}">
        <p14:creationId xmlns:p14="http://schemas.microsoft.com/office/powerpoint/2010/main" val="400569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8A5339D3-730D-4D27-A566-E880453830F1}" type="slidenum">
              <a:rPr lang="en-US" altLang="en-US"/>
              <a:pPr/>
              <a:t>‹#›</a:t>
            </a:fld>
            <a:endParaRPr lang="en-US" altLang="en-US"/>
          </a:p>
        </p:txBody>
      </p:sp>
    </p:spTree>
    <p:extLst>
      <p:ext uri="{BB962C8B-B14F-4D97-AF65-F5344CB8AC3E}">
        <p14:creationId xmlns:p14="http://schemas.microsoft.com/office/powerpoint/2010/main" val="158519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75D58FB-3D58-CD4F-AEF2-2E6964B9CD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BC8251B-2F7C-D94C-BBEF-8A43A1642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12"/>
          </p:nvPr>
        </p:nvSpPr>
        <p:spPr>
          <a:ln/>
        </p:spPr>
        <p:txBody>
          <a:bodyPr/>
          <a:lstStyle>
            <a:lvl1pPr>
              <a:defRPr/>
            </a:lvl1pPr>
          </a:lstStyle>
          <a:p>
            <a:fld id="{17F46178-0C17-4B09-BEC2-0D6815FD2DC8}" type="slidenum">
              <a:rPr lang="en-US" altLang="en-US"/>
              <a:pPr/>
              <a:t>‹#›</a:t>
            </a:fld>
            <a:endParaRPr lang="en-US" altLang="en-US"/>
          </a:p>
        </p:txBody>
      </p:sp>
    </p:spTree>
    <p:extLst>
      <p:ext uri="{BB962C8B-B14F-4D97-AF65-F5344CB8AC3E}">
        <p14:creationId xmlns:p14="http://schemas.microsoft.com/office/powerpoint/2010/main" val="38905929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175D58FB-3D58-CD4F-AEF2-2E6964B9CD7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1BC8251B-2F7C-D94C-BBEF-8A43A1642C5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722C638A-11B5-AD4B-ACF0-034F9EE6665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771753A-8EB3-4813-A546-7C5098DEB6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xmlns="" id="{2190A980-1BA9-D646-8D6C-E6AAFD955716}"/>
              </a:ext>
            </a:extLst>
          </p:cNvPr>
          <p:cNvSpPr txBox="1">
            <a:spLocks noChangeArrowheads="1"/>
          </p:cNvSpPr>
          <p:nvPr/>
        </p:nvSpPr>
        <p:spPr bwMode="auto">
          <a:xfrm>
            <a:off x="304800" y="892175"/>
            <a:ext cx="8610600" cy="708025"/>
          </a:xfrm>
          <a:prstGeom prst="rect">
            <a:avLst/>
          </a:prstGeom>
          <a:noFill/>
          <a:ln w="9525">
            <a:noFill/>
            <a:miter lim="800000"/>
            <a:headEnd/>
            <a:tailEnd/>
          </a:ln>
          <a:effectLst/>
        </p:spPr>
        <p:txBody>
          <a:bodyPr>
            <a:spAutoFit/>
          </a:bodyPr>
          <a:lstStyle/>
          <a:p>
            <a:pPr algn="ctr" eaLnBrk="1" hangingPunct="1">
              <a:defRPr/>
            </a:pPr>
            <a:r>
              <a:rPr lang="en-US" sz="4000" b="1" u="sng" dirty="0">
                <a:solidFill>
                  <a:srgbClr val="FFFF00"/>
                </a:solidFill>
                <a:latin typeface="Times New Roman" pitchFamily="18" charset="0"/>
                <a:cs typeface="Times New Roman" pitchFamily="18" charset="0"/>
              </a:rPr>
              <a:t>The Madden-Julian Oscillation</a:t>
            </a:r>
            <a:endParaRPr lang="en-US" sz="4000" b="1" u="sng"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16386" name="Text Box 5"/>
          <p:cNvSpPr txBox="1">
            <a:spLocks noChangeArrowheads="1"/>
          </p:cNvSpPr>
          <p:nvPr/>
        </p:nvSpPr>
        <p:spPr bwMode="auto">
          <a:xfrm>
            <a:off x="685800" y="3352800"/>
            <a:ext cx="769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 typeface="Wingdings" pitchFamily="2" charset="2"/>
              <a:buNone/>
            </a:pPr>
            <a:r>
              <a:rPr lang="en-US" altLang="en-US" sz="2400" dirty="0" smtClean="0">
                <a:solidFill>
                  <a:schemeClr val="bg1"/>
                </a:solidFill>
                <a:latin typeface="Times New Roman" pitchFamily="18" charset="0"/>
                <a:cs typeface="Times New Roman" pitchFamily="18" charset="0"/>
              </a:rPr>
              <a:t>Jon </a:t>
            </a:r>
            <a:r>
              <a:rPr lang="en-US" altLang="en-US" sz="2400" dirty="0" err="1" smtClean="0">
                <a:solidFill>
                  <a:schemeClr val="bg1"/>
                </a:solidFill>
                <a:latin typeface="Times New Roman" pitchFamily="18" charset="0"/>
                <a:cs typeface="Times New Roman" pitchFamily="18" charset="0"/>
              </a:rPr>
              <a:t>Gottschalck</a:t>
            </a:r>
            <a:r>
              <a:rPr lang="en-US" altLang="en-US" sz="2400" dirty="0" smtClean="0">
                <a:solidFill>
                  <a:schemeClr val="bg1"/>
                </a:solidFill>
                <a:latin typeface="Times New Roman" pitchFamily="18" charset="0"/>
                <a:cs typeface="Times New Roman" pitchFamily="18" charset="0"/>
              </a:rPr>
              <a:t> and Kyle </a:t>
            </a:r>
            <a:r>
              <a:rPr lang="en-US" altLang="en-US" sz="2400" dirty="0" err="1">
                <a:solidFill>
                  <a:schemeClr val="bg1"/>
                </a:solidFill>
                <a:latin typeface="Times New Roman" pitchFamily="18" charset="0"/>
                <a:cs typeface="Times New Roman" pitchFamily="18" charset="0"/>
              </a:rPr>
              <a:t>MacRitchie</a:t>
            </a:r>
            <a:endParaRPr lang="en-US" altLang="en-US" sz="2400" dirty="0">
              <a:solidFill>
                <a:schemeClr val="bg1"/>
              </a:solidFill>
              <a:latin typeface="Times New Roman" pitchFamily="18" charset="0"/>
              <a:cs typeface="Times New Roman" pitchFamily="18" charset="0"/>
            </a:endParaRPr>
          </a:p>
          <a:p>
            <a:pPr algn="ctr" eaLnBrk="1" hangingPunct="1">
              <a:spcBef>
                <a:spcPct val="0"/>
              </a:spcBef>
              <a:buFont typeface="Wingdings" pitchFamily="2" charset="2"/>
              <a:buNone/>
            </a:pPr>
            <a:r>
              <a:rPr lang="en-US" altLang="en-US" sz="2400" dirty="0">
                <a:solidFill>
                  <a:schemeClr val="bg1"/>
                </a:solidFill>
                <a:latin typeface="Times New Roman" pitchFamily="18" charset="0"/>
                <a:cs typeface="Times New Roman" pitchFamily="18" charset="0"/>
              </a:rPr>
              <a:t>Operational Prediction Branch</a:t>
            </a:r>
          </a:p>
          <a:p>
            <a:pPr algn="ctr" eaLnBrk="1" hangingPunct="1">
              <a:spcBef>
                <a:spcPct val="0"/>
              </a:spcBef>
              <a:buFont typeface="Wingdings" pitchFamily="2" charset="2"/>
              <a:buNone/>
            </a:pPr>
            <a:r>
              <a:rPr lang="en-US" altLang="en-US" sz="2400" dirty="0">
                <a:solidFill>
                  <a:schemeClr val="bg1"/>
                </a:solidFill>
                <a:latin typeface="Times New Roman" pitchFamily="18" charset="0"/>
                <a:cs typeface="Times New Roman" pitchFamily="18" charset="0"/>
              </a:rPr>
              <a:t>NOAA / NWS / NCEP / Climate Prediction Center</a:t>
            </a:r>
          </a:p>
          <a:p>
            <a:pPr algn="ctr" eaLnBrk="1" hangingPunct="1">
              <a:spcBef>
                <a:spcPct val="0"/>
              </a:spcBef>
              <a:buFont typeface="Wingdings" pitchFamily="2" charset="2"/>
              <a:buNone/>
            </a:pPr>
            <a:endParaRPr lang="en-US" altLang="en-US" sz="2800" dirty="0">
              <a:solidFill>
                <a:schemeClr val="bg1"/>
              </a:solidFill>
              <a:latin typeface="Times New Roman" pitchFamily="18" charset="0"/>
              <a:cs typeface="Times New Roman" pitchFamily="18" charset="0"/>
            </a:endParaRPr>
          </a:p>
          <a:p>
            <a:pPr algn="ctr" eaLnBrk="1" hangingPunct="1">
              <a:spcBef>
                <a:spcPct val="0"/>
              </a:spcBef>
              <a:buFont typeface="Wingdings" pitchFamily="2" charset="2"/>
              <a:buNone/>
            </a:pPr>
            <a:r>
              <a:rPr lang="en-US" altLang="en-US" sz="2800" i="1" dirty="0" smtClean="0">
                <a:solidFill>
                  <a:schemeClr val="bg1"/>
                </a:solidFill>
                <a:latin typeface="Times New Roman" pitchFamily="18" charset="0"/>
                <a:cs typeface="Times New Roman" pitchFamily="18" charset="0"/>
              </a:rPr>
              <a:t>Presented by </a:t>
            </a:r>
            <a:r>
              <a:rPr lang="en-US" altLang="en-US" sz="2800" i="1" dirty="0" err="1" smtClean="0">
                <a:solidFill>
                  <a:schemeClr val="bg1"/>
                </a:solidFill>
                <a:latin typeface="Times New Roman" pitchFamily="18" charset="0"/>
                <a:cs typeface="Times New Roman" pitchFamily="18" charset="0"/>
              </a:rPr>
              <a:t>Wassila</a:t>
            </a:r>
            <a:r>
              <a:rPr lang="en-US" altLang="en-US" sz="2800" i="1" dirty="0" smtClean="0">
                <a:solidFill>
                  <a:schemeClr val="bg1"/>
                </a:solidFill>
                <a:latin typeface="Times New Roman" pitchFamily="18" charset="0"/>
                <a:cs typeface="Times New Roman" pitchFamily="18" charset="0"/>
              </a:rPr>
              <a:t> M. Thiaw</a:t>
            </a:r>
            <a:endParaRPr lang="en-US" altLang="en-US" sz="2800" i="1"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2" descr="http://www.cpc.ncep.noaa.gov/products/precip/CWlink/MJO/plot_pcp_tvalue_8pan_novm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3" y="641350"/>
            <a:ext cx="4605337"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9"/>
          <p:cNvSpPr txBox="1">
            <a:spLocks noChangeArrowheads="1"/>
          </p:cNvSpPr>
          <p:nvPr/>
        </p:nvSpPr>
        <p:spPr bwMode="auto">
          <a:xfrm>
            <a:off x="103188" y="2409825"/>
            <a:ext cx="439261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u="sng">
                <a:solidFill>
                  <a:schemeClr val="bg1"/>
                </a:solidFill>
                <a:latin typeface="Times New Roman" pitchFamily="18" charset="0"/>
              </a:rPr>
              <a:t>Green areas</a:t>
            </a:r>
            <a:endParaRPr lang="en-US" altLang="en-US">
              <a:solidFill>
                <a:schemeClr val="bg1"/>
              </a:solidFill>
              <a:latin typeface="Times New Roman" pitchFamily="18" charset="0"/>
            </a:endParaRPr>
          </a:p>
          <a:p>
            <a:pPr>
              <a:spcBef>
                <a:spcPct val="0"/>
              </a:spcBef>
              <a:buFontTx/>
              <a:buNone/>
            </a:pPr>
            <a:r>
              <a:rPr lang="en-US" altLang="en-US" sz="2400">
                <a:solidFill>
                  <a:schemeClr val="bg1"/>
                </a:solidFill>
                <a:latin typeface="Times New Roman" pitchFamily="18" charset="0"/>
              </a:rPr>
              <a:t>Increased rainfall</a:t>
            </a:r>
          </a:p>
          <a:p>
            <a:pPr>
              <a:spcBef>
                <a:spcPct val="0"/>
              </a:spcBef>
              <a:buFontTx/>
              <a:buNone/>
            </a:pPr>
            <a:r>
              <a:rPr lang="en-US" altLang="en-US" sz="2400">
                <a:solidFill>
                  <a:schemeClr val="bg1"/>
                </a:solidFill>
                <a:latin typeface="Times New Roman" pitchFamily="18" charset="0"/>
              </a:rPr>
              <a:t>Enhanced phase of the MJO</a:t>
            </a:r>
          </a:p>
          <a:p>
            <a:pPr>
              <a:spcBef>
                <a:spcPct val="0"/>
              </a:spcBef>
              <a:buFontTx/>
              <a:buNone/>
            </a:pPr>
            <a:endParaRPr lang="en-US" altLang="en-US" sz="2400">
              <a:solidFill>
                <a:schemeClr val="bg1"/>
              </a:solidFill>
              <a:latin typeface="Times New Roman" pitchFamily="18" charset="0"/>
            </a:endParaRPr>
          </a:p>
          <a:p>
            <a:pPr>
              <a:spcBef>
                <a:spcPct val="0"/>
              </a:spcBef>
              <a:buFontTx/>
              <a:buNone/>
            </a:pPr>
            <a:r>
              <a:rPr lang="en-US" altLang="en-US" u="sng">
                <a:solidFill>
                  <a:schemeClr val="bg1"/>
                </a:solidFill>
                <a:latin typeface="Times New Roman" pitchFamily="18" charset="0"/>
              </a:rPr>
              <a:t>Brown areas</a:t>
            </a:r>
            <a:endParaRPr lang="en-US" altLang="en-US">
              <a:solidFill>
                <a:schemeClr val="bg1"/>
              </a:solidFill>
              <a:latin typeface="Times New Roman" pitchFamily="18" charset="0"/>
            </a:endParaRPr>
          </a:p>
          <a:p>
            <a:pPr>
              <a:spcBef>
                <a:spcPct val="0"/>
              </a:spcBef>
              <a:buFontTx/>
              <a:buNone/>
            </a:pPr>
            <a:r>
              <a:rPr lang="en-US" altLang="en-US" sz="2400">
                <a:solidFill>
                  <a:schemeClr val="bg1"/>
                </a:solidFill>
                <a:latin typeface="Times New Roman" pitchFamily="18" charset="0"/>
              </a:rPr>
              <a:t>Decreased rainfall</a:t>
            </a:r>
          </a:p>
          <a:p>
            <a:pPr>
              <a:spcBef>
                <a:spcPct val="0"/>
              </a:spcBef>
              <a:buFontTx/>
              <a:buNone/>
            </a:pPr>
            <a:r>
              <a:rPr lang="en-US" altLang="en-US" sz="2400">
                <a:solidFill>
                  <a:schemeClr val="bg1"/>
                </a:solidFill>
                <a:latin typeface="Times New Roman" pitchFamily="18" charset="0"/>
              </a:rPr>
              <a:t>Suppressed phase of the MJO</a:t>
            </a:r>
          </a:p>
        </p:txBody>
      </p:sp>
      <p:sp>
        <p:nvSpPr>
          <p:cNvPr id="34819" name="Text Box 11"/>
          <p:cNvSpPr txBox="1">
            <a:spLocks noChangeArrowheads="1"/>
          </p:cNvSpPr>
          <p:nvPr/>
        </p:nvSpPr>
        <p:spPr bwMode="auto">
          <a:xfrm>
            <a:off x="1492250" y="0"/>
            <a:ext cx="620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Composite of the MJO Lifecycle</a:t>
            </a:r>
          </a:p>
        </p:txBody>
      </p:sp>
      <p:sp>
        <p:nvSpPr>
          <p:cNvPr id="34820" name="Text Box 12"/>
          <p:cNvSpPr txBox="1">
            <a:spLocks noChangeArrowheads="1"/>
          </p:cNvSpPr>
          <p:nvPr/>
        </p:nvSpPr>
        <p:spPr bwMode="auto">
          <a:xfrm>
            <a:off x="152400" y="8382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u="sng">
                <a:solidFill>
                  <a:schemeClr val="bg1"/>
                </a:solidFill>
                <a:latin typeface="Times New Roman" pitchFamily="18" charset="0"/>
              </a:rPr>
              <a:t>Tropical Rainfall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3"/>
          <p:cNvSpPr txBox="1">
            <a:spLocks noChangeArrowheads="1"/>
          </p:cNvSpPr>
          <p:nvPr/>
        </p:nvSpPr>
        <p:spPr bwMode="auto">
          <a:xfrm>
            <a:off x="304800" y="955675"/>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FFC000"/>
                </a:solidFill>
                <a:latin typeface="Times New Roman" pitchFamily="18" charset="0"/>
              </a:rPr>
              <a:t>Which of these items helps create or maintain the MJO?</a:t>
            </a:r>
          </a:p>
          <a:p>
            <a:pPr eaLnBrk="1" hangingPunct="1">
              <a:spcBef>
                <a:spcPct val="0"/>
              </a:spcBef>
              <a:buFontTx/>
              <a:buNone/>
            </a:pPr>
            <a:endParaRPr lang="en-US" altLang="en-US" sz="28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(a) random or stochastic variability</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(b) Asian monsoon rainfall</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(c) cold surges from the extratropics</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(d) all of the above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201613" y="685800"/>
            <a:ext cx="87899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solidFill>
                  <a:schemeClr val="bg1"/>
                </a:solidFill>
                <a:latin typeface="Times New Roman" pitchFamily="18" charset="0"/>
              </a:rPr>
              <a:t> The mechanisms for MJO development, maintenance and decay are not well understood</a:t>
            </a:r>
          </a:p>
          <a:p>
            <a:pPr eaLnBrk="1" hangingPunct="1">
              <a:spcBef>
                <a:spcPct val="50000"/>
              </a:spcBef>
            </a:pPr>
            <a:r>
              <a:rPr lang="en-US" altLang="en-US" sz="2400">
                <a:solidFill>
                  <a:schemeClr val="bg1"/>
                </a:solidFill>
                <a:latin typeface="Times New Roman" pitchFamily="18" charset="0"/>
              </a:rPr>
              <a:t> Initiation is likely a result of complex interactions ……</a:t>
            </a:r>
          </a:p>
          <a:p>
            <a:pPr eaLnBrk="1" hangingPunct="1">
              <a:spcBef>
                <a:spcPct val="0"/>
              </a:spcBef>
              <a:buFontTx/>
              <a:buNone/>
            </a:pPr>
            <a:r>
              <a:rPr lang="en-US" altLang="en-US" sz="2400">
                <a:solidFill>
                  <a:srgbClr val="FFFF00"/>
                </a:solidFill>
                <a:latin typeface="Times New Roman" pitchFamily="18" charset="0"/>
              </a:rPr>
              <a:t> 	(1) between atmosphere and ocean </a:t>
            </a:r>
          </a:p>
          <a:p>
            <a:pPr eaLnBrk="1" hangingPunct="1">
              <a:spcBef>
                <a:spcPct val="0"/>
              </a:spcBef>
              <a:buFontTx/>
              <a:buNone/>
            </a:pPr>
            <a:r>
              <a:rPr lang="en-US" altLang="en-US" sz="2400">
                <a:solidFill>
                  <a:srgbClr val="FFFF00"/>
                </a:solidFill>
                <a:latin typeface="Times New Roman" pitchFamily="18" charset="0"/>
              </a:rPr>
              <a:t>	(2) across multiple temporal and spatial scales </a:t>
            </a:r>
          </a:p>
          <a:p>
            <a:pPr eaLnBrk="1" hangingPunct="1">
              <a:spcBef>
                <a:spcPct val="0"/>
              </a:spcBef>
              <a:buFont typeface="Wingdings" pitchFamily="2" charset="2"/>
              <a:buNone/>
            </a:pPr>
            <a:r>
              <a:rPr lang="en-US" altLang="en-US" sz="2400">
                <a:solidFill>
                  <a:srgbClr val="FFFF00"/>
                </a:solidFill>
                <a:latin typeface="Times New Roman" pitchFamily="18" charset="0"/>
              </a:rPr>
              <a:t>	(3) across regional boundaries</a:t>
            </a:r>
          </a:p>
        </p:txBody>
      </p:sp>
      <p:sp>
        <p:nvSpPr>
          <p:cNvPr id="38914" name="Text Box 3"/>
          <p:cNvSpPr txBox="1">
            <a:spLocks noChangeArrowheads="1"/>
          </p:cNvSpPr>
          <p:nvPr/>
        </p:nvSpPr>
        <p:spPr bwMode="auto">
          <a:xfrm>
            <a:off x="2952750" y="0"/>
            <a:ext cx="352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Mechanisms</a:t>
            </a:r>
          </a:p>
        </p:txBody>
      </p:sp>
      <p:sp>
        <p:nvSpPr>
          <p:cNvPr id="38915" name="Text Box 4"/>
          <p:cNvSpPr txBox="1">
            <a:spLocks noChangeArrowheads="1"/>
          </p:cNvSpPr>
          <p:nvPr/>
        </p:nvSpPr>
        <p:spPr bwMode="auto">
          <a:xfrm>
            <a:off x="228600" y="3200400"/>
            <a:ext cx="8686800" cy="984250"/>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FF0000"/>
                </a:solidFill>
                <a:latin typeface="Times New Roman" pitchFamily="18" charset="0"/>
              </a:rPr>
              <a:t>No one theory completely explains the mechanisms for the period, zonal scale and eastward propagation of the MJO</a:t>
            </a:r>
          </a:p>
        </p:txBody>
      </p:sp>
      <p:sp>
        <p:nvSpPr>
          <p:cNvPr id="38916" name="Rectangle 5"/>
          <p:cNvSpPr>
            <a:spLocks noChangeArrowheads="1"/>
          </p:cNvSpPr>
          <p:nvPr/>
        </p:nvSpPr>
        <p:spPr bwMode="auto">
          <a:xfrm>
            <a:off x="7772400" y="6400800"/>
            <a:ext cx="1220788" cy="346075"/>
          </a:xfrm>
          <a:prstGeom prst="rect">
            <a:avLst/>
          </a:prstGeom>
          <a:solidFill>
            <a:schemeClr val="bg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latin typeface="Times New Roman" pitchFamily="18" charset="0"/>
              </a:rPr>
              <a:t>Zhang, 2005</a:t>
            </a:r>
          </a:p>
        </p:txBody>
      </p:sp>
      <p:sp>
        <p:nvSpPr>
          <p:cNvPr id="38917" name="Rectangle 1"/>
          <p:cNvSpPr>
            <a:spLocks noChangeArrowheads="1"/>
          </p:cNvSpPr>
          <p:nvPr/>
        </p:nvSpPr>
        <p:spPr bwMode="auto">
          <a:xfrm>
            <a:off x="152400" y="4289425"/>
            <a:ext cx="8840788" cy="2000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Wingdings" pitchFamily="2" charset="2"/>
              <a:buNone/>
            </a:pPr>
            <a:r>
              <a:rPr lang="en-US" altLang="en-US" sz="2400" u="sng">
                <a:solidFill>
                  <a:srgbClr val="00FFFF"/>
                </a:solidFill>
                <a:latin typeface="Times New Roman" pitchFamily="18" charset="0"/>
              </a:rPr>
              <a:t>Two types of theories</a:t>
            </a:r>
            <a:r>
              <a:rPr lang="en-US" altLang="en-US" sz="2400">
                <a:solidFill>
                  <a:schemeClr val="bg1"/>
                </a:solidFill>
                <a:latin typeface="Times New Roman" pitchFamily="18" charset="0"/>
              </a:rPr>
              <a:t>:</a:t>
            </a:r>
          </a:p>
          <a:p>
            <a:pPr eaLnBrk="1" hangingPunct="1">
              <a:spcBef>
                <a:spcPct val="50000"/>
              </a:spcBef>
              <a:buFontTx/>
              <a:buNone/>
            </a:pPr>
            <a:r>
              <a:rPr lang="en-US" altLang="en-US" sz="2000" u="sng">
                <a:solidFill>
                  <a:srgbClr val="FFFF00"/>
                </a:solidFill>
                <a:latin typeface="Times New Roman" pitchFamily="18" charset="0"/>
              </a:rPr>
              <a:t>Independent external forcing</a:t>
            </a:r>
            <a:r>
              <a:rPr lang="en-US" altLang="en-US" sz="2000">
                <a:solidFill>
                  <a:srgbClr val="FFFF00"/>
                </a:solidFill>
                <a:latin typeface="Times New Roman" pitchFamily="18" charset="0"/>
              </a:rPr>
              <a:t>: </a:t>
            </a:r>
            <a:r>
              <a:rPr lang="en-US" altLang="en-US" sz="2000">
                <a:solidFill>
                  <a:schemeClr val="bg1"/>
                </a:solidFill>
                <a:latin typeface="Times New Roman" pitchFamily="18" charset="0"/>
              </a:rPr>
              <a:t>Stationary intraseasonal oscillations in Asian monsoon, stochastic forcing, extratropical disturbances</a:t>
            </a:r>
          </a:p>
          <a:p>
            <a:pPr eaLnBrk="1" hangingPunct="1">
              <a:spcBef>
                <a:spcPct val="50000"/>
              </a:spcBef>
              <a:buFontTx/>
              <a:buNone/>
            </a:pPr>
            <a:r>
              <a:rPr lang="en-US" altLang="en-US" sz="2000" u="sng">
                <a:solidFill>
                  <a:srgbClr val="FFFF00"/>
                </a:solidFill>
                <a:latin typeface="Times New Roman" pitchFamily="18" charset="0"/>
              </a:rPr>
              <a:t>Internal MJO mechanisms driven</a:t>
            </a:r>
            <a:r>
              <a:rPr lang="en-US" altLang="en-US" sz="2000">
                <a:solidFill>
                  <a:srgbClr val="FFFF00"/>
                </a:solidFill>
                <a:latin typeface="Times New Roman" pitchFamily="18" charset="0"/>
              </a:rPr>
              <a:t>: </a:t>
            </a:r>
            <a:r>
              <a:rPr lang="en-US" altLang="en-US" sz="2000">
                <a:solidFill>
                  <a:schemeClr val="bg1"/>
                </a:solidFill>
                <a:latin typeface="Times New Roman" pitchFamily="18" charset="0"/>
              </a:rPr>
              <a:t>Complex air-sea interactions initiate MJO, varying temporal / spatial scales of convection interact and organize MJO</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16002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rgbClr val="FFFF00"/>
                </a:solidFill>
                <a:latin typeface="Times New Roman" pitchFamily="18" charset="0"/>
              </a:rPr>
              <a:t>Part 2: Monitoring the MJO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6"/>
          <p:cNvSpPr txBox="1">
            <a:spLocks noChangeArrowheads="1"/>
          </p:cNvSpPr>
          <p:nvPr/>
        </p:nvSpPr>
        <p:spPr bwMode="auto">
          <a:xfrm>
            <a:off x="762000" y="0"/>
            <a:ext cx="7207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200-hPa Velocity Potential Animation</a:t>
            </a:r>
          </a:p>
        </p:txBody>
      </p:sp>
      <p:pic>
        <p:nvPicPr>
          <p:cNvPr id="56328" name="Picture 8" descr="pentadchi_loop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23900"/>
            <a:ext cx="75438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9"/>
          <p:cNvSpPr txBox="1">
            <a:spLocks noChangeArrowheads="1"/>
          </p:cNvSpPr>
          <p:nvPr/>
        </p:nvSpPr>
        <p:spPr bwMode="auto">
          <a:xfrm>
            <a:off x="838200" y="814388"/>
            <a:ext cx="414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solidFill>
                  <a:srgbClr val="FF0000"/>
                </a:solidFill>
              </a:rPr>
              <a:t>Spring 2005 MJO Event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additive="base">
                                        <p:cTn id="7" dur="500" fill="hold"/>
                                        <p:tgtEl>
                                          <p:spTgt spid="56328"/>
                                        </p:tgtEl>
                                        <p:attrNameLst>
                                          <p:attrName>ppt_x</p:attrName>
                                        </p:attrNameLst>
                                      </p:cBhvr>
                                      <p:tavLst>
                                        <p:tav tm="0">
                                          <p:val>
                                            <p:strVal val="#ppt_x"/>
                                          </p:val>
                                        </p:tav>
                                        <p:tav tm="100000">
                                          <p:val>
                                            <p:strVal val="#ppt_x"/>
                                          </p:val>
                                        </p:tav>
                                      </p:tavLst>
                                    </p:anim>
                                    <p:anim calcmode="lin" valueType="num">
                                      <p:cBhvr additive="base">
                                        <p:cTn id="8" dur="500" fill="hold"/>
                                        <p:tgtEl>
                                          <p:spTgt spid="563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29"/>
                                        </p:tgtEl>
                                        <p:attrNameLst>
                                          <p:attrName>style.visibility</p:attrName>
                                        </p:attrNameLst>
                                      </p:cBhvr>
                                      <p:to>
                                        <p:strVal val="visible"/>
                                      </p:to>
                                    </p:set>
                                    <p:anim calcmode="lin" valueType="num">
                                      <p:cBhvr additive="base">
                                        <p:cTn id="11" dur="500" fill="hold"/>
                                        <p:tgtEl>
                                          <p:spTgt spid="56329"/>
                                        </p:tgtEl>
                                        <p:attrNameLst>
                                          <p:attrName>ppt_x</p:attrName>
                                        </p:attrNameLst>
                                      </p:cBhvr>
                                      <p:tavLst>
                                        <p:tav tm="0">
                                          <p:val>
                                            <p:strVal val="#ppt_x"/>
                                          </p:val>
                                        </p:tav>
                                        <p:tav tm="100000">
                                          <p:val>
                                            <p:strVal val="#ppt_x"/>
                                          </p:val>
                                        </p:tav>
                                      </p:tavLst>
                                    </p:anim>
                                    <p:anim calcmode="lin" valueType="num">
                                      <p:cBhvr additive="base">
                                        <p:cTn id="12"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381000" y="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u="sng">
                <a:solidFill>
                  <a:srgbClr val="FFFF00"/>
                </a:solidFill>
                <a:latin typeface="Times New Roman" pitchFamily="18" charset="0"/>
              </a:rPr>
              <a:t>Monitoring the MJO -- Time-Longitude Sections </a:t>
            </a:r>
          </a:p>
        </p:txBody>
      </p:sp>
      <p:sp>
        <p:nvSpPr>
          <p:cNvPr id="46082" name="Text Box 3"/>
          <p:cNvSpPr txBox="1">
            <a:spLocks noChangeArrowheads="1"/>
          </p:cNvSpPr>
          <p:nvPr/>
        </p:nvSpPr>
        <p:spPr bwMode="auto">
          <a:xfrm>
            <a:off x="92075" y="838200"/>
            <a:ext cx="2574925" cy="695325"/>
          </a:xfrm>
          <a:prstGeom prst="rect">
            <a:avLst/>
          </a:prstGeom>
          <a:solidFill>
            <a:schemeClr val="bg1"/>
          </a:solidFill>
          <a:ln w="25400">
            <a:solidFill>
              <a:schemeClr val="tx1"/>
            </a:solidFill>
            <a:miter lim="800000"/>
            <a:headEnd/>
            <a:tailEnd/>
          </a:ln>
        </p:spPr>
        <p:txBody>
          <a:bodyPr lIns="0" tIns="0" rIns="0" bIns="0">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 typeface="Wingdings" pitchFamily="2" charset="2"/>
              <a:buNone/>
            </a:pPr>
            <a:r>
              <a:rPr lang="en-US" altLang="en-US" sz="2200">
                <a:latin typeface="Times New Roman" pitchFamily="18" charset="0"/>
              </a:rPr>
              <a:t>Eastward </a:t>
            </a:r>
          </a:p>
          <a:p>
            <a:pPr algn="ctr" eaLnBrk="1" hangingPunct="1">
              <a:spcBef>
                <a:spcPct val="0"/>
              </a:spcBef>
              <a:buFont typeface="Wingdings" pitchFamily="2" charset="2"/>
              <a:buNone/>
            </a:pPr>
            <a:r>
              <a:rPr lang="en-US" altLang="en-US" sz="2200">
                <a:latin typeface="Times New Roman" pitchFamily="18" charset="0"/>
              </a:rPr>
              <a:t>Propagation</a:t>
            </a:r>
          </a:p>
        </p:txBody>
      </p:sp>
      <p:pic>
        <p:nvPicPr>
          <p:cNvPr id="46083" name="Picture 4" descr="olrhov_20070313_mr_talk"/>
          <p:cNvPicPr>
            <a:picLocks noChangeAspect="1" noChangeArrowheads="1"/>
          </p:cNvPicPr>
          <p:nvPr/>
        </p:nvPicPr>
        <p:blipFill>
          <a:blip r:embed="rId3">
            <a:extLst>
              <a:ext uri="{28A0092B-C50C-407E-A947-70E740481C1C}">
                <a14:useLocalDpi xmlns:a14="http://schemas.microsoft.com/office/drawing/2010/main" val="0"/>
              </a:ext>
            </a:extLst>
          </a:blip>
          <a:srcRect l="1601" t="6000" r="1601" b="20399"/>
          <a:stretch>
            <a:fillRect/>
          </a:stretch>
        </p:blipFill>
        <p:spPr bwMode="auto">
          <a:xfrm>
            <a:off x="2819400" y="609600"/>
            <a:ext cx="56388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Line 6"/>
          <p:cNvSpPr>
            <a:spLocks noChangeShapeType="1"/>
          </p:cNvSpPr>
          <p:nvPr/>
        </p:nvSpPr>
        <p:spPr bwMode="auto">
          <a:xfrm>
            <a:off x="4267200" y="2514600"/>
            <a:ext cx="12954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 name="Text Box 9"/>
          <p:cNvSpPr txBox="1">
            <a:spLocks noChangeArrowheads="1"/>
          </p:cNvSpPr>
          <p:nvPr/>
        </p:nvSpPr>
        <p:spPr bwMode="auto">
          <a:xfrm>
            <a:off x="3810000" y="6092825"/>
            <a:ext cx="731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a:solidFill>
                  <a:schemeClr val="bg1"/>
                </a:solidFill>
                <a:latin typeface="Times New Roman" pitchFamily="18" charset="0"/>
              </a:rPr>
              <a:t>Indian </a:t>
            </a:r>
          </a:p>
          <a:p>
            <a:pPr eaLnBrk="1" hangingPunct="1">
              <a:spcBef>
                <a:spcPct val="0"/>
              </a:spcBef>
              <a:buFontTx/>
              <a:buNone/>
            </a:pPr>
            <a:r>
              <a:rPr lang="en-US" altLang="en-US" sz="1400" b="1">
                <a:solidFill>
                  <a:schemeClr val="bg1"/>
                </a:solidFill>
                <a:latin typeface="Times New Roman" pitchFamily="18" charset="0"/>
              </a:rPr>
              <a:t>Ocean</a:t>
            </a:r>
          </a:p>
        </p:txBody>
      </p:sp>
      <p:sp>
        <p:nvSpPr>
          <p:cNvPr id="46086" name="Text Box 10"/>
          <p:cNvSpPr txBox="1">
            <a:spLocks noChangeArrowheads="1"/>
          </p:cNvSpPr>
          <p:nvPr/>
        </p:nvSpPr>
        <p:spPr bwMode="auto">
          <a:xfrm>
            <a:off x="4446588" y="6165850"/>
            <a:ext cx="925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a:solidFill>
                  <a:schemeClr val="bg1"/>
                </a:solidFill>
                <a:latin typeface="Times New Roman" pitchFamily="18" charset="0"/>
              </a:rPr>
              <a:t>Indonesia</a:t>
            </a:r>
          </a:p>
        </p:txBody>
      </p:sp>
      <p:sp>
        <p:nvSpPr>
          <p:cNvPr id="46087" name="Text Box 11"/>
          <p:cNvSpPr txBox="1">
            <a:spLocks noChangeArrowheads="1"/>
          </p:cNvSpPr>
          <p:nvPr/>
        </p:nvSpPr>
        <p:spPr bwMode="auto">
          <a:xfrm>
            <a:off x="5257800" y="6096000"/>
            <a:ext cx="83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a:solidFill>
                  <a:schemeClr val="bg1"/>
                </a:solidFill>
                <a:latin typeface="Times New Roman" pitchFamily="18" charset="0"/>
              </a:rPr>
              <a:t>Western Pacific</a:t>
            </a:r>
          </a:p>
        </p:txBody>
      </p:sp>
      <p:sp>
        <p:nvSpPr>
          <p:cNvPr id="46088" name="Line 5"/>
          <p:cNvSpPr>
            <a:spLocks noChangeShapeType="1"/>
          </p:cNvSpPr>
          <p:nvPr/>
        </p:nvSpPr>
        <p:spPr bwMode="auto">
          <a:xfrm>
            <a:off x="4419600" y="1828800"/>
            <a:ext cx="990600" cy="9144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89" name="Text Box 7"/>
          <p:cNvSpPr txBox="1">
            <a:spLocks noChangeArrowheads="1"/>
          </p:cNvSpPr>
          <p:nvPr/>
        </p:nvSpPr>
        <p:spPr bwMode="auto">
          <a:xfrm>
            <a:off x="92075" y="4044950"/>
            <a:ext cx="2667000" cy="1365250"/>
          </a:xfrm>
          <a:prstGeom prst="rect">
            <a:avLst/>
          </a:prstGeom>
          <a:solidFill>
            <a:schemeClr val="bg1"/>
          </a:solidFill>
          <a:ln w="25400">
            <a:solidFill>
              <a:schemeClr val="tx1"/>
            </a:solidFill>
            <a:miter lim="800000"/>
            <a:headEnd/>
            <a:tailEnd/>
          </a:ln>
        </p:spPr>
        <p:txBody>
          <a:bodyPr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None/>
            </a:pPr>
            <a:r>
              <a:rPr lang="en-US" altLang="en-US" sz="2200">
                <a:solidFill>
                  <a:srgbClr val="FF0000"/>
                </a:solidFill>
                <a:latin typeface="Times New Roman" pitchFamily="18" charset="0"/>
              </a:rPr>
              <a:t>Red/Yellow shades</a:t>
            </a:r>
          </a:p>
          <a:p>
            <a:pPr eaLnBrk="1" hangingPunct="1">
              <a:spcBef>
                <a:spcPct val="0"/>
              </a:spcBef>
              <a:buFont typeface="Wingdings" pitchFamily="2" charset="2"/>
              <a:buNone/>
            </a:pPr>
            <a:r>
              <a:rPr lang="en-US" altLang="en-US" sz="2200">
                <a:solidFill>
                  <a:srgbClr val="FF0000"/>
                </a:solidFill>
                <a:latin typeface="Times New Roman" pitchFamily="18" charset="0"/>
              </a:rPr>
              <a:t>Suppressed convection</a:t>
            </a:r>
          </a:p>
          <a:p>
            <a:pPr eaLnBrk="1" hangingPunct="1">
              <a:spcBef>
                <a:spcPct val="0"/>
              </a:spcBef>
              <a:buFont typeface="Wingdings" pitchFamily="2" charset="2"/>
              <a:buNone/>
            </a:pPr>
            <a:r>
              <a:rPr lang="en-US" altLang="en-US" sz="2200">
                <a:solidFill>
                  <a:srgbClr val="FF0000"/>
                </a:solidFill>
                <a:latin typeface="Times New Roman" pitchFamily="18" charset="0"/>
              </a:rPr>
              <a:t>Decreased rainfall Positive anomalies</a:t>
            </a:r>
          </a:p>
        </p:txBody>
      </p:sp>
      <p:sp>
        <p:nvSpPr>
          <p:cNvPr id="46090" name="Text Box 8"/>
          <p:cNvSpPr txBox="1">
            <a:spLocks noChangeArrowheads="1"/>
          </p:cNvSpPr>
          <p:nvPr/>
        </p:nvSpPr>
        <p:spPr bwMode="auto">
          <a:xfrm>
            <a:off x="92075" y="2216150"/>
            <a:ext cx="2574925" cy="1365250"/>
          </a:xfrm>
          <a:prstGeom prst="rect">
            <a:avLst/>
          </a:prstGeom>
          <a:solidFill>
            <a:schemeClr val="bg1"/>
          </a:solidFill>
          <a:ln w="25400">
            <a:solidFill>
              <a:schemeClr val="tx1"/>
            </a:solidFill>
            <a:miter lim="800000"/>
            <a:headEnd/>
            <a:tailEnd/>
          </a:ln>
        </p:spPr>
        <p:txBody>
          <a:bodyPr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None/>
            </a:pPr>
            <a:r>
              <a:rPr lang="en-US" altLang="en-US" sz="2200">
                <a:solidFill>
                  <a:schemeClr val="accent2"/>
                </a:solidFill>
                <a:latin typeface="Times New Roman" pitchFamily="18" charset="0"/>
              </a:rPr>
              <a:t>Blue shades</a:t>
            </a:r>
          </a:p>
          <a:p>
            <a:pPr eaLnBrk="1" hangingPunct="1">
              <a:spcBef>
                <a:spcPct val="0"/>
              </a:spcBef>
              <a:buFont typeface="Wingdings" pitchFamily="2" charset="2"/>
              <a:buNone/>
            </a:pPr>
            <a:r>
              <a:rPr lang="en-US" altLang="en-US" sz="2200">
                <a:solidFill>
                  <a:schemeClr val="accent2"/>
                </a:solidFill>
                <a:latin typeface="Times New Roman" pitchFamily="18" charset="0"/>
              </a:rPr>
              <a:t>Enhanced convection</a:t>
            </a:r>
          </a:p>
          <a:p>
            <a:pPr eaLnBrk="1" hangingPunct="1">
              <a:spcBef>
                <a:spcPct val="0"/>
              </a:spcBef>
              <a:buFont typeface="Wingdings" pitchFamily="2" charset="2"/>
              <a:buNone/>
            </a:pPr>
            <a:r>
              <a:rPr lang="en-US" altLang="en-US" sz="2200">
                <a:solidFill>
                  <a:schemeClr val="accent2"/>
                </a:solidFill>
                <a:latin typeface="Times New Roman" pitchFamily="18" charset="0"/>
              </a:rPr>
              <a:t>Increased rainfall Negative anomalies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3"/>
          <p:cNvSpPr txBox="1">
            <a:spLocks noChangeArrowheads="1"/>
          </p:cNvSpPr>
          <p:nvPr/>
        </p:nvSpPr>
        <p:spPr bwMode="auto">
          <a:xfrm>
            <a:off x="152400" y="955675"/>
            <a:ext cx="8991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FFC000"/>
                </a:solidFill>
                <a:latin typeface="Times New Roman" pitchFamily="18" charset="0"/>
              </a:rPr>
              <a:t>When does the MJO activity end in the preceding figure and in what region is the enhanced convective phase centered?</a:t>
            </a:r>
          </a:p>
          <a:p>
            <a:pPr eaLnBrk="1" hangingPunct="1">
              <a:spcBef>
                <a:spcPct val="0"/>
              </a:spcBef>
              <a:buFontTx/>
              <a:buNone/>
            </a:pPr>
            <a:endParaRPr lang="en-US" altLang="en-US" sz="2800" u="sng">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(a) mid November 2007, western Pacific</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(b) early-mid February 2008, Indonesia</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(c) mid January 2008, western Pacific </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(d) late December 2008, Indonesia</a:t>
            </a:r>
          </a:p>
        </p:txBody>
      </p:sp>
      <p:pic>
        <p:nvPicPr>
          <p:cNvPr id="48130" name="Picture 4" descr="olrhov_20070313_mr_talk"/>
          <p:cNvPicPr>
            <a:picLocks noChangeAspect="1" noChangeArrowheads="1"/>
          </p:cNvPicPr>
          <p:nvPr/>
        </p:nvPicPr>
        <p:blipFill>
          <a:blip r:embed="rId3">
            <a:extLst>
              <a:ext uri="{28A0092B-C50C-407E-A947-70E740481C1C}">
                <a14:useLocalDpi xmlns:a14="http://schemas.microsoft.com/office/drawing/2010/main" val="0"/>
              </a:ext>
            </a:extLst>
          </a:blip>
          <a:srcRect l="1601" t="6000" r="1601" b="20399"/>
          <a:stretch>
            <a:fillRect/>
          </a:stretch>
        </p:blipFill>
        <p:spPr bwMode="auto">
          <a:xfrm>
            <a:off x="5410200" y="2032000"/>
            <a:ext cx="3429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p:cNvSpPr txBox="1">
            <a:spLocks noChangeArrowheads="1"/>
          </p:cNvSpPr>
          <p:nvPr/>
        </p:nvSpPr>
        <p:spPr bwMode="auto">
          <a:xfrm>
            <a:off x="6030913" y="5367338"/>
            <a:ext cx="57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a:solidFill>
                  <a:schemeClr val="bg1"/>
                </a:solidFill>
                <a:latin typeface="Times New Roman" pitchFamily="18" charset="0"/>
              </a:rPr>
              <a:t>Indian </a:t>
            </a:r>
          </a:p>
          <a:p>
            <a:pPr eaLnBrk="1" hangingPunct="1">
              <a:spcBef>
                <a:spcPct val="0"/>
              </a:spcBef>
              <a:buFontTx/>
              <a:buNone/>
            </a:pPr>
            <a:r>
              <a:rPr lang="en-US" altLang="en-US" sz="1000" b="1">
                <a:solidFill>
                  <a:schemeClr val="bg1"/>
                </a:solidFill>
                <a:latin typeface="Times New Roman" pitchFamily="18" charset="0"/>
              </a:rPr>
              <a:t>Ocean</a:t>
            </a:r>
          </a:p>
        </p:txBody>
      </p:sp>
      <p:sp>
        <p:nvSpPr>
          <p:cNvPr id="48132" name="Text Box 6"/>
          <p:cNvSpPr txBox="1">
            <a:spLocks noChangeArrowheads="1"/>
          </p:cNvSpPr>
          <p:nvPr/>
        </p:nvSpPr>
        <p:spPr bwMode="auto">
          <a:xfrm>
            <a:off x="6515100" y="5410200"/>
            <a:ext cx="404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a:solidFill>
                  <a:schemeClr val="bg1"/>
                </a:solidFill>
                <a:latin typeface="Times New Roman" pitchFamily="18" charset="0"/>
              </a:rPr>
              <a:t>Ind.</a:t>
            </a:r>
          </a:p>
        </p:txBody>
      </p:sp>
      <p:sp>
        <p:nvSpPr>
          <p:cNvPr id="48133" name="Text Box 7"/>
          <p:cNvSpPr txBox="1">
            <a:spLocks noChangeArrowheads="1"/>
          </p:cNvSpPr>
          <p:nvPr/>
        </p:nvSpPr>
        <p:spPr bwMode="auto">
          <a:xfrm>
            <a:off x="6858000" y="53403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a:solidFill>
                  <a:schemeClr val="bg1"/>
                </a:solidFill>
                <a:latin typeface="Times New Roman" pitchFamily="18" charset="0"/>
              </a:rPr>
              <a:t>Western Pacific</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228600" y="0"/>
            <a:ext cx="826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Monitoring the MJO – 850-hPa Zonal Wind</a:t>
            </a:r>
          </a:p>
        </p:txBody>
      </p:sp>
      <p:sp>
        <p:nvSpPr>
          <p:cNvPr id="50178" name="Rectangle 3"/>
          <p:cNvSpPr>
            <a:spLocks noChangeArrowheads="1"/>
          </p:cNvSpPr>
          <p:nvPr/>
        </p:nvSpPr>
        <p:spPr bwMode="auto">
          <a:xfrm>
            <a:off x="152400" y="4495800"/>
            <a:ext cx="8839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u="sng">
                <a:solidFill>
                  <a:schemeClr val="bg1"/>
                </a:solidFill>
                <a:latin typeface="Times New Roman" pitchFamily="18" charset="0"/>
              </a:rPr>
              <a:t>MJO event during late 2007</a:t>
            </a:r>
            <a:r>
              <a:rPr lang="en-US" altLang="en-US" sz="2400">
                <a:solidFill>
                  <a:schemeClr val="bg1"/>
                </a:solidFill>
                <a:latin typeface="Times New Roman" pitchFamily="18" charset="0"/>
              </a:rPr>
              <a:t> </a:t>
            </a:r>
          </a:p>
          <a:p>
            <a:pPr eaLnBrk="1" hangingPunct="1">
              <a:lnSpc>
                <a:spcPct val="90000"/>
              </a:lnSpc>
              <a:buFontTx/>
              <a:buNone/>
            </a:pPr>
            <a:endParaRPr lang="en-US" altLang="en-US" sz="2400">
              <a:solidFill>
                <a:schemeClr val="bg1"/>
              </a:solidFill>
              <a:latin typeface="Times New Roman" pitchFamily="18" charset="0"/>
            </a:endParaRPr>
          </a:p>
          <a:p>
            <a:pPr eaLnBrk="1" hangingPunct="1">
              <a:lnSpc>
                <a:spcPct val="90000"/>
              </a:lnSpc>
              <a:buFontTx/>
              <a:buNone/>
            </a:pPr>
            <a:r>
              <a:rPr lang="en-US" altLang="en-US" sz="2400">
                <a:solidFill>
                  <a:schemeClr val="bg1"/>
                </a:solidFill>
                <a:latin typeface="Times New Roman" pitchFamily="18" charset="0"/>
              </a:rPr>
              <a:t>Boxes indicate enhanced westerly (red) and easterly (blue) anomalies and low-level convergence (black circle) when the enhanced convective phase of the MJO is centered over the eastern Indian Ocean</a:t>
            </a:r>
          </a:p>
        </p:txBody>
      </p:sp>
      <p:pic>
        <p:nvPicPr>
          <p:cNvPr id="50179" name="Picture 195" descr="http://www.cpc.ncep.noaa.gov/products/precip/CWlink/MJO/current_anom_850wind.gif"/>
          <p:cNvPicPr>
            <a:picLocks noChangeAspect="1" noChangeArrowheads="1"/>
          </p:cNvPicPr>
          <p:nvPr/>
        </p:nvPicPr>
        <p:blipFill>
          <a:blip r:embed="rId3">
            <a:extLst>
              <a:ext uri="{28A0092B-C50C-407E-A947-70E740481C1C}">
                <a14:useLocalDpi xmlns:a14="http://schemas.microsoft.com/office/drawing/2010/main" val="0"/>
              </a:ext>
            </a:extLst>
          </a:blip>
          <a:srcRect t="46806"/>
          <a:stretch>
            <a:fillRect/>
          </a:stretch>
        </p:blipFill>
        <p:spPr bwMode="auto">
          <a:xfrm>
            <a:off x="166688" y="685800"/>
            <a:ext cx="8739187"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5"/>
          <p:cNvSpPr>
            <a:spLocks noChangeArrowheads="1"/>
          </p:cNvSpPr>
          <p:nvPr/>
        </p:nvSpPr>
        <p:spPr bwMode="auto">
          <a:xfrm>
            <a:off x="3195638" y="1905000"/>
            <a:ext cx="2428875" cy="8001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0181" name="Rectangle 6"/>
          <p:cNvSpPr>
            <a:spLocks noChangeArrowheads="1"/>
          </p:cNvSpPr>
          <p:nvPr/>
        </p:nvSpPr>
        <p:spPr bwMode="auto">
          <a:xfrm>
            <a:off x="527050" y="1981200"/>
            <a:ext cx="2413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000"/>
          </a:p>
        </p:txBody>
      </p:sp>
      <p:sp>
        <p:nvSpPr>
          <p:cNvPr id="50182" name="Oval 9"/>
          <p:cNvSpPr>
            <a:spLocks noChangeArrowheads="1"/>
          </p:cNvSpPr>
          <p:nvPr/>
        </p:nvSpPr>
        <p:spPr bwMode="auto">
          <a:xfrm>
            <a:off x="1447800" y="1828800"/>
            <a:ext cx="2590800" cy="1066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196850" y="0"/>
            <a:ext cx="826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Monitoring the MJO – 200-hPa Zonal Wind</a:t>
            </a:r>
          </a:p>
        </p:txBody>
      </p:sp>
      <p:sp>
        <p:nvSpPr>
          <p:cNvPr id="52226" name="Text Box 150"/>
          <p:cNvSpPr txBox="1">
            <a:spLocks noChangeArrowheads="1"/>
          </p:cNvSpPr>
          <p:nvPr/>
        </p:nvSpPr>
        <p:spPr bwMode="auto">
          <a:xfrm>
            <a:off x="0" y="4419600"/>
            <a:ext cx="9144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1"/>
                </a:solidFill>
                <a:latin typeface="Times New Roman" pitchFamily="18" charset="0"/>
              </a:rPr>
              <a:t>Anticyclonic (A) and cyclonic (C) circulations straddling anomalous tropical convection</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Westerly anomalies across the eastern equatorial Pacific Ocean</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Enhanced phase of the MJO (black circle) centered across Indonesia</a:t>
            </a:r>
          </a:p>
        </p:txBody>
      </p:sp>
      <p:pic>
        <p:nvPicPr>
          <p:cNvPr id="52227" name="Picture 4" descr="current_anom_200wind"/>
          <p:cNvPicPr>
            <a:picLocks noChangeAspect="1" noChangeArrowheads="1"/>
          </p:cNvPicPr>
          <p:nvPr/>
        </p:nvPicPr>
        <p:blipFill>
          <a:blip r:embed="rId3">
            <a:extLst>
              <a:ext uri="{28A0092B-C50C-407E-A947-70E740481C1C}">
                <a14:useLocalDpi xmlns:a14="http://schemas.microsoft.com/office/drawing/2010/main" val="0"/>
              </a:ext>
            </a:extLst>
          </a:blip>
          <a:srcRect t="46806"/>
          <a:stretch>
            <a:fillRect/>
          </a:stretch>
        </p:blipFill>
        <p:spPr bwMode="auto">
          <a:xfrm>
            <a:off x="304800" y="838200"/>
            <a:ext cx="8458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191"/>
          <p:cNvSpPr>
            <a:spLocks noChangeArrowheads="1"/>
          </p:cNvSpPr>
          <p:nvPr/>
        </p:nvSpPr>
        <p:spPr bwMode="auto">
          <a:xfrm>
            <a:off x="4114800" y="2133600"/>
            <a:ext cx="3733800" cy="533400"/>
          </a:xfrm>
          <a:prstGeom prst="rect">
            <a:avLst/>
          </a:prstGeom>
          <a:solidFill>
            <a:schemeClr val="accent1">
              <a:alpha val="0"/>
            </a:schemeClr>
          </a:solidFill>
          <a:ln w="38100">
            <a:solidFill>
              <a:srgbClr val="FF00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latin typeface="Times New Roman" pitchFamily="18" charset="0"/>
            </a:endParaRPr>
          </a:p>
        </p:txBody>
      </p:sp>
      <p:sp>
        <p:nvSpPr>
          <p:cNvPr id="52229" name="Text Box 8"/>
          <p:cNvSpPr txBox="1">
            <a:spLocks noChangeArrowheads="1"/>
          </p:cNvSpPr>
          <p:nvPr/>
        </p:nvSpPr>
        <p:spPr bwMode="auto">
          <a:xfrm>
            <a:off x="2438400" y="1262063"/>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a:solidFill>
                  <a:schemeClr val="accent2"/>
                </a:solidFill>
                <a:latin typeface="Times New Roman" pitchFamily="18" charset="0"/>
              </a:rPr>
              <a:t>A</a:t>
            </a:r>
          </a:p>
        </p:txBody>
      </p:sp>
      <p:sp>
        <p:nvSpPr>
          <p:cNvPr id="52230" name="Text Box 9"/>
          <p:cNvSpPr txBox="1">
            <a:spLocks noChangeArrowheads="1"/>
          </p:cNvSpPr>
          <p:nvPr/>
        </p:nvSpPr>
        <p:spPr bwMode="auto">
          <a:xfrm>
            <a:off x="3044825" y="2928938"/>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a:solidFill>
                  <a:schemeClr val="accent2"/>
                </a:solidFill>
                <a:latin typeface="Times New Roman" pitchFamily="18" charset="0"/>
              </a:rPr>
              <a:t>A</a:t>
            </a:r>
          </a:p>
        </p:txBody>
      </p:sp>
      <p:sp>
        <p:nvSpPr>
          <p:cNvPr id="52231" name="Text Box 10"/>
          <p:cNvSpPr txBox="1">
            <a:spLocks noChangeArrowheads="1"/>
          </p:cNvSpPr>
          <p:nvPr/>
        </p:nvSpPr>
        <p:spPr bwMode="auto">
          <a:xfrm>
            <a:off x="4511675" y="1614488"/>
            <a:ext cx="441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a:solidFill>
                  <a:schemeClr val="accent2"/>
                </a:solidFill>
                <a:latin typeface="Times New Roman" pitchFamily="18" charset="0"/>
              </a:rPr>
              <a:t>C</a:t>
            </a:r>
          </a:p>
        </p:txBody>
      </p:sp>
      <p:sp>
        <p:nvSpPr>
          <p:cNvPr id="52232" name="Text Box 11"/>
          <p:cNvSpPr txBox="1">
            <a:spLocks noChangeArrowheads="1"/>
          </p:cNvSpPr>
          <p:nvPr/>
        </p:nvSpPr>
        <p:spPr bwMode="auto">
          <a:xfrm>
            <a:off x="4740275" y="2386013"/>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a:solidFill>
                  <a:schemeClr val="accent2"/>
                </a:solidFill>
                <a:latin typeface="Times New Roman" pitchFamily="18" charset="0"/>
              </a:rPr>
              <a:t>C</a:t>
            </a:r>
          </a:p>
        </p:txBody>
      </p:sp>
      <p:sp>
        <p:nvSpPr>
          <p:cNvPr id="52233" name="Oval 13"/>
          <p:cNvSpPr>
            <a:spLocks noChangeArrowheads="1"/>
          </p:cNvSpPr>
          <p:nvPr/>
        </p:nvSpPr>
        <p:spPr bwMode="auto">
          <a:xfrm>
            <a:off x="2590800" y="1905000"/>
            <a:ext cx="1828800" cy="1066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3657600" y="0"/>
            <a:ext cx="225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Index</a:t>
            </a:r>
          </a:p>
        </p:txBody>
      </p:sp>
      <p:pic>
        <p:nvPicPr>
          <p:cNvPr id="54274" name="Picture 3" descr="obs_phase40_full"/>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685800"/>
            <a:ext cx="4159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14"/>
          <p:cNvSpPr txBox="1">
            <a:spLocks noChangeArrowheads="1"/>
          </p:cNvSpPr>
          <p:nvPr/>
        </p:nvSpPr>
        <p:spPr bwMode="auto">
          <a:xfrm>
            <a:off x="4259263" y="760413"/>
            <a:ext cx="4860925" cy="2774950"/>
          </a:xfrm>
          <a:prstGeom prst="rect">
            <a:avLst/>
          </a:prstGeom>
          <a:solidFill>
            <a:schemeClr val="accent1"/>
          </a:solidFill>
          <a:ln w="25400" algn="ctr">
            <a:solidFill>
              <a:schemeClr val="tx1"/>
            </a:solidFill>
            <a:miter lim="800000"/>
            <a:headEnd/>
            <a:tailEnd/>
          </a:ln>
        </p:spPr>
        <p:txBody>
          <a:bodyPr tIns="0" bIns="0">
            <a:spAutoFit/>
          </a:bodyPr>
          <a:lstStyle>
            <a:lvl1pPr>
              <a:spcBef>
                <a:spcPct val="20000"/>
              </a:spcBef>
              <a:buChar char="•"/>
              <a:tabLst>
                <a:tab pos="3373438" algn="l"/>
              </a:tabLst>
              <a:defRPr sz="3200">
                <a:solidFill>
                  <a:schemeClr val="tx1"/>
                </a:solidFill>
                <a:latin typeface="Arial" charset="0"/>
              </a:defRPr>
            </a:lvl1pPr>
            <a:lvl2pPr marL="742950" indent="-285750">
              <a:spcBef>
                <a:spcPct val="20000"/>
              </a:spcBef>
              <a:buChar char="–"/>
              <a:tabLst>
                <a:tab pos="3373438" algn="l"/>
              </a:tabLst>
              <a:defRPr sz="2800">
                <a:solidFill>
                  <a:schemeClr val="tx1"/>
                </a:solidFill>
                <a:latin typeface="Arial" charset="0"/>
              </a:defRPr>
            </a:lvl2pPr>
            <a:lvl3pPr marL="1143000" indent="-228600">
              <a:spcBef>
                <a:spcPct val="20000"/>
              </a:spcBef>
              <a:buChar char="•"/>
              <a:tabLst>
                <a:tab pos="3373438" algn="l"/>
              </a:tabLst>
              <a:defRPr sz="2400">
                <a:solidFill>
                  <a:schemeClr val="tx1"/>
                </a:solidFill>
                <a:latin typeface="Arial" charset="0"/>
              </a:defRPr>
            </a:lvl3pPr>
            <a:lvl4pPr marL="1600200" indent="-228600">
              <a:spcBef>
                <a:spcPct val="20000"/>
              </a:spcBef>
              <a:buChar char="–"/>
              <a:tabLst>
                <a:tab pos="3373438" algn="l"/>
              </a:tabLst>
              <a:defRPr sz="2000">
                <a:solidFill>
                  <a:schemeClr val="tx1"/>
                </a:solidFill>
                <a:latin typeface="Arial" charset="0"/>
              </a:defRPr>
            </a:lvl4pPr>
            <a:lvl5pPr marL="2057400" indent="-228600">
              <a:spcBef>
                <a:spcPct val="20000"/>
              </a:spcBef>
              <a:buChar char="»"/>
              <a:tabLst>
                <a:tab pos="3373438" algn="l"/>
              </a:tabLst>
              <a:defRPr sz="2000">
                <a:solidFill>
                  <a:schemeClr val="tx1"/>
                </a:solidFill>
                <a:latin typeface="Arial" charset="0"/>
              </a:defRPr>
            </a:lvl5pPr>
            <a:lvl6pPr marL="2514600" indent="-228600" eaLnBrk="0" fontAlgn="base" hangingPunct="0">
              <a:spcBef>
                <a:spcPct val="20000"/>
              </a:spcBef>
              <a:spcAft>
                <a:spcPct val="0"/>
              </a:spcAft>
              <a:buChar char="»"/>
              <a:tabLst>
                <a:tab pos="3373438" algn="l"/>
              </a:tabLst>
              <a:defRPr sz="2000">
                <a:solidFill>
                  <a:schemeClr val="tx1"/>
                </a:solidFill>
                <a:latin typeface="Arial" charset="0"/>
              </a:defRPr>
            </a:lvl6pPr>
            <a:lvl7pPr marL="2971800" indent="-228600" eaLnBrk="0" fontAlgn="base" hangingPunct="0">
              <a:spcBef>
                <a:spcPct val="20000"/>
              </a:spcBef>
              <a:spcAft>
                <a:spcPct val="0"/>
              </a:spcAft>
              <a:buChar char="»"/>
              <a:tabLst>
                <a:tab pos="3373438" algn="l"/>
              </a:tabLst>
              <a:defRPr sz="2000">
                <a:solidFill>
                  <a:schemeClr val="tx1"/>
                </a:solidFill>
                <a:latin typeface="Arial" charset="0"/>
              </a:defRPr>
            </a:lvl7pPr>
            <a:lvl8pPr marL="3429000" indent="-228600" eaLnBrk="0" fontAlgn="base" hangingPunct="0">
              <a:spcBef>
                <a:spcPct val="20000"/>
              </a:spcBef>
              <a:spcAft>
                <a:spcPct val="0"/>
              </a:spcAft>
              <a:buChar char="»"/>
              <a:tabLst>
                <a:tab pos="3373438" algn="l"/>
              </a:tabLst>
              <a:defRPr sz="2000">
                <a:solidFill>
                  <a:schemeClr val="tx1"/>
                </a:solidFill>
                <a:latin typeface="Arial" charset="0"/>
              </a:defRPr>
            </a:lvl8pPr>
            <a:lvl9pPr marL="3886200" indent="-228600" eaLnBrk="0" fontAlgn="base" hangingPunct="0">
              <a:spcBef>
                <a:spcPct val="20000"/>
              </a:spcBef>
              <a:spcAft>
                <a:spcPct val="0"/>
              </a:spcAft>
              <a:buChar char="»"/>
              <a:tabLst>
                <a:tab pos="3373438" algn="l"/>
              </a:tabLst>
              <a:defRPr sz="2000">
                <a:solidFill>
                  <a:schemeClr val="tx1"/>
                </a:solidFill>
                <a:latin typeface="Arial" charset="0"/>
              </a:defRPr>
            </a:lvl9pPr>
          </a:lstStyle>
          <a:p>
            <a:pPr eaLnBrk="1" hangingPunct="1">
              <a:spcBef>
                <a:spcPct val="50000"/>
              </a:spcBef>
              <a:buFont typeface="Wingdings" pitchFamily="2" charset="2"/>
              <a:buChar char="§"/>
            </a:pPr>
            <a:r>
              <a:rPr lang="en-US" altLang="en-US" sz="1600" b="1">
                <a:latin typeface="Times New Roman" pitchFamily="18" charset="0"/>
              </a:rPr>
              <a:t> </a:t>
            </a:r>
            <a:r>
              <a:rPr lang="en-US" altLang="en-US" sz="1800">
                <a:latin typeface="Times New Roman" pitchFamily="18" charset="0"/>
              </a:rPr>
              <a:t>The axes (RMM1 and RMM2) represent daily values of the PCs from two modes </a:t>
            </a:r>
          </a:p>
          <a:p>
            <a:pPr eaLnBrk="1" hangingPunct="1">
              <a:spcBef>
                <a:spcPct val="50000"/>
              </a:spcBef>
              <a:buFont typeface="Wingdings" pitchFamily="2" charset="2"/>
              <a:buChar char="§"/>
            </a:pPr>
            <a:r>
              <a:rPr lang="en-US" altLang="en-US" sz="1800">
                <a:latin typeface="Times New Roman" pitchFamily="18" charset="0"/>
              </a:rPr>
              <a:t> The triangular areas indicate the location of the MJO enhanced convective phase</a:t>
            </a:r>
          </a:p>
          <a:p>
            <a:pPr eaLnBrk="1" hangingPunct="1">
              <a:spcBef>
                <a:spcPct val="50000"/>
              </a:spcBef>
              <a:buFont typeface="Wingdings" pitchFamily="2" charset="2"/>
              <a:buChar char="§"/>
            </a:pPr>
            <a:r>
              <a:rPr lang="en-US" altLang="en-US" sz="1800">
                <a:latin typeface="Times New Roman" pitchFamily="18" charset="0"/>
              </a:rPr>
              <a:t> Counter-clockwise motion is indicative of eastward propagation. Large dot most recent day.</a:t>
            </a:r>
          </a:p>
          <a:p>
            <a:pPr eaLnBrk="1" hangingPunct="1">
              <a:spcBef>
                <a:spcPct val="50000"/>
              </a:spcBef>
              <a:buFont typeface="Wingdings" pitchFamily="2" charset="2"/>
              <a:buChar char="§"/>
            </a:pPr>
            <a:r>
              <a:rPr lang="en-US" altLang="en-US" sz="1800">
                <a:latin typeface="Times New Roman" pitchFamily="18" charset="0"/>
              </a:rPr>
              <a:t> Distance from center proportional to strength</a:t>
            </a:r>
          </a:p>
          <a:p>
            <a:pPr eaLnBrk="1" hangingPunct="1">
              <a:spcBef>
                <a:spcPct val="50000"/>
              </a:spcBef>
              <a:buFont typeface="Wingdings" pitchFamily="2" charset="2"/>
              <a:buChar char="§"/>
            </a:pPr>
            <a:r>
              <a:rPr lang="en-US" altLang="en-US" sz="1800">
                <a:latin typeface="Times New Roman" pitchFamily="18" charset="0"/>
              </a:rPr>
              <a:t> Line colors distinguish different months</a:t>
            </a:r>
          </a:p>
        </p:txBody>
      </p:sp>
      <p:grpSp>
        <p:nvGrpSpPr>
          <p:cNvPr id="54276" name="Group 5"/>
          <p:cNvGrpSpPr>
            <a:grpSpLocks/>
          </p:cNvGrpSpPr>
          <p:nvPr/>
        </p:nvGrpSpPr>
        <p:grpSpPr bwMode="auto">
          <a:xfrm>
            <a:off x="4343400" y="3657600"/>
            <a:ext cx="4648200" cy="2743200"/>
            <a:chOff x="867" y="2674"/>
            <a:chExt cx="2434" cy="1339"/>
          </a:xfrm>
        </p:grpSpPr>
        <p:pic>
          <p:nvPicPr>
            <p:cNvPr id="54281" name="Picture 6" descr="tlon_vpot_mjo"/>
            <p:cNvPicPr preferRelativeResize="0">
              <a:picLocks noChangeArrowheads="1"/>
            </p:cNvPicPr>
            <p:nvPr/>
          </p:nvPicPr>
          <p:blipFill>
            <a:blip r:embed="rId3">
              <a:extLst>
                <a:ext uri="{28A0092B-C50C-407E-A947-70E740481C1C}">
                  <a14:useLocalDpi xmlns:a14="http://schemas.microsoft.com/office/drawing/2010/main" val="0"/>
                </a:ext>
              </a:extLst>
            </a:blip>
            <a:srcRect l="7840" t="46800" r="7840" b="17999"/>
            <a:stretch>
              <a:fillRect/>
            </a:stretch>
          </p:blipFill>
          <p:spPr bwMode="auto">
            <a:xfrm>
              <a:off x="867" y="2674"/>
              <a:ext cx="2434"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Freeform 245"/>
            <p:cNvSpPr>
              <a:spLocks/>
            </p:cNvSpPr>
            <p:nvPr/>
          </p:nvSpPr>
          <p:spPr bwMode="auto">
            <a:xfrm rot="10800000">
              <a:off x="2592" y="3072"/>
              <a:ext cx="384" cy="144"/>
            </a:xfrm>
            <a:custGeom>
              <a:avLst/>
              <a:gdLst>
                <a:gd name="T0" fmla="*/ 0 w 672"/>
                <a:gd name="T1" fmla="*/ 0 h 336"/>
                <a:gd name="T2" fmla="*/ 589 w 672"/>
                <a:gd name="T3" fmla="*/ 0 h 336"/>
                <a:gd name="T4" fmla="*/ 589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0"/>
                  </a:moveTo>
                  <a:cubicBezTo>
                    <a:pt x="160" y="68"/>
                    <a:pt x="320" y="136"/>
                    <a:pt x="432" y="192"/>
                  </a:cubicBezTo>
                  <a:cubicBezTo>
                    <a:pt x="544" y="248"/>
                    <a:pt x="632" y="312"/>
                    <a:pt x="672"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54283" name="Freeform 246"/>
            <p:cNvSpPr>
              <a:spLocks/>
            </p:cNvSpPr>
            <p:nvPr/>
          </p:nvSpPr>
          <p:spPr bwMode="auto">
            <a:xfrm rot="462714">
              <a:off x="1546" y="3120"/>
              <a:ext cx="1426" cy="228"/>
            </a:xfrm>
            <a:custGeom>
              <a:avLst/>
              <a:gdLst>
                <a:gd name="T0" fmla="*/ 0 w 960"/>
                <a:gd name="T1" fmla="*/ 0 h 288"/>
                <a:gd name="T2" fmla="*/ 2147483646 w 960"/>
                <a:gd name="T3" fmla="*/ 3913564 h 288"/>
                <a:gd name="T4" fmla="*/ 2147483646 w 960"/>
                <a:gd name="T5" fmla="*/ 3913564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84" y="72"/>
                    <a:pt x="368" y="144"/>
                    <a:pt x="528" y="192"/>
                  </a:cubicBezTo>
                  <a:cubicBezTo>
                    <a:pt x="688" y="240"/>
                    <a:pt x="824" y="264"/>
                    <a:pt x="960"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4" name="Freeform 245"/>
            <p:cNvSpPr>
              <a:spLocks/>
            </p:cNvSpPr>
            <p:nvPr/>
          </p:nvSpPr>
          <p:spPr bwMode="auto">
            <a:xfrm rot="10800000">
              <a:off x="1344" y="3216"/>
              <a:ext cx="1488" cy="432"/>
            </a:xfrm>
            <a:custGeom>
              <a:avLst/>
              <a:gdLst>
                <a:gd name="T0" fmla="*/ 0 w 672"/>
                <a:gd name="T1" fmla="*/ 0 h 336"/>
                <a:gd name="T2" fmla="*/ 2147483646 w 672"/>
                <a:gd name="T3" fmla="*/ 2147483646 h 336"/>
                <a:gd name="T4" fmla="*/ 2147483646 w 672"/>
                <a:gd name="T5" fmla="*/ 2147483646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0"/>
                  </a:moveTo>
                  <a:cubicBezTo>
                    <a:pt x="160" y="68"/>
                    <a:pt x="320" y="136"/>
                    <a:pt x="432" y="192"/>
                  </a:cubicBezTo>
                  <a:cubicBezTo>
                    <a:pt x="544" y="248"/>
                    <a:pt x="632" y="312"/>
                    <a:pt x="672"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54285" name="Freeform 246"/>
            <p:cNvSpPr>
              <a:spLocks/>
            </p:cNvSpPr>
            <p:nvPr/>
          </p:nvSpPr>
          <p:spPr bwMode="auto">
            <a:xfrm rot="462714">
              <a:off x="1290" y="3456"/>
              <a:ext cx="725" cy="141"/>
            </a:xfrm>
            <a:custGeom>
              <a:avLst/>
              <a:gdLst>
                <a:gd name="T0" fmla="*/ 0 w 960"/>
                <a:gd name="T1" fmla="*/ 0 h 288"/>
                <a:gd name="T2" fmla="*/ 1095801 w 960"/>
                <a:gd name="T3" fmla="*/ 9 h 288"/>
                <a:gd name="T4" fmla="*/ 1095801 w 960"/>
                <a:gd name="T5" fmla="*/ 9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84" y="72"/>
                    <a:pt x="368" y="144"/>
                    <a:pt x="528" y="192"/>
                  </a:cubicBezTo>
                  <a:cubicBezTo>
                    <a:pt x="688" y="240"/>
                    <a:pt x="824" y="264"/>
                    <a:pt x="960"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277" name="Text Box 11"/>
          <p:cNvSpPr txBox="1">
            <a:spLocks noChangeArrowheads="1"/>
          </p:cNvSpPr>
          <p:nvPr/>
        </p:nvSpPr>
        <p:spPr bwMode="auto">
          <a:xfrm>
            <a:off x="1905000" y="2667000"/>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rgbClr val="FF0000"/>
                </a:solidFill>
              </a:rPr>
              <a:t>Weak </a:t>
            </a:r>
          </a:p>
          <a:p>
            <a:pPr eaLnBrk="1" hangingPunct="1">
              <a:spcBef>
                <a:spcPct val="0"/>
              </a:spcBef>
              <a:buFontTx/>
              <a:buNone/>
            </a:pPr>
            <a:r>
              <a:rPr lang="en-US" altLang="en-US" sz="1800" b="1" dirty="0">
                <a:solidFill>
                  <a:srgbClr val="FF0000"/>
                </a:solidFill>
              </a:rPr>
              <a:t>MJO</a:t>
            </a:r>
          </a:p>
        </p:txBody>
      </p:sp>
      <p:sp>
        <p:nvSpPr>
          <p:cNvPr id="54278" name="Text Box 12"/>
          <p:cNvSpPr txBox="1">
            <a:spLocks noChangeArrowheads="1"/>
          </p:cNvSpPr>
          <p:nvPr/>
        </p:nvSpPr>
        <p:spPr bwMode="auto">
          <a:xfrm>
            <a:off x="2590800" y="3886200"/>
            <a:ext cx="98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rgbClr val="FF0000"/>
                </a:solidFill>
              </a:rPr>
              <a:t>Strong </a:t>
            </a:r>
          </a:p>
          <a:p>
            <a:pPr eaLnBrk="1" hangingPunct="1">
              <a:spcBef>
                <a:spcPct val="0"/>
              </a:spcBef>
              <a:buFontTx/>
              <a:buNone/>
            </a:pPr>
            <a:r>
              <a:rPr lang="en-US" altLang="en-US" sz="1800" b="1" dirty="0">
                <a:solidFill>
                  <a:srgbClr val="FF0000"/>
                </a:solidFill>
              </a:rPr>
              <a:t>MJO</a:t>
            </a:r>
          </a:p>
        </p:txBody>
      </p:sp>
      <p:sp>
        <p:nvSpPr>
          <p:cNvPr id="54279" name="Rectangle 13"/>
          <p:cNvSpPr>
            <a:spLocks noChangeArrowheads="1"/>
          </p:cNvSpPr>
          <p:nvPr/>
        </p:nvSpPr>
        <p:spPr bwMode="auto">
          <a:xfrm>
            <a:off x="5105400" y="6477000"/>
            <a:ext cx="2430463" cy="346075"/>
          </a:xfrm>
          <a:prstGeom prst="rect">
            <a:avLst/>
          </a:prstGeom>
          <a:solidFill>
            <a:schemeClr val="bg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latin typeface="Times New Roman" pitchFamily="18" charset="0"/>
              </a:rPr>
              <a:t>Wheeler and Hendon, 2004</a:t>
            </a:r>
          </a:p>
        </p:txBody>
      </p:sp>
      <p:sp>
        <p:nvSpPr>
          <p:cNvPr id="54280" name="Text Box 14"/>
          <p:cNvSpPr txBox="1">
            <a:spLocks noChangeArrowheads="1"/>
          </p:cNvSpPr>
          <p:nvPr/>
        </p:nvSpPr>
        <p:spPr bwMode="auto">
          <a:xfrm>
            <a:off x="76200" y="5486400"/>
            <a:ext cx="4191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Wingdings" pitchFamily="2" charset="2"/>
              <a:buNone/>
            </a:pPr>
            <a:r>
              <a:rPr lang="en-US" altLang="en-US" sz="2000">
                <a:solidFill>
                  <a:schemeClr val="bg1"/>
                </a:solidFill>
                <a:latin typeface="Times New Roman" pitchFamily="18" charset="0"/>
              </a:rPr>
              <a:t>--EOF analysis (OLR, 850 and 200 hPa zonal wind)                                     --</a:t>
            </a:r>
            <a:r>
              <a:rPr lang="en-US" altLang="en-US" sz="2000">
                <a:solidFill>
                  <a:schemeClr val="bg1"/>
                </a:solidFill>
                <a:latin typeface="Times New Roman" pitchFamily="18" charset="0"/>
                <a:sym typeface="Wingdings" pitchFamily="2" charset="2"/>
              </a:rPr>
              <a:t>Index uses information from first two modes</a:t>
            </a:r>
            <a:endParaRPr lang="en-US" altLang="en-US" sz="2000">
              <a:solidFill>
                <a:schemeClr val="bg1"/>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u="sng">
                <a:solidFill>
                  <a:srgbClr val="FFFF00"/>
                </a:solidFill>
                <a:latin typeface="Times New Roman" pitchFamily="18" charset="0"/>
                <a:cs typeface="Times New Roman" pitchFamily="18" charset="0"/>
              </a:rPr>
              <a:t>Why do we care about the MJO?</a:t>
            </a:r>
          </a:p>
        </p:txBody>
      </p:sp>
      <p:sp>
        <p:nvSpPr>
          <p:cNvPr id="4" name="TextBox 3">
            <a:extLst>
              <a:ext uri="{FF2B5EF4-FFF2-40B4-BE49-F238E27FC236}">
                <a16:creationId xmlns:a16="http://schemas.microsoft.com/office/drawing/2014/main" xmlns="" id="{5534ACBE-55B0-F34F-8F49-3F9969871D3A}"/>
              </a:ext>
            </a:extLst>
          </p:cNvPr>
          <p:cNvSpPr txBox="1"/>
          <p:nvPr/>
        </p:nvSpPr>
        <p:spPr>
          <a:xfrm>
            <a:off x="0" y="914400"/>
            <a:ext cx="9144000" cy="3046413"/>
          </a:xfrm>
          <a:prstGeom prst="rect">
            <a:avLst/>
          </a:prstGeom>
          <a:noFill/>
        </p:spPr>
        <p:txBody>
          <a:bodyPr>
            <a:spAutoFit/>
          </a:bodyPr>
          <a:lstStyle/>
          <a:p>
            <a:pPr marL="285750" indent="-28575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The MJO is intellectually important: there’s a lot that we don’t understand about it so it’s a great area to research.</a:t>
            </a:r>
          </a:p>
          <a:p>
            <a:pPr>
              <a:defRPr/>
            </a:pP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The MJO has direct and indirect sensible weather impacts nearly everywhere around the globe.</a:t>
            </a:r>
          </a:p>
          <a:p>
            <a:pPr>
              <a:defRPr/>
            </a:pP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The MJO has direct impacts on ENSO, tropical cyclone activity, other tropical waves, etc.</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533400" y="2905125"/>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FFC000"/>
                </a:solidFill>
                <a:latin typeface="Times New Roman" pitchFamily="18" charset="0"/>
              </a:rPr>
              <a:t>How many MJO events are there each year?</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5"/>
          <p:cNvSpPr txBox="1">
            <a:spLocks noChangeArrowheads="1"/>
          </p:cNvSpPr>
          <p:nvPr/>
        </p:nvSpPr>
        <p:spPr bwMode="auto">
          <a:xfrm>
            <a:off x="1289050" y="0"/>
            <a:ext cx="655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Interannual Variability of the MJO</a:t>
            </a:r>
          </a:p>
        </p:txBody>
      </p:sp>
      <p:sp>
        <p:nvSpPr>
          <p:cNvPr id="28675" name="Text Box 7">
            <a:extLst>
              <a:ext uri="{FF2B5EF4-FFF2-40B4-BE49-F238E27FC236}">
                <a16:creationId xmlns:a16="http://schemas.microsoft.com/office/drawing/2014/main" xmlns="" id="{41DE40F3-6EA8-F240-A598-802761F28FB9}"/>
              </a:ext>
            </a:extLst>
          </p:cNvPr>
          <p:cNvSpPr txBox="1">
            <a:spLocks noChangeArrowheads="1"/>
          </p:cNvSpPr>
          <p:nvPr/>
        </p:nvSpPr>
        <p:spPr bwMode="auto">
          <a:xfrm>
            <a:off x="76200" y="838200"/>
            <a:ext cx="2819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a:solidFill>
                  <a:schemeClr val="bg1"/>
                </a:solidFill>
                <a:latin typeface="Times New Roman" pitchFamily="18" charset="0"/>
              </a:rPr>
              <a:t>There is strong year to year variability in MJO activity</a:t>
            </a:r>
          </a:p>
          <a:p>
            <a:pPr eaLnBrk="1" hangingPunct="1">
              <a:defRPr/>
            </a:pPr>
            <a:endParaRPr lang="en-US" sz="2400" dirty="0">
              <a:solidFill>
                <a:schemeClr val="bg1"/>
              </a:solidFill>
              <a:latin typeface="Times New Roman" pitchFamily="18" charset="0"/>
            </a:endParaRPr>
          </a:p>
          <a:p>
            <a:pPr eaLnBrk="1" hangingPunct="1">
              <a:defRPr/>
            </a:pPr>
            <a:r>
              <a:rPr lang="en-US" sz="2400" dirty="0">
                <a:solidFill>
                  <a:schemeClr val="bg1"/>
                </a:solidFill>
                <a:latin typeface="Times New Roman" pitchFamily="18" charset="0"/>
              </a:rPr>
              <a:t>This </a:t>
            </a:r>
            <a:r>
              <a:rPr lang="en-US" sz="2400" dirty="0" err="1">
                <a:solidFill>
                  <a:schemeClr val="bg1"/>
                </a:solidFill>
                <a:latin typeface="Times New Roman" pitchFamily="18" charset="0"/>
              </a:rPr>
              <a:t>interannual</a:t>
            </a:r>
            <a:r>
              <a:rPr lang="en-US" sz="2400" dirty="0">
                <a:solidFill>
                  <a:schemeClr val="bg1"/>
                </a:solidFill>
                <a:latin typeface="Times New Roman" pitchFamily="18" charset="0"/>
              </a:rPr>
              <a:t> variability is partly linked to the ENSO cycle </a:t>
            </a:r>
          </a:p>
          <a:p>
            <a:pPr eaLnBrk="1" hangingPunct="1">
              <a:defRPr/>
            </a:pPr>
            <a:endParaRPr lang="en-US" sz="2400" dirty="0">
              <a:solidFill>
                <a:schemeClr val="bg1"/>
              </a:solidFill>
              <a:latin typeface="Times New Roman" pitchFamily="18" charset="0"/>
            </a:endParaRPr>
          </a:p>
          <a:p>
            <a:pPr eaLnBrk="1" hangingPunct="1">
              <a:defRPr/>
            </a:pPr>
            <a:r>
              <a:rPr lang="en-US" sz="2400" b="1" u="sng" dirty="0">
                <a:solidFill>
                  <a:schemeClr val="tx2">
                    <a:lumMod val="50000"/>
                    <a:lumOff val="50000"/>
                  </a:schemeClr>
                </a:solidFill>
                <a:latin typeface="Times New Roman" pitchFamily="18" charset="0"/>
              </a:rPr>
              <a:t>Grey areas</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are “active” MJO periods.</a:t>
            </a:r>
          </a:p>
        </p:txBody>
      </p:sp>
      <p:sp>
        <p:nvSpPr>
          <p:cNvPr id="57347" name="Text Box 9"/>
          <p:cNvSpPr txBox="1">
            <a:spLocks noChangeArrowheads="1"/>
          </p:cNvSpPr>
          <p:nvPr/>
        </p:nvSpPr>
        <p:spPr bwMode="auto">
          <a:xfrm>
            <a:off x="76200" y="5951538"/>
            <a:ext cx="221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u="sng">
                <a:solidFill>
                  <a:srgbClr val="FFFF00"/>
                </a:solidFill>
              </a:rPr>
              <a:t>Courtesy</a:t>
            </a:r>
            <a:r>
              <a:rPr lang="en-US" altLang="en-US" sz="2000">
                <a:solidFill>
                  <a:srgbClr val="FFFF00"/>
                </a:solidFill>
              </a:rPr>
              <a:t>: </a:t>
            </a:r>
          </a:p>
          <a:p>
            <a:pPr eaLnBrk="1" hangingPunct="1">
              <a:spcBef>
                <a:spcPct val="0"/>
              </a:spcBef>
              <a:buFontTx/>
              <a:buNone/>
            </a:pPr>
            <a:r>
              <a:rPr lang="en-US" altLang="en-US" sz="2000">
                <a:solidFill>
                  <a:srgbClr val="FFFF00"/>
                </a:solidFill>
              </a:rPr>
              <a:t>Australia CAWCR</a:t>
            </a:r>
          </a:p>
        </p:txBody>
      </p:sp>
      <p:sp>
        <p:nvSpPr>
          <p:cNvPr id="57348" name="Rectangle 8"/>
          <p:cNvSpPr>
            <a:spLocks noChangeArrowheads="1"/>
          </p:cNvSpPr>
          <p:nvPr/>
        </p:nvSpPr>
        <p:spPr bwMode="auto">
          <a:xfrm>
            <a:off x="2362200" y="6367463"/>
            <a:ext cx="662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FF00"/>
                </a:solidFill>
              </a:rPr>
              <a:t>http://cawcr.gov.au/staff/mwheeler/maproom/RMM/ts.PCvar91drm.gif</a:t>
            </a:r>
          </a:p>
        </p:txBody>
      </p:sp>
      <p:pic>
        <p:nvPicPr>
          <p:cNvPr id="57349" name="Picture 10" descr="http://poama.bom.gov.au/project/maproom/RMM/ts.PCvar91dr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60400"/>
            <a:ext cx="57150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0" y="2416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rgbClr val="FFFF00"/>
                </a:solidFill>
                <a:latin typeface="Times New Roman" pitchFamily="18" charset="0"/>
              </a:rPr>
              <a:t>Part 3: MJO Impacts in the Tropics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5"/>
          <p:cNvSpPr txBox="1">
            <a:spLocks noChangeArrowheads="1"/>
          </p:cNvSpPr>
          <p:nvPr/>
        </p:nvSpPr>
        <p:spPr bwMode="auto">
          <a:xfrm>
            <a:off x="539750" y="0"/>
            <a:ext cx="799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Impacts – Tropical Rainfall Hotspots</a:t>
            </a:r>
          </a:p>
        </p:txBody>
      </p:sp>
      <p:sp>
        <p:nvSpPr>
          <p:cNvPr id="61442" name="Text Box 6"/>
          <p:cNvSpPr txBox="1">
            <a:spLocks noChangeArrowheads="1"/>
          </p:cNvSpPr>
          <p:nvPr/>
        </p:nvSpPr>
        <p:spPr bwMode="auto">
          <a:xfrm>
            <a:off x="304800" y="4876800"/>
            <a:ext cx="1336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1"/>
                </a:solidFill>
              </a:rPr>
              <a:t>Boreal </a:t>
            </a:r>
          </a:p>
          <a:p>
            <a:pPr eaLnBrk="1" hangingPunct="1">
              <a:spcBef>
                <a:spcPct val="0"/>
              </a:spcBef>
              <a:buFontTx/>
              <a:buNone/>
            </a:pPr>
            <a:r>
              <a:rPr lang="en-US" altLang="en-US" sz="2400">
                <a:solidFill>
                  <a:schemeClr val="bg1"/>
                </a:solidFill>
              </a:rPr>
              <a:t>Summer</a:t>
            </a:r>
          </a:p>
        </p:txBody>
      </p:sp>
      <p:pic>
        <p:nvPicPr>
          <p:cNvPr id="20484" name="Picture 10" descr="http://www.cpc.ncep.noaa.gov/products/precip/CWlink/MJO/plot_pcp_tvalue_8pan_mayse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20750"/>
            <a:ext cx="43386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12" descr="http://www.cpc.ncep.noaa.gov/products/precip/CWlink/MJO/plot_pcp_tvalue_8pan_novm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2075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16"/>
          <p:cNvSpPr txBox="1">
            <a:spLocks noChangeArrowheads="1"/>
          </p:cNvSpPr>
          <p:nvPr/>
        </p:nvSpPr>
        <p:spPr bwMode="auto">
          <a:xfrm>
            <a:off x="1447800" y="56038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u="sng">
                <a:solidFill>
                  <a:schemeClr val="bg1"/>
                </a:solidFill>
                <a:latin typeface="Times New Roman" pitchFamily="18" charset="0"/>
              </a:rPr>
              <a:t>Boreal Winter</a:t>
            </a:r>
          </a:p>
        </p:txBody>
      </p:sp>
      <p:sp>
        <p:nvSpPr>
          <p:cNvPr id="20487" name="Text Box 16"/>
          <p:cNvSpPr txBox="1">
            <a:spLocks noChangeArrowheads="1"/>
          </p:cNvSpPr>
          <p:nvPr/>
        </p:nvSpPr>
        <p:spPr bwMode="auto">
          <a:xfrm>
            <a:off x="5867400" y="55245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u="sng">
                <a:solidFill>
                  <a:schemeClr val="bg1"/>
                </a:solidFill>
                <a:latin typeface="Times New Roman" pitchFamily="18" charset="0"/>
              </a:rPr>
              <a:t>Boreal Summer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3"/>
          <p:cNvSpPr txBox="1">
            <a:spLocks noChangeArrowheads="1"/>
          </p:cNvSpPr>
          <p:nvPr/>
        </p:nvSpPr>
        <p:spPr bwMode="auto">
          <a:xfrm>
            <a:off x="1905000" y="0"/>
            <a:ext cx="502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Impacts – Monsoons</a:t>
            </a:r>
          </a:p>
        </p:txBody>
      </p:sp>
      <p:sp>
        <p:nvSpPr>
          <p:cNvPr id="67586" name="Text Box 5"/>
          <p:cNvSpPr txBox="1">
            <a:spLocks noChangeArrowheads="1"/>
          </p:cNvSpPr>
          <p:nvPr/>
        </p:nvSpPr>
        <p:spPr bwMode="auto">
          <a:xfrm>
            <a:off x="228600" y="6096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a:solidFill>
                  <a:schemeClr val="bg1"/>
                </a:solidFill>
                <a:latin typeface="Times New Roman" pitchFamily="18" charset="0"/>
                <a:sym typeface="Wingdings" pitchFamily="2" charset="2"/>
              </a:rPr>
              <a:t> The MJO modulates monsoon systems in a number of ways</a:t>
            </a:r>
          </a:p>
          <a:p>
            <a:pPr eaLnBrk="1" hangingPunct="1">
              <a:spcBef>
                <a:spcPct val="0"/>
              </a:spcBef>
            </a:pPr>
            <a:r>
              <a:rPr lang="en-US" altLang="en-US" sz="2400">
                <a:solidFill>
                  <a:schemeClr val="bg1"/>
                </a:solidFill>
                <a:latin typeface="Times New Roman" pitchFamily="18" charset="0"/>
                <a:sym typeface="Wingdings" pitchFamily="2" charset="2"/>
              </a:rPr>
              <a:t> The MJO can affect monsoon onset and end dates and their intensity</a:t>
            </a:r>
          </a:p>
          <a:p>
            <a:pPr eaLnBrk="1" hangingPunct="1">
              <a:spcBef>
                <a:spcPct val="0"/>
              </a:spcBef>
            </a:pPr>
            <a:r>
              <a:rPr lang="en-US" altLang="en-US" sz="2400">
                <a:solidFill>
                  <a:schemeClr val="bg1"/>
                </a:solidFill>
                <a:latin typeface="Times New Roman" pitchFamily="18" charset="0"/>
                <a:sym typeface="Wingdings" pitchFamily="2" charset="2"/>
              </a:rPr>
              <a:t> The MJO often leads to “breaks” in the monsoon or periods of especially enhanced rainfall</a:t>
            </a:r>
          </a:p>
        </p:txBody>
      </p:sp>
      <p:pic>
        <p:nvPicPr>
          <p:cNvPr id="23556" name="Picture 2" descr="http://www.cpc.ncep.noaa.gov/products/precip/CWlink/MJO/olra_last30days-3plots.gif"/>
          <p:cNvPicPr>
            <a:picLocks noChangeAspect="1" noChangeArrowheads="1"/>
          </p:cNvPicPr>
          <p:nvPr/>
        </p:nvPicPr>
        <p:blipFill>
          <a:blip r:embed="rId3">
            <a:extLst>
              <a:ext uri="{28A0092B-C50C-407E-A947-70E740481C1C}">
                <a14:useLocalDpi xmlns:a14="http://schemas.microsoft.com/office/drawing/2010/main" val="0"/>
              </a:ext>
            </a:extLst>
          </a:blip>
          <a:srcRect t="35016"/>
          <a:stretch>
            <a:fillRect/>
          </a:stretch>
        </p:blipFill>
        <p:spPr bwMode="auto">
          <a:xfrm>
            <a:off x="176213" y="2354263"/>
            <a:ext cx="5538787"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3"/>
          <p:cNvSpPr txBox="1">
            <a:spLocks noChangeArrowheads="1"/>
          </p:cNvSpPr>
          <p:nvPr/>
        </p:nvSpPr>
        <p:spPr bwMode="auto">
          <a:xfrm>
            <a:off x="5899150" y="3200400"/>
            <a:ext cx="2940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FF00"/>
                </a:solidFill>
              </a:rPr>
              <a:t>Enhanced ITCZ,</a:t>
            </a:r>
          </a:p>
          <a:p>
            <a:pPr eaLnBrk="1" hangingPunct="1">
              <a:spcBef>
                <a:spcPct val="0"/>
              </a:spcBef>
              <a:buFontTx/>
              <a:buNone/>
            </a:pPr>
            <a:r>
              <a:rPr lang="en-US" altLang="en-US" sz="2400">
                <a:solidFill>
                  <a:srgbClr val="FFFF00"/>
                </a:solidFill>
              </a:rPr>
              <a:t>Tropical cyclone activity</a:t>
            </a:r>
          </a:p>
        </p:txBody>
      </p:sp>
      <p:sp>
        <p:nvSpPr>
          <p:cNvPr id="23558" name="Line 4"/>
          <p:cNvSpPr>
            <a:spLocks noChangeShapeType="1"/>
          </p:cNvSpPr>
          <p:nvPr/>
        </p:nvSpPr>
        <p:spPr bwMode="auto">
          <a:xfrm flipH="1" flipV="1">
            <a:off x="3886200" y="3344863"/>
            <a:ext cx="1905000" cy="541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5"/>
          <p:cNvSpPr txBox="1">
            <a:spLocks noChangeArrowheads="1"/>
          </p:cNvSpPr>
          <p:nvPr/>
        </p:nvSpPr>
        <p:spPr bwMode="auto">
          <a:xfrm>
            <a:off x="5867400" y="4824413"/>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FF00"/>
                </a:solidFill>
              </a:rPr>
              <a:t>Gulf surge and </a:t>
            </a:r>
          </a:p>
          <a:p>
            <a:pPr eaLnBrk="1" hangingPunct="1">
              <a:spcBef>
                <a:spcPct val="0"/>
              </a:spcBef>
              <a:buFontTx/>
              <a:buNone/>
            </a:pPr>
            <a:r>
              <a:rPr lang="en-US" altLang="en-US" sz="2400">
                <a:solidFill>
                  <a:srgbClr val="FFFF00"/>
                </a:solidFill>
              </a:rPr>
              <a:t>SW monsoon modulation</a:t>
            </a:r>
          </a:p>
        </p:txBody>
      </p:sp>
      <p:sp>
        <p:nvSpPr>
          <p:cNvPr id="9" name="Line 6"/>
          <p:cNvSpPr>
            <a:spLocks noChangeShapeType="1"/>
          </p:cNvSpPr>
          <p:nvPr/>
        </p:nvSpPr>
        <p:spPr bwMode="auto">
          <a:xfrm flipH="1">
            <a:off x="3810000" y="5249863"/>
            <a:ext cx="20574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Text Box 7"/>
          <p:cNvSpPr txBox="1">
            <a:spLocks noChangeArrowheads="1"/>
          </p:cNvSpPr>
          <p:nvPr/>
        </p:nvSpPr>
        <p:spPr bwMode="auto">
          <a:xfrm>
            <a:off x="6022975" y="2378075"/>
            <a:ext cx="219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solidFill>
                  <a:schemeClr val="bg1"/>
                </a:solidFill>
                <a:latin typeface="Times New Roman" pitchFamily="18" charset="0"/>
              </a:rPr>
              <a:t>OLR Anomalies</a:t>
            </a:r>
          </a:p>
        </p:txBody>
      </p:sp>
      <p:sp>
        <p:nvSpPr>
          <p:cNvPr id="67593" name="Rectangle 9"/>
          <p:cNvSpPr>
            <a:spLocks noChangeArrowheads="1"/>
          </p:cNvSpPr>
          <p:nvPr/>
        </p:nvSpPr>
        <p:spPr bwMode="auto">
          <a:xfrm>
            <a:off x="6561138" y="6324600"/>
            <a:ext cx="2012950" cy="346075"/>
          </a:xfrm>
          <a:prstGeom prst="rect">
            <a:avLst/>
          </a:prstGeom>
          <a:solidFill>
            <a:schemeClr val="bg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latin typeface="Times New Roman" pitchFamily="18" charset="0"/>
              </a:rPr>
              <a:t>Shi and Higgins, 2001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ppt_x"/>
                                          </p:val>
                                        </p:tav>
                                        <p:tav tm="100000">
                                          <p:val>
                                            <p:strVal val="#ppt_x"/>
                                          </p:val>
                                        </p:tav>
                                      </p:tavLst>
                                    </p:anim>
                                    <p:anim calcmode="lin" valueType="num">
                                      <p:cBhvr additive="base">
                                        <p:cTn id="14" dur="500" fill="hold"/>
                                        <p:tgtEl>
                                          <p:spTgt spid="2355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557"/>
                                        </p:tgtEl>
                                        <p:attrNameLst>
                                          <p:attrName>style.visibility</p:attrName>
                                        </p:attrNameLst>
                                      </p:cBhvr>
                                      <p:to>
                                        <p:strVal val="visible"/>
                                      </p:to>
                                    </p:set>
                                    <p:anim calcmode="lin" valueType="num">
                                      <p:cBhvr additive="base">
                                        <p:cTn id="17" dur="500" fill="hold"/>
                                        <p:tgtEl>
                                          <p:spTgt spid="23557"/>
                                        </p:tgtEl>
                                        <p:attrNameLst>
                                          <p:attrName>ppt_x</p:attrName>
                                        </p:attrNameLst>
                                      </p:cBhvr>
                                      <p:tavLst>
                                        <p:tav tm="0">
                                          <p:val>
                                            <p:strVal val="#ppt_x"/>
                                          </p:val>
                                        </p:tav>
                                        <p:tav tm="100000">
                                          <p:val>
                                            <p:strVal val="#ppt_x"/>
                                          </p:val>
                                        </p:tav>
                                      </p:tavLst>
                                    </p:anim>
                                    <p:anim calcmode="lin" valueType="num">
                                      <p:cBhvr additive="base">
                                        <p:cTn id="1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animBg="1"/>
      <p:bldP spid="8" grpId="0"/>
      <p:bldP spid="9" grpId="0" animBg="1"/>
      <p:bldP spid="235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43229"/>
            <a:ext cx="9144000" cy="899771"/>
          </a:xfrm>
          <a:prstGeom prst="rect">
            <a:avLst/>
          </a:prstGeom>
          <a:solidFill>
            <a:srgbClr val="0070C0"/>
          </a:solidFill>
          <a:ln>
            <a:noFill/>
          </a:ln>
          <a:effectLst>
            <a:reflection blurRad="6350" stA="50000" endA="295" endPos="25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4038600" y="1265238"/>
            <a:ext cx="4851400" cy="5572125"/>
          </a:xfrm>
          <a:prstGeom prst="roundRect">
            <a:avLst>
              <a:gd name="adj" fmla="val 2183"/>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072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186238" y="1325563"/>
            <a:ext cx="4695825" cy="5383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title"/>
          </p:nvPr>
        </p:nvSpPr>
        <p:spPr>
          <a:xfrm>
            <a:off x="228600" y="244475"/>
            <a:ext cx="6019800" cy="1306513"/>
          </a:xfrm>
        </p:spPr>
        <p:txBody>
          <a:bodyPr wrap="square" lIns="91440" tIns="45720" rIns="91440" bIns="45720" numCol="1" anchor="t" anchorCtr="0" compatLnSpc="1">
            <a:prstTxWarp prst="textNoShape">
              <a:avLst/>
            </a:prstTxWarp>
            <a:noAutofit/>
          </a:bodyPr>
          <a:lstStyle/>
          <a:p>
            <a:pPr eaLnBrk="1" hangingPunct="1">
              <a:defRPr/>
            </a:pPr>
            <a:r>
              <a:rPr lang="en-US" altLang="en-US" sz="2400" dirty="0">
                <a:solidFill>
                  <a:schemeClr val="bg1"/>
                </a:solidFill>
                <a:effectLst>
                  <a:outerShdw blurRad="38100" dist="38100" dir="2700000" algn="tl">
                    <a:srgbClr val="000000"/>
                  </a:outerShdw>
                </a:effectLst>
                <a:latin typeface="Trebuchet MS" pitchFamily="34" charset="0"/>
              </a:rPr>
              <a:t>OLR Anomalies – Past 30 days</a:t>
            </a:r>
          </a:p>
        </p:txBody>
      </p:sp>
      <p:sp>
        <p:nvSpPr>
          <p:cNvPr id="30726" name="Text Box 8"/>
          <p:cNvSpPr txBox="1">
            <a:spLocks noChangeArrowheads="1"/>
          </p:cNvSpPr>
          <p:nvPr/>
        </p:nvSpPr>
        <p:spPr bwMode="auto">
          <a:xfrm>
            <a:off x="82550" y="838200"/>
            <a:ext cx="3429000" cy="9239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eaLnBrk="1" hangingPunct="1">
              <a:spcBef>
                <a:spcPct val="50000"/>
              </a:spcBef>
              <a:buClrTx/>
              <a:buSzTx/>
              <a:buFontTx/>
              <a:buNone/>
            </a:pPr>
            <a:r>
              <a:rPr lang="en-US" altLang="en-US" sz="1200" b="1" i="1" dirty="0">
                <a:solidFill>
                  <a:srgbClr val="FFFF00"/>
                </a:solidFill>
                <a:latin typeface="Trebuchet MS" pitchFamily="34" charset="0"/>
              </a:rPr>
              <a:t>Drier-than-normal conditions, positive OLR anomalies (yellow/red shading) </a:t>
            </a:r>
          </a:p>
          <a:p>
            <a:pPr eaLnBrk="1" hangingPunct="1">
              <a:spcBef>
                <a:spcPct val="50000"/>
              </a:spcBef>
              <a:buClrTx/>
              <a:buSzTx/>
              <a:buFontTx/>
              <a:buNone/>
            </a:pPr>
            <a:r>
              <a:rPr lang="en-US" altLang="en-US" sz="1200" b="1" i="1" dirty="0">
                <a:solidFill>
                  <a:srgbClr val="FFFF00"/>
                </a:solidFill>
                <a:latin typeface="Trebuchet MS" pitchFamily="34" charset="0"/>
              </a:rPr>
              <a:t>Wetter-than-normal conditions, negative OLR anomalies (blue shading)</a:t>
            </a:r>
          </a:p>
        </p:txBody>
      </p:sp>
      <p:sp>
        <p:nvSpPr>
          <p:cNvPr id="30727" name="Text Box 164"/>
          <p:cNvSpPr txBox="1">
            <a:spLocks noChangeArrowheads="1"/>
          </p:cNvSpPr>
          <p:nvPr/>
        </p:nvSpPr>
        <p:spPr bwMode="auto">
          <a:xfrm>
            <a:off x="76200" y="225425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a:spcBef>
                <a:spcPct val="0"/>
              </a:spcBef>
              <a:buClrTx/>
              <a:buSzTx/>
              <a:buFontTx/>
              <a:buNone/>
            </a:pPr>
            <a:endParaRPr lang="en-US" altLang="en-US" sz="1400" b="1">
              <a:solidFill>
                <a:schemeClr val="bg1"/>
              </a:solidFill>
              <a:latin typeface="Trebuchet MS" pitchFamily="34" charset="0"/>
            </a:endParaRPr>
          </a:p>
        </p:txBody>
      </p:sp>
      <p:sp>
        <p:nvSpPr>
          <p:cNvPr id="30728" name="Text Box 164"/>
          <p:cNvSpPr txBox="1">
            <a:spLocks noChangeArrowheads="1"/>
          </p:cNvSpPr>
          <p:nvPr/>
        </p:nvSpPr>
        <p:spPr bwMode="auto">
          <a:xfrm>
            <a:off x="0" y="2078038"/>
            <a:ext cx="4038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a:spcBef>
                <a:spcPct val="0"/>
              </a:spcBef>
              <a:buClrTx/>
              <a:buSzTx/>
              <a:buFont typeface="Wingdings 2" pitchFamily="18" charset="2"/>
              <a:buNone/>
            </a:pPr>
            <a:r>
              <a:rPr lang="en-US" altLang="en-US" sz="1400" b="1" dirty="0">
                <a:solidFill>
                  <a:schemeClr val="bg1"/>
                </a:solidFill>
                <a:latin typeface="Trebuchet MS" pitchFamily="34" charset="0"/>
              </a:rPr>
              <a:t>During early to mid-October, enhanced convection associated with a strengthening MJO developed over the eastern Indian Ocean and western Maritime Continent. Suppressed convection remained entrenched over the central and eastern Pacific.</a:t>
            </a:r>
          </a:p>
          <a:p>
            <a:pPr>
              <a:spcBef>
                <a:spcPct val="0"/>
              </a:spcBef>
              <a:buClrTx/>
              <a:buSzTx/>
              <a:buFont typeface="Wingdings 2" pitchFamily="18" charset="2"/>
              <a:buNone/>
            </a:pPr>
            <a:endParaRPr lang="en-US" altLang="en-US" sz="1400" b="1" dirty="0">
              <a:solidFill>
                <a:schemeClr val="bg1"/>
              </a:solidFill>
              <a:latin typeface="Trebuchet MS" pitchFamily="34" charset="0"/>
            </a:endParaRPr>
          </a:p>
          <a:p>
            <a:pPr>
              <a:spcBef>
                <a:spcPct val="0"/>
              </a:spcBef>
              <a:buClrTx/>
              <a:buSzTx/>
              <a:buFont typeface="Wingdings 2" pitchFamily="18" charset="2"/>
              <a:buNone/>
            </a:pPr>
            <a:r>
              <a:rPr lang="en-US" altLang="en-US" sz="1400" b="1" dirty="0">
                <a:solidFill>
                  <a:schemeClr val="bg1"/>
                </a:solidFill>
                <a:latin typeface="Trebuchet MS" pitchFamily="34" charset="0"/>
              </a:rPr>
              <a:t>Enhanced convection, related to a robust MJO shifted east across the Maritime Continent and West Pacific during mid to late October, while suppressed convection developed over Africa and the Indian Ocean.</a:t>
            </a:r>
          </a:p>
          <a:p>
            <a:pPr>
              <a:spcBef>
                <a:spcPct val="0"/>
              </a:spcBef>
              <a:buClrTx/>
              <a:buSzTx/>
              <a:buFont typeface="Wingdings 2" pitchFamily="18" charset="2"/>
              <a:buNone/>
            </a:pPr>
            <a:endParaRPr lang="en-US" altLang="en-US" sz="1400" b="1" dirty="0">
              <a:solidFill>
                <a:schemeClr val="bg1"/>
              </a:solidFill>
              <a:latin typeface="Trebuchet MS" pitchFamily="34" charset="0"/>
            </a:endParaRPr>
          </a:p>
          <a:p>
            <a:pPr>
              <a:spcBef>
                <a:spcPct val="0"/>
              </a:spcBef>
              <a:buClrTx/>
              <a:buSzTx/>
              <a:buFont typeface="Wingdings 2" pitchFamily="18" charset="2"/>
              <a:buNone/>
            </a:pPr>
            <a:endParaRPr lang="en-US" altLang="en-US" sz="1400" b="1" dirty="0">
              <a:solidFill>
                <a:schemeClr val="bg1"/>
              </a:solidFill>
              <a:latin typeface="Trebuchet MS" pitchFamily="34" charset="0"/>
            </a:endParaRPr>
          </a:p>
          <a:p>
            <a:pPr>
              <a:spcBef>
                <a:spcPct val="0"/>
              </a:spcBef>
              <a:buClrTx/>
              <a:buSzTx/>
              <a:buFont typeface="Wingdings 2" pitchFamily="18" charset="2"/>
              <a:buNone/>
            </a:pPr>
            <a:endParaRPr lang="en-US" altLang="en-US" sz="1400" b="1" dirty="0">
              <a:solidFill>
                <a:schemeClr val="bg1"/>
              </a:solidFill>
              <a:latin typeface="Trebuchet MS" pitchFamily="34" charset="0"/>
            </a:endParaRPr>
          </a:p>
          <a:p>
            <a:pPr>
              <a:spcBef>
                <a:spcPct val="0"/>
              </a:spcBef>
              <a:buClrTx/>
              <a:buSzTx/>
              <a:buFont typeface="Wingdings 2" pitchFamily="18" charset="2"/>
              <a:buNone/>
            </a:pPr>
            <a:r>
              <a:rPr lang="en-US" altLang="en-US" sz="1400" b="1" dirty="0">
                <a:solidFill>
                  <a:schemeClr val="bg1"/>
                </a:solidFill>
                <a:latin typeface="Trebuchet MS" pitchFamily="34" charset="0"/>
              </a:rPr>
              <a:t>During late October, the MJO rapidly propagated east across the Western Hemisphere with convection increasing once again across Africa. The low frequency state continued to support suppressed convection across the equatorial central Pacific.  </a:t>
            </a:r>
          </a:p>
        </p:txBody>
      </p:sp>
      <p:sp>
        <p:nvSpPr>
          <p:cNvPr id="30729" name="Oval 221"/>
          <p:cNvSpPr>
            <a:spLocks noChangeArrowheads="1"/>
          </p:cNvSpPr>
          <p:nvPr/>
        </p:nvSpPr>
        <p:spPr bwMode="auto">
          <a:xfrm rot="-578811">
            <a:off x="6170613" y="2084388"/>
            <a:ext cx="990600" cy="393700"/>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algn="ctr" eaLnBrk="1" hangingPunct="1">
              <a:spcBef>
                <a:spcPct val="0"/>
              </a:spcBef>
              <a:buClrTx/>
              <a:buSzTx/>
              <a:buFontTx/>
              <a:buNone/>
            </a:pPr>
            <a:endParaRPr lang="en-US" altLang="en-US">
              <a:solidFill>
                <a:schemeClr val="accent2"/>
              </a:solidFill>
              <a:latin typeface="Times New Roman" pitchFamily="18" charset="0"/>
            </a:endParaRPr>
          </a:p>
        </p:txBody>
      </p:sp>
      <p:sp>
        <p:nvSpPr>
          <p:cNvPr id="17" name="Oval 16"/>
          <p:cNvSpPr/>
          <p:nvPr/>
        </p:nvSpPr>
        <p:spPr>
          <a:xfrm rot="20757453">
            <a:off x="5540375" y="3876675"/>
            <a:ext cx="912813" cy="284163"/>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p:cNvSpPr/>
          <p:nvPr/>
        </p:nvSpPr>
        <p:spPr>
          <a:xfrm rot="1029547">
            <a:off x="5103813" y="2246313"/>
            <a:ext cx="585787" cy="357187"/>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32" name="Oval 221"/>
          <p:cNvSpPr>
            <a:spLocks noChangeArrowheads="1"/>
          </p:cNvSpPr>
          <p:nvPr/>
        </p:nvSpPr>
        <p:spPr bwMode="auto">
          <a:xfrm rot="-435699">
            <a:off x="6129338" y="5762625"/>
            <a:ext cx="636587" cy="292100"/>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algn="ctr" eaLnBrk="1" hangingPunct="1">
              <a:spcBef>
                <a:spcPct val="0"/>
              </a:spcBef>
              <a:buClrTx/>
              <a:buSzTx/>
              <a:buFontTx/>
              <a:buNone/>
            </a:pPr>
            <a:endParaRPr lang="en-US" altLang="en-US">
              <a:solidFill>
                <a:schemeClr val="accent2"/>
              </a:solidFill>
              <a:latin typeface="Times New Roman" pitchFamily="18" charset="0"/>
            </a:endParaRPr>
          </a:p>
        </p:txBody>
      </p:sp>
      <p:sp>
        <p:nvSpPr>
          <p:cNvPr id="23" name="Oval 22"/>
          <p:cNvSpPr/>
          <p:nvPr/>
        </p:nvSpPr>
        <p:spPr>
          <a:xfrm>
            <a:off x="7239000" y="5637213"/>
            <a:ext cx="762000" cy="290512"/>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34" name="Oval 221"/>
          <p:cNvSpPr>
            <a:spLocks noChangeArrowheads="1"/>
          </p:cNvSpPr>
          <p:nvPr/>
        </p:nvSpPr>
        <p:spPr bwMode="auto">
          <a:xfrm rot="-435699">
            <a:off x="5021263" y="5797550"/>
            <a:ext cx="598487" cy="331788"/>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algn="ctr" eaLnBrk="1" hangingPunct="1">
              <a:spcBef>
                <a:spcPct val="0"/>
              </a:spcBef>
              <a:buClrTx/>
              <a:buSzTx/>
              <a:buFontTx/>
              <a:buNone/>
            </a:pPr>
            <a:endParaRPr lang="en-US" altLang="en-US">
              <a:solidFill>
                <a:schemeClr val="accent2"/>
              </a:solidFill>
              <a:latin typeface="Times New Roman" pitchFamily="18" charset="0"/>
            </a:endParaRPr>
          </a:p>
        </p:txBody>
      </p:sp>
      <p:sp>
        <p:nvSpPr>
          <p:cNvPr id="30735" name="Oval 221"/>
          <p:cNvSpPr>
            <a:spLocks noChangeArrowheads="1"/>
          </p:cNvSpPr>
          <p:nvPr/>
        </p:nvSpPr>
        <p:spPr bwMode="auto">
          <a:xfrm rot="-578811">
            <a:off x="4502150" y="4052888"/>
            <a:ext cx="1031875" cy="401637"/>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algn="ctr" eaLnBrk="1" hangingPunct="1">
              <a:spcBef>
                <a:spcPct val="0"/>
              </a:spcBef>
              <a:buClrTx/>
              <a:buSzTx/>
              <a:buFontTx/>
              <a:buNone/>
            </a:pPr>
            <a:endParaRPr lang="en-US" altLang="en-US">
              <a:solidFill>
                <a:schemeClr val="accent2"/>
              </a:solidFill>
              <a:latin typeface="Times New Roman" pitchFamily="18" charset="0"/>
            </a:endParaRPr>
          </a:p>
        </p:txBody>
      </p:sp>
      <p:sp>
        <p:nvSpPr>
          <p:cNvPr id="30736" name="Oval 221"/>
          <p:cNvSpPr>
            <a:spLocks noChangeArrowheads="1"/>
          </p:cNvSpPr>
          <p:nvPr/>
        </p:nvSpPr>
        <p:spPr bwMode="auto">
          <a:xfrm rot="-435699">
            <a:off x="6122988" y="4059238"/>
            <a:ext cx="822325" cy="223837"/>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ea typeface="MS PGothic" pitchFamily="34" charset="-128"/>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ea typeface="MS PGothic" pitchFamily="34" charset="-128"/>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ea typeface="MS PGothic" pitchFamily="34" charset="-128"/>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ea typeface="MS PGothic" pitchFamily="34" charset="-128"/>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ea typeface="MS PGothic" pitchFamily="34" charset="-128"/>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ea typeface="MS PGothic" pitchFamily="34" charset="-128"/>
              </a:defRPr>
            </a:lvl9pPr>
          </a:lstStyle>
          <a:p>
            <a:pPr algn="ctr" eaLnBrk="1" hangingPunct="1">
              <a:spcBef>
                <a:spcPct val="0"/>
              </a:spcBef>
              <a:buClrTx/>
              <a:buSzTx/>
              <a:buFontTx/>
              <a:buNone/>
            </a:pPr>
            <a:endParaRPr lang="en-US" altLang="en-US">
              <a:solidFill>
                <a:schemeClr val="accent2"/>
              </a:solidFill>
              <a:latin typeface="Times New Roman" pitchFamily="18" charset="0"/>
            </a:endParaRPr>
          </a:p>
        </p:txBody>
      </p:sp>
      <p:sp>
        <p:nvSpPr>
          <p:cNvPr id="27" name="Oval 26"/>
          <p:cNvSpPr/>
          <p:nvPr/>
        </p:nvSpPr>
        <p:spPr>
          <a:xfrm>
            <a:off x="4419600" y="5740400"/>
            <a:ext cx="582613" cy="290513"/>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7500494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2"/>
          <p:cNvSpPr txBox="1">
            <a:spLocks noChangeArrowheads="1"/>
          </p:cNvSpPr>
          <p:nvPr/>
        </p:nvSpPr>
        <p:spPr bwMode="auto">
          <a:xfrm>
            <a:off x="0" y="1752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rgbClr val="FFFF00"/>
                </a:solidFill>
                <a:latin typeface="Times New Roman" pitchFamily="18" charset="0"/>
              </a:rPr>
              <a:t>Part 5: MJO Prediction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1524000" y="0"/>
            <a:ext cx="542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Prediction -- Overview</a:t>
            </a:r>
          </a:p>
        </p:txBody>
      </p:sp>
      <p:sp>
        <p:nvSpPr>
          <p:cNvPr id="100354" name="Text Box 3"/>
          <p:cNvSpPr txBox="1">
            <a:spLocks noChangeArrowheads="1"/>
          </p:cNvSpPr>
          <p:nvPr/>
        </p:nvSpPr>
        <p:spPr bwMode="auto">
          <a:xfrm>
            <a:off x="0" y="933450"/>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a:solidFill>
                  <a:schemeClr val="bg1"/>
                </a:solidFill>
                <a:latin typeface="Times New Roman" pitchFamily="18" charset="0"/>
              </a:rPr>
              <a:t> Predictability 2-4 weeks in future</a:t>
            </a:r>
          </a:p>
          <a:p>
            <a:pPr lvl="1" eaLnBrk="1" hangingPunct="1">
              <a:spcBef>
                <a:spcPct val="0"/>
              </a:spcBef>
            </a:pPr>
            <a:r>
              <a:rPr lang="en-US" altLang="en-US" sz="2000">
                <a:solidFill>
                  <a:schemeClr val="bg1"/>
                </a:solidFill>
                <a:latin typeface="Times New Roman" pitchFamily="18" charset="0"/>
              </a:rPr>
              <a:t>Best when the MJO is </a:t>
            </a:r>
            <a:r>
              <a:rPr lang="en-US" altLang="en-US" sz="2000" i="1">
                <a:solidFill>
                  <a:schemeClr val="bg1"/>
                </a:solidFill>
                <a:latin typeface="Times New Roman" pitchFamily="18" charset="0"/>
              </a:rPr>
              <a:t>already in progress</a:t>
            </a:r>
            <a:r>
              <a:rPr lang="en-US" altLang="en-US" sz="2000">
                <a:solidFill>
                  <a:schemeClr val="bg1"/>
                </a:solidFill>
                <a:latin typeface="Times New Roman" pitchFamily="18" charset="0"/>
              </a:rPr>
              <a:t>.</a:t>
            </a:r>
          </a:p>
          <a:p>
            <a:pPr lvl="1" eaLnBrk="1" hangingPunct="1">
              <a:spcBef>
                <a:spcPct val="0"/>
              </a:spcBef>
            </a:pPr>
            <a:r>
              <a:rPr lang="en-US" altLang="en-US" sz="2000">
                <a:solidFill>
                  <a:schemeClr val="bg1"/>
                </a:solidFill>
                <a:latin typeface="Times New Roman" pitchFamily="18" charset="0"/>
              </a:rPr>
              <a:t>Hard to predict when MJO will dissipate.</a:t>
            </a:r>
          </a:p>
          <a:p>
            <a:pPr lvl="1" eaLnBrk="1" hangingPunct="1">
              <a:spcBef>
                <a:spcPct val="0"/>
              </a:spcBef>
            </a:pPr>
            <a:r>
              <a:rPr lang="en-US" altLang="en-US" sz="2000">
                <a:solidFill>
                  <a:schemeClr val="bg1"/>
                </a:solidFill>
                <a:latin typeface="Times New Roman" pitchFamily="18" charset="0"/>
              </a:rPr>
              <a:t>Hardest to predict when an MJO will form out of nothing.</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pPr>
            <a:r>
              <a:rPr lang="en-US" altLang="en-US" sz="2400">
                <a:solidFill>
                  <a:schemeClr val="bg1"/>
                </a:solidFill>
                <a:latin typeface="Times New Roman" pitchFamily="18" charset="0"/>
              </a:rPr>
              <a:t> Both statistical and dynamical model predictions are available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755650"/>
            <a:ext cx="5384800"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8" name="Text Box 2"/>
          <p:cNvSpPr txBox="1">
            <a:spLocks noChangeArrowheads="1"/>
          </p:cNvSpPr>
          <p:nvPr/>
        </p:nvSpPr>
        <p:spPr bwMode="auto">
          <a:xfrm>
            <a:off x="1238250" y="0"/>
            <a:ext cx="676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Prediction – Skill Comparison</a:t>
            </a:r>
          </a:p>
        </p:txBody>
      </p:sp>
      <p:sp>
        <p:nvSpPr>
          <p:cNvPr id="101379" name="Text Box 4"/>
          <p:cNvSpPr txBox="1">
            <a:spLocks noChangeArrowheads="1"/>
          </p:cNvSpPr>
          <p:nvPr/>
        </p:nvSpPr>
        <p:spPr bwMode="auto">
          <a:xfrm>
            <a:off x="4953000" y="3886200"/>
            <a:ext cx="164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2000" b="1">
                <a:solidFill>
                  <a:srgbClr val="0000FF"/>
                </a:solidFill>
                <a:latin typeface="Tahoma" pitchFamily="34" charset="0"/>
                <a:ea typeface="ＭＳ Ｐゴシック" pitchFamily="100" charset="-128"/>
              </a:rPr>
              <a:t>persistence</a:t>
            </a:r>
          </a:p>
        </p:txBody>
      </p:sp>
      <p:sp>
        <p:nvSpPr>
          <p:cNvPr id="101380" name="Text Box 5"/>
          <p:cNvSpPr txBox="1">
            <a:spLocks noChangeArrowheads="1"/>
          </p:cNvSpPr>
          <p:nvPr/>
        </p:nvSpPr>
        <p:spPr bwMode="auto">
          <a:xfrm>
            <a:off x="5638800" y="3048000"/>
            <a:ext cx="142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2000" b="1">
                <a:solidFill>
                  <a:srgbClr val="009900"/>
                </a:solidFill>
                <a:latin typeface="Tahoma" pitchFamily="34" charset="0"/>
                <a:ea typeface="ＭＳ Ｐゴシック" pitchFamily="100" charset="-128"/>
              </a:rPr>
              <a:t>statistical</a:t>
            </a:r>
          </a:p>
        </p:txBody>
      </p:sp>
      <p:sp>
        <p:nvSpPr>
          <p:cNvPr id="101381" name="Text Box 6"/>
          <p:cNvSpPr txBox="1">
            <a:spLocks noChangeArrowheads="1"/>
          </p:cNvSpPr>
          <p:nvPr/>
        </p:nvSpPr>
        <p:spPr bwMode="auto">
          <a:xfrm>
            <a:off x="6419850" y="2346325"/>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2000" b="1">
                <a:solidFill>
                  <a:srgbClr val="FF0000"/>
                </a:solidFill>
                <a:latin typeface="Tahoma" pitchFamily="34" charset="0"/>
                <a:ea typeface="ＭＳ Ｐゴシック" pitchFamily="100" charset="-128"/>
              </a:rPr>
              <a:t>model</a:t>
            </a:r>
          </a:p>
        </p:txBody>
      </p:sp>
      <p:sp>
        <p:nvSpPr>
          <p:cNvPr id="101382" name="Text Box 41"/>
          <p:cNvSpPr txBox="1">
            <a:spLocks noChangeArrowheads="1"/>
          </p:cNvSpPr>
          <p:nvPr/>
        </p:nvSpPr>
        <p:spPr bwMode="auto">
          <a:xfrm>
            <a:off x="28575" y="914400"/>
            <a:ext cx="3705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solidFill>
                  <a:schemeClr val="bg1"/>
                </a:solidFill>
                <a:latin typeface="Times New Roman" pitchFamily="18" charset="0"/>
              </a:rPr>
              <a:t>Comparison of methods:</a:t>
            </a:r>
          </a:p>
          <a:p>
            <a:pPr eaLnBrk="1" hangingPunct="1">
              <a:spcBef>
                <a:spcPct val="0"/>
              </a:spcBef>
              <a:buFontTx/>
              <a:buNone/>
            </a:pPr>
            <a:endParaRPr lang="en-US" altLang="en-US" sz="2400" u="sng">
              <a:solidFill>
                <a:schemeClr val="bg1"/>
              </a:solidFill>
              <a:latin typeface="Times New Roman" pitchFamily="18" charset="0"/>
            </a:endParaRPr>
          </a:p>
          <a:p>
            <a:pPr eaLnBrk="1" hangingPunct="1">
              <a:spcBef>
                <a:spcPct val="0"/>
              </a:spcBef>
              <a:buFontTx/>
              <a:buNone/>
            </a:pPr>
            <a:r>
              <a:rPr lang="en-US" altLang="en-US" sz="2400" u="sng">
                <a:solidFill>
                  <a:schemeClr val="bg1"/>
                </a:solidFill>
                <a:latin typeface="Times New Roman" pitchFamily="18" charset="0"/>
              </a:rPr>
              <a:t>Useful skill:</a:t>
            </a:r>
          </a:p>
          <a:p>
            <a:pPr eaLnBrk="1" hangingPunct="1">
              <a:spcBef>
                <a:spcPct val="0"/>
              </a:spcBef>
              <a:buFontTx/>
              <a:buNone/>
            </a:pPr>
            <a:r>
              <a:rPr lang="en-US" altLang="en-US" sz="2400">
                <a:solidFill>
                  <a:schemeClr val="bg1"/>
                </a:solidFill>
                <a:latin typeface="Times New Roman" pitchFamily="18" charset="0"/>
              </a:rPr>
              <a:t>Persistence: 7 days</a:t>
            </a:r>
          </a:p>
          <a:p>
            <a:pPr eaLnBrk="1" hangingPunct="1">
              <a:spcBef>
                <a:spcPct val="0"/>
              </a:spcBef>
              <a:buFontTx/>
              <a:buNone/>
            </a:pPr>
            <a:r>
              <a:rPr lang="en-US" altLang="en-US" sz="2400">
                <a:solidFill>
                  <a:schemeClr val="bg1"/>
                </a:solidFill>
                <a:latin typeface="Times New Roman" pitchFamily="18" charset="0"/>
              </a:rPr>
              <a:t>Simple statistical: 12 days</a:t>
            </a:r>
          </a:p>
          <a:p>
            <a:pPr eaLnBrk="1" hangingPunct="1">
              <a:spcBef>
                <a:spcPct val="0"/>
              </a:spcBef>
              <a:buFontTx/>
              <a:buNone/>
            </a:pPr>
            <a:r>
              <a:rPr lang="en-US" altLang="en-US" sz="2400">
                <a:solidFill>
                  <a:schemeClr val="bg1"/>
                </a:solidFill>
                <a:latin typeface="Times New Roman" pitchFamily="18" charset="0"/>
              </a:rPr>
              <a:t>POAMA model: 15-20 days</a:t>
            </a:r>
          </a:p>
        </p:txBody>
      </p:sp>
      <p:sp>
        <p:nvSpPr>
          <p:cNvPr id="101383" name="Line 44"/>
          <p:cNvSpPr>
            <a:spLocks noChangeShapeType="1"/>
          </p:cNvSpPr>
          <p:nvPr/>
        </p:nvSpPr>
        <p:spPr bwMode="auto">
          <a:xfrm>
            <a:off x="4419600" y="2971800"/>
            <a:ext cx="45148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4" name="Text Box 46"/>
          <p:cNvSpPr txBox="1">
            <a:spLocks noChangeArrowheads="1"/>
          </p:cNvSpPr>
          <p:nvPr/>
        </p:nvSpPr>
        <p:spPr bwMode="auto">
          <a:xfrm>
            <a:off x="76200" y="5562600"/>
            <a:ext cx="8782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FF00"/>
                </a:solidFill>
                <a:latin typeface="Times New Roman" pitchFamily="18" charset="0"/>
              </a:rPr>
              <a:t>Statistical MJO forecasts from several different methods (lagged regression, constructed analog, etc.) are generally comparable</a:t>
            </a:r>
          </a:p>
        </p:txBody>
      </p:sp>
      <p:sp>
        <p:nvSpPr>
          <p:cNvPr id="101385" name="Rectangle 14"/>
          <p:cNvSpPr>
            <a:spLocks noChangeArrowheads="1"/>
          </p:cNvSpPr>
          <p:nvPr/>
        </p:nvSpPr>
        <p:spPr bwMode="auto">
          <a:xfrm>
            <a:off x="7315200" y="6400800"/>
            <a:ext cx="1668463" cy="338138"/>
          </a:xfrm>
          <a:prstGeom prst="rect">
            <a:avLst/>
          </a:prstGeom>
          <a:solidFill>
            <a:schemeClr val="bg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latin typeface="Times New Roman" pitchFamily="18" charset="0"/>
              </a:rPr>
              <a:t>Rashid et al. 2010</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1295400" y="-19050"/>
            <a:ext cx="642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Dynamical Model MJO Forecasts</a:t>
            </a:r>
          </a:p>
        </p:txBody>
      </p:sp>
      <p:sp>
        <p:nvSpPr>
          <p:cNvPr id="102402" name="Text Box 13"/>
          <p:cNvSpPr txBox="1">
            <a:spLocks noChangeArrowheads="1"/>
          </p:cNvSpPr>
          <p:nvPr/>
        </p:nvSpPr>
        <p:spPr bwMode="auto">
          <a:xfrm>
            <a:off x="5905500" y="3733800"/>
            <a:ext cx="3086100" cy="19431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FF00"/>
                </a:solidFill>
                <a:latin typeface="Times New Roman" pitchFamily="18" charset="0"/>
              </a:rPr>
              <a:t>Differences in: </a:t>
            </a:r>
          </a:p>
          <a:p>
            <a:pPr eaLnBrk="1" hangingPunct="1">
              <a:spcBef>
                <a:spcPct val="0"/>
              </a:spcBef>
              <a:buFontTx/>
              <a:buNone/>
            </a:pPr>
            <a:endParaRPr lang="en-US" altLang="en-US" sz="2400">
              <a:solidFill>
                <a:srgbClr val="FFFF00"/>
              </a:solidFill>
              <a:latin typeface="Times New Roman" pitchFamily="18" charset="0"/>
            </a:endParaRPr>
          </a:p>
          <a:p>
            <a:pPr eaLnBrk="1" hangingPunct="1">
              <a:spcBef>
                <a:spcPct val="0"/>
              </a:spcBef>
              <a:buFontTx/>
              <a:buNone/>
            </a:pPr>
            <a:r>
              <a:rPr lang="en-US" altLang="en-US" sz="2400">
                <a:solidFill>
                  <a:srgbClr val="FFFF00"/>
                </a:solidFill>
                <a:latin typeface="Times New Roman" pitchFamily="18" charset="0"/>
              </a:rPr>
              <a:t>(1) Ensemble spread</a:t>
            </a:r>
          </a:p>
          <a:p>
            <a:pPr eaLnBrk="1" hangingPunct="1">
              <a:spcBef>
                <a:spcPct val="0"/>
              </a:spcBef>
              <a:buFontTx/>
              <a:buNone/>
            </a:pPr>
            <a:r>
              <a:rPr lang="en-US" altLang="en-US" sz="2400">
                <a:solidFill>
                  <a:srgbClr val="FFFF00"/>
                </a:solidFill>
                <a:latin typeface="Times New Roman" pitchFamily="18" charset="0"/>
              </a:rPr>
              <a:t>(2) Propagation speed</a:t>
            </a:r>
          </a:p>
          <a:p>
            <a:pPr eaLnBrk="1" hangingPunct="1">
              <a:spcBef>
                <a:spcPct val="0"/>
              </a:spcBef>
              <a:buFontTx/>
              <a:buNone/>
            </a:pPr>
            <a:r>
              <a:rPr lang="en-US" altLang="en-US" sz="2400">
                <a:solidFill>
                  <a:srgbClr val="FFFF00"/>
                </a:solidFill>
                <a:latin typeface="Times New Roman" pitchFamily="18" charset="0"/>
              </a:rPr>
              <a:t>(3) Amplitude</a:t>
            </a:r>
          </a:p>
        </p:txBody>
      </p:sp>
      <p:sp>
        <p:nvSpPr>
          <p:cNvPr id="102403" name="Rectangle 14"/>
          <p:cNvSpPr>
            <a:spLocks noChangeArrowheads="1"/>
          </p:cNvSpPr>
          <p:nvPr/>
        </p:nvSpPr>
        <p:spPr bwMode="auto">
          <a:xfrm>
            <a:off x="6415088" y="5867400"/>
            <a:ext cx="2162175" cy="346075"/>
          </a:xfrm>
          <a:prstGeom prst="rect">
            <a:avLst/>
          </a:prstGeom>
          <a:solidFill>
            <a:schemeClr val="bg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latin typeface="Times New Roman" pitchFamily="18" charset="0"/>
              </a:rPr>
              <a:t>Gottschalck et al. 2010</a:t>
            </a:r>
          </a:p>
        </p:txBody>
      </p:sp>
      <p:sp>
        <p:nvSpPr>
          <p:cNvPr id="102404" name="Text Box 13"/>
          <p:cNvSpPr txBox="1">
            <a:spLocks noChangeArrowheads="1"/>
          </p:cNvSpPr>
          <p:nvPr/>
        </p:nvSpPr>
        <p:spPr bwMode="auto">
          <a:xfrm>
            <a:off x="101600" y="3733800"/>
            <a:ext cx="5689600" cy="25542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Ins="0">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solidFill>
                  <a:schemeClr val="bg1"/>
                </a:solidFill>
                <a:latin typeface="Times New Roman" pitchFamily="18" charset="0"/>
              </a:rPr>
              <a:t>Application of Wheeler and Hendon (2004) MJO index methodology to dynamical model data from operational international centers</a:t>
            </a:r>
          </a:p>
          <a:p>
            <a:pPr eaLnBrk="1" hangingPunct="1">
              <a:spcBef>
                <a:spcPct val="0"/>
              </a:spcBef>
            </a:pPr>
            <a:endParaRPr lang="en-US" altLang="en-US" sz="2000">
              <a:solidFill>
                <a:schemeClr val="bg1"/>
              </a:solidFill>
              <a:latin typeface="Times New Roman" pitchFamily="18" charset="0"/>
            </a:endParaRPr>
          </a:p>
          <a:p>
            <a:pPr eaLnBrk="1" hangingPunct="1">
              <a:spcBef>
                <a:spcPct val="0"/>
              </a:spcBef>
            </a:pPr>
            <a:r>
              <a:rPr lang="en-US" altLang="en-US" sz="2000">
                <a:solidFill>
                  <a:schemeClr val="bg1"/>
                </a:solidFill>
                <a:latin typeface="Times New Roman" pitchFamily="18" charset="0"/>
              </a:rPr>
              <a:t>Uniform approach for comparison and skill assessment</a:t>
            </a:r>
          </a:p>
          <a:p>
            <a:pPr eaLnBrk="1" hangingPunct="1">
              <a:spcBef>
                <a:spcPct val="0"/>
              </a:spcBef>
            </a:pPr>
            <a:endParaRPr lang="en-US" altLang="en-US" sz="2000">
              <a:solidFill>
                <a:schemeClr val="bg1"/>
              </a:solidFill>
              <a:latin typeface="Times New Roman" pitchFamily="18" charset="0"/>
            </a:endParaRPr>
          </a:p>
          <a:p>
            <a:pPr eaLnBrk="1" hangingPunct="1">
              <a:spcBef>
                <a:spcPct val="0"/>
              </a:spcBef>
            </a:pPr>
            <a:r>
              <a:rPr lang="en-US" altLang="en-US" sz="2000">
                <a:solidFill>
                  <a:schemeClr val="bg1"/>
                </a:solidFill>
                <a:latin typeface="Times New Roman" pitchFamily="18" charset="0"/>
              </a:rPr>
              <a:t>Realtime forecasts</a:t>
            </a:r>
          </a:p>
        </p:txBody>
      </p:sp>
      <p:pic>
        <p:nvPicPr>
          <p:cNvPr id="1024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4200"/>
            <a:ext cx="33528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2" descr="http://www.cpc.ncep.noaa.gov/products/precip/CWlink/MJO/CLIVAR/NCPE_BC_phase_21m_small.gif"/>
          <p:cNvPicPr>
            <a:picLocks noChangeAspect="1" noChangeArrowheads="1"/>
          </p:cNvPicPr>
          <p:nvPr/>
        </p:nvPicPr>
        <p:blipFill>
          <a:blip r:embed="rId3">
            <a:extLst>
              <a:ext uri="{28A0092B-C50C-407E-A947-70E740481C1C}">
                <a14:useLocalDpi xmlns:a14="http://schemas.microsoft.com/office/drawing/2010/main" val="0"/>
              </a:ext>
            </a:extLst>
          </a:blip>
          <a:srcRect l="5228" r="3510"/>
          <a:stretch>
            <a:fillRect/>
          </a:stretch>
        </p:blipFill>
        <p:spPr bwMode="auto">
          <a:xfrm>
            <a:off x="3495675" y="600075"/>
            <a:ext cx="27400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4" descr="http://www.cpc.ncep.noaa.gov/products/precip/CWlink/MJO/CLIVAR/CANM_phase_20m_small.gif"/>
          <p:cNvPicPr>
            <a:picLocks noChangeAspect="1" noChangeArrowheads="1"/>
          </p:cNvPicPr>
          <p:nvPr/>
        </p:nvPicPr>
        <p:blipFill>
          <a:blip r:embed="rId4">
            <a:extLst>
              <a:ext uri="{28A0092B-C50C-407E-A947-70E740481C1C}">
                <a14:useLocalDpi xmlns:a14="http://schemas.microsoft.com/office/drawing/2010/main" val="0"/>
              </a:ext>
            </a:extLst>
          </a:blip>
          <a:srcRect l="4382" r="3825"/>
          <a:stretch>
            <a:fillRect/>
          </a:stretch>
        </p:blipFill>
        <p:spPr bwMode="auto">
          <a:xfrm>
            <a:off x="6324600" y="614363"/>
            <a:ext cx="27432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8" name="TextBox 15"/>
          <p:cNvSpPr txBox="1">
            <a:spLocks noChangeArrowheads="1"/>
          </p:cNvSpPr>
          <p:nvPr/>
        </p:nvSpPr>
        <p:spPr bwMode="auto">
          <a:xfrm>
            <a:off x="3859213" y="2667000"/>
            <a:ext cx="98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FF0000"/>
                </a:solidFill>
              </a:rPr>
              <a:t>GEFS</a:t>
            </a:r>
          </a:p>
        </p:txBody>
      </p:sp>
      <p:sp>
        <p:nvSpPr>
          <p:cNvPr id="102409" name="TextBox 17"/>
          <p:cNvSpPr txBox="1">
            <a:spLocks noChangeArrowheads="1"/>
          </p:cNvSpPr>
          <p:nvPr/>
        </p:nvSpPr>
        <p:spPr bwMode="auto">
          <a:xfrm>
            <a:off x="6705600" y="269081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FF0000"/>
                </a:solidFill>
              </a:rPr>
              <a:t>CANM</a:t>
            </a:r>
          </a:p>
        </p:txBody>
      </p:sp>
      <p:sp>
        <p:nvSpPr>
          <p:cNvPr id="102410" name="Rectangle 1"/>
          <p:cNvSpPr>
            <a:spLocks noChangeArrowheads="1"/>
          </p:cNvSpPr>
          <p:nvPr/>
        </p:nvSpPr>
        <p:spPr bwMode="auto">
          <a:xfrm>
            <a:off x="76200" y="641191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FF00"/>
                </a:solidFill>
              </a:rPr>
              <a:t>http://www.cpc.ncep.noaa.gov/products/precip/CWlink/MJO/CLIVAR/clivar_wh.shtml</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u="sng">
                <a:solidFill>
                  <a:srgbClr val="FFFF00"/>
                </a:solidFill>
                <a:latin typeface="Times New Roman" pitchFamily="18" charset="0"/>
                <a:cs typeface="Times New Roman" pitchFamily="18" charset="0"/>
              </a:rPr>
              <a:t>Tropical Waves</a:t>
            </a:r>
          </a:p>
        </p:txBody>
      </p:sp>
      <p:sp>
        <p:nvSpPr>
          <p:cNvPr id="20482" name="TextBox 3"/>
          <p:cNvSpPr txBox="1">
            <a:spLocks noChangeArrowheads="1"/>
          </p:cNvSpPr>
          <p:nvPr/>
        </p:nvSpPr>
        <p:spPr bwMode="auto">
          <a:xfrm>
            <a:off x="0" y="914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2400">
                <a:solidFill>
                  <a:schemeClr val="bg1"/>
                </a:solidFill>
                <a:latin typeface="Times New Roman" pitchFamily="18" charset="0"/>
                <a:cs typeface="Times New Roman" pitchFamily="18" charset="0"/>
              </a:rPr>
              <a:t>There are many kinds of tropical waves. The most important are:</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1000"/>
            <a:ext cx="4495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51000"/>
            <a:ext cx="25908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549775"/>
            <a:ext cx="2895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
          <p:cNvSpPr txBox="1">
            <a:spLocks noChangeArrowheads="1"/>
          </p:cNvSpPr>
          <p:nvPr/>
        </p:nvSpPr>
        <p:spPr bwMode="auto">
          <a:xfrm>
            <a:off x="0" y="22098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rgbClr val="FFFF00"/>
                </a:solidFill>
                <a:latin typeface="Times New Roman" pitchFamily="18" charset="0"/>
              </a:rPr>
              <a:t>Part 6: MJO Related Assessments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t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952500"/>
            <a:ext cx="2590800" cy="19431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498" name="Picture 3" descr="tes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914900"/>
            <a:ext cx="2590800" cy="19431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Picture 4" descr="tes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933700"/>
            <a:ext cx="2590800" cy="19431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0" name="Text Box 5"/>
          <p:cNvSpPr txBox="1">
            <a:spLocks noChangeArrowheads="1"/>
          </p:cNvSpPr>
          <p:nvPr/>
        </p:nvSpPr>
        <p:spPr bwMode="auto">
          <a:xfrm>
            <a:off x="1676400" y="0"/>
            <a:ext cx="556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66"/>
                </a:solidFill>
                <a:latin typeface="Times New Roman" pitchFamily="18" charset="0"/>
              </a:rPr>
              <a:t>CPC MJO Weekly Update</a:t>
            </a:r>
          </a:p>
        </p:txBody>
      </p:sp>
      <p:sp>
        <p:nvSpPr>
          <p:cNvPr id="106501" name="Text Box 6"/>
          <p:cNvSpPr txBox="1">
            <a:spLocks noChangeArrowheads="1"/>
          </p:cNvSpPr>
          <p:nvPr/>
        </p:nvSpPr>
        <p:spPr bwMode="auto">
          <a:xfrm>
            <a:off x="2819400" y="1143000"/>
            <a:ext cx="62484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latin typeface="Times New Roman" pitchFamily="18" charset="0"/>
              </a:rPr>
              <a:t>--Review of weekly changes in the MJO</a:t>
            </a:r>
          </a:p>
          <a:p>
            <a:pPr eaLnBrk="1" hangingPunct="1">
              <a:spcBef>
                <a:spcPct val="0"/>
              </a:spcBef>
              <a:buFontTx/>
              <a:buNone/>
            </a:pPr>
            <a:endParaRPr lang="en-US" altLang="en-US" sz="2800">
              <a:solidFill>
                <a:schemeClr val="bg1"/>
              </a:solidFill>
              <a:latin typeface="Times New Roman" pitchFamily="18" charset="0"/>
            </a:endParaRPr>
          </a:p>
          <a:p>
            <a:pPr eaLnBrk="1" hangingPunct="1">
              <a:spcBef>
                <a:spcPct val="0"/>
              </a:spcBef>
              <a:buFontTx/>
              <a:buNone/>
            </a:pPr>
            <a:r>
              <a:rPr lang="en-US" altLang="en-US" sz="2800">
                <a:solidFill>
                  <a:schemeClr val="bg1"/>
                </a:solidFill>
                <a:latin typeface="Times New Roman" pitchFamily="18" charset="0"/>
              </a:rPr>
              <a:t>--Includes some of the monitoring and prediction products described here</a:t>
            </a:r>
          </a:p>
          <a:p>
            <a:pPr eaLnBrk="1" hangingPunct="1">
              <a:spcBef>
                <a:spcPct val="0"/>
              </a:spcBef>
              <a:buFontTx/>
              <a:buNone/>
            </a:pPr>
            <a:endParaRPr lang="en-US" altLang="en-US" sz="2800">
              <a:solidFill>
                <a:schemeClr val="bg1"/>
              </a:solidFill>
              <a:latin typeface="Times New Roman" pitchFamily="18" charset="0"/>
            </a:endParaRPr>
          </a:p>
          <a:p>
            <a:pPr eaLnBrk="1" hangingPunct="1">
              <a:spcBef>
                <a:spcPct val="0"/>
              </a:spcBef>
              <a:buFontTx/>
              <a:buNone/>
            </a:pPr>
            <a:r>
              <a:rPr lang="en-US" altLang="en-US" sz="2800">
                <a:solidFill>
                  <a:schemeClr val="bg1"/>
                </a:solidFill>
                <a:latin typeface="Times New Roman" pitchFamily="18" charset="0"/>
              </a:rPr>
              <a:t>--Provides an assessment in compact form</a:t>
            </a:r>
          </a:p>
          <a:p>
            <a:pPr eaLnBrk="1" hangingPunct="1">
              <a:spcBef>
                <a:spcPct val="0"/>
              </a:spcBef>
              <a:buFontTx/>
              <a:buNone/>
            </a:pPr>
            <a:r>
              <a:rPr lang="en-US" altLang="en-US" sz="2800">
                <a:solidFill>
                  <a:schemeClr val="bg1"/>
                </a:solidFill>
                <a:latin typeface="Times New Roman" pitchFamily="18" charset="0"/>
              </a:rPr>
              <a:t> </a:t>
            </a:r>
          </a:p>
          <a:p>
            <a:pPr eaLnBrk="1" hangingPunct="1">
              <a:spcBef>
                <a:spcPct val="0"/>
              </a:spcBef>
              <a:buFontTx/>
              <a:buNone/>
            </a:pPr>
            <a:r>
              <a:rPr lang="en-US" altLang="en-US" sz="2800">
                <a:solidFill>
                  <a:schemeClr val="bg1"/>
                </a:solidFill>
                <a:latin typeface="Times New Roman" pitchFamily="18" charset="0"/>
              </a:rPr>
              <a:t>--Anticipated evolution and impacts of the MJO during the next 1-2 weeks </a:t>
            </a:r>
          </a:p>
          <a:p>
            <a:pPr eaLnBrk="1" hangingPunct="1">
              <a:spcBef>
                <a:spcPct val="0"/>
              </a:spcBef>
              <a:buFontTx/>
              <a:buNone/>
            </a:pPr>
            <a:endParaRPr lang="en-US" altLang="en-US" sz="2800">
              <a:solidFill>
                <a:schemeClr val="bg1"/>
              </a:solidFill>
              <a:latin typeface="Times New Roman" pitchFamily="18" charset="0"/>
            </a:endParaRPr>
          </a:p>
          <a:p>
            <a:pPr eaLnBrk="1" hangingPunct="1">
              <a:spcBef>
                <a:spcPct val="0"/>
              </a:spcBef>
              <a:buFontTx/>
              <a:buNone/>
            </a:pPr>
            <a:r>
              <a:rPr lang="en-US" altLang="en-US" sz="2800">
                <a:solidFill>
                  <a:schemeClr val="bg1"/>
                </a:solidFill>
                <a:latin typeface="Times New Roman" pitchFamily="18" charset="0"/>
              </a:rPr>
              <a:t>--Released every Monday ~ 3 PM ET </a:t>
            </a:r>
          </a:p>
        </p:txBody>
      </p:sp>
      <p:sp>
        <p:nvSpPr>
          <p:cNvPr id="106502" name="Rectangle 7"/>
          <p:cNvSpPr>
            <a:spLocks noChangeArrowheads="1"/>
          </p:cNvSpPr>
          <p:nvPr/>
        </p:nvSpPr>
        <p:spPr bwMode="auto">
          <a:xfrm>
            <a:off x="720725" y="547688"/>
            <a:ext cx="770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http://www.cpc.ncep.noaa.gov/products/precip/CWlink/MJO/mjoupdate.pdf</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6"/>
          <p:cNvSpPr txBox="1">
            <a:spLocks noChangeArrowheads="1"/>
          </p:cNvSpPr>
          <p:nvPr/>
        </p:nvSpPr>
        <p:spPr bwMode="auto">
          <a:xfrm>
            <a:off x="209550" y="44450"/>
            <a:ext cx="863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Global Tropics Hazards and Benefits Outlook</a:t>
            </a:r>
          </a:p>
        </p:txBody>
      </p:sp>
      <p:pic>
        <p:nvPicPr>
          <p:cNvPr id="10752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75" y="690563"/>
            <a:ext cx="786765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5"/>
          <p:cNvSpPr txBox="1">
            <a:spLocks noChangeArrowheads="1"/>
          </p:cNvSpPr>
          <p:nvPr/>
        </p:nvSpPr>
        <p:spPr bwMode="auto">
          <a:xfrm>
            <a:off x="1600200" y="0"/>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66"/>
                </a:solidFill>
                <a:latin typeface="Times New Roman" pitchFamily="18" charset="0"/>
              </a:rPr>
              <a:t>Weekly CPC Tropical Briefing</a:t>
            </a:r>
          </a:p>
        </p:txBody>
      </p:sp>
      <p:sp>
        <p:nvSpPr>
          <p:cNvPr id="108546" name="Text Box 6"/>
          <p:cNvSpPr txBox="1">
            <a:spLocks noChangeArrowheads="1"/>
          </p:cNvSpPr>
          <p:nvPr/>
        </p:nvSpPr>
        <p:spPr bwMode="auto">
          <a:xfrm>
            <a:off x="76200" y="76200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1"/>
                </a:solidFill>
                <a:latin typeface="Times New Roman" pitchFamily="18" charset="0"/>
              </a:rPr>
              <a:t>--Organized around current MJO status and CPC’s Global Tropics Hazards and Benefits Outlook</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--Review of recent weather/climate conditions in the Tropics </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--Review of major climate variability including ENSO, MJO, monsoons, TCs, etc. </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--Overview of current GTH outlook with potential impacts to the U.S. and Tropics</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a:solidFill>
                  <a:schemeClr val="bg1"/>
                </a:solidFill>
                <a:latin typeface="Times New Roman" pitchFamily="18" charset="0"/>
              </a:rPr>
              <a:t>--GotoWebinar format every week at 2:30 PM Tuesday</a:t>
            </a:r>
          </a:p>
          <a:p>
            <a:pPr eaLnBrk="1" hangingPunct="1">
              <a:spcBef>
                <a:spcPct val="0"/>
              </a:spcBef>
              <a:buFontTx/>
              <a:buNone/>
            </a:pPr>
            <a:r>
              <a:rPr lang="en-US" altLang="en-US" sz="2400">
                <a:solidFill>
                  <a:schemeClr val="bg1"/>
                </a:solidFill>
                <a:latin typeface="Times New Roman" pitchFamily="18" charset="0"/>
              </a:rPr>
              <a:t> </a:t>
            </a:r>
          </a:p>
          <a:p>
            <a:pPr eaLnBrk="1" hangingPunct="1">
              <a:spcBef>
                <a:spcPct val="0"/>
              </a:spcBef>
              <a:buFontTx/>
              <a:buNone/>
            </a:pPr>
            <a:r>
              <a:rPr lang="en-US" altLang="en-US" sz="2400">
                <a:solidFill>
                  <a:schemeClr val="bg1"/>
                </a:solidFill>
                <a:latin typeface="Times New Roman" pitchFamily="18" charset="0"/>
              </a:rPr>
              <a:t>--Duration is approximated 15-20 minutes with the opportunity to ask questions after the briefing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
          <p:cNvSpPr txBox="1">
            <a:spLocks noChangeArrowheads="1"/>
          </p:cNvSpPr>
          <p:nvPr/>
        </p:nvSpPr>
        <p:spPr bwMode="auto">
          <a:xfrm>
            <a:off x="2698750" y="0"/>
            <a:ext cx="393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Information Sources</a:t>
            </a:r>
          </a:p>
        </p:txBody>
      </p:sp>
      <p:sp>
        <p:nvSpPr>
          <p:cNvPr id="109570" name="Text Box 3"/>
          <p:cNvSpPr txBox="1">
            <a:spLocks noChangeArrowheads="1"/>
          </p:cNvSpPr>
          <p:nvPr/>
        </p:nvSpPr>
        <p:spPr bwMode="auto">
          <a:xfrm>
            <a:off x="76200" y="838200"/>
            <a:ext cx="8991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solidFill>
                  <a:schemeClr val="bg1"/>
                </a:solidFill>
                <a:latin typeface="Times New Roman" pitchFamily="18" charset="0"/>
              </a:rPr>
              <a:t>CPC MJO webpage</a:t>
            </a:r>
            <a:r>
              <a:rPr lang="en-US" altLang="en-US" sz="2400">
                <a:solidFill>
                  <a:schemeClr val="bg1"/>
                </a:solidFill>
                <a:latin typeface="Times New Roman" pitchFamily="18" charset="0"/>
              </a:rPr>
              <a:t> (monitoring and predictions): </a:t>
            </a:r>
            <a:r>
              <a:rPr lang="en-US" altLang="en-US" sz="2200">
                <a:solidFill>
                  <a:srgbClr val="FFFF00"/>
                </a:solidFill>
                <a:latin typeface="Times New Roman" pitchFamily="18" charset="0"/>
              </a:rPr>
              <a:t>http://www.cpc.ncep.noaa.gov/products/precip/CWlink/MJO/mjo.shtml</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u="sng">
                <a:solidFill>
                  <a:schemeClr val="bg1"/>
                </a:solidFill>
                <a:latin typeface="Times New Roman" pitchFamily="18" charset="0"/>
              </a:rPr>
              <a:t>CPC weekly MJO update</a:t>
            </a:r>
            <a:r>
              <a:rPr lang="en-US" altLang="en-US" sz="2400">
                <a:solidFill>
                  <a:schemeClr val="bg1"/>
                </a:solidFill>
                <a:latin typeface="Times New Roman" pitchFamily="18" charset="0"/>
              </a:rPr>
              <a:t>: </a:t>
            </a:r>
            <a:r>
              <a:rPr lang="en-US" altLang="en-US" sz="2200">
                <a:solidFill>
                  <a:srgbClr val="FFFF00"/>
                </a:solidFill>
                <a:latin typeface="Times New Roman" pitchFamily="18" charset="0"/>
              </a:rPr>
              <a:t>http://www.cpc.ncep.noaa.gov/products/precip/CWlink/MJO/mjoupdate.pdf</a:t>
            </a:r>
          </a:p>
          <a:p>
            <a:pPr eaLnBrk="1" hangingPunct="1">
              <a:spcBef>
                <a:spcPct val="0"/>
              </a:spcBef>
              <a:buFontTx/>
              <a:buNone/>
            </a:pPr>
            <a:endParaRPr lang="en-US" altLang="en-US" sz="2400" u="sng">
              <a:solidFill>
                <a:schemeClr val="bg1"/>
              </a:solidFill>
              <a:latin typeface="Times New Roman" pitchFamily="18" charset="0"/>
            </a:endParaRPr>
          </a:p>
          <a:p>
            <a:pPr eaLnBrk="1" hangingPunct="1">
              <a:spcBef>
                <a:spcPct val="0"/>
              </a:spcBef>
              <a:buFontTx/>
              <a:buNone/>
            </a:pPr>
            <a:r>
              <a:rPr lang="en-US" altLang="en-US" sz="2400" u="sng">
                <a:solidFill>
                  <a:schemeClr val="bg1"/>
                </a:solidFill>
                <a:latin typeface="Times New Roman" pitchFamily="18" charset="0"/>
              </a:rPr>
              <a:t>CPC Global Tropics Hazards and Benefits Outlook</a:t>
            </a:r>
            <a:r>
              <a:rPr lang="en-US" altLang="en-US" sz="2400">
                <a:solidFill>
                  <a:schemeClr val="bg1"/>
                </a:solidFill>
                <a:latin typeface="Times New Roman" pitchFamily="18" charset="0"/>
              </a:rPr>
              <a:t>: </a:t>
            </a:r>
            <a:r>
              <a:rPr lang="en-US" altLang="en-US" sz="2200">
                <a:solidFill>
                  <a:srgbClr val="FFFF00"/>
                </a:solidFill>
                <a:latin typeface="Times New Roman" pitchFamily="18" charset="0"/>
              </a:rPr>
              <a:t>http://www.cpc.ncep.noaa.gov/products/precip/CWlink/ghazards/index.php</a:t>
            </a:r>
            <a:endParaRPr lang="en-US" altLang="en-US" sz="2400">
              <a:solidFill>
                <a:schemeClr val="bg1"/>
              </a:solidFill>
              <a:latin typeface="Times New Roman" pitchFamily="18" charset="0"/>
            </a:endParaRPr>
          </a:p>
          <a:p>
            <a:pPr eaLnBrk="1" hangingPunct="1">
              <a:spcBef>
                <a:spcPct val="0"/>
              </a:spcBef>
              <a:buFontTx/>
              <a:buNone/>
            </a:pPr>
            <a:endParaRPr lang="en-US" altLang="en-US" sz="2400" u="sng">
              <a:solidFill>
                <a:schemeClr val="bg1"/>
              </a:solidFill>
              <a:latin typeface="Times New Roman" pitchFamily="18" charset="0"/>
            </a:endParaRPr>
          </a:p>
          <a:p>
            <a:pPr eaLnBrk="1" hangingPunct="1">
              <a:spcBef>
                <a:spcPct val="0"/>
              </a:spcBef>
              <a:buFontTx/>
              <a:buNone/>
            </a:pPr>
            <a:r>
              <a:rPr lang="en-US" altLang="en-US" sz="2400" u="sng">
                <a:solidFill>
                  <a:schemeClr val="bg1"/>
                </a:solidFill>
                <a:latin typeface="Times New Roman" pitchFamily="18" charset="0"/>
              </a:rPr>
              <a:t>ESRL MJO webpage</a:t>
            </a:r>
            <a:r>
              <a:rPr lang="en-US" altLang="en-US" sz="2400">
                <a:solidFill>
                  <a:schemeClr val="bg1"/>
                </a:solidFill>
                <a:latin typeface="Times New Roman" pitchFamily="18" charset="0"/>
              </a:rPr>
              <a:t>: </a:t>
            </a:r>
          </a:p>
          <a:p>
            <a:pPr eaLnBrk="1" hangingPunct="1">
              <a:spcBef>
                <a:spcPct val="0"/>
              </a:spcBef>
              <a:buFontTx/>
              <a:buNone/>
            </a:pPr>
            <a:r>
              <a:rPr lang="en-US" altLang="en-US" sz="2200">
                <a:solidFill>
                  <a:srgbClr val="FFFF00"/>
                </a:solidFill>
                <a:latin typeface="Times New Roman" pitchFamily="18" charset="0"/>
              </a:rPr>
              <a:t>http://www.esrl.noaa.gov/psd/mjo/</a:t>
            </a:r>
          </a:p>
          <a:p>
            <a:pPr eaLnBrk="1" hangingPunct="1">
              <a:spcBef>
                <a:spcPct val="0"/>
              </a:spcBef>
              <a:buFontTx/>
              <a:buNone/>
            </a:pPr>
            <a:endParaRPr lang="en-US" altLang="en-US" sz="2400">
              <a:solidFill>
                <a:schemeClr val="bg1"/>
              </a:solidFill>
              <a:latin typeface="Times New Roman" pitchFamily="18" charset="0"/>
            </a:endParaRPr>
          </a:p>
          <a:p>
            <a:pPr eaLnBrk="1" hangingPunct="1">
              <a:spcBef>
                <a:spcPct val="0"/>
              </a:spcBef>
              <a:buFontTx/>
              <a:buNone/>
            </a:pPr>
            <a:r>
              <a:rPr lang="en-US" altLang="en-US" sz="2400" u="sng">
                <a:solidFill>
                  <a:schemeClr val="bg1"/>
                </a:solidFill>
                <a:latin typeface="Times New Roman" pitchFamily="18" charset="0"/>
              </a:rPr>
              <a:t>Australian Bureau of Meteorology MJO webpage</a:t>
            </a:r>
            <a:r>
              <a:rPr lang="en-US" altLang="en-US" sz="2400">
                <a:solidFill>
                  <a:schemeClr val="bg1"/>
                </a:solidFill>
                <a:latin typeface="Times New Roman" pitchFamily="18" charset="0"/>
              </a:rPr>
              <a:t>: </a:t>
            </a:r>
            <a:r>
              <a:rPr lang="en-US" altLang="en-US" sz="2200">
                <a:solidFill>
                  <a:srgbClr val="FFFF00"/>
                </a:solidFill>
                <a:latin typeface="Times New Roman" pitchFamily="18" charset="0"/>
              </a:rPr>
              <a:t>http://cawcr.gov.au/staff/mwheeler/maproom</a:t>
            </a:r>
            <a:endParaRPr lang="en-US" altLang="en-US" sz="2400">
              <a:solidFill>
                <a:srgbClr val="FFFF00"/>
              </a:solidFill>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2209800" y="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u="sng">
                <a:solidFill>
                  <a:srgbClr val="FFFF00"/>
                </a:solidFill>
                <a:latin typeface="Times New Roman" pitchFamily="18" charset="0"/>
                <a:cs typeface="Times New Roman" pitchFamily="18" charset="0"/>
              </a:rPr>
              <a:t>Outline</a:t>
            </a:r>
          </a:p>
        </p:txBody>
      </p:sp>
      <p:sp>
        <p:nvSpPr>
          <p:cNvPr id="4099" name="Text Box 3">
            <a:extLst>
              <a:ext uri="{FF2B5EF4-FFF2-40B4-BE49-F238E27FC236}">
                <a16:creationId xmlns:a16="http://schemas.microsoft.com/office/drawing/2014/main" xmlns="" id="{23926620-F44A-7942-AFA3-9F8E59B023EC}"/>
              </a:ext>
            </a:extLst>
          </p:cNvPr>
          <p:cNvSpPr txBox="1">
            <a:spLocks noChangeArrowheads="1"/>
          </p:cNvSpPr>
          <p:nvPr/>
        </p:nvSpPr>
        <p:spPr bwMode="auto">
          <a:xfrm>
            <a:off x="457200" y="695325"/>
            <a:ext cx="80772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defRPr/>
            </a:pPr>
            <a:r>
              <a:rPr lang="en-US" sz="2400" dirty="0">
                <a:solidFill>
                  <a:schemeClr val="bg1"/>
                </a:solidFill>
                <a:latin typeface="Times New Roman" pitchFamily="18" charset="0"/>
              </a:rPr>
              <a:t>(1) What are the </a:t>
            </a:r>
            <a:r>
              <a:rPr lang="en-US" sz="2400" u="sng" dirty="0">
                <a:solidFill>
                  <a:schemeClr val="bg1"/>
                </a:solidFill>
                <a:latin typeface="Times New Roman" pitchFamily="18" charset="0"/>
              </a:rPr>
              <a:t>characteristics, structure, dynamics and theories</a:t>
            </a:r>
            <a:r>
              <a:rPr lang="en-US" sz="2400" dirty="0">
                <a:solidFill>
                  <a:schemeClr val="bg1"/>
                </a:solidFill>
                <a:latin typeface="Times New Roman" pitchFamily="18" charset="0"/>
              </a:rPr>
              <a:t> of the MJO?</a:t>
            </a:r>
          </a:p>
          <a:p>
            <a:pPr marL="0" indent="0" eaLnBrk="1" hangingPunct="1">
              <a:defRPr/>
            </a:pPr>
            <a:endParaRPr lang="en-US" sz="2400" dirty="0">
              <a:solidFill>
                <a:schemeClr val="bg1"/>
              </a:solidFill>
              <a:latin typeface="Times New Roman" pitchFamily="18" charset="0"/>
            </a:endParaRPr>
          </a:p>
          <a:p>
            <a:pPr marL="0" indent="0" eaLnBrk="1" hangingPunct="1">
              <a:defRPr/>
            </a:pPr>
            <a:r>
              <a:rPr lang="en-US" sz="2400" dirty="0">
                <a:solidFill>
                  <a:schemeClr val="bg1"/>
                </a:solidFill>
                <a:latin typeface="Times New Roman" pitchFamily="18" charset="0"/>
              </a:rPr>
              <a:t>(2) How do we </a:t>
            </a:r>
            <a:r>
              <a:rPr lang="en-US" sz="2400" u="sng" dirty="0">
                <a:solidFill>
                  <a:schemeClr val="bg1"/>
                </a:solidFill>
                <a:latin typeface="Times New Roman" pitchFamily="18" charset="0"/>
              </a:rPr>
              <a:t>monitor</a:t>
            </a:r>
            <a:r>
              <a:rPr lang="en-US" sz="2400" dirty="0">
                <a:solidFill>
                  <a:schemeClr val="bg1"/>
                </a:solidFill>
                <a:latin typeface="Times New Roman" pitchFamily="18" charset="0"/>
              </a:rPr>
              <a:t> and assess the MJO?</a:t>
            </a:r>
          </a:p>
          <a:p>
            <a:pPr eaLnBrk="1" hangingPunct="1">
              <a:buFont typeface="Wingdings" pitchFamily="2" charset="2"/>
              <a:buNone/>
              <a:defRPr/>
            </a:pPr>
            <a:endParaRPr lang="en-US" sz="2400" dirty="0">
              <a:solidFill>
                <a:schemeClr val="bg1"/>
              </a:solidFill>
              <a:latin typeface="Times New Roman" pitchFamily="18" charset="0"/>
            </a:endParaRPr>
          </a:p>
          <a:p>
            <a:pPr marL="0" indent="0" eaLnBrk="1" hangingPunct="1">
              <a:defRPr/>
            </a:pPr>
            <a:r>
              <a:rPr lang="en-US" sz="2400" dirty="0">
                <a:solidFill>
                  <a:schemeClr val="bg1"/>
                </a:solidFill>
                <a:latin typeface="Times New Roman" pitchFamily="18" charset="0"/>
              </a:rPr>
              <a:t>(3) How does the MJO impact conditions in the </a:t>
            </a:r>
            <a:r>
              <a:rPr lang="en-US" sz="2400" u="sng" dirty="0">
                <a:solidFill>
                  <a:schemeClr val="bg1"/>
                </a:solidFill>
                <a:latin typeface="Times New Roman" pitchFamily="18" charset="0"/>
              </a:rPr>
              <a:t>Tropics</a:t>
            </a:r>
            <a:r>
              <a:rPr lang="en-US" sz="2400" dirty="0">
                <a:solidFill>
                  <a:schemeClr val="bg1"/>
                </a:solidFill>
                <a:latin typeface="Times New Roman" pitchFamily="18" charset="0"/>
              </a:rPr>
              <a:t>? </a:t>
            </a:r>
          </a:p>
          <a:p>
            <a:pPr marL="0" indent="0" eaLnBrk="1" hangingPunct="1">
              <a:defRPr/>
            </a:pPr>
            <a:endParaRPr lang="en-US" sz="2400" dirty="0">
              <a:solidFill>
                <a:schemeClr val="bg1"/>
              </a:solidFill>
              <a:latin typeface="Times New Roman" pitchFamily="18" charset="0"/>
            </a:endParaRPr>
          </a:p>
          <a:p>
            <a:pPr marL="0" indent="0" eaLnBrk="1" hangingPunct="1">
              <a:defRPr/>
            </a:pPr>
            <a:r>
              <a:rPr lang="en-US" sz="2400" dirty="0" smtClean="0">
                <a:solidFill>
                  <a:schemeClr val="bg1"/>
                </a:solidFill>
                <a:latin typeface="Times New Roman" pitchFamily="18" charset="0"/>
              </a:rPr>
              <a:t>(</a:t>
            </a:r>
            <a:r>
              <a:rPr lang="en-US" sz="2400" dirty="0">
                <a:solidFill>
                  <a:schemeClr val="bg1"/>
                </a:solidFill>
                <a:latin typeface="Times New Roman" pitchFamily="18" charset="0"/>
              </a:rPr>
              <a:t>4</a:t>
            </a:r>
            <a:r>
              <a:rPr lang="en-US" sz="2400" dirty="0" smtClean="0">
                <a:solidFill>
                  <a:schemeClr val="bg1"/>
                </a:solidFill>
                <a:latin typeface="Times New Roman" pitchFamily="18" charset="0"/>
              </a:rPr>
              <a:t>) </a:t>
            </a:r>
            <a:r>
              <a:rPr lang="en-US" sz="2400" dirty="0">
                <a:solidFill>
                  <a:schemeClr val="bg1"/>
                </a:solidFill>
                <a:latin typeface="Times New Roman" pitchFamily="18" charset="0"/>
              </a:rPr>
              <a:t>What is the current state of MJO </a:t>
            </a:r>
            <a:r>
              <a:rPr lang="en-US" sz="2400" u="sng" dirty="0">
                <a:solidFill>
                  <a:schemeClr val="bg1"/>
                </a:solidFill>
                <a:latin typeface="Times New Roman" pitchFamily="18" charset="0"/>
              </a:rPr>
              <a:t>prediction</a:t>
            </a:r>
            <a:r>
              <a:rPr lang="en-US" sz="2400" dirty="0">
                <a:solidFill>
                  <a:schemeClr val="bg1"/>
                </a:solidFill>
                <a:latin typeface="Times New Roman" pitchFamily="18" charset="0"/>
              </a:rPr>
              <a:t>? What forecast tools are available?</a:t>
            </a:r>
          </a:p>
          <a:p>
            <a:pPr marL="0" indent="0" eaLnBrk="1" hangingPunct="1">
              <a:defRPr/>
            </a:pPr>
            <a:endParaRPr lang="en-US" sz="2400" dirty="0">
              <a:solidFill>
                <a:schemeClr val="bg1"/>
              </a:solidFill>
              <a:latin typeface="Times New Roman" pitchFamily="18" charset="0"/>
            </a:endParaRPr>
          </a:p>
          <a:p>
            <a:pPr marL="0" indent="0" eaLnBrk="1" hangingPunct="1">
              <a:defRPr/>
            </a:pPr>
            <a:r>
              <a:rPr lang="en-US" sz="2400" dirty="0" smtClean="0">
                <a:solidFill>
                  <a:schemeClr val="bg1"/>
                </a:solidFill>
                <a:latin typeface="Times New Roman" pitchFamily="18" charset="0"/>
              </a:rPr>
              <a:t>(5) </a:t>
            </a:r>
            <a:r>
              <a:rPr lang="en-US" sz="2400" dirty="0">
                <a:solidFill>
                  <a:schemeClr val="bg1"/>
                </a:solidFill>
                <a:latin typeface="Times New Roman" pitchFamily="18" charset="0"/>
              </a:rPr>
              <a:t>What CPC </a:t>
            </a:r>
            <a:r>
              <a:rPr lang="en-US" sz="2400" u="sng" dirty="0">
                <a:solidFill>
                  <a:schemeClr val="bg1"/>
                </a:solidFill>
                <a:latin typeface="Times New Roman" pitchFamily="18" charset="0"/>
              </a:rPr>
              <a:t>assessments</a:t>
            </a:r>
            <a:r>
              <a:rPr lang="en-US" sz="2400" dirty="0">
                <a:solidFill>
                  <a:schemeClr val="bg1"/>
                </a:solidFill>
                <a:latin typeface="Times New Roman" pitchFamily="18" charset="0"/>
              </a:rPr>
              <a:t> are available to utilize?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0" y="211137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rgbClr val="FFFF00"/>
                </a:solidFill>
                <a:latin typeface="Times New Roman" pitchFamily="18" charset="0"/>
              </a:rPr>
              <a:t>Part 1: Characteristics, Structure, Dynamics and Theories of the MJO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2495550" y="0"/>
            <a:ext cx="393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Characteristics</a:t>
            </a:r>
          </a:p>
        </p:txBody>
      </p:sp>
      <p:sp>
        <p:nvSpPr>
          <p:cNvPr id="26626" name="Text Box 5"/>
          <p:cNvSpPr txBox="1">
            <a:spLocks noChangeArrowheads="1"/>
          </p:cNvSpPr>
          <p:nvPr/>
        </p:nvSpPr>
        <p:spPr bwMode="auto">
          <a:xfrm>
            <a:off x="304800" y="685800"/>
            <a:ext cx="86868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
            </a:pPr>
            <a:r>
              <a:rPr lang="en-US" altLang="en-US" sz="2400">
                <a:solidFill>
                  <a:schemeClr val="bg1"/>
                </a:solidFill>
                <a:latin typeface="Times New Roman" pitchFamily="18" charset="0"/>
              </a:rPr>
              <a:t> The MJO is an intraseasonal wave originating in the Tropics</a:t>
            </a:r>
            <a:r>
              <a:rPr lang="en-US" altLang="en-US" sz="1800">
                <a:solidFill>
                  <a:schemeClr val="bg1"/>
                </a:solidFill>
              </a:rPr>
              <a:t> </a:t>
            </a:r>
          </a:p>
          <a:p>
            <a:pPr eaLnBrk="1" hangingPunct="1">
              <a:spcBef>
                <a:spcPct val="0"/>
              </a:spcBef>
              <a:buFont typeface="Wingdings" pitchFamily="2" charset="2"/>
              <a:buChar char="§"/>
            </a:pPr>
            <a:endParaRPr lang="en-US" altLang="en-US" sz="2400">
              <a:solidFill>
                <a:schemeClr val="bg1"/>
              </a:solidFill>
              <a:latin typeface="Times New Roman" pitchFamily="18" charset="0"/>
            </a:endParaRPr>
          </a:p>
          <a:p>
            <a:pPr eaLnBrk="1" hangingPunct="1">
              <a:spcBef>
                <a:spcPct val="0"/>
              </a:spcBef>
              <a:buFont typeface="Wingdings" pitchFamily="2" charset="2"/>
              <a:buChar char="§"/>
            </a:pPr>
            <a:r>
              <a:rPr lang="en-US" altLang="en-US" sz="2400">
                <a:solidFill>
                  <a:schemeClr val="bg1"/>
                </a:solidFill>
                <a:latin typeface="Times New Roman" pitchFamily="18" charset="0"/>
              </a:rPr>
              <a:t> The MJO results in changes in atmospheric and oceanic conditions </a:t>
            </a:r>
          </a:p>
          <a:p>
            <a:pPr lvl="4" eaLnBrk="1" hangingPunct="1">
              <a:spcBef>
                <a:spcPct val="0"/>
              </a:spcBef>
              <a:buFontTx/>
              <a:buChar char="•"/>
            </a:pPr>
            <a:r>
              <a:rPr lang="en-US" altLang="en-US">
                <a:solidFill>
                  <a:srgbClr val="FFFF00"/>
                </a:solidFill>
                <a:latin typeface="Times New Roman" pitchFamily="18" charset="0"/>
              </a:rPr>
              <a:t> Lower- and upper-level wind</a:t>
            </a:r>
          </a:p>
          <a:p>
            <a:pPr lvl="4" eaLnBrk="1" hangingPunct="1">
              <a:spcBef>
                <a:spcPct val="0"/>
              </a:spcBef>
              <a:buFontTx/>
              <a:buChar char="•"/>
            </a:pPr>
            <a:r>
              <a:rPr lang="en-US" altLang="en-US">
                <a:solidFill>
                  <a:srgbClr val="FFFF00"/>
                </a:solidFill>
                <a:latin typeface="Times New Roman" pitchFamily="18" charset="0"/>
              </a:rPr>
              <a:t> Cloudiness and tropical rainfall</a:t>
            </a:r>
          </a:p>
          <a:p>
            <a:pPr lvl="4" eaLnBrk="1" hangingPunct="1">
              <a:spcBef>
                <a:spcPct val="0"/>
              </a:spcBef>
              <a:buFontTx/>
              <a:buChar char="•"/>
            </a:pPr>
            <a:r>
              <a:rPr lang="en-US" altLang="en-US">
                <a:solidFill>
                  <a:srgbClr val="FFFF00"/>
                </a:solidFill>
                <a:latin typeface="Times New Roman" pitchFamily="18" charset="0"/>
              </a:rPr>
              <a:t> Sea level Pressure</a:t>
            </a:r>
          </a:p>
          <a:p>
            <a:pPr lvl="4" eaLnBrk="1" hangingPunct="1">
              <a:spcBef>
                <a:spcPct val="0"/>
              </a:spcBef>
              <a:buFontTx/>
              <a:buChar char="•"/>
            </a:pPr>
            <a:r>
              <a:rPr lang="en-US" altLang="en-US">
                <a:solidFill>
                  <a:srgbClr val="FFFF00"/>
                </a:solidFill>
                <a:latin typeface="Times New Roman" pitchFamily="18" charset="0"/>
              </a:rPr>
              <a:t> Sea surface temperature (SST)</a:t>
            </a:r>
          </a:p>
          <a:p>
            <a:pPr lvl="4" eaLnBrk="1" hangingPunct="1">
              <a:spcBef>
                <a:spcPct val="0"/>
              </a:spcBef>
              <a:buFontTx/>
              <a:buChar char="•"/>
            </a:pPr>
            <a:r>
              <a:rPr lang="en-US" altLang="en-US">
                <a:solidFill>
                  <a:srgbClr val="FFFF00"/>
                </a:solidFill>
                <a:latin typeface="Times New Roman" pitchFamily="18" charset="0"/>
              </a:rPr>
              <a:t> Ocean surface evaporation</a:t>
            </a:r>
          </a:p>
          <a:p>
            <a:pPr lvl="4" eaLnBrk="1" hangingPunct="1">
              <a:spcBef>
                <a:spcPct val="0"/>
              </a:spcBef>
              <a:buFontTx/>
              <a:buChar char="•"/>
            </a:pPr>
            <a:r>
              <a:rPr lang="en-US" altLang="en-US">
                <a:solidFill>
                  <a:srgbClr val="FFFF00"/>
                </a:solidFill>
                <a:latin typeface="Times New Roman" pitchFamily="18" charset="0"/>
              </a:rPr>
              <a:t> Ocean chlorophyll</a:t>
            </a:r>
            <a:r>
              <a:rPr lang="en-US" altLang="en-US">
                <a:solidFill>
                  <a:schemeClr val="accent1"/>
                </a:solidFill>
                <a:latin typeface="Times New Roman" pitchFamily="18" charset="0"/>
              </a:rPr>
              <a:t>  </a:t>
            </a:r>
          </a:p>
          <a:p>
            <a:pPr eaLnBrk="1" hangingPunct="1">
              <a:spcBef>
                <a:spcPct val="0"/>
              </a:spcBef>
              <a:buFont typeface="Wingdings" pitchFamily="2" charset="2"/>
              <a:buNone/>
            </a:pPr>
            <a:endParaRPr lang="en-US" altLang="en-US" sz="2000">
              <a:solidFill>
                <a:schemeClr val="accent1"/>
              </a:solidFill>
              <a:latin typeface="Times New Roman" pitchFamily="18" charset="0"/>
            </a:endParaRPr>
          </a:p>
          <a:p>
            <a:pPr eaLnBrk="1" hangingPunct="1">
              <a:spcBef>
                <a:spcPct val="0"/>
              </a:spcBef>
              <a:buFont typeface="Wingdings" pitchFamily="2" charset="2"/>
              <a:buChar char="§"/>
            </a:pPr>
            <a:r>
              <a:rPr lang="en-US" altLang="en-US" sz="2400" i="1">
                <a:solidFill>
                  <a:schemeClr val="bg1"/>
                </a:solidFill>
                <a:latin typeface="Times New Roman" pitchFamily="18" charset="0"/>
              </a:rPr>
              <a:t> </a:t>
            </a:r>
            <a:r>
              <a:rPr lang="en-US" altLang="en-US" sz="2400" i="1" u="sng">
                <a:solidFill>
                  <a:schemeClr val="bg1"/>
                </a:solidFill>
                <a:latin typeface="Times New Roman" pitchFamily="18" charset="0"/>
              </a:rPr>
              <a:t>Typical</a:t>
            </a:r>
            <a:r>
              <a:rPr lang="en-US" altLang="en-US" sz="2400">
                <a:solidFill>
                  <a:schemeClr val="bg1"/>
                </a:solidFill>
                <a:latin typeface="Times New Roman" pitchFamily="18" charset="0"/>
              </a:rPr>
              <a:t> period of the MJO cycle is approximately 30-60 days</a:t>
            </a:r>
          </a:p>
          <a:p>
            <a:pPr eaLnBrk="1" hangingPunct="1">
              <a:spcBef>
                <a:spcPct val="0"/>
              </a:spcBef>
              <a:buFont typeface="Wingdings" pitchFamily="2" charset="2"/>
              <a:buNone/>
            </a:pPr>
            <a:r>
              <a:rPr lang="en-US" altLang="en-US" sz="2400">
                <a:solidFill>
                  <a:schemeClr val="bg1"/>
                </a:solidFill>
                <a:latin typeface="Times New Roman" pitchFamily="18" charset="0"/>
              </a:rPr>
              <a:t> </a:t>
            </a:r>
          </a:p>
          <a:p>
            <a:pPr eaLnBrk="1" hangingPunct="1">
              <a:spcBef>
                <a:spcPct val="0"/>
              </a:spcBef>
              <a:buFont typeface="Wingdings" pitchFamily="2" charset="2"/>
              <a:buChar char="§"/>
            </a:pPr>
            <a:r>
              <a:rPr lang="en-US" altLang="en-US" sz="2400">
                <a:solidFill>
                  <a:schemeClr val="bg1"/>
                </a:solidFill>
                <a:latin typeface="Times New Roman" pitchFamily="18" charset="0"/>
              </a:rPr>
              <a:t> Acts on a global spatial scale  </a:t>
            </a:r>
          </a:p>
          <a:p>
            <a:pPr eaLnBrk="1" hangingPunct="1">
              <a:spcBef>
                <a:spcPct val="0"/>
              </a:spcBef>
              <a:buFont typeface="Wingdings" pitchFamily="2" charset="2"/>
              <a:buChar char="§"/>
            </a:pPr>
            <a:endParaRPr lang="en-US" altLang="en-US" sz="2400">
              <a:solidFill>
                <a:schemeClr val="bg1"/>
              </a:solidFill>
              <a:latin typeface="Times New Roman" pitchFamily="18" charset="0"/>
            </a:endParaRPr>
          </a:p>
          <a:p>
            <a:pPr eaLnBrk="1" hangingPunct="1">
              <a:spcBef>
                <a:spcPct val="0"/>
              </a:spcBef>
              <a:buFont typeface="Wingdings" pitchFamily="2" charset="2"/>
              <a:buChar char="§"/>
            </a:pPr>
            <a:r>
              <a:rPr lang="en-US" altLang="en-US" sz="2400">
                <a:solidFill>
                  <a:schemeClr val="bg1"/>
                </a:solidFill>
                <a:latin typeface="Times New Roman" pitchFamily="18" charset="0"/>
              </a:rPr>
              <a:t> Coherent eastward propagation (EH 5 m/s and WH 15 m/s) </a:t>
            </a:r>
          </a:p>
          <a:p>
            <a:pPr eaLnBrk="1" hangingPunct="1">
              <a:spcBef>
                <a:spcPct val="0"/>
              </a:spcBef>
              <a:buFont typeface="Wingdings" pitchFamily="2" charset="2"/>
              <a:buChar char="§"/>
            </a:pPr>
            <a:endParaRPr lang="en-US" altLang="en-US" sz="2400">
              <a:solidFill>
                <a:schemeClr val="bg1"/>
              </a:solidFill>
              <a:latin typeface="Times New Roman" pitchFamily="18" charset="0"/>
            </a:endParaRPr>
          </a:p>
        </p:txBody>
      </p:sp>
      <p:sp>
        <p:nvSpPr>
          <p:cNvPr id="26627" name="Rectangle 7"/>
          <p:cNvSpPr>
            <a:spLocks noChangeArrowheads="1"/>
          </p:cNvSpPr>
          <p:nvPr/>
        </p:nvSpPr>
        <p:spPr bwMode="auto">
          <a:xfrm>
            <a:off x="3048000" y="6435725"/>
            <a:ext cx="6069013" cy="346075"/>
          </a:xfrm>
          <a:prstGeom prst="rect">
            <a:avLst/>
          </a:prstGeom>
          <a:solidFill>
            <a:schemeClr val="bg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latin typeface="Times New Roman" pitchFamily="18" charset="0"/>
              </a:rPr>
              <a:t>Madden and Julian, 1971; 1972; Zhang, 2005; Hendon and Salby, 1994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2362200" y="0"/>
            <a:ext cx="404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Characteristics</a:t>
            </a:r>
            <a:r>
              <a:rPr lang="en-US" altLang="en-US" sz="3600" b="1">
                <a:solidFill>
                  <a:srgbClr val="FFFF00"/>
                </a:solidFill>
                <a:latin typeface="Times New Roman" pitchFamily="18" charset="0"/>
              </a:rPr>
              <a:t> </a:t>
            </a:r>
          </a:p>
        </p:txBody>
      </p:sp>
      <p:pic>
        <p:nvPicPr>
          <p:cNvPr id="28674" name="Picture 2" descr="http://envam1.env.uea.ac.uk/images/wh04_ppt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8580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8"/>
          <p:cNvSpPr txBox="1">
            <a:spLocks noChangeArrowheads="1"/>
          </p:cNvSpPr>
          <p:nvPr/>
        </p:nvSpPr>
        <p:spPr bwMode="auto">
          <a:xfrm>
            <a:off x="152400" y="57912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u="sng">
                <a:solidFill>
                  <a:srgbClr val="FFFF00"/>
                </a:solidFill>
                <a:latin typeface="Calibri" pitchFamily="34" charset="0"/>
                <a:sym typeface="Wingdings" pitchFamily="2" charset="2"/>
              </a:rPr>
              <a:t>Courtesy</a:t>
            </a:r>
            <a:r>
              <a:rPr lang="en-US" altLang="en-US" sz="1800">
                <a:solidFill>
                  <a:srgbClr val="FFFF00"/>
                </a:solidFill>
                <a:latin typeface="Calibri" pitchFamily="34" charset="0"/>
                <a:sym typeface="Wingdings" pitchFamily="2" charset="2"/>
              </a:rPr>
              <a:t>: Adrian Matthews, Univ. East Anglia, UK</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p:cNvSpPr txBox="1">
            <a:spLocks noChangeArrowheads="1"/>
          </p:cNvSpPr>
          <p:nvPr/>
        </p:nvSpPr>
        <p:spPr bwMode="auto">
          <a:xfrm>
            <a:off x="417513" y="0"/>
            <a:ext cx="4459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FFFF00"/>
                </a:solidFill>
                <a:latin typeface="Times New Roman" pitchFamily="18" charset="0"/>
              </a:rPr>
              <a:t>MJO Vertical Structure</a:t>
            </a:r>
          </a:p>
        </p:txBody>
      </p:sp>
      <p:pic>
        <p:nvPicPr>
          <p:cNvPr id="30722" name="Picture 10" descr="Schematic depiction of the longitudinal progression of the MJO  across the tropical Indian and Pacific Oceans"/>
          <p:cNvPicPr>
            <a:picLocks noChangeAspect="1" noChangeArrowheads="1"/>
          </p:cNvPicPr>
          <p:nvPr/>
        </p:nvPicPr>
        <p:blipFill>
          <a:blip r:embed="rId3">
            <a:extLst>
              <a:ext uri="{28A0092B-C50C-407E-A947-70E740481C1C}">
                <a14:useLocalDpi xmlns:a14="http://schemas.microsoft.com/office/drawing/2010/main" val="0"/>
              </a:ext>
            </a:extLst>
          </a:blip>
          <a:srcRect l="16000"/>
          <a:stretch>
            <a:fillRect/>
          </a:stretch>
        </p:blipFill>
        <p:spPr bwMode="auto">
          <a:xfrm>
            <a:off x="5216525" y="0"/>
            <a:ext cx="392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11"/>
          <p:cNvSpPr txBox="1">
            <a:spLocks noChangeArrowheads="1"/>
          </p:cNvSpPr>
          <p:nvPr/>
        </p:nvSpPr>
        <p:spPr bwMode="auto">
          <a:xfrm>
            <a:off x="0" y="762000"/>
            <a:ext cx="5181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a:solidFill>
                  <a:schemeClr val="bg1"/>
                </a:solidFill>
                <a:latin typeface="Times New Roman" pitchFamily="18" charset="0"/>
              </a:rPr>
              <a:t> 8 phases altering patterns of: </a:t>
            </a:r>
          </a:p>
          <a:p>
            <a:pPr eaLnBrk="1" hangingPunct="1">
              <a:spcBef>
                <a:spcPct val="0"/>
              </a:spcBef>
              <a:buFontTx/>
              <a:buNone/>
            </a:pPr>
            <a:r>
              <a:rPr lang="en-US" altLang="en-US" sz="2200">
                <a:solidFill>
                  <a:srgbClr val="FFFF00"/>
                </a:solidFill>
                <a:latin typeface="Times New Roman" pitchFamily="18" charset="0"/>
              </a:rPr>
              <a:t>Tropical Rainfall (cloud)</a:t>
            </a:r>
          </a:p>
          <a:p>
            <a:pPr eaLnBrk="1" hangingPunct="1">
              <a:spcBef>
                <a:spcPct val="0"/>
              </a:spcBef>
              <a:buFontTx/>
              <a:buNone/>
            </a:pPr>
            <a:r>
              <a:rPr lang="en-US" altLang="en-US" sz="2200">
                <a:solidFill>
                  <a:srgbClr val="FFFF00"/>
                </a:solidFill>
                <a:latin typeface="Times New Roman" pitchFamily="18" charset="0"/>
              </a:rPr>
              <a:t>Winds (green arrows)</a:t>
            </a:r>
          </a:p>
          <a:p>
            <a:pPr eaLnBrk="1" hangingPunct="1">
              <a:spcBef>
                <a:spcPct val="0"/>
              </a:spcBef>
              <a:buFontTx/>
              <a:buNone/>
            </a:pPr>
            <a:r>
              <a:rPr lang="en-US" altLang="en-US" sz="2200">
                <a:solidFill>
                  <a:srgbClr val="FFFF00"/>
                </a:solidFill>
                <a:latin typeface="Times New Roman" pitchFamily="18" charset="0"/>
              </a:rPr>
              <a:t>Sea level pressure (red/blue shading)</a:t>
            </a:r>
          </a:p>
          <a:p>
            <a:pPr eaLnBrk="1" hangingPunct="1">
              <a:spcBef>
                <a:spcPct val="0"/>
              </a:spcBef>
            </a:pPr>
            <a:endParaRPr lang="en-US" altLang="en-US" sz="2400">
              <a:solidFill>
                <a:schemeClr val="bg1"/>
              </a:solidFill>
              <a:latin typeface="Times New Roman" pitchFamily="18" charset="0"/>
            </a:endParaRPr>
          </a:p>
          <a:p>
            <a:pPr eaLnBrk="1" hangingPunct="1">
              <a:spcBef>
                <a:spcPct val="0"/>
              </a:spcBef>
            </a:pPr>
            <a:r>
              <a:rPr lang="en-US" altLang="en-US" sz="2400">
                <a:solidFill>
                  <a:schemeClr val="bg1"/>
                </a:solidFill>
                <a:latin typeface="Times New Roman" pitchFamily="18" charset="0"/>
              </a:rPr>
              <a:t> Convective signal strongest across the Indian Ocean, Indonesia and Western Pacific</a:t>
            </a:r>
          </a:p>
          <a:p>
            <a:pPr eaLnBrk="1" hangingPunct="1">
              <a:spcBef>
                <a:spcPct val="0"/>
              </a:spcBef>
            </a:pPr>
            <a:endParaRPr lang="en-US" altLang="en-US" sz="2400">
              <a:solidFill>
                <a:schemeClr val="bg1"/>
              </a:solidFill>
              <a:latin typeface="Times New Roman" pitchFamily="18" charset="0"/>
            </a:endParaRPr>
          </a:p>
          <a:p>
            <a:pPr eaLnBrk="1" hangingPunct="1">
              <a:spcBef>
                <a:spcPct val="0"/>
              </a:spcBef>
            </a:pPr>
            <a:r>
              <a:rPr lang="en-US" altLang="en-US" sz="2400">
                <a:solidFill>
                  <a:schemeClr val="bg1"/>
                </a:solidFill>
                <a:latin typeface="Times New Roman" pitchFamily="18" charset="0"/>
              </a:rPr>
              <a:t>Convective signal often weakens as it moves over cooler SSTs in Central &amp; Eastern Pacific</a:t>
            </a:r>
          </a:p>
          <a:p>
            <a:pPr eaLnBrk="1" hangingPunct="1">
              <a:spcBef>
                <a:spcPct val="0"/>
              </a:spcBef>
            </a:pPr>
            <a:endParaRPr lang="en-US" altLang="en-US" sz="2400">
              <a:solidFill>
                <a:schemeClr val="bg1"/>
              </a:solidFill>
              <a:latin typeface="Times New Roman" pitchFamily="18" charset="0"/>
            </a:endParaRPr>
          </a:p>
          <a:p>
            <a:pPr eaLnBrk="1" hangingPunct="1">
              <a:spcBef>
                <a:spcPct val="0"/>
              </a:spcBef>
            </a:pPr>
            <a:r>
              <a:rPr lang="en-US" altLang="en-US" sz="2400">
                <a:solidFill>
                  <a:schemeClr val="bg1"/>
                </a:solidFill>
                <a:latin typeface="Times New Roman" pitchFamily="18" charset="0"/>
              </a:rPr>
              <a:t> Circulation signal transverses the globe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3"/>
          <p:cNvSpPr txBox="1">
            <a:spLocks noChangeArrowheads="1"/>
          </p:cNvSpPr>
          <p:nvPr/>
        </p:nvSpPr>
        <p:spPr bwMode="auto">
          <a:xfrm>
            <a:off x="574675" y="-33338"/>
            <a:ext cx="8188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u="sng">
                <a:solidFill>
                  <a:srgbClr val="FFFF00"/>
                </a:solidFill>
                <a:latin typeface="Times New Roman" pitchFamily="18" charset="0"/>
              </a:rPr>
              <a:t>Schematic of Three-Dimensional MJO Structure </a:t>
            </a:r>
          </a:p>
        </p:txBody>
      </p:sp>
      <p:pic>
        <p:nvPicPr>
          <p:cNvPr id="32770" name="Picture 5" descr="Schematic depiction of the large-scale wind structure of the M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8486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8096</TotalTime>
  <Words>1634</Words>
  <Application>Microsoft Macintosh PowerPoint</Application>
  <PresentationFormat>On-screen Show (4:3)</PresentationFormat>
  <Paragraphs>273</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OLR Anomalies – Past 30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dc:creator>
  <cp:lastModifiedBy>Wassila Thiaw</cp:lastModifiedBy>
  <cp:revision>1007</cp:revision>
  <cp:lastPrinted>2011-10-21T16:28:51Z</cp:lastPrinted>
  <dcterms:created xsi:type="dcterms:W3CDTF">2009-02-21T19:29:54Z</dcterms:created>
  <dcterms:modified xsi:type="dcterms:W3CDTF">2019-04-18T18:30:29Z</dcterms:modified>
</cp:coreProperties>
</file>