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6" r:id="rId4"/>
    <p:sldId id="267" r:id="rId5"/>
    <p:sldId id="271" r:id="rId6"/>
    <p:sldId id="257" r:id="rId7"/>
    <p:sldId id="256" r:id="rId8"/>
    <p:sldId id="258" r:id="rId9"/>
    <p:sldId id="262" r:id="rId10"/>
    <p:sldId id="269" r:id="rId11"/>
    <p:sldId id="272" r:id="rId12"/>
    <p:sldId id="268" r:id="rId13"/>
    <p:sldId id="259" r:id="rId14"/>
    <p:sldId id="260" r:id="rId15"/>
    <p:sldId id="261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5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A7A7-6BB5-43CD-8C36-05516F3A260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33E0-2DDD-4876-81B0-B65DA404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705600" cy="480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Sub-seasonal 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anomalies of temperature at 2m, wind and precipitation for week1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Group 5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Ankara, Turkey </a:t>
            </a:r>
          </a:p>
          <a:p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4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US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dirty="0" smtClean="0"/>
              <a:t>MJO is inactive over the region but active on the </a:t>
            </a:r>
            <a:r>
              <a:rPr lang="en-US" sz="2200" b="1" dirty="0"/>
              <a:t>I</a:t>
            </a:r>
            <a:r>
              <a:rPr lang="en-US" sz="2200" b="1" dirty="0" smtClean="0"/>
              <a:t>ndian Ocean </a:t>
            </a:r>
          </a:p>
          <a:p>
            <a:pPr algn="just">
              <a:lnSpc>
                <a:spcPct val="120000"/>
              </a:lnSpc>
            </a:pPr>
            <a:r>
              <a:rPr lang="en-US" sz="2200" b="1" dirty="0" smtClean="0"/>
              <a:t>There is a strong convergence at lower levels and divergence at upper levels in the north- eastern parts of our region.</a:t>
            </a:r>
          </a:p>
          <a:p>
            <a:pPr algn="just">
              <a:lnSpc>
                <a:spcPct val="120000"/>
              </a:lnSpc>
            </a:pPr>
            <a:r>
              <a:rPr lang="en-US" sz="2200" b="1" dirty="0" smtClean="0"/>
              <a:t>As a result, Somali, Ethiopia, Kenya, including the northern parts of Tanzania are indicating active rainfall activities by week 1</a:t>
            </a:r>
          </a:p>
          <a:p>
            <a:pPr algn="just">
              <a:lnSpc>
                <a:spcPct val="120000"/>
              </a:lnSpc>
            </a:pPr>
            <a:r>
              <a:rPr lang="en-US" sz="2200" b="1" dirty="0" smtClean="0"/>
              <a:t>Probability of getting rainfall above 25mm covers much of Somalia, Rwanda, Burundi, the southern half of Ethiopia, the western half of Kenya,  the northern parts of Tanzania and Congo.</a:t>
            </a:r>
          </a:p>
          <a:p>
            <a:pPr algn="just">
              <a:lnSpc>
                <a:spcPct val="120000"/>
              </a:lnSpc>
            </a:pPr>
            <a:r>
              <a:rPr lang="en-US" sz="2200" b="1" dirty="0" smtClean="0"/>
              <a:t>The probability of getting 50mm in the region cover a lesser area which includes the southern Parts of Ethiopia, the western parts of Kenya and their surrounding areas. </a:t>
            </a:r>
          </a:p>
          <a:p>
            <a:pPr algn="just">
              <a:lnSpc>
                <a:spcPct val="120000"/>
              </a:lnSpc>
            </a:pPr>
            <a:r>
              <a:rPr lang="en-US" sz="2200" b="1" dirty="0" smtClean="0"/>
              <a:t>Temp anomaly @2m indicates that temperature is increasing in most parts of the region by week1 </a:t>
            </a:r>
          </a:p>
          <a:p>
            <a:pPr algn="just"/>
            <a:endParaRPr lang="en-US" sz="2200" b="1" dirty="0" smtClean="0"/>
          </a:p>
          <a:p>
            <a:pPr algn="just"/>
            <a:endParaRPr lang="en-US" sz="2200" b="1" dirty="0" smtClean="0"/>
          </a:p>
          <a:p>
            <a:pPr algn="just"/>
            <a:endParaRPr lang="en-US" sz="2200" b="1" dirty="0" smtClean="0"/>
          </a:p>
          <a:p>
            <a:pPr algn="just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768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8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Week_2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" b="1741"/>
          <a:stretch/>
        </p:blipFill>
        <p:spPr bwMode="auto">
          <a:xfrm>
            <a:off x="4648200" y="0"/>
            <a:ext cx="438496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/>
          <a:stretch/>
        </p:blipFill>
        <p:spPr bwMode="auto">
          <a:xfrm>
            <a:off x="0" y="0"/>
            <a:ext cx="4648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" b="1682"/>
          <a:stretch/>
        </p:blipFill>
        <p:spPr bwMode="auto">
          <a:xfrm>
            <a:off x="4724400" y="152400"/>
            <a:ext cx="4267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"/>
          <a:stretch/>
        </p:blipFill>
        <p:spPr bwMode="auto">
          <a:xfrm>
            <a:off x="0" y="152400"/>
            <a:ext cx="4648200" cy="66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52" y="76200"/>
            <a:ext cx="467024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24515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"/>
          <a:stretch/>
        </p:blipFill>
        <p:spPr bwMode="auto">
          <a:xfrm>
            <a:off x="990600" y="152400"/>
            <a:ext cx="5867400" cy="67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There is a convergence at lower while divergence at upper level</a:t>
            </a:r>
          </a:p>
          <a:p>
            <a:pPr algn="just"/>
            <a:r>
              <a:rPr lang="en-US" dirty="0" smtClean="0"/>
              <a:t>As a result, north eastern, central, eastern, southern, southern high grounds and southeastern parts of the country are anticipated to have  above normal precipitation by week1</a:t>
            </a:r>
          </a:p>
          <a:p>
            <a:pPr algn="just"/>
            <a:r>
              <a:rPr lang="en-US" dirty="0" smtClean="0"/>
              <a:t>Probability of getting rainfall above 25mm covers much areas of the country in week1 while getting decrease in receiving above 50mm.</a:t>
            </a:r>
          </a:p>
          <a:p>
            <a:pPr algn="just"/>
            <a:r>
              <a:rPr lang="en-US" dirty="0" smtClean="0"/>
              <a:t>Temp anomaly @2m indicates that lowlands that are adjoining areas of Somali, South Sudan and Kenya will experience above normal temperature during by week1 and week2</a:t>
            </a:r>
          </a:p>
          <a:p>
            <a:pPr algn="just"/>
            <a:r>
              <a:rPr lang="en-US" dirty="0" smtClean="0"/>
              <a:t>Areas like south and southwestern as well as pocket places of eastern parts are expected to have a probability of getting above 25mm  </a:t>
            </a:r>
            <a:r>
              <a:rPr lang="en-US" dirty="0" err="1" smtClean="0"/>
              <a:t>Rf</a:t>
            </a:r>
            <a:r>
              <a:rPr lang="en-US" dirty="0" smtClean="0"/>
              <a:t> and limited areas are anticipated to have a probability of getting above 50mm by week2</a:t>
            </a:r>
          </a:p>
          <a:p>
            <a:pPr algn="just"/>
            <a:r>
              <a:rPr lang="en-US" dirty="0" smtClean="0"/>
              <a:t>MJO is not active as it propagate in the direction that  it is not usually propagating.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33487" y="119809"/>
            <a:ext cx="6615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u="none" dirty="0">
                <a:solidFill>
                  <a:srgbClr val="0000FF"/>
                </a:solidFill>
              </a:rPr>
              <a:t>200 </a:t>
            </a:r>
            <a:r>
              <a:rPr lang="en-US" sz="3200" b="0" u="none" dirty="0" err="1">
                <a:solidFill>
                  <a:srgbClr val="0000FF"/>
                </a:solidFill>
              </a:rPr>
              <a:t>hPa</a:t>
            </a:r>
            <a:r>
              <a:rPr lang="en-US" sz="3200" b="0" u="none" dirty="0">
                <a:solidFill>
                  <a:srgbClr val="0000FF"/>
                </a:solidFill>
              </a:rPr>
              <a:t> Velocity Potential Anomaly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5594350"/>
            <a:ext cx="8229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1400" b="0" u="none" dirty="0"/>
              <a:t>Green shade indicates areas of upper level divergence and convection or precipitation at surface.  Brown contours indicate areas of upper level convergence or subsidence and suppressed precipitation at surface.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17456" r="37452" b="36823"/>
          <a:stretch/>
        </p:blipFill>
        <p:spPr bwMode="auto">
          <a:xfrm>
            <a:off x="684799" y="699247"/>
            <a:ext cx="7852595" cy="478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8669" r="52813" b="13772"/>
          <a:stretch/>
        </p:blipFill>
        <p:spPr bwMode="auto">
          <a:xfrm>
            <a:off x="0" y="381000"/>
            <a:ext cx="457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0"/>
            <a:ext cx="1828800" cy="461665"/>
          </a:xfrm>
          <a:prstGeom prst="rect">
            <a:avLst/>
          </a:prstGeom>
          <a:noFill/>
          <a:ln>
            <a:solidFill>
              <a:srgbClr val="2207E9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9198" t="22240" r="36491" b="12333"/>
          <a:stretch/>
        </p:blipFill>
        <p:spPr bwMode="auto">
          <a:xfrm>
            <a:off x="4572000" y="674132"/>
            <a:ext cx="4495800" cy="5193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48400" y="304800"/>
            <a:ext cx="163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u="none" dirty="0" smtClean="0"/>
              <a:t>Statistica</a:t>
            </a:r>
            <a:r>
              <a:rPr lang="en-US" sz="1400" u="none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1734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22227" r="49528" b="18222"/>
          <a:stretch/>
        </p:blipFill>
        <p:spPr bwMode="auto">
          <a:xfrm>
            <a:off x="381000" y="1131332"/>
            <a:ext cx="5334000" cy="542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943600" y="896937"/>
            <a:ext cx="3016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u="none" dirty="0"/>
              <a:t>Red shade indicate areas</a:t>
            </a:r>
          </a:p>
          <a:p>
            <a:r>
              <a:rPr lang="en-US" u="none" dirty="0"/>
              <a:t>of suppressed convection</a:t>
            </a:r>
          </a:p>
          <a:p>
            <a:endParaRPr lang="en-US" u="none" dirty="0"/>
          </a:p>
          <a:p>
            <a:r>
              <a:rPr lang="en-US" u="none" dirty="0"/>
              <a:t>Blue shade indicate areas</a:t>
            </a:r>
          </a:p>
          <a:p>
            <a:r>
              <a:rPr lang="en-US" u="none" dirty="0"/>
              <a:t>of enhanced convection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609600" y="762000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April, 2019</a:t>
            </a:r>
            <a:endParaRPr lang="en-U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90600" y="152400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sz="3200" i="1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MJO-related anomalies</a:t>
            </a:r>
            <a:r>
              <a:rPr lang="en-US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72150" y="33528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1 - 5 </a:t>
            </a:r>
            <a:r>
              <a:rPr lang="en-US" b="0" u="none" dirty="0" smtClean="0"/>
              <a:t>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72150" y="42672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6-10 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772150" y="51816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11-15 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</p:spTree>
    <p:extLst>
      <p:ext uri="{BB962C8B-B14F-4D97-AF65-F5344CB8AC3E}">
        <p14:creationId xmlns:p14="http://schemas.microsoft.com/office/powerpoint/2010/main" val="4258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Week_1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5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ygwin64\home\tamiru\subseason_with_grads\plotrealtimeanomalies\figures\20-26 April_Africa\gefs_week1_850_wind_div_20190420_201904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"/>
          <a:stretch/>
        </p:blipFill>
        <p:spPr bwMode="auto">
          <a:xfrm>
            <a:off x="152400" y="0"/>
            <a:ext cx="463342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cygwin64\home\tamiru\subseason_with_grads\plotrealtimeanomalies\figures\20-26 April_Africa\gefs_week1_200_wind_div_20190420_201904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 bwMode="auto">
          <a:xfrm>
            <a:off x="4805594" y="0"/>
            <a:ext cx="435546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09800" y="2209800"/>
            <a:ext cx="1905000" cy="838200"/>
          </a:xfrm>
          <a:prstGeom prst="ellipse">
            <a:avLst/>
          </a:prstGeom>
          <a:solidFill>
            <a:srgbClr val="2207E9">
              <a:alpha val="0"/>
            </a:srgbClr>
          </a:solidFill>
          <a:ln>
            <a:solidFill>
              <a:srgbClr val="2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555" y="2199428"/>
            <a:ext cx="1783720" cy="803124"/>
          </a:xfrm>
          <a:custGeom>
            <a:avLst/>
            <a:gdLst>
              <a:gd name="connsiteX0" fmla="*/ 0 w 1905000"/>
              <a:gd name="connsiteY0" fmla="*/ 289447 h 578893"/>
              <a:gd name="connsiteX1" fmla="*/ 952500 w 1905000"/>
              <a:gd name="connsiteY1" fmla="*/ 0 h 578893"/>
              <a:gd name="connsiteX2" fmla="*/ 1905000 w 1905000"/>
              <a:gd name="connsiteY2" fmla="*/ 289447 h 578893"/>
              <a:gd name="connsiteX3" fmla="*/ 952500 w 1905000"/>
              <a:gd name="connsiteY3" fmla="*/ 578894 h 578893"/>
              <a:gd name="connsiteX4" fmla="*/ 0 w 1905000"/>
              <a:gd name="connsiteY4" fmla="*/ 289447 h 578893"/>
              <a:gd name="connsiteX0" fmla="*/ 376 w 1905376"/>
              <a:gd name="connsiteY0" fmla="*/ 289447 h 354665"/>
              <a:gd name="connsiteX1" fmla="*/ 952876 w 1905376"/>
              <a:gd name="connsiteY1" fmla="*/ 0 h 354665"/>
              <a:gd name="connsiteX2" fmla="*/ 1905376 w 1905376"/>
              <a:gd name="connsiteY2" fmla="*/ 289447 h 354665"/>
              <a:gd name="connsiteX3" fmla="*/ 870989 w 1905376"/>
              <a:gd name="connsiteY3" fmla="*/ 264996 h 354665"/>
              <a:gd name="connsiteX4" fmla="*/ 376 w 1905376"/>
              <a:gd name="connsiteY4" fmla="*/ 289447 h 354665"/>
              <a:gd name="connsiteX0" fmla="*/ 203 w 1915587"/>
              <a:gd name="connsiteY0" fmla="*/ 289447 h 762028"/>
              <a:gd name="connsiteX1" fmla="*/ 952703 w 1915587"/>
              <a:gd name="connsiteY1" fmla="*/ 0 h 762028"/>
              <a:gd name="connsiteX2" fmla="*/ 1905203 w 1915587"/>
              <a:gd name="connsiteY2" fmla="*/ 289447 h 762028"/>
              <a:gd name="connsiteX3" fmla="*/ 1229639 w 1915587"/>
              <a:gd name="connsiteY3" fmla="*/ 762000 h 762028"/>
              <a:gd name="connsiteX4" fmla="*/ 870816 w 1915587"/>
              <a:gd name="connsiteY4" fmla="*/ 264996 h 762028"/>
              <a:gd name="connsiteX5" fmla="*/ 203 w 1915587"/>
              <a:gd name="connsiteY5" fmla="*/ 289447 h 762028"/>
              <a:gd name="connsiteX0" fmla="*/ 203 w 1906127"/>
              <a:gd name="connsiteY0" fmla="*/ 290693 h 763280"/>
              <a:gd name="connsiteX1" fmla="*/ 952703 w 1906127"/>
              <a:gd name="connsiteY1" fmla="*/ 1246 h 763280"/>
              <a:gd name="connsiteX2" fmla="*/ 1366116 w 1906127"/>
              <a:gd name="connsiteY2" fmla="*/ 190039 h 763280"/>
              <a:gd name="connsiteX3" fmla="*/ 1905203 w 1906127"/>
              <a:gd name="connsiteY3" fmla="*/ 290693 h 763280"/>
              <a:gd name="connsiteX4" fmla="*/ 1229639 w 1906127"/>
              <a:gd name="connsiteY4" fmla="*/ 763246 h 763280"/>
              <a:gd name="connsiteX5" fmla="*/ 870816 w 1906127"/>
              <a:gd name="connsiteY5" fmla="*/ 266242 h 763280"/>
              <a:gd name="connsiteX6" fmla="*/ 203 w 1906127"/>
              <a:gd name="connsiteY6" fmla="*/ 290693 h 763280"/>
              <a:gd name="connsiteX0" fmla="*/ 203 w 1783678"/>
              <a:gd name="connsiteY0" fmla="*/ 290693 h 763290"/>
              <a:gd name="connsiteX1" fmla="*/ 952703 w 1783678"/>
              <a:gd name="connsiteY1" fmla="*/ 1246 h 763290"/>
              <a:gd name="connsiteX2" fmla="*/ 1366116 w 1783678"/>
              <a:gd name="connsiteY2" fmla="*/ 190039 h 763290"/>
              <a:gd name="connsiteX3" fmla="*/ 1782374 w 1783678"/>
              <a:gd name="connsiteY3" fmla="*/ 372580 h 763290"/>
              <a:gd name="connsiteX4" fmla="*/ 1229639 w 1783678"/>
              <a:gd name="connsiteY4" fmla="*/ 763246 h 763290"/>
              <a:gd name="connsiteX5" fmla="*/ 870816 w 1783678"/>
              <a:gd name="connsiteY5" fmla="*/ 266242 h 763290"/>
              <a:gd name="connsiteX6" fmla="*/ 203 w 1783678"/>
              <a:gd name="connsiteY6" fmla="*/ 290693 h 763290"/>
              <a:gd name="connsiteX0" fmla="*/ 12418 w 1795893"/>
              <a:gd name="connsiteY0" fmla="*/ 330527 h 803124"/>
              <a:gd name="connsiteX1" fmla="*/ 409340 w 1795893"/>
              <a:gd name="connsiteY1" fmla="*/ 25157 h 803124"/>
              <a:gd name="connsiteX2" fmla="*/ 964918 w 1795893"/>
              <a:gd name="connsiteY2" fmla="*/ 41080 h 803124"/>
              <a:gd name="connsiteX3" fmla="*/ 1378331 w 1795893"/>
              <a:gd name="connsiteY3" fmla="*/ 229873 h 803124"/>
              <a:gd name="connsiteX4" fmla="*/ 1794589 w 1795893"/>
              <a:gd name="connsiteY4" fmla="*/ 412414 h 803124"/>
              <a:gd name="connsiteX5" fmla="*/ 1241854 w 1795893"/>
              <a:gd name="connsiteY5" fmla="*/ 803080 h 803124"/>
              <a:gd name="connsiteX6" fmla="*/ 883031 w 1795893"/>
              <a:gd name="connsiteY6" fmla="*/ 306076 h 803124"/>
              <a:gd name="connsiteX7" fmla="*/ 12418 w 1795893"/>
              <a:gd name="connsiteY7" fmla="*/ 330527 h 803124"/>
              <a:gd name="connsiteX0" fmla="*/ 245 w 1783720"/>
              <a:gd name="connsiteY0" fmla="*/ 330527 h 803124"/>
              <a:gd name="connsiteX1" fmla="*/ 397167 w 1783720"/>
              <a:gd name="connsiteY1" fmla="*/ 25157 h 803124"/>
              <a:gd name="connsiteX2" fmla="*/ 952745 w 1783720"/>
              <a:gd name="connsiteY2" fmla="*/ 41080 h 803124"/>
              <a:gd name="connsiteX3" fmla="*/ 1366158 w 1783720"/>
              <a:gd name="connsiteY3" fmla="*/ 229873 h 803124"/>
              <a:gd name="connsiteX4" fmla="*/ 1782416 w 1783720"/>
              <a:gd name="connsiteY4" fmla="*/ 412414 h 803124"/>
              <a:gd name="connsiteX5" fmla="*/ 1229681 w 1783720"/>
              <a:gd name="connsiteY5" fmla="*/ 803080 h 803124"/>
              <a:gd name="connsiteX6" fmla="*/ 870858 w 1783720"/>
              <a:gd name="connsiteY6" fmla="*/ 306076 h 803124"/>
              <a:gd name="connsiteX7" fmla="*/ 451759 w 1783720"/>
              <a:gd name="connsiteY7" fmla="*/ 543772 h 803124"/>
              <a:gd name="connsiteX8" fmla="*/ 245 w 1783720"/>
              <a:gd name="connsiteY8" fmla="*/ 330527 h 8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720" h="803124">
                <a:moveTo>
                  <a:pt x="245" y="330527"/>
                </a:moveTo>
                <a:cubicBezTo>
                  <a:pt x="-8854" y="244091"/>
                  <a:pt x="238417" y="73398"/>
                  <a:pt x="397167" y="25157"/>
                </a:cubicBezTo>
                <a:cubicBezTo>
                  <a:pt x="555917" y="-23084"/>
                  <a:pt x="791247" y="6961"/>
                  <a:pt x="952745" y="41080"/>
                </a:cubicBezTo>
                <a:cubicBezTo>
                  <a:pt x="1114243" y="75199"/>
                  <a:pt x="1207408" y="181632"/>
                  <a:pt x="1366158" y="229873"/>
                </a:cubicBezTo>
                <a:cubicBezTo>
                  <a:pt x="1524908" y="278114"/>
                  <a:pt x="1805162" y="296408"/>
                  <a:pt x="1782416" y="412414"/>
                </a:cubicBezTo>
                <a:cubicBezTo>
                  <a:pt x="1759670" y="528420"/>
                  <a:pt x="1402079" y="807155"/>
                  <a:pt x="1229681" y="803080"/>
                </a:cubicBezTo>
                <a:cubicBezTo>
                  <a:pt x="1057283" y="799005"/>
                  <a:pt x="1000512" y="349294"/>
                  <a:pt x="870858" y="306076"/>
                </a:cubicBezTo>
                <a:cubicBezTo>
                  <a:pt x="741204" y="262858"/>
                  <a:pt x="596861" y="539697"/>
                  <a:pt x="451759" y="543772"/>
                </a:cubicBezTo>
                <a:cubicBezTo>
                  <a:pt x="306657" y="547847"/>
                  <a:pt x="9344" y="416963"/>
                  <a:pt x="245" y="330527"/>
                </a:cubicBezTo>
                <a:close/>
              </a:path>
            </a:pathLst>
          </a:custGeom>
          <a:solidFill>
            <a:srgbClr val="2207E9">
              <a:alpha val="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/>
        </p:blipFill>
        <p:spPr bwMode="auto">
          <a:xfrm>
            <a:off x="242247" y="158677"/>
            <a:ext cx="4482153" cy="63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7319"/>
          <a:stretch/>
        </p:blipFill>
        <p:spPr bwMode="auto">
          <a:xfrm>
            <a:off x="4735770" y="354334"/>
            <a:ext cx="4299045" cy="59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1505288">
            <a:off x="6165346" y="1766550"/>
            <a:ext cx="1744206" cy="272928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505288">
            <a:off x="3572839" y="2490045"/>
            <a:ext cx="553343" cy="54330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05288">
            <a:off x="2196043" y="2380563"/>
            <a:ext cx="1171652" cy="6805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"/>
          <a:stretch/>
        </p:blipFill>
        <p:spPr bwMode="auto">
          <a:xfrm>
            <a:off x="-1" y="228600"/>
            <a:ext cx="458922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cygwin64\home\tamiru\subseason_with_grads\plotrealtimeanomalies\figures\20-26 April_EastAfrica\gefs_week1_prob_50_20190420_201904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7"/>
          <a:stretch/>
        </p:blipFill>
        <p:spPr bwMode="auto">
          <a:xfrm>
            <a:off x="4589228" y="381000"/>
            <a:ext cx="4391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ygwin64\home\tamiru\subseason_with_grads\plotrealtimeanomalies\figures\20-26 April_EastAfrica\gefs_week1_t2m_20190420_201904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"/>
          <a:stretch/>
        </p:blipFill>
        <p:spPr bwMode="auto">
          <a:xfrm>
            <a:off x="990600" y="-2275"/>
            <a:ext cx="5562600" cy="66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393</Words>
  <Application>Microsoft Office PowerPoint</Application>
  <PresentationFormat>On-screen Show (4:3)</PresentationFormat>
  <Paragraphs>43</Paragraphs>
  <Slides>17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  <vt:lpstr>Week_2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Sibajene</cp:lastModifiedBy>
  <cp:revision>49</cp:revision>
  <dcterms:created xsi:type="dcterms:W3CDTF">2019-04-18T09:10:28Z</dcterms:created>
  <dcterms:modified xsi:type="dcterms:W3CDTF">2019-04-19T14:29:46Z</dcterms:modified>
</cp:coreProperties>
</file>