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305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300" r:id="rId18"/>
    <p:sldId id="301" r:id="rId19"/>
    <p:sldId id="296" r:id="rId20"/>
    <p:sldId id="297" r:id="rId21"/>
    <p:sldId id="298" r:id="rId22"/>
    <p:sldId id="302" r:id="rId23"/>
    <p:sldId id="303" r:id="rId24"/>
    <p:sldId id="30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09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241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97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55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93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732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42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14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19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96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3C64-0EDB-4EEA-8D7B-58E14ACFA0F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64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81150"/>
            <a:ext cx="8229600" cy="2228850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Practice GEFS Model Guidance Scripts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Eleventh </a:t>
            </a:r>
            <a:r>
              <a:rPr lang="en-US" sz="2000" b="1" dirty="0"/>
              <a:t>International Training Workshop Climate Variability and Predictions (11ITWCVP</a:t>
            </a:r>
            <a:r>
              <a:rPr lang="en-US" sz="2000" b="1" dirty="0" smtClean="0"/>
              <a:t>)</a:t>
            </a:r>
            <a:br>
              <a:rPr lang="en-US" sz="2000" b="1" dirty="0" smtClean="0"/>
            </a:br>
            <a:r>
              <a:rPr lang="en-US" sz="2000" b="1" dirty="0"/>
              <a:t>Ankara, </a:t>
            </a:r>
            <a:r>
              <a:rPr lang="en-US" sz="2000" b="1" dirty="0" smtClean="0"/>
              <a:t>Turkey, April 2019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2286000" y="449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Endalkachew Bekele</a:t>
            </a:r>
          </a:p>
          <a:p>
            <a:pPr algn="ctr"/>
            <a:r>
              <a:rPr lang="en-US" b="1" dirty="0" smtClean="0"/>
              <a:t>NOAA/CPC/International Desks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04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5. Regression Calibration Method (cont.)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Prepare your </a:t>
            </a:r>
            <a:r>
              <a:rPr lang="en-US" dirty="0" err="1" smtClean="0"/>
              <a:t>hindcast</a:t>
            </a:r>
            <a:r>
              <a:rPr lang="en-US" dirty="0" smtClean="0"/>
              <a:t> observation Anomaly:</a:t>
            </a:r>
          </a:p>
          <a:p>
            <a:pPr lvl="1"/>
            <a:r>
              <a:rPr lang="en-US" dirty="0" smtClean="0"/>
              <a:t>For each year in the </a:t>
            </a:r>
            <a:r>
              <a:rPr lang="en-US" dirty="0" err="1" smtClean="0"/>
              <a:t>hindcast</a:t>
            </a:r>
            <a:r>
              <a:rPr lang="en-US" dirty="0" smtClean="0"/>
              <a:t> period (1999-2018), transform your rainfall observation using the fourth root approach to ensure normality in your data</a:t>
            </a:r>
          </a:p>
          <a:p>
            <a:pPr lvl="1"/>
            <a:endParaRPr lang="en-US" dirty="0" smtClean="0"/>
          </a:p>
          <a:p>
            <a:pPr marL="457200" lvl="1" indent="0" algn="ctr">
              <a:buNone/>
            </a:pPr>
            <a:r>
              <a:rPr lang="en-US" b="1" dirty="0" err="1" smtClean="0"/>
              <a:t>TarnsformedRainfallObservation</a:t>
            </a:r>
            <a:r>
              <a:rPr lang="en-US" b="1" baseline="30000" dirty="0" err="1" smtClean="0"/>
              <a:t>i</a:t>
            </a:r>
            <a:r>
              <a:rPr lang="en-US" b="1" dirty="0" smtClean="0"/>
              <a:t>  = sqrt(sqrt(</a:t>
            </a:r>
            <a:r>
              <a:rPr lang="en-US" b="1" dirty="0" err="1" smtClean="0"/>
              <a:t>RegularRainfallObservation</a:t>
            </a:r>
            <a:r>
              <a:rPr lang="en-US" b="1" baseline="30000" dirty="0" err="1" smtClean="0"/>
              <a:t>i</a:t>
            </a:r>
            <a:r>
              <a:rPr lang="en-US" b="1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i</a:t>
            </a:r>
            <a:r>
              <a:rPr lang="en-US" dirty="0" smtClean="0"/>
              <a:t> varies from year 1 to 20 (1999 – 2018)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Using your transformed rainfall observation and transformed rainfall climatology, compute transferred rainfall anomaly for each year in the </a:t>
            </a:r>
            <a:r>
              <a:rPr lang="en-US" dirty="0" err="1" smtClean="0"/>
              <a:t>hindcast</a:t>
            </a:r>
            <a:r>
              <a:rPr lang="en-US" dirty="0" smtClean="0"/>
              <a:t> period:</a:t>
            </a:r>
          </a:p>
          <a:p>
            <a:pPr lvl="1"/>
            <a:endParaRPr lang="en-US" dirty="0" smtClean="0"/>
          </a:p>
          <a:p>
            <a:pPr marL="457200" lvl="1" indent="0" algn="ctr">
              <a:buNone/>
            </a:pPr>
            <a:r>
              <a:rPr lang="en-US" sz="2200" b="1" dirty="0" err="1" smtClean="0"/>
              <a:t>RainfallTarnsformedAnomaly</a:t>
            </a:r>
            <a:r>
              <a:rPr lang="en-US" sz="2200" b="1" baseline="30000" dirty="0" err="1" smtClean="0"/>
              <a:t>i</a:t>
            </a:r>
            <a:r>
              <a:rPr lang="en-US" sz="2200" b="1" dirty="0" smtClean="0"/>
              <a:t>  = RainfallTarnsformedObservation</a:t>
            </a:r>
            <a:r>
              <a:rPr lang="en-US" sz="2200" b="1" baseline="30000" dirty="0" smtClean="0"/>
              <a:t>i</a:t>
            </a:r>
            <a:r>
              <a:rPr lang="en-US" sz="2200" b="1" dirty="0" smtClean="0"/>
              <a:t>  -  </a:t>
            </a:r>
            <a:r>
              <a:rPr lang="en-US" sz="2200" b="1" dirty="0" err="1" smtClean="0"/>
              <a:t>RainfallRarnsformedClimatology</a:t>
            </a:r>
            <a:endParaRPr lang="en-US" sz="2200" b="1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Using your regular 2m temperature observation and climatology, compute observation anomaly for each year in the </a:t>
            </a:r>
            <a:r>
              <a:rPr lang="en-US" dirty="0" err="1" smtClean="0"/>
              <a:t>hindcast</a:t>
            </a:r>
            <a:r>
              <a:rPr lang="en-US" dirty="0" smtClean="0"/>
              <a:t> period: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b="1" dirty="0" err="1" smtClean="0"/>
              <a:t>TempratureAnomaly</a:t>
            </a:r>
            <a:r>
              <a:rPr lang="en-US" b="1" baseline="30000" dirty="0" err="1" smtClean="0"/>
              <a:t>i</a:t>
            </a:r>
            <a:r>
              <a:rPr lang="en-US" b="1" dirty="0" smtClean="0"/>
              <a:t>  = </a:t>
            </a:r>
            <a:r>
              <a:rPr lang="en-US" b="1" dirty="0" err="1" smtClean="0"/>
              <a:t>TempratureObservation</a:t>
            </a:r>
            <a:r>
              <a:rPr lang="en-US" b="1" baseline="30000" dirty="0" err="1" smtClean="0"/>
              <a:t>i</a:t>
            </a:r>
            <a:r>
              <a:rPr lang="en-US" b="1" dirty="0" smtClean="0"/>
              <a:t>  -  </a:t>
            </a:r>
            <a:r>
              <a:rPr lang="en-US" b="1" dirty="0" err="1" smtClean="0"/>
              <a:t>TemperatureClimatology</a:t>
            </a:r>
            <a:endParaRPr lang="en-US" b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825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5. Regression Calibration Method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Prepare your </a:t>
            </a:r>
            <a:r>
              <a:rPr lang="en-US" dirty="0" err="1" smtClean="0"/>
              <a:t>hindcast</a:t>
            </a:r>
            <a:r>
              <a:rPr lang="en-US" dirty="0" smtClean="0"/>
              <a:t> Reforecast anomaly:</a:t>
            </a:r>
          </a:p>
          <a:p>
            <a:pPr lvl="1"/>
            <a:r>
              <a:rPr lang="en-US" dirty="0" smtClean="0"/>
              <a:t>For each year in the </a:t>
            </a:r>
            <a:r>
              <a:rPr lang="en-US" dirty="0" err="1" smtClean="0"/>
              <a:t>hindcast</a:t>
            </a:r>
            <a:r>
              <a:rPr lang="en-US" dirty="0" smtClean="0"/>
              <a:t> period (1999-2018), transform your rainfall forecast using the fourth root approach to ensure normality in your data</a:t>
            </a:r>
          </a:p>
          <a:p>
            <a:pPr lvl="1"/>
            <a:endParaRPr lang="en-US" dirty="0" smtClean="0"/>
          </a:p>
          <a:p>
            <a:pPr marL="457200" lvl="1" indent="0" algn="ctr">
              <a:buNone/>
            </a:pPr>
            <a:r>
              <a:rPr lang="en-US" b="1" dirty="0" err="1" smtClean="0"/>
              <a:t>TarnsformedRainfallCFS</a:t>
            </a:r>
            <a:r>
              <a:rPr lang="en-US" b="1" baseline="30000" dirty="0" err="1" smtClean="0"/>
              <a:t>i</a:t>
            </a:r>
            <a:r>
              <a:rPr lang="en-US" b="1" dirty="0" smtClean="0"/>
              <a:t>  = sqrt(sqrt(</a:t>
            </a:r>
            <a:r>
              <a:rPr lang="en-US" b="1" dirty="0" err="1" smtClean="0"/>
              <a:t>RegularRainfallCFS</a:t>
            </a:r>
            <a:r>
              <a:rPr lang="en-US" b="1" baseline="30000" dirty="0" err="1" smtClean="0"/>
              <a:t>i</a:t>
            </a:r>
            <a:r>
              <a:rPr lang="en-US" b="1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i</a:t>
            </a:r>
            <a:r>
              <a:rPr lang="en-US" dirty="0" smtClean="0"/>
              <a:t> varies from year 1 to 20 (1999 – 2018)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Using your transformed rainfall forecast and transformed CFS climatology, compute transferred Forecast anomaly for each year in the </a:t>
            </a:r>
            <a:r>
              <a:rPr lang="en-US" dirty="0" err="1" smtClean="0"/>
              <a:t>hindcast</a:t>
            </a:r>
            <a:r>
              <a:rPr lang="en-US" dirty="0" smtClean="0"/>
              <a:t> period:</a:t>
            </a:r>
          </a:p>
          <a:p>
            <a:pPr lvl="1"/>
            <a:endParaRPr lang="en-US" dirty="0" smtClean="0"/>
          </a:p>
          <a:p>
            <a:pPr marL="457200" lvl="1" indent="0" algn="ctr">
              <a:buNone/>
            </a:pPr>
            <a:r>
              <a:rPr lang="en-US" sz="2100" b="1" dirty="0" err="1" smtClean="0"/>
              <a:t>GEFS</a:t>
            </a:r>
            <a:r>
              <a:rPr lang="en-US" sz="2100" b="1" dirty="0" err="1" smtClean="0"/>
              <a:t>RainfallTarnsformedAnomaly</a:t>
            </a:r>
            <a:r>
              <a:rPr lang="en-US" sz="2100" b="1" baseline="30000" dirty="0" err="1" smtClean="0"/>
              <a:t>i</a:t>
            </a:r>
            <a:r>
              <a:rPr lang="en-US" sz="2100" b="1" dirty="0" smtClean="0"/>
              <a:t>  </a:t>
            </a:r>
            <a:r>
              <a:rPr lang="en-US" sz="2100" b="1" dirty="0" smtClean="0"/>
              <a:t>= </a:t>
            </a:r>
            <a:r>
              <a:rPr lang="en-US" sz="2100" b="1" dirty="0" err="1" smtClean="0"/>
              <a:t>GEFS</a:t>
            </a:r>
            <a:r>
              <a:rPr lang="en-US" sz="2100" b="1" dirty="0" err="1" smtClean="0"/>
              <a:t>RainfallTarnsformedForecast</a:t>
            </a:r>
            <a:r>
              <a:rPr lang="en-US" sz="2100" b="1" dirty="0" smtClean="0"/>
              <a:t> </a:t>
            </a:r>
            <a:r>
              <a:rPr lang="en-US" sz="2100" b="1" dirty="0" smtClean="0"/>
              <a:t>-  </a:t>
            </a:r>
            <a:r>
              <a:rPr lang="en-US" sz="2100" b="1" dirty="0" err="1" smtClean="0"/>
              <a:t>GEFS</a:t>
            </a:r>
            <a:r>
              <a:rPr lang="en-US" sz="2100" b="1" dirty="0" err="1" smtClean="0"/>
              <a:t>RainfallTrarnsformedClimatology</a:t>
            </a:r>
            <a:endParaRPr lang="en-US" sz="2100" b="1" dirty="0" smtClean="0"/>
          </a:p>
          <a:p>
            <a:pPr lvl="1"/>
            <a:endParaRPr lang="en-US" b="1" dirty="0" smtClean="0"/>
          </a:p>
          <a:p>
            <a:pPr lvl="1"/>
            <a:r>
              <a:rPr lang="en-US" dirty="0" smtClean="0"/>
              <a:t>Using your regular 2m temperature Forecasts and model climatology, compute forecast anomaly for each year in the </a:t>
            </a:r>
            <a:r>
              <a:rPr lang="en-US" dirty="0" err="1" smtClean="0"/>
              <a:t>hindcast</a:t>
            </a:r>
            <a:r>
              <a:rPr lang="en-US" dirty="0" smtClean="0"/>
              <a:t> period: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2600" b="1" dirty="0" err="1" smtClean="0"/>
              <a:t>GEFS</a:t>
            </a:r>
            <a:r>
              <a:rPr lang="en-US" sz="2600" b="1" dirty="0" err="1" smtClean="0"/>
              <a:t>TempratureAnomaly</a:t>
            </a:r>
            <a:r>
              <a:rPr lang="en-US" sz="2600" b="1" baseline="30000" dirty="0" err="1" smtClean="0"/>
              <a:t>i</a:t>
            </a:r>
            <a:r>
              <a:rPr lang="en-US" sz="2600" b="1" dirty="0" smtClean="0"/>
              <a:t>  </a:t>
            </a:r>
            <a:r>
              <a:rPr lang="en-US" sz="2600" b="1" dirty="0" smtClean="0"/>
              <a:t>= </a:t>
            </a:r>
            <a:r>
              <a:rPr lang="en-US" sz="2600" b="1" dirty="0" err="1" smtClean="0"/>
              <a:t>GEFS</a:t>
            </a:r>
            <a:r>
              <a:rPr lang="en-US" sz="2600" b="1" dirty="0" err="1" smtClean="0"/>
              <a:t>TempratureForecast</a:t>
            </a:r>
            <a:r>
              <a:rPr lang="en-US" sz="2600" b="1" baseline="30000" dirty="0" err="1" smtClean="0"/>
              <a:t>i</a:t>
            </a:r>
            <a:r>
              <a:rPr lang="en-US" sz="2600" b="1" dirty="0" smtClean="0"/>
              <a:t>  </a:t>
            </a:r>
            <a:r>
              <a:rPr lang="en-US" sz="2600" b="1" dirty="0" smtClean="0"/>
              <a:t>-  </a:t>
            </a:r>
            <a:r>
              <a:rPr lang="en-US" sz="2600" b="1" dirty="0" err="1" smtClean="0"/>
              <a:t>GEFS</a:t>
            </a:r>
            <a:r>
              <a:rPr lang="en-US" sz="2600" b="1" dirty="0" err="1" smtClean="0"/>
              <a:t>TemperatureClimatology</a:t>
            </a:r>
            <a:endParaRPr lang="en-US" sz="2600" b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50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5. Regression Calibration Method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Compute the statistics required for regression calibration:</a:t>
            </a:r>
          </a:p>
          <a:p>
            <a:pPr lvl="1"/>
            <a:r>
              <a:rPr lang="en-US" dirty="0" smtClean="0"/>
              <a:t>Using your transformed rainfall observation anomalies and transformed rainfall forecast anomalies, compute time correlation over the </a:t>
            </a:r>
            <a:r>
              <a:rPr lang="en-US" dirty="0" err="1" smtClean="0"/>
              <a:t>hindcast</a:t>
            </a:r>
            <a:r>
              <a:rPr lang="en-US" dirty="0" smtClean="0"/>
              <a:t> period (1999 – 2018) </a:t>
            </a:r>
          </a:p>
          <a:p>
            <a:pPr lvl="1"/>
            <a:r>
              <a:rPr lang="en-US" dirty="0" smtClean="0"/>
              <a:t>Using your transformed rainfall observation anomalies, compute standard deviation of the observed rainfall anomalies</a:t>
            </a:r>
          </a:p>
          <a:p>
            <a:pPr lvl="1"/>
            <a:r>
              <a:rPr lang="en-US" dirty="0" smtClean="0"/>
              <a:t>Using your 2m temperature observation anomalies and 2m temperature forecast anomalies, compute time correlation over the </a:t>
            </a:r>
            <a:r>
              <a:rPr lang="en-US" dirty="0" err="1" smtClean="0"/>
              <a:t>hindcast</a:t>
            </a:r>
            <a:r>
              <a:rPr lang="en-US" dirty="0" smtClean="0"/>
              <a:t> period (1999 – 2018) </a:t>
            </a:r>
          </a:p>
          <a:p>
            <a:pPr lvl="1"/>
            <a:r>
              <a:rPr lang="en-US" dirty="0" smtClean="0"/>
              <a:t>Using your temperature observation anomalies, compute standard deviation of the observed temperature anomalies</a:t>
            </a:r>
          </a:p>
          <a:p>
            <a:pPr lvl="1"/>
            <a:r>
              <a:rPr lang="en-US" dirty="0" smtClean="0"/>
              <a:t>Using your transformed rainfall forecast anomalies, compute standard deviation of the forecast rainfall anomalies</a:t>
            </a:r>
          </a:p>
          <a:p>
            <a:pPr lvl="1"/>
            <a:r>
              <a:rPr lang="en-US" dirty="0" smtClean="0"/>
              <a:t>Using your temperature forecast anomalies, compute standard deviation of the forecast temperature anomalies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953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5. Regression Calibration Method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Compute statistics required for regression calibration:</a:t>
            </a:r>
          </a:p>
          <a:p>
            <a:pPr lvl="1"/>
            <a:r>
              <a:rPr lang="en-US" dirty="0" smtClean="0"/>
              <a:t>Using your computed correlation, observation standard deviation and forecast standard deviation, compute regression coefficients for temperature and rainfall, separately:</a:t>
            </a:r>
          </a:p>
          <a:p>
            <a:pPr marL="457200" lvl="1" indent="0" algn="ctr">
              <a:buNone/>
            </a:pPr>
            <a:r>
              <a:rPr lang="en-US" sz="2000" b="1" dirty="0" err="1" smtClean="0"/>
              <a:t>RegCoef</a:t>
            </a:r>
            <a:r>
              <a:rPr lang="en-US" sz="2000" b="1" dirty="0" smtClean="0"/>
              <a:t> = Correlation * (Observation </a:t>
            </a:r>
            <a:r>
              <a:rPr lang="en-US" sz="2000" b="1" dirty="0" err="1" smtClean="0"/>
              <a:t>StdDevn</a:t>
            </a:r>
            <a:r>
              <a:rPr lang="en-US" sz="2000" b="1" dirty="0" smtClean="0"/>
              <a:t>/Forecast </a:t>
            </a:r>
            <a:r>
              <a:rPr lang="en-US" sz="2000" b="1" dirty="0" err="1" smtClean="0"/>
              <a:t>StdDevn</a:t>
            </a:r>
            <a:r>
              <a:rPr lang="en-US" sz="2000" b="1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98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5. Regression Calibration Method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Prepare your Real-Time 2m Temperature and rainfall forecasts:</a:t>
            </a:r>
          </a:p>
          <a:p>
            <a:pPr lvl="1"/>
            <a:r>
              <a:rPr lang="en-US" dirty="0" smtClean="0"/>
              <a:t>Using the GEFS 20 ensemble member forecasts in your real-time forecast, compute ensemble mean 2m Temperature and Rainfall forecasts, valid </a:t>
            </a:r>
            <a:r>
              <a:rPr lang="en-US" dirty="0"/>
              <a:t>26 Feb - 4 Mar, 2019 (week 1) and 5 – 11 March, 2019 (week 2)..</a:t>
            </a:r>
            <a:endParaRPr lang="en-US" dirty="0" smtClean="0"/>
          </a:p>
          <a:p>
            <a:pPr lvl="1"/>
            <a:r>
              <a:rPr lang="en-US" dirty="0" smtClean="0"/>
              <a:t>Compute Uncorrected Temperature and Rainfall Forecast Anomaly</a:t>
            </a:r>
          </a:p>
          <a:p>
            <a:pPr marL="457200" lvl="1" indent="0" algn="ctr">
              <a:buNone/>
            </a:pPr>
            <a:endParaRPr lang="en-US" sz="1300" dirty="0" smtClean="0"/>
          </a:p>
          <a:p>
            <a:pPr marL="457200" lvl="1" indent="0" algn="ctr">
              <a:buNone/>
            </a:pPr>
            <a:r>
              <a:rPr lang="en-US" sz="1400" b="1" dirty="0" err="1" smtClean="0"/>
              <a:t>UncorrectedTemperatureAnomaly</a:t>
            </a:r>
            <a:r>
              <a:rPr lang="en-US" sz="1400" b="1" dirty="0" smtClean="0"/>
              <a:t> = </a:t>
            </a:r>
            <a:r>
              <a:rPr lang="en-US" sz="1400" b="1" dirty="0" err="1" smtClean="0"/>
              <a:t>UncorrectedTemperatureFcst</a:t>
            </a:r>
            <a:r>
              <a:rPr lang="en-US" sz="1400" b="1" dirty="0" smtClean="0"/>
              <a:t> – </a:t>
            </a:r>
            <a:r>
              <a:rPr lang="en-US" sz="1400" b="1" dirty="0" err="1" smtClean="0"/>
              <a:t>GEFSTemperatureClimatology</a:t>
            </a:r>
            <a:endParaRPr lang="en-US" sz="1400" b="1" dirty="0" smtClean="0"/>
          </a:p>
          <a:p>
            <a:pPr marL="457200" lvl="1" indent="0" algn="ctr">
              <a:buNone/>
            </a:pPr>
            <a:endParaRPr lang="en-US" sz="1400" b="1" dirty="0" smtClean="0"/>
          </a:p>
          <a:p>
            <a:pPr marL="457200" lvl="1" indent="0" algn="ctr">
              <a:buNone/>
            </a:pPr>
            <a:r>
              <a:rPr lang="en-US" sz="1400" b="1" dirty="0" err="1" smtClean="0"/>
              <a:t>UncorrectedRainfallAnomaly</a:t>
            </a:r>
            <a:r>
              <a:rPr lang="en-US" sz="1400" b="1" dirty="0" smtClean="0"/>
              <a:t> </a:t>
            </a:r>
            <a:r>
              <a:rPr lang="en-US" sz="1400" b="1" dirty="0"/>
              <a:t>= </a:t>
            </a:r>
            <a:r>
              <a:rPr lang="en-US" sz="1400" b="1" dirty="0" err="1" smtClean="0"/>
              <a:t>UncorrectedRainfallFcst</a:t>
            </a:r>
            <a:r>
              <a:rPr lang="en-US" sz="1400" b="1" dirty="0" smtClean="0"/>
              <a:t> </a:t>
            </a:r>
            <a:r>
              <a:rPr lang="en-US" sz="1400" b="1" dirty="0"/>
              <a:t>- </a:t>
            </a:r>
            <a:r>
              <a:rPr lang="en-US" sz="1400" b="1" dirty="0" err="1" smtClean="0"/>
              <a:t>GEFSRainfalllimatology</a:t>
            </a:r>
            <a:endParaRPr lang="en-US" sz="1400" b="1" dirty="0"/>
          </a:p>
          <a:p>
            <a:pPr marL="457200" lvl="1" indent="0" algn="ctr">
              <a:buNone/>
            </a:pP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109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5. Regression Calibration Method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Compute your Corrected Forecasts:</a:t>
            </a:r>
          </a:p>
          <a:p>
            <a:pPr lvl="1"/>
            <a:r>
              <a:rPr lang="en-US" dirty="0" smtClean="0"/>
              <a:t>Using uncorrected forecasts, regression Coefficient and standard deviation of observation, compute corrected forecasts:</a:t>
            </a:r>
          </a:p>
          <a:p>
            <a:pPr lvl="1"/>
            <a:r>
              <a:rPr lang="en-US" dirty="0" smtClean="0"/>
              <a:t>For rainfall: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sz="1300" b="1" dirty="0" err="1" smtClean="0"/>
              <a:t>RainfallCorrectedForecast</a:t>
            </a:r>
            <a:r>
              <a:rPr lang="en-US" sz="1300" b="1" dirty="0" smtClean="0"/>
              <a:t> = (</a:t>
            </a:r>
            <a:r>
              <a:rPr lang="en-US" sz="1300" b="1" dirty="0" err="1" smtClean="0"/>
              <a:t>RainfallRegCoef</a:t>
            </a:r>
            <a:r>
              <a:rPr lang="en-US" sz="1300" b="1" dirty="0" smtClean="0"/>
              <a:t>  *  </a:t>
            </a:r>
            <a:r>
              <a:rPr lang="en-US" sz="1300" b="1" dirty="0" err="1" smtClean="0"/>
              <a:t>TransformedRainfallUncorrectedAnomaly</a:t>
            </a:r>
            <a:r>
              <a:rPr lang="en-US" sz="1300" b="1" dirty="0" smtClean="0"/>
              <a:t> ) / </a:t>
            </a:r>
            <a:r>
              <a:rPr lang="en-US" sz="1300" b="1" dirty="0" err="1" smtClean="0"/>
              <a:t>RainObservationStdDevn</a:t>
            </a:r>
            <a:endParaRPr lang="en-US" sz="1300" b="1" dirty="0" smtClean="0"/>
          </a:p>
          <a:p>
            <a:pPr lvl="1"/>
            <a:endParaRPr lang="en-US" sz="1350" b="1" dirty="0"/>
          </a:p>
          <a:p>
            <a:pPr lvl="1"/>
            <a:r>
              <a:rPr lang="en-US" dirty="0"/>
              <a:t>For </a:t>
            </a:r>
            <a:r>
              <a:rPr lang="en-US" dirty="0" smtClean="0"/>
              <a:t>Temperature:</a:t>
            </a:r>
          </a:p>
          <a:p>
            <a:pPr marL="457200" lvl="1" indent="0" algn="ctr">
              <a:buNone/>
            </a:pPr>
            <a:r>
              <a:rPr lang="en-US" sz="1250" b="1" dirty="0" err="1" smtClean="0"/>
              <a:t>TemperaturelCorrectedForecast</a:t>
            </a:r>
            <a:r>
              <a:rPr lang="en-US" sz="1250" b="1" dirty="0" smtClean="0"/>
              <a:t> </a:t>
            </a:r>
            <a:r>
              <a:rPr lang="en-US" sz="1250" b="1" dirty="0"/>
              <a:t>= </a:t>
            </a:r>
            <a:r>
              <a:rPr lang="en-US" sz="1250" b="1" dirty="0" smtClean="0"/>
              <a:t>(</a:t>
            </a:r>
            <a:r>
              <a:rPr lang="en-US" sz="1250" b="1" dirty="0" err="1" smtClean="0"/>
              <a:t>TemperaturelRegCoef</a:t>
            </a:r>
            <a:r>
              <a:rPr lang="en-US" sz="1250" b="1" dirty="0" smtClean="0"/>
              <a:t>  </a:t>
            </a:r>
            <a:r>
              <a:rPr lang="en-US" sz="1250" b="1" dirty="0"/>
              <a:t>*  </a:t>
            </a:r>
            <a:r>
              <a:rPr lang="en-US" sz="1250" b="1" dirty="0" err="1" smtClean="0"/>
              <a:t>TemperatureUncorrectedAnomaly</a:t>
            </a:r>
            <a:r>
              <a:rPr lang="en-US" sz="1250" b="1" dirty="0" smtClean="0"/>
              <a:t> </a:t>
            </a:r>
            <a:r>
              <a:rPr lang="en-US" sz="1250" b="1" dirty="0"/>
              <a:t>) / </a:t>
            </a:r>
            <a:r>
              <a:rPr lang="en-US" sz="1250" b="1" dirty="0" err="1" smtClean="0"/>
              <a:t>TempObservationStdDevn</a:t>
            </a:r>
            <a:endParaRPr lang="en-US" sz="125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13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5. Regression Calibration Method (cont.)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Raw (uncorrected) forecasts, compute the probability of above-average by counting the proportion of ensemble forecasts that exceed climatological values.</a:t>
            </a:r>
          </a:p>
          <a:p>
            <a:r>
              <a:rPr lang="en-US" dirty="0" smtClean="0"/>
              <a:t>Similarly, for Bias corrected forecasts, count the proportion of ensemble members that exceed climatological values to get probability of above-average</a:t>
            </a:r>
          </a:p>
          <a:p>
            <a:r>
              <a:rPr lang="en-US" dirty="0" smtClean="0"/>
              <a:t>For Regression Calibration forecasts, using the corrected forecasts and associated statistics, and using the cumulative distribution function, obtain the above-average exceedance probability</a:t>
            </a:r>
          </a:p>
          <a:p>
            <a:r>
              <a:rPr lang="en-US" dirty="0" smtClean="0"/>
              <a:t>In two category forecasts, probability of below-average is 1 – probability of above-average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381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</a:rPr>
              <a:t>6. Ensemble Regression Calibration Process - Rainfall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3716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Hindcast</a:t>
            </a:r>
            <a:r>
              <a:rPr lang="en-US" b="1" dirty="0" smtClean="0"/>
              <a:t> Observation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2209800" y="13716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Transformed Observation (4</a:t>
            </a:r>
            <a:r>
              <a:rPr lang="en-US" b="1" baseline="30000" dirty="0" smtClean="0"/>
              <a:t>th</a:t>
            </a:r>
            <a:r>
              <a:rPr lang="en-US" b="1" dirty="0" smtClean="0"/>
              <a:t> root)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038600" y="35814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Correlation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657600" y="1600200"/>
            <a:ext cx="4572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800600" y="3048000"/>
            <a:ext cx="381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676400" y="19050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8600" y="41148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Hindcast</a:t>
            </a:r>
            <a:r>
              <a:rPr lang="en-US" b="1" dirty="0" smtClean="0"/>
              <a:t>  Reforecast</a:t>
            </a:r>
            <a:endParaRPr lang="en-US" b="1" dirty="0"/>
          </a:p>
        </p:txBody>
      </p:sp>
      <p:sp>
        <p:nvSpPr>
          <p:cNvPr id="41" name="Rectangle 40"/>
          <p:cNvSpPr/>
          <p:nvPr/>
        </p:nvSpPr>
        <p:spPr>
          <a:xfrm>
            <a:off x="228600" y="26670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Observation Climatology</a:t>
            </a:r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2209800" y="26670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Transformed Observation Climatology (4</a:t>
            </a:r>
            <a:r>
              <a:rPr lang="en-US" b="1" baseline="30000" dirty="0" smtClean="0"/>
              <a:t>th</a:t>
            </a:r>
            <a:r>
              <a:rPr lang="en-US" b="1" dirty="0" smtClean="0"/>
              <a:t> root)</a:t>
            </a:r>
            <a:endParaRPr lang="en-US" b="1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676400" y="3124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8600" y="54102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Model Climatology</a:t>
            </a:r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2209800" y="40386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Transformed </a:t>
            </a:r>
            <a:r>
              <a:rPr lang="en-US" b="1" dirty="0" smtClean="0"/>
              <a:t>Forecast   </a:t>
            </a:r>
            <a:r>
              <a:rPr lang="en-US" b="1" dirty="0" smtClean="0"/>
              <a:t>(4</a:t>
            </a:r>
            <a:r>
              <a:rPr lang="en-US" b="1" baseline="30000" dirty="0" smtClean="0"/>
              <a:t>th</a:t>
            </a:r>
            <a:r>
              <a:rPr lang="en-US" b="1" dirty="0" smtClean="0"/>
              <a:t> root)</a:t>
            </a:r>
            <a:endParaRPr lang="en-US" b="1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676400" y="4648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209800" y="54102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Transformed Model Climatology (4</a:t>
            </a:r>
            <a:r>
              <a:rPr lang="en-US" b="1" baseline="30000" dirty="0" smtClean="0"/>
              <a:t>th</a:t>
            </a:r>
            <a:r>
              <a:rPr lang="en-US" b="1" dirty="0" smtClean="0"/>
              <a:t> root)</a:t>
            </a:r>
            <a:endParaRPr lang="en-US" b="1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676400" y="60198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038600" y="2057400"/>
            <a:ext cx="1447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Observation Anomaly</a:t>
            </a:r>
            <a:endParaRPr lang="en-US" b="1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3657600" y="3048000"/>
            <a:ext cx="381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657600" y="4419600"/>
            <a:ext cx="5334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191000" y="47244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Forecast Anomaly</a:t>
            </a:r>
            <a:endParaRPr lang="en-US" b="1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657600" y="5791200"/>
            <a:ext cx="4572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5" idx="0"/>
          </p:cNvCxnSpPr>
          <p:nvPr/>
        </p:nvCxnSpPr>
        <p:spPr>
          <a:xfrm flipH="1" flipV="1">
            <a:off x="4876800" y="4038600"/>
            <a:ext cx="381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791200" y="20574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Observation Std. Deviation</a:t>
            </a:r>
            <a:endParaRPr lang="en-US" b="1" dirty="0"/>
          </a:p>
        </p:txBody>
      </p:sp>
      <p:sp>
        <p:nvSpPr>
          <p:cNvPr id="81" name="Rectangle 80"/>
          <p:cNvSpPr/>
          <p:nvPr/>
        </p:nvSpPr>
        <p:spPr>
          <a:xfrm>
            <a:off x="5943600" y="48006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Forecast Std. Deviation</a:t>
            </a:r>
            <a:endParaRPr lang="en-US" b="1" dirty="0"/>
          </a:p>
        </p:txBody>
      </p:sp>
      <p:sp>
        <p:nvSpPr>
          <p:cNvPr id="84" name="Rectangle 83"/>
          <p:cNvSpPr/>
          <p:nvPr/>
        </p:nvSpPr>
        <p:spPr>
          <a:xfrm>
            <a:off x="5943600" y="3505200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Regression Coefficient</a:t>
            </a:r>
            <a:endParaRPr lang="en-US" b="1" dirty="0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5486400" y="25908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84" idx="1"/>
          </p:cNvCxnSpPr>
          <p:nvPr/>
        </p:nvCxnSpPr>
        <p:spPr>
          <a:xfrm>
            <a:off x="5562600" y="3810000"/>
            <a:ext cx="381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5638800" y="51816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0" idx="2"/>
          </p:cNvCxnSpPr>
          <p:nvPr/>
        </p:nvCxnSpPr>
        <p:spPr>
          <a:xfrm>
            <a:off x="6477000" y="2895600"/>
            <a:ext cx="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6553200" y="4114800"/>
            <a:ext cx="381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7467600" y="10668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Real-time raw Forecast</a:t>
            </a:r>
            <a:endParaRPr lang="en-US" b="1" dirty="0"/>
          </a:p>
        </p:txBody>
      </p:sp>
      <p:sp>
        <p:nvSpPr>
          <p:cNvPr id="113" name="Rectangle 112"/>
          <p:cNvSpPr/>
          <p:nvPr/>
        </p:nvSpPr>
        <p:spPr>
          <a:xfrm>
            <a:off x="7543800" y="2209800"/>
            <a:ext cx="144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Transformed Forecast   Anomaly</a:t>
            </a:r>
            <a:endParaRPr lang="en-US" b="1" dirty="0"/>
          </a:p>
        </p:txBody>
      </p:sp>
      <p:sp>
        <p:nvSpPr>
          <p:cNvPr id="116" name="Rectangle 115"/>
          <p:cNvSpPr/>
          <p:nvPr/>
        </p:nvSpPr>
        <p:spPr>
          <a:xfrm>
            <a:off x="7620000" y="3352800"/>
            <a:ext cx="144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Corrected Forecast</a:t>
            </a:r>
            <a:endParaRPr lang="en-US" b="1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7162800" y="2895600"/>
            <a:ext cx="5334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8077200" y="1905000"/>
            <a:ext cx="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84" idx="3"/>
          </p:cNvCxnSpPr>
          <p:nvPr/>
        </p:nvCxnSpPr>
        <p:spPr>
          <a:xfrm>
            <a:off x="7315200" y="38100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8229600" y="3048000"/>
            <a:ext cx="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7543800" y="4648200"/>
            <a:ext cx="1447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Two-Category Prob. Forecast (normal CDF)</a:t>
            </a:r>
            <a:endParaRPr lang="en-US" b="1" dirty="0"/>
          </a:p>
        </p:txBody>
      </p:sp>
      <p:cxnSp>
        <p:nvCxnSpPr>
          <p:cNvPr id="131" name="Straight Arrow Connector 130"/>
          <p:cNvCxnSpPr>
            <a:endCxn id="130" idx="0"/>
          </p:cNvCxnSpPr>
          <p:nvPr/>
        </p:nvCxnSpPr>
        <p:spPr>
          <a:xfrm>
            <a:off x="8229600" y="4191000"/>
            <a:ext cx="381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984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7. Ensemble Regression Calibration Process – 2m Temperature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3716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Hindcast</a:t>
            </a:r>
            <a:r>
              <a:rPr lang="en-US" b="1" dirty="0" smtClean="0"/>
              <a:t> Observation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057400" y="36576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Correlation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676400" y="1676400"/>
            <a:ext cx="4572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819400" y="3124200"/>
            <a:ext cx="381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8600" y="41148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Hindcast</a:t>
            </a:r>
            <a:r>
              <a:rPr lang="en-US" b="1" dirty="0" smtClean="0"/>
              <a:t>  Reforecast</a:t>
            </a:r>
            <a:endParaRPr lang="en-US" b="1" dirty="0"/>
          </a:p>
        </p:txBody>
      </p:sp>
      <p:sp>
        <p:nvSpPr>
          <p:cNvPr id="41" name="Rectangle 40"/>
          <p:cNvSpPr/>
          <p:nvPr/>
        </p:nvSpPr>
        <p:spPr>
          <a:xfrm>
            <a:off x="228600" y="26670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Observation Climatology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228600" y="54102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Model Climatology</a:t>
            </a:r>
            <a:endParaRPr lang="en-US" b="1" dirty="0"/>
          </a:p>
        </p:txBody>
      </p:sp>
      <p:sp>
        <p:nvSpPr>
          <p:cNvPr id="54" name="Rectangle 53"/>
          <p:cNvSpPr/>
          <p:nvPr/>
        </p:nvSpPr>
        <p:spPr>
          <a:xfrm>
            <a:off x="2057400" y="2133600"/>
            <a:ext cx="1447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Observation Anomaly</a:t>
            </a:r>
            <a:endParaRPr lang="en-US" b="1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1676400" y="3124200"/>
            <a:ext cx="381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676400" y="4495800"/>
            <a:ext cx="5334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09800" y="48006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Forecast Anomaly</a:t>
            </a:r>
            <a:endParaRPr lang="en-US" b="1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1676400" y="5867400"/>
            <a:ext cx="4572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5" idx="0"/>
          </p:cNvCxnSpPr>
          <p:nvPr/>
        </p:nvCxnSpPr>
        <p:spPr>
          <a:xfrm flipH="1" flipV="1">
            <a:off x="2895600" y="4114800"/>
            <a:ext cx="381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810000" y="2133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Observation Std. Deviation</a:t>
            </a:r>
            <a:endParaRPr lang="en-US" b="1" dirty="0"/>
          </a:p>
        </p:txBody>
      </p:sp>
      <p:sp>
        <p:nvSpPr>
          <p:cNvPr id="81" name="Rectangle 80"/>
          <p:cNvSpPr/>
          <p:nvPr/>
        </p:nvSpPr>
        <p:spPr>
          <a:xfrm>
            <a:off x="3962400" y="48768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Forecast Std. Deviation</a:t>
            </a:r>
            <a:endParaRPr lang="en-US" b="1" dirty="0"/>
          </a:p>
        </p:txBody>
      </p:sp>
      <p:sp>
        <p:nvSpPr>
          <p:cNvPr id="84" name="Rectangle 83"/>
          <p:cNvSpPr/>
          <p:nvPr/>
        </p:nvSpPr>
        <p:spPr>
          <a:xfrm>
            <a:off x="3962400" y="3581400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Regression Coefficient</a:t>
            </a:r>
            <a:endParaRPr lang="en-US" b="1" dirty="0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3505200" y="26670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84" idx="1"/>
          </p:cNvCxnSpPr>
          <p:nvPr/>
        </p:nvCxnSpPr>
        <p:spPr>
          <a:xfrm>
            <a:off x="3581400" y="3886200"/>
            <a:ext cx="381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3657600" y="52578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0" idx="2"/>
          </p:cNvCxnSpPr>
          <p:nvPr/>
        </p:nvCxnSpPr>
        <p:spPr>
          <a:xfrm>
            <a:off x="4495800" y="2971800"/>
            <a:ext cx="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4572000" y="4191000"/>
            <a:ext cx="381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562600" y="20574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Real-time raw Forecast</a:t>
            </a:r>
            <a:endParaRPr lang="en-US" b="1" dirty="0"/>
          </a:p>
        </p:txBody>
      </p:sp>
      <p:sp>
        <p:nvSpPr>
          <p:cNvPr id="116" name="Rectangle 115"/>
          <p:cNvSpPr/>
          <p:nvPr/>
        </p:nvSpPr>
        <p:spPr>
          <a:xfrm>
            <a:off x="5638800" y="3429000"/>
            <a:ext cx="144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Corrected Forecast</a:t>
            </a:r>
            <a:endParaRPr lang="en-US" b="1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5181600" y="2971800"/>
            <a:ext cx="5334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84" idx="3"/>
          </p:cNvCxnSpPr>
          <p:nvPr/>
        </p:nvCxnSpPr>
        <p:spPr>
          <a:xfrm>
            <a:off x="5334000" y="3886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12" idx="2"/>
          </p:cNvCxnSpPr>
          <p:nvPr/>
        </p:nvCxnSpPr>
        <p:spPr>
          <a:xfrm>
            <a:off x="6248400" y="2895600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7543800" y="3048000"/>
            <a:ext cx="1447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Two-Category Prob. Forecast (normal CDF)</a:t>
            </a:r>
            <a:endParaRPr lang="en-US" b="1" dirty="0"/>
          </a:p>
        </p:txBody>
      </p:sp>
      <p:cxnSp>
        <p:nvCxnSpPr>
          <p:cNvPr id="47" name="Straight Arrow Connector 46"/>
          <p:cNvCxnSpPr>
            <a:endCxn id="130" idx="1"/>
          </p:cNvCxnSpPr>
          <p:nvPr/>
        </p:nvCxnSpPr>
        <p:spPr>
          <a:xfrm>
            <a:off x="7086600" y="38100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91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8.Post Processing Using </a:t>
            </a:r>
            <a:r>
              <a:rPr lang="en-US" sz="4800" b="1" dirty="0" err="1" smtClean="0">
                <a:solidFill>
                  <a:srgbClr val="00B0F0"/>
                </a:solidFill>
              </a:rPr>
              <a:t>GrADS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GrADS</a:t>
            </a:r>
            <a:r>
              <a:rPr lang="en-US" dirty="0" smtClean="0"/>
              <a:t> post processing scripts are provided along with observation and forecast data.</a:t>
            </a:r>
          </a:p>
          <a:p>
            <a:pPr lvl="1"/>
            <a:r>
              <a:rPr lang="en-US" dirty="0" smtClean="0"/>
              <a:t>From your home directory, </a:t>
            </a:r>
            <a:r>
              <a:rPr lang="en-US" dirty="0" err="1" smtClean="0"/>
              <a:t>uncompress</a:t>
            </a:r>
            <a:r>
              <a:rPr lang="en-US" dirty="0" smtClean="0"/>
              <a:t> the compressed file, by typing:</a:t>
            </a:r>
          </a:p>
          <a:p>
            <a:pPr marL="457200" lvl="1" indent="0">
              <a:buNone/>
            </a:pPr>
            <a:r>
              <a:rPr lang="en-US" b="1" dirty="0"/>
              <a:t>tar –</a:t>
            </a:r>
            <a:r>
              <a:rPr lang="en-US" b="1" dirty="0" err="1"/>
              <a:t>xvf</a:t>
            </a:r>
            <a:r>
              <a:rPr lang="en-US" b="1" dirty="0"/>
              <a:t>  </a:t>
            </a:r>
            <a:r>
              <a:rPr lang="en-US" b="1" dirty="0" smtClean="0"/>
              <a:t>subseason_with_grads.tar.gz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your directory </a:t>
            </a:r>
            <a:r>
              <a:rPr lang="en-US" dirty="0" smtClean="0"/>
              <a:t>by typing:</a:t>
            </a:r>
          </a:p>
          <a:p>
            <a:pPr marL="457200" lvl="1" indent="0">
              <a:buNone/>
            </a:pPr>
            <a:r>
              <a:rPr lang="en-US" b="1" dirty="0" smtClean="0"/>
              <a:t>cd</a:t>
            </a:r>
            <a:r>
              <a:rPr lang="en-US" dirty="0" smtClean="0"/>
              <a:t> </a:t>
            </a:r>
            <a:r>
              <a:rPr lang="en-US" sz="2600" b="1" dirty="0" err="1" smtClean="0"/>
              <a:t>subseason_with_grads</a:t>
            </a:r>
            <a:endParaRPr lang="en-US" sz="2600" b="1" dirty="0" smtClean="0"/>
          </a:p>
          <a:p>
            <a:pPr lvl="1"/>
            <a:r>
              <a:rPr lang="en-US" sz="2600" dirty="0" smtClean="0"/>
              <a:t>Move to another sub-directory by typing:</a:t>
            </a:r>
          </a:p>
          <a:p>
            <a:pPr marL="457200" lvl="1" indent="0">
              <a:buNone/>
            </a:pPr>
            <a:r>
              <a:rPr lang="en-US" sz="2600" b="1" dirty="0" smtClean="0"/>
              <a:t>cd </a:t>
            </a:r>
            <a:r>
              <a:rPr lang="en-US" sz="2600" b="1" dirty="0"/>
              <a:t>week1and2diagnostics/</a:t>
            </a:r>
          </a:p>
          <a:p>
            <a:pPr lvl="1"/>
            <a:r>
              <a:rPr lang="en-US" dirty="0" smtClean="0"/>
              <a:t>This directory contains all the required data and scripts for this exercise</a:t>
            </a:r>
          </a:p>
          <a:p>
            <a:pPr lvl="1"/>
            <a:r>
              <a:rPr lang="en-US" dirty="0" smtClean="0"/>
              <a:t>Move to another subfolder by typing:</a:t>
            </a:r>
          </a:p>
          <a:p>
            <a:pPr marL="457200" lvl="1" indent="0">
              <a:buNone/>
            </a:pPr>
            <a:r>
              <a:rPr lang="en-US" b="1" dirty="0" smtClean="0"/>
              <a:t>cd </a:t>
            </a:r>
            <a:r>
              <a:rPr lang="en-US" b="1" dirty="0"/>
              <a:t>scripts/</a:t>
            </a:r>
            <a:endParaRPr lang="en-US" b="1" dirty="0" smtClean="0"/>
          </a:p>
          <a:p>
            <a:pPr lvl="1"/>
            <a:r>
              <a:rPr lang="en-US" dirty="0" smtClean="0"/>
              <a:t>Type </a:t>
            </a:r>
            <a:r>
              <a:rPr lang="en-US" b="1" dirty="0" smtClean="0"/>
              <a:t>ls</a:t>
            </a:r>
            <a:r>
              <a:rPr lang="en-US" dirty="0" smtClean="0"/>
              <a:t> to see the content of this subfolder</a:t>
            </a:r>
          </a:p>
          <a:p>
            <a:pPr lvl="1"/>
            <a:r>
              <a:rPr lang="en-US" dirty="0" smtClean="0"/>
              <a:t>You should see 5 </a:t>
            </a:r>
            <a:r>
              <a:rPr lang="en-US" dirty="0" err="1" smtClean="0"/>
              <a:t>GrADS</a:t>
            </a:r>
            <a:r>
              <a:rPr lang="en-US" dirty="0" smtClean="0"/>
              <a:t> scripts (with </a:t>
            </a:r>
            <a:r>
              <a:rPr lang="en-US" dirty="0" err="1" smtClean="0"/>
              <a:t>gs</a:t>
            </a:r>
            <a:r>
              <a:rPr lang="en-US" dirty="0" smtClean="0"/>
              <a:t> extension)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9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1. </a:t>
            </a:r>
            <a:r>
              <a:rPr lang="en-US" b="1" dirty="0" smtClean="0">
                <a:solidFill>
                  <a:srgbClr val="00B0F0"/>
                </a:solidFill>
              </a:rPr>
              <a:t>Raw Forecasts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bias correction/calibration </a:t>
            </a:r>
          </a:p>
          <a:p>
            <a:r>
              <a:rPr lang="en-US" dirty="0" smtClean="0"/>
              <a:t>The ensemble mean is the average of the 20 ensemble members</a:t>
            </a:r>
          </a:p>
          <a:p>
            <a:r>
              <a:rPr lang="en-US" dirty="0" smtClean="0"/>
              <a:t>Raw forecast anomalies are computed by removing model climatology from the ensemble mean forecast: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2000" b="1" dirty="0" smtClean="0"/>
              <a:t>GEFS raw Forecast Anomaly =  GEFS Ens. Mean  –  GEFS Model </a:t>
            </a:r>
            <a:r>
              <a:rPr lang="en-US" sz="2000" b="1" dirty="0" err="1" smtClean="0"/>
              <a:t>Climo</a:t>
            </a:r>
            <a:endParaRPr lang="en-US" sz="2000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16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8.Post Processing Using </a:t>
            </a:r>
            <a:r>
              <a:rPr lang="en-US" b="1" dirty="0" err="1" smtClean="0">
                <a:solidFill>
                  <a:srgbClr val="00B0F0"/>
                </a:solidFill>
              </a:rPr>
              <a:t>GrADS</a:t>
            </a:r>
            <a:r>
              <a:rPr lang="en-US" b="1" dirty="0" smtClean="0">
                <a:solidFill>
                  <a:srgbClr val="00B0F0"/>
                </a:solidFill>
              </a:rPr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Take a look at files in the this sub-folder. Most of the file names are self-explanatory.</a:t>
            </a:r>
          </a:p>
          <a:p>
            <a:r>
              <a:rPr lang="en-US" dirty="0" smtClean="0"/>
              <a:t>Using any text editor (</a:t>
            </a:r>
            <a:r>
              <a:rPr lang="en-US" dirty="0" err="1" smtClean="0"/>
              <a:t>npp</a:t>
            </a:r>
            <a:r>
              <a:rPr lang="en-US" dirty="0" smtClean="0"/>
              <a:t> or </a:t>
            </a:r>
            <a:r>
              <a:rPr lang="en-US" dirty="0" err="1" smtClean="0"/>
              <a:t>gedit</a:t>
            </a:r>
            <a:r>
              <a:rPr lang="en-US" dirty="0" smtClean="0"/>
              <a:t>), you may open the </a:t>
            </a:r>
            <a:r>
              <a:rPr lang="en-US" dirty="0" err="1" smtClean="0"/>
              <a:t>GrADS</a:t>
            </a:r>
            <a:r>
              <a:rPr lang="en-US" dirty="0" smtClean="0"/>
              <a:t> script files</a:t>
            </a:r>
          </a:p>
          <a:p>
            <a:pPr marL="0" indent="0">
              <a:buNone/>
            </a:pPr>
            <a:r>
              <a:rPr lang="en-US" dirty="0" smtClean="0"/>
              <a:t>For example you may type: </a:t>
            </a:r>
          </a:p>
          <a:p>
            <a:pPr marL="0" indent="0">
              <a:buNone/>
            </a:pPr>
            <a:r>
              <a:rPr lang="en-US" sz="2600" b="1" dirty="0" err="1" smtClean="0"/>
              <a:t>npp</a:t>
            </a:r>
            <a:r>
              <a:rPr lang="en-US" sz="2600" b="1" dirty="0" smtClean="0"/>
              <a:t> calibrated_bias_corrected_and_raw_gefs_precip_week1.gs &amp;</a:t>
            </a:r>
          </a:p>
          <a:p>
            <a:pPr marL="0" indent="0">
              <a:buNone/>
            </a:pPr>
            <a:r>
              <a:rPr lang="en-US" sz="2600" b="1" dirty="0" err="1" smtClean="0"/>
              <a:t>gedit</a:t>
            </a:r>
            <a:r>
              <a:rPr lang="en-US" sz="2600" b="1" dirty="0" smtClean="0"/>
              <a:t> calibrated_bias_corrected_and_raw_gefs_precip_week1.gs </a:t>
            </a:r>
            <a:endParaRPr lang="en-US" sz="2600" b="1" dirty="0"/>
          </a:p>
          <a:p>
            <a:r>
              <a:rPr lang="en-US" dirty="0"/>
              <a:t>T</a:t>
            </a:r>
            <a:r>
              <a:rPr lang="en-US" dirty="0" smtClean="0"/>
              <a:t>ake a look at the contents. Description was provided for most in these scripts, and are easy to understand.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61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9. Plot Week-1 Circulation Anomalies Using </a:t>
            </a:r>
            <a:r>
              <a:rPr lang="en-US" sz="4000" b="1" dirty="0" err="1" smtClean="0">
                <a:solidFill>
                  <a:srgbClr val="00B0F0"/>
                </a:solidFill>
              </a:rPr>
              <a:t>GrADS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029200"/>
          </a:xfrm>
        </p:spPr>
        <p:txBody>
          <a:bodyPr>
            <a:noAutofit/>
          </a:bodyPr>
          <a:lstStyle/>
          <a:p>
            <a:r>
              <a:rPr lang="en-US" sz="1700" dirty="0" smtClean="0"/>
              <a:t>Before running the </a:t>
            </a:r>
            <a:r>
              <a:rPr lang="en-US" sz="1700" dirty="0" err="1" smtClean="0"/>
              <a:t>GrADS</a:t>
            </a:r>
            <a:r>
              <a:rPr lang="en-US" sz="1700" dirty="0" smtClean="0"/>
              <a:t> scripts, you need to set domain for your area of interest:</a:t>
            </a:r>
          </a:p>
          <a:p>
            <a:r>
              <a:rPr lang="en-US" sz="1700" dirty="0" smtClean="0"/>
              <a:t>For week-1 circulation anomalies, open </a:t>
            </a:r>
            <a:r>
              <a:rPr lang="en-US" sz="1700" dirty="0" err="1" smtClean="0"/>
              <a:t>GrADS</a:t>
            </a:r>
            <a:r>
              <a:rPr lang="en-US" sz="1700" dirty="0" smtClean="0"/>
              <a:t> script using your text editor (</a:t>
            </a:r>
            <a:r>
              <a:rPr lang="en-US" sz="1700" dirty="0" err="1" smtClean="0"/>
              <a:t>gedit</a:t>
            </a:r>
            <a:r>
              <a:rPr lang="en-US" sz="1700" dirty="0" smtClean="0"/>
              <a:t> or </a:t>
            </a:r>
            <a:r>
              <a:rPr lang="en-US" sz="1700" dirty="0" err="1" smtClean="0"/>
              <a:t>npp</a:t>
            </a:r>
            <a:r>
              <a:rPr lang="en-US" sz="1700" dirty="0" smtClean="0"/>
              <a:t>)</a:t>
            </a:r>
          </a:p>
          <a:p>
            <a:endParaRPr lang="en-US" sz="1700" dirty="0" smtClean="0"/>
          </a:p>
          <a:p>
            <a:pPr marL="0" indent="0">
              <a:buNone/>
            </a:pPr>
            <a:r>
              <a:rPr lang="en-US" sz="1700" b="1" dirty="0" err="1" smtClean="0"/>
              <a:t>npp</a:t>
            </a:r>
            <a:r>
              <a:rPr lang="en-US" sz="1700" b="1" dirty="0" smtClean="0"/>
              <a:t> gefs_week1_circulation_anomalies.gs</a:t>
            </a:r>
          </a:p>
          <a:p>
            <a:pPr marL="0" indent="0">
              <a:buNone/>
            </a:pPr>
            <a:r>
              <a:rPr lang="en-US" sz="1700" b="1" dirty="0" err="1" smtClean="0"/>
              <a:t>gedit</a:t>
            </a:r>
            <a:r>
              <a:rPr lang="en-US" sz="1700" b="1" dirty="0" smtClean="0"/>
              <a:t> gefs_week1_circulation_anomalies.gs</a:t>
            </a:r>
          </a:p>
          <a:p>
            <a:pPr marL="0" indent="0">
              <a:buNone/>
            </a:pPr>
            <a:endParaRPr lang="en-US" sz="1700" b="1" dirty="0" smtClean="0"/>
          </a:p>
          <a:p>
            <a:r>
              <a:rPr lang="en-US" sz="1700" dirty="0" smtClean="0"/>
              <a:t>On the top of the file, you need to change latitude and longitude values to reflect your area of interest (the default area is Africa)</a:t>
            </a:r>
          </a:p>
          <a:p>
            <a:r>
              <a:rPr lang="en-US" sz="1700" dirty="0" smtClean="0"/>
              <a:t>After setting your domain, save and exit</a:t>
            </a:r>
          </a:p>
          <a:p>
            <a:r>
              <a:rPr lang="en-US" sz="1700" dirty="0" smtClean="0"/>
              <a:t>From your </a:t>
            </a:r>
            <a:r>
              <a:rPr lang="en-US" sz="1700" dirty="0" err="1" smtClean="0"/>
              <a:t>Cygwin</a:t>
            </a:r>
            <a:r>
              <a:rPr lang="en-US" sz="1700" dirty="0" smtClean="0"/>
              <a:t>/</a:t>
            </a:r>
            <a:r>
              <a:rPr lang="en-US" sz="1700" dirty="0" err="1" smtClean="0"/>
              <a:t>linux</a:t>
            </a:r>
            <a:r>
              <a:rPr lang="en-US" sz="1700" dirty="0" smtClean="0"/>
              <a:t> terminal run the script using the command below:</a:t>
            </a:r>
          </a:p>
          <a:p>
            <a:pPr marL="0" indent="0">
              <a:buNone/>
            </a:pPr>
            <a:endParaRPr lang="en-US" sz="1700" b="1" dirty="0" smtClean="0"/>
          </a:p>
          <a:p>
            <a:pPr marL="0" indent="0">
              <a:buNone/>
            </a:pPr>
            <a:r>
              <a:rPr lang="en-US" sz="1700" b="1" dirty="0" smtClean="0"/>
              <a:t>grads –pc gefs_week1_circulation_anomalies.gs</a:t>
            </a:r>
          </a:p>
          <a:p>
            <a:pPr marL="0" indent="0">
              <a:buNone/>
            </a:pPr>
            <a:r>
              <a:rPr lang="en-US" sz="1700" b="1" dirty="0" err="1" smtClean="0"/>
              <a:t>opengrads</a:t>
            </a:r>
            <a:r>
              <a:rPr lang="en-US" sz="1700" b="1" dirty="0" smtClean="0"/>
              <a:t> –pc gefs_week1_circulation_anomalies.gs</a:t>
            </a:r>
          </a:p>
          <a:p>
            <a:pPr marL="0" indent="0">
              <a:buNone/>
            </a:pPr>
            <a:endParaRPr lang="en-US" sz="1700" b="1" dirty="0" smtClean="0"/>
          </a:p>
          <a:p>
            <a:r>
              <a:rPr lang="en-US" sz="1700" dirty="0" smtClean="0"/>
              <a:t>This should generate 850-hPa and 200-hPa wind and divergence anomalies for the week-1 target period (Feb 26 – Mar 4, 2019).</a:t>
            </a:r>
          </a:p>
          <a:p>
            <a:r>
              <a:rPr lang="en-US" sz="1700" dirty="0" smtClean="0"/>
              <a:t>Type </a:t>
            </a:r>
            <a:r>
              <a:rPr lang="en-US" sz="1700" b="1" dirty="0" smtClean="0"/>
              <a:t>quit</a:t>
            </a:r>
            <a:r>
              <a:rPr lang="en-US" sz="1700" dirty="0" smtClean="0"/>
              <a:t> to exit from </a:t>
            </a:r>
            <a:r>
              <a:rPr lang="en-US" sz="1700" dirty="0" err="1" smtClean="0"/>
              <a:t>GrADS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xmlns="" val="42360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10. Plot Week-1 raw, bias corrected and calibrated rainfall forecasts Using </a:t>
            </a:r>
            <a:r>
              <a:rPr lang="en-US" sz="3600" b="1" dirty="0" err="1" smtClean="0">
                <a:solidFill>
                  <a:srgbClr val="00B0F0"/>
                </a:solidFill>
              </a:rPr>
              <a:t>GrADS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your domain: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n</a:t>
            </a:r>
            <a:r>
              <a:rPr lang="en-US" b="1" dirty="0" err="1" smtClean="0"/>
              <a:t>pp</a:t>
            </a:r>
            <a:r>
              <a:rPr lang="en-US" b="1" dirty="0"/>
              <a:t> </a:t>
            </a:r>
            <a:r>
              <a:rPr lang="en-US" b="1" dirty="0" smtClean="0"/>
              <a:t>calibrated_bias_corrected_and_raw_gefs_precip_week1.gs</a:t>
            </a:r>
          </a:p>
          <a:p>
            <a:pPr marL="0" indent="0">
              <a:buNone/>
            </a:pPr>
            <a:r>
              <a:rPr lang="en-US" b="1" dirty="0" err="1" smtClean="0"/>
              <a:t>gedit</a:t>
            </a:r>
            <a:r>
              <a:rPr lang="en-US" b="1" dirty="0" smtClean="0"/>
              <a:t> calibrated_bias_corrected_and_raw_gefs_precip_week1.gs</a:t>
            </a:r>
          </a:p>
          <a:p>
            <a:r>
              <a:rPr lang="en-US" dirty="0" smtClean="0"/>
              <a:t>On the top of the file, you need to change latitude and longitude values to reflect your area of interest (the default area is Africa)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After setting your domain, save and exit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From your Cygwin/</a:t>
            </a:r>
            <a:r>
              <a:rPr lang="en-US" dirty="0" err="1" smtClean="0"/>
              <a:t>linux</a:t>
            </a:r>
            <a:r>
              <a:rPr lang="en-US" dirty="0" smtClean="0"/>
              <a:t> terminal run the script using the command below: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grads –pc calibrated_bias_corrected_and_raw_gefs_precip_week1.gs</a:t>
            </a:r>
          </a:p>
          <a:p>
            <a:pPr marL="0" indent="0">
              <a:buNone/>
            </a:pPr>
            <a:r>
              <a:rPr lang="en-US" b="1" dirty="0" err="1" smtClean="0"/>
              <a:t>opengrads</a:t>
            </a:r>
            <a:r>
              <a:rPr lang="en-US" b="1" dirty="0" smtClean="0"/>
              <a:t> calibrated_bias_corrected_and_raw_gefs_precip_week1.gs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This should </a:t>
            </a:r>
            <a:r>
              <a:rPr lang="en-US" dirty="0"/>
              <a:t>generate raw, bias corrected and calibrated rainfall forecasts </a:t>
            </a:r>
            <a:r>
              <a:rPr lang="en-US" dirty="0" smtClean="0"/>
              <a:t>for the week-1 target period (Feb 26 – Mar 4, 2019).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37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11.Plot Week-1 Exceedance Probability Plots Using </a:t>
            </a:r>
            <a:r>
              <a:rPr lang="en-US" sz="3600" b="1" dirty="0" err="1" smtClean="0">
                <a:solidFill>
                  <a:srgbClr val="00B0F0"/>
                </a:solidFill>
              </a:rPr>
              <a:t>GrADS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your domain:</a:t>
            </a:r>
          </a:p>
          <a:p>
            <a:pPr marL="0" indent="0">
              <a:buNone/>
            </a:pPr>
            <a:r>
              <a:rPr lang="en-US" b="1" dirty="0" err="1"/>
              <a:t>n</a:t>
            </a:r>
            <a:r>
              <a:rPr lang="en-US" b="1" dirty="0" err="1" smtClean="0"/>
              <a:t>pp</a:t>
            </a:r>
            <a:r>
              <a:rPr lang="en-US" b="1" dirty="0"/>
              <a:t> </a:t>
            </a:r>
            <a:r>
              <a:rPr lang="en-US" b="1" dirty="0" smtClean="0"/>
              <a:t>gefs_week1_precip_exceedance_prob.gs</a:t>
            </a:r>
          </a:p>
          <a:p>
            <a:pPr marL="0" indent="0">
              <a:buNone/>
            </a:pPr>
            <a:r>
              <a:rPr lang="en-US" b="1" dirty="0" err="1" smtClean="0"/>
              <a:t>gedit</a:t>
            </a:r>
            <a:r>
              <a:rPr lang="en-US" b="1" dirty="0" smtClean="0"/>
              <a:t> gefs_week1_precip_exceedance_prob.gs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On the top of the file, you need to change latitude and longitude values to reflect your area of interest (the default area is Africa)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After setting your domain, save and exit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From your Cygwin/</a:t>
            </a:r>
            <a:r>
              <a:rPr lang="en-US" dirty="0" err="1" smtClean="0"/>
              <a:t>linux</a:t>
            </a:r>
            <a:r>
              <a:rPr lang="en-US" dirty="0" smtClean="0"/>
              <a:t> terminal run the script using the command below: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grads –pc gefs_week1_precip_exceedance_prob.gs</a:t>
            </a:r>
          </a:p>
          <a:p>
            <a:pPr marL="0" indent="0">
              <a:buNone/>
            </a:pPr>
            <a:r>
              <a:rPr lang="en-US" b="1" dirty="0" err="1" smtClean="0"/>
              <a:t>Opengrads</a:t>
            </a:r>
            <a:r>
              <a:rPr lang="en-US" b="1" dirty="0" smtClean="0"/>
              <a:t> –pc gefs_week1_precip_exceedance_prob.gs</a:t>
            </a:r>
            <a:endParaRPr lang="en-US" b="1" dirty="0"/>
          </a:p>
          <a:p>
            <a:r>
              <a:rPr lang="en-US" dirty="0" smtClean="0"/>
              <a:t>This should </a:t>
            </a:r>
            <a:r>
              <a:rPr lang="en-US" dirty="0"/>
              <a:t>generate </a:t>
            </a:r>
            <a:r>
              <a:rPr lang="en-US" dirty="0" smtClean="0"/>
              <a:t>exceedance probability plots for 25, 50, 75 and 100 mm per week plots for the week-1 target period (Feb 26 – Mar 4, 2019).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208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Exercise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circulation and rainfall anomaly as well as exceedance probability scripts for week 2</a:t>
            </a:r>
          </a:p>
          <a:p>
            <a:r>
              <a:rPr lang="en-US" dirty="0" smtClean="0"/>
              <a:t>Remember to set your domain</a:t>
            </a:r>
          </a:p>
          <a:p>
            <a:r>
              <a:rPr lang="en-US" dirty="0" smtClean="0"/>
              <a:t>Use the images generated </a:t>
            </a:r>
            <a:r>
              <a:rPr lang="en-US" smtClean="0"/>
              <a:t>from </a:t>
            </a:r>
            <a:r>
              <a:rPr lang="en-US" smtClean="0"/>
              <a:t>week-2 </a:t>
            </a:r>
            <a:r>
              <a:rPr lang="en-US" dirty="0" smtClean="0"/>
              <a:t>scripts, together with the MJO information discussed in the morning, create </a:t>
            </a:r>
            <a:r>
              <a:rPr lang="en-US" smtClean="0"/>
              <a:t>a </a:t>
            </a:r>
            <a:r>
              <a:rPr lang="en-US" smtClean="0"/>
              <a:t>week-2 </a:t>
            </a:r>
            <a:r>
              <a:rPr lang="en-US" dirty="0" smtClean="0"/>
              <a:t>diagnostic </a:t>
            </a:r>
            <a:r>
              <a:rPr lang="en-US" dirty="0" err="1" smtClean="0"/>
              <a:t>ppt</a:t>
            </a:r>
            <a:r>
              <a:rPr lang="en-US" dirty="0" smtClean="0"/>
              <a:t> for your area of interest.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4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2</a:t>
            </a:r>
            <a:r>
              <a:rPr lang="en-US" b="1" dirty="0" smtClean="0">
                <a:solidFill>
                  <a:srgbClr val="00B0F0"/>
                </a:solidFill>
              </a:rPr>
              <a:t>. Post Processing</a:t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The skill of NWP models decreases with forecast lead time.</a:t>
            </a:r>
          </a:p>
          <a:p>
            <a:pPr lvl="1"/>
            <a:r>
              <a:rPr lang="en-US" dirty="0" smtClean="0"/>
              <a:t>Larger model errors for forecasts beyond week-2</a:t>
            </a:r>
          </a:p>
          <a:p>
            <a:r>
              <a:rPr lang="en-US" dirty="0" smtClean="0"/>
              <a:t>Among various post processing methods, we will take a look at two forecast error correction methods:</a:t>
            </a:r>
          </a:p>
          <a:p>
            <a:pPr lvl="1"/>
            <a:r>
              <a:rPr lang="en-US" dirty="0" smtClean="0"/>
              <a:t>Bias correction </a:t>
            </a:r>
          </a:p>
          <a:p>
            <a:pPr lvl="1"/>
            <a:r>
              <a:rPr lang="en-US" dirty="0" smtClean="0"/>
              <a:t>Ensemble regression calibration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872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3. Data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this tutorial, we have provided observation and Forecast data.</a:t>
            </a:r>
          </a:p>
          <a:p>
            <a:r>
              <a:rPr lang="en-US" dirty="0" smtClean="0"/>
              <a:t>Observation Data:</a:t>
            </a:r>
          </a:p>
          <a:p>
            <a:pPr lvl="1"/>
            <a:r>
              <a:rPr lang="en-US" dirty="0" smtClean="0"/>
              <a:t>20 years (1999-2018) CPC Blended rainfall for week-1/2 target periods</a:t>
            </a:r>
          </a:p>
          <a:p>
            <a:pPr lvl="1"/>
            <a:r>
              <a:rPr lang="en-US" dirty="0" smtClean="0"/>
              <a:t>20 years (1999-2018) CPC Gridded 2m Temperature for the week-1/2 target periods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69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3. Data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Reforecast and Forecast Data:</a:t>
            </a:r>
          </a:p>
          <a:p>
            <a:pPr lvl="1"/>
            <a:r>
              <a:rPr lang="en-US" dirty="0" smtClean="0"/>
              <a:t>20 years (1999-2018) GEFS Reforecast of rainfall for week-1/2 target periods</a:t>
            </a:r>
          </a:p>
          <a:p>
            <a:pPr lvl="1"/>
            <a:r>
              <a:rPr lang="en-US" dirty="0" smtClean="0"/>
              <a:t>20 years (1999-2018) GEFS Reforecast of 2m temperature for week-1/2 target periods</a:t>
            </a:r>
          </a:p>
          <a:p>
            <a:pPr lvl="1"/>
            <a:r>
              <a:rPr lang="en-US" dirty="0" smtClean="0"/>
              <a:t>GEFS real-time (2019) forecasts with 20 ensemble members</a:t>
            </a:r>
          </a:p>
        </p:txBody>
      </p:sp>
    </p:spTree>
    <p:extLst>
      <p:ext uri="{BB962C8B-B14F-4D97-AF65-F5344CB8AC3E}">
        <p14:creationId xmlns:p14="http://schemas.microsoft.com/office/powerpoint/2010/main" xmlns="" val="3229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00B0F0"/>
                </a:solidFill>
              </a:rPr>
              <a:t>4. Bias Correction Method </a:t>
            </a:r>
            <a:r>
              <a:rPr lang="en-US" dirty="0" smtClean="0"/>
              <a:t>(linear bias assumed)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Bias for a given period </a:t>
            </a:r>
            <a:r>
              <a:rPr lang="en-US" dirty="0" err="1" smtClean="0"/>
              <a:t>i</a:t>
            </a:r>
            <a:r>
              <a:rPr lang="en-US" dirty="0" smtClean="0"/>
              <a:t> in the past is defined as:</a:t>
            </a:r>
          </a:p>
          <a:p>
            <a:pPr marL="0" indent="0" algn="ctr">
              <a:buNone/>
            </a:pPr>
            <a:r>
              <a:rPr lang="en-US" b="1" dirty="0" smtClean="0"/>
              <a:t>bi = fi –oi </a:t>
            </a:r>
          </a:p>
          <a:p>
            <a:pPr marL="0" indent="0">
              <a:buNone/>
            </a:pPr>
            <a:r>
              <a:rPr lang="en-US" dirty="0" smtClean="0"/>
              <a:t>where f stands for forecast and o stands for observation.</a:t>
            </a:r>
          </a:p>
          <a:p>
            <a:r>
              <a:rPr lang="en-US" dirty="0" smtClean="0"/>
              <a:t>In this tutorial we compute two biases:</a:t>
            </a:r>
          </a:p>
          <a:p>
            <a:pPr lvl="1"/>
            <a:r>
              <a:rPr lang="en-US" dirty="0" smtClean="0"/>
              <a:t>Average Bias (b30) over previous 30 days (prior to the week -1/2 forecast period) &gt; 30 biases</a:t>
            </a:r>
          </a:p>
          <a:p>
            <a:pPr lvl="1"/>
            <a:r>
              <a:rPr lang="en-US" dirty="0" err="1" smtClean="0"/>
              <a:t>Hindcast</a:t>
            </a:r>
            <a:r>
              <a:rPr lang="en-US" dirty="0" smtClean="0"/>
              <a:t> period (1999-2018) bias (b20) for the week-1 /2 target periods &gt; 20 biases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05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4. Bias Correction Method (cont.)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then compute the average of these two biases</a:t>
            </a:r>
          </a:p>
          <a:p>
            <a:pPr marL="0" indent="0" algn="ctr">
              <a:buNone/>
            </a:pPr>
            <a:r>
              <a:rPr lang="en-US" b="1" dirty="0" err="1" smtClean="0"/>
              <a:t>avbias</a:t>
            </a:r>
            <a:r>
              <a:rPr lang="en-US" b="1" dirty="0" smtClean="0"/>
              <a:t> = (b30 + b20) /2</a:t>
            </a:r>
          </a:p>
          <a:p>
            <a:r>
              <a:rPr lang="en-US" dirty="0" smtClean="0"/>
              <a:t>We use this average bias value to correct our raw ensemble mean raw forecast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bias corrected forecast = raw forecast – </a:t>
            </a:r>
            <a:r>
              <a:rPr lang="en-US" b="1" dirty="0" err="1" smtClean="0"/>
              <a:t>avbias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raw forecast is the original model rainfall or 2m temperature forecast, </a:t>
            </a:r>
            <a:r>
              <a:rPr lang="en-US" dirty="0"/>
              <a:t>valid: 26 Feb - 4 Mar, 2019 (week 1) and 5 – 11 March, 2019 (week 2).</a:t>
            </a:r>
          </a:p>
        </p:txBody>
      </p:sp>
    </p:spTree>
    <p:extLst>
      <p:ext uri="{BB962C8B-B14F-4D97-AF65-F5344CB8AC3E}">
        <p14:creationId xmlns:p14="http://schemas.microsoft.com/office/powerpoint/2010/main" xmlns="" val="17524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5</a:t>
            </a:r>
            <a:r>
              <a:rPr lang="en-US" b="1" dirty="0" smtClean="0">
                <a:solidFill>
                  <a:srgbClr val="00B0F0"/>
                </a:solidFill>
              </a:rPr>
              <a:t>. Regression Calibration Method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Linear Regression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y </a:t>
            </a:r>
            <a:r>
              <a:rPr lang="en-US" b="1" dirty="0" smtClean="0"/>
              <a:t>= </a:t>
            </a:r>
            <a:r>
              <a:rPr lang="en-US" b="1" dirty="0" err="1" smtClean="0"/>
              <a:t>mx</a:t>
            </a:r>
            <a:r>
              <a:rPr lang="en-US" b="1" dirty="0" smtClean="0"/>
              <a:t> + b</a:t>
            </a:r>
            <a:endParaRPr lang="en-US" b="1" dirty="0" smtClean="0"/>
          </a:p>
          <a:p>
            <a:r>
              <a:rPr lang="en-US" dirty="0" smtClean="0"/>
              <a:t>Where y is forecast anomaly, and x is observation anomaly</a:t>
            </a:r>
          </a:p>
          <a:p>
            <a:endParaRPr lang="en-US" dirty="0" smtClean="0"/>
          </a:p>
          <a:p>
            <a:r>
              <a:rPr lang="en-US" dirty="0" smtClean="0"/>
              <a:t>We have the reforecast and observation data for the </a:t>
            </a:r>
            <a:r>
              <a:rPr lang="en-US" dirty="0" err="1" smtClean="0"/>
              <a:t>hindcast</a:t>
            </a:r>
            <a:r>
              <a:rPr lang="en-US" dirty="0" smtClean="0"/>
              <a:t> period (1999 – 2018)</a:t>
            </a:r>
          </a:p>
          <a:p>
            <a:r>
              <a:rPr lang="en-US" dirty="0" smtClean="0"/>
              <a:t>Use observation and reforecast dataset to calculate the regression coefficients (m and b)</a:t>
            </a:r>
          </a:p>
          <a:p>
            <a:r>
              <a:rPr lang="en-US" dirty="0" smtClean="0"/>
              <a:t>Use the regression coefficients to calibrate your raw forecast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524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5. Regression Calibration </a:t>
            </a:r>
            <a:r>
              <a:rPr lang="en-US" b="1" dirty="0" smtClean="0">
                <a:solidFill>
                  <a:srgbClr val="00B0F0"/>
                </a:solidFill>
              </a:rPr>
              <a:t>Method (cont.)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Prepare your observation and model climatology:</a:t>
            </a:r>
          </a:p>
          <a:p>
            <a:pPr lvl="1"/>
            <a:r>
              <a:rPr lang="en-US" dirty="0" smtClean="0"/>
              <a:t>Using the rainfall and temperature observation data, compute rainfall and 2m temperature observation climatology for the target periods</a:t>
            </a:r>
            <a:r>
              <a:rPr lang="en-US" dirty="0"/>
              <a:t>, 26 Feb - 4 Mar, 2019 (week 1) and 5 – 11 March, 2019 (week 2).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You will have two types of climatological values for rainfall:</a:t>
            </a:r>
          </a:p>
          <a:p>
            <a:pPr lvl="2"/>
            <a:r>
              <a:rPr lang="en-US" b="1" dirty="0" smtClean="0"/>
              <a:t>Regular climatology</a:t>
            </a:r>
            <a:r>
              <a:rPr lang="en-US" dirty="0" smtClean="0"/>
              <a:t> (the sum of observations divided by the number of years)</a:t>
            </a:r>
          </a:p>
          <a:p>
            <a:pPr lvl="2"/>
            <a:r>
              <a:rPr lang="en-US" b="1" dirty="0" smtClean="0"/>
              <a:t>Transformed climatology</a:t>
            </a:r>
            <a:r>
              <a:rPr lang="en-US" dirty="0" smtClean="0"/>
              <a:t> (the fourth root of your regular climatology). The transformation is required to ensure normal distribution in the rainfall data</a:t>
            </a:r>
          </a:p>
          <a:p>
            <a:pPr lvl="2"/>
            <a:r>
              <a:rPr lang="en-US" dirty="0" smtClean="0"/>
              <a:t>No need of transformation for temperature data</a:t>
            </a:r>
          </a:p>
          <a:p>
            <a:pPr lvl="1"/>
            <a:r>
              <a:rPr lang="en-US" dirty="0" smtClean="0"/>
              <a:t>Using the rainfall and temperature Reforecast data, compute rainfall and 2m temperature model climatology for the target period, </a:t>
            </a:r>
            <a:r>
              <a:rPr lang="en-US" dirty="0"/>
              <a:t>26 Feb - 4 Mar, 2019 (week 1) and 5 – 11 March, 2019 (week 2). </a:t>
            </a:r>
            <a:endParaRPr lang="en-US" dirty="0" smtClean="0"/>
          </a:p>
          <a:p>
            <a:pPr lvl="1"/>
            <a:r>
              <a:rPr lang="en-US" dirty="0" smtClean="0"/>
              <a:t>As in the observed climatology, you should have two climatological values (</a:t>
            </a:r>
            <a:r>
              <a:rPr lang="en-US" b="1" dirty="0" smtClean="0"/>
              <a:t>regular and transformed</a:t>
            </a:r>
            <a:r>
              <a:rPr lang="en-US" dirty="0" smtClean="0"/>
              <a:t>) rainfall model climatology, and one 2m temperature model climatology</a:t>
            </a:r>
          </a:p>
        </p:txBody>
      </p:sp>
    </p:spTree>
    <p:extLst>
      <p:ext uri="{BB962C8B-B14F-4D97-AF65-F5344CB8AC3E}">
        <p14:creationId xmlns:p14="http://schemas.microsoft.com/office/powerpoint/2010/main" xmlns="" val="41225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1890</Words>
  <Application>Microsoft Office PowerPoint</Application>
  <PresentationFormat>On-screen Show (4:3)</PresentationFormat>
  <Paragraphs>225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Practice GEFS Model Guidance Scripts  Eleventh International Training Workshop Climate Variability and Predictions (11ITWCVP) Ankara, Turkey, April 2019</vt:lpstr>
      <vt:lpstr>1. Raw Forecasts</vt:lpstr>
      <vt:lpstr>2. Post Processing </vt:lpstr>
      <vt:lpstr>3. Data</vt:lpstr>
      <vt:lpstr>3. Data (cont.)</vt:lpstr>
      <vt:lpstr>4. Bias Correction Method (linear bias assumed)</vt:lpstr>
      <vt:lpstr>4. Bias Correction Method (cont.)</vt:lpstr>
      <vt:lpstr>5. Regression Calibration Method</vt:lpstr>
      <vt:lpstr>5. Regression Calibration Method (cont.)</vt:lpstr>
      <vt:lpstr>5. Regression Calibration Method (cont.)</vt:lpstr>
      <vt:lpstr>5. Regression Calibration Method (cont.)</vt:lpstr>
      <vt:lpstr>5. Regression Calibration Method (cont.)</vt:lpstr>
      <vt:lpstr>5. Regression Calibration Method (cont.)</vt:lpstr>
      <vt:lpstr>5. Regression Calibration Method (cont.)</vt:lpstr>
      <vt:lpstr>5. Regression Calibration Method (cont.)</vt:lpstr>
      <vt:lpstr>5. Regression Calibration Method (cont.)</vt:lpstr>
      <vt:lpstr>6. Ensemble Regression Calibration Process - Rainfall</vt:lpstr>
      <vt:lpstr>7. Ensemble Regression Calibration Process – 2m Temperature</vt:lpstr>
      <vt:lpstr>8.Post Processing Using GrADS</vt:lpstr>
      <vt:lpstr>8.Post Processing Using GrADS (cont.)</vt:lpstr>
      <vt:lpstr>9. Plot Week-1 Circulation Anomalies Using GrADS</vt:lpstr>
      <vt:lpstr>10. Plot Week-1 raw, bias corrected and calibrated rainfall forecasts Using GrADS</vt:lpstr>
      <vt:lpstr>11.Plot Week-1 Exceedance Probability Plots Using GrADS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Endalkachew Bekele</dc:creator>
  <cp:lastModifiedBy>endbek</cp:lastModifiedBy>
  <cp:revision>100</cp:revision>
  <dcterms:created xsi:type="dcterms:W3CDTF">2018-11-23T14:13:10Z</dcterms:created>
  <dcterms:modified xsi:type="dcterms:W3CDTF">2019-04-15T21:39:20Z</dcterms:modified>
</cp:coreProperties>
</file>